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104"/>
  </p:notesMasterIdLst>
  <p:sldIdLst>
    <p:sldId id="265" r:id="rId2"/>
    <p:sldId id="263" r:id="rId3"/>
    <p:sldId id="267" r:id="rId4"/>
    <p:sldId id="256" r:id="rId5"/>
    <p:sldId id="268" r:id="rId6"/>
    <p:sldId id="266" r:id="rId7"/>
    <p:sldId id="262" r:id="rId8"/>
    <p:sldId id="257" r:id="rId9"/>
    <p:sldId id="287" r:id="rId10"/>
    <p:sldId id="284" r:id="rId11"/>
    <p:sldId id="269" r:id="rId12"/>
    <p:sldId id="270" r:id="rId13"/>
    <p:sldId id="271" r:id="rId14"/>
    <p:sldId id="285" r:id="rId15"/>
    <p:sldId id="278" r:id="rId16"/>
    <p:sldId id="279" r:id="rId17"/>
    <p:sldId id="280" r:id="rId18"/>
    <p:sldId id="286" r:id="rId19"/>
    <p:sldId id="276" r:id="rId20"/>
    <p:sldId id="295" r:id="rId21"/>
    <p:sldId id="275" r:id="rId22"/>
    <p:sldId id="281" r:id="rId23"/>
    <p:sldId id="296" r:id="rId24"/>
    <p:sldId id="274" r:id="rId25"/>
    <p:sldId id="288" r:id="rId26"/>
    <p:sldId id="282" r:id="rId27"/>
    <p:sldId id="293" r:id="rId28"/>
    <p:sldId id="294" r:id="rId29"/>
    <p:sldId id="292" r:id="rId30"/>
    <p:sldId id="291" r:id="rId31"/>
    <p:sldId id="273" r:id="rId32"/>
    <p:sldId id="290" r:id="rId33"/>
    <p:sldId id="297" r:id="rId34"/>
    <p:sldId id="272" r:id="rId35"/>
    <p:sldId id="289" r:id="rId36"/>
    <p:sldId id="311" r:id="rId37"/>
    <p:sldId id="299" r:id="rId38"/>
    <p:sldId id="304" r:id="rId39"/>
    <p:sldId id="298" r:id="rId40"/>
    <p:sldId id="314" r:id="rId41"/>
    <p:sldId id="301" r:id="rId42"/>
    <p:sldId id="302" r:id="rId43"/>
    <p:sldId id="303" r:id="rId44"/>
    <p:sldId id="308" r:id="rId45"/>
    <p:sldId id="307" r:id="rId46"/>
    <p:sldId id="306" r:id="rId47"/>
    <p:sldId id="305" r:id="rId48"/>
    <p:sldId id="319" r:id="rId49"/>
    <p:sldId id="318" r:id="rId50"/>
    <p:sldId id="317" r:id="rId51"/>
    <p:sldId id="316" r:id="rId52"/>
    <p:sldId id="315" r:id="rId53"/>
    <p:sldId id="321" r:id="rId54"/>
    <p:sldId id="328" r:id="rId55"/>
    <p:sldId id="327" r:id="rId56"/>
    <p:sldId id="326" r:id="rId57"/>
    <p:sldId id="325" r:id="rId58"/>
    <p:sldId id="324" r:id="rId59"/>
    <p:sldId id="323" r:id="rId60"/>
    <p:sldId id="330" r:id="rId61"/>
    <p:sldId id="331" r:id="rId62"/>
    <p:sldId id="329" r:id="rId63"/>
    <p:sldId id="332" r:id="rId64"/>
    <p:sldId id="340" r:id="rId65"/>
    <p:sldId id="322" r:id="rId66"/>
    <p:sldId id="334" r:id="rId67"/>
    <p:sldId id="336" r:id="rId68"/>
    <p:sldId id="338" r:id="rId69"/>
    <p:sldId id="339" r:id="rId70"/>
    <p:sldId id="337" r:id="rId71"/>
    <p:sldId id="333" r:id="rId72"/>
    <p:sldId id="335" r:id="rId73"/>
    <p:sldId id="341" r:id="rId74"/>
    <p:sldId id="320" r:id="rId75"/>
    <p:sldId id="343" r:id="rId76"/>
    <p:sldId id="345" r:id="rId77"/>
    <p:sldId id="346" r:id="rId78"/>
    <p:sldId id="347" r:id="rId79"/>
    <p:sldId id="344" r:id="rId80"/>
    <p:sldId id="342" r:id="rId81"/>
    <p:sldId id="348" r:id="rId82"/>
    <p:sldId id="350" r:id="rId83"/>
    <p:sldId id="353" r:id="rId84"/>
    <p:sldId id="352" r:id="rId85"/>
    <p:sldId id="351" r:id="rId86"/>
    <p:sldId id="358" r:id="rId87"/>
    <p:sldId id="349" r:id="rId88"/>
    <p:sldId id="354" r:id="rId89"/>
    <p:sldId id="357" r:id="rId90"/>
    <p:sldId id="364" r:id="rId91"/>
    <p:sldId id="371" r:id="rId92"/>
    <p:sldId id="361" r:id="rId93"/>
    <p:sldId id="369" r:id="rId94"/>
    <p:sldId id="370" r:id="rId95"/>
    <p:sldId id="363" r:id="rId96"/>
    <p:sldId id="362" r:id="rId97"/>
    <p:sldId id="367" r:id="rId98"/>
    <p:sldId id="360" r:id="rId99"/>
    <p:sldId id="359" r:id="rId100"/>
    <p:sldId id="368" r:id="rId101"/>
    <p:sldId id="355" r:id="rId102"/>
    <p:sldId id="356" r:id="rId10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3"/>
    <p:restoredTop sz="91329"/>
  </p:normalViewPr>
  <p:slideViewPr>
    <p:cSldViewPr snapToGrid="0" snapToObjects="1">
      <p:cViewPr varScale="1">
        <p:scale>
          <a:sx n="51" d="100"/>
          <a:sy n="51" d="100"/>
        </p:scale>
        <p:origin x="9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58A6A-101F-454D-B91F-1F4FF7C15BCD}" type="datetimeFigureOut">
              <a:rPr lang="it-IT" smtClean="0"/>
              <a:t>06/05/25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75C81-A18C-6145-A3CF-C7A69179CF36}" type="slidenum">
              <a:rPr lang="it-IT" smtClean="0"/>
              <a:t>‹N›</a:t>
            </a:fld>
            <a:endParaRPr lang="it-IT"/>
          </a:p>
        </p:txBody>
      </p:sp>
    </p:spTree>
    <p:extLst>
      <p:ext uri="{BB962C8B-B14F-4D97-AF65-F5344CB8AC3E}">
        <p14:creationId xmlns:p14="http://schemas.microsoft.com/office/powerpoint/2010/main" val="145555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6B75C81-A18C-6145-A3CF-C7A69179CF36}" type="slidenum">
              <a:rPr lang="it-IT" smtClean="0"/>
              <a:t>79</a:t>
            </a:fld>
            <a:endParaRPr lang="it-IT"/>
          </a:p>
        </p:txBody>
      </p:sp>
    </p:spTree>
    <p:extLst>
      <p:ext uri="{BB962C8B-B14F-4D97-AF65-F5344CB8AC3E}">
        <p14:creationId xmlns:p14="http://schemas.microsoft.com/office/powerpoint/2010/main" val="53171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6B75C81-A18C-6145-A3CF-C7A69179CF36}" type="slidenum">
              <a:rPr lang="it-IT" smtClean="0"/>
              <a:t>85</a:t>
            </a:fld>
            <a:endParaRPr lang="it-IT"/>
          </a:p>
        </p:txBody>
      </p:sp>
    </p:spTree>
    <p:extLst>
      <p:ext uri="{BB962C8B-B14F-4D97-AF65-F5344CB8AC3E}">
        <p14:creationId xmlns:p14="http://schemas.microsoft.com/office/powerpoint/2010/main" val="3659046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364710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DE260A4F-7C60-2C41-8C71-B3B1DEFB952B}" type="datetimeFigureOut">
              <a:rPr lang="it-IT" smtClean="0"/>
              <a:t>06/05/25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197436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318819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2533437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2114811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509277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1843381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107809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31186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336045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E260A4F-7C60-2C41-8C71-B3B1DEFB952B}" type="datetimeFigureOut">
              <a:rPr lang="it-IT" smtClean="0"/>
              <a:t>06/05/25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425429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DE260A4F-7C60-2C41-8C71-B3B1DEFB952B}" type="datetimeFigureOut">
              <a:rPr lang="it-IT" smtClean="0"/>
              <a:t>06/05/25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23354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DE260A4F-7C60-2C41-8C71-B3B1DEFB952B}" type="datetimeFigureOut">
              <a:rPr lang="it-IT" smtClean="0"/>
              <a:t>06/05/25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333963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E260A4F-7C60-2C41-8C71-B3B1DEFB952B}" type="datetimeFigureOut">
              <a:rPr lang="it-IT" smtClean="0"/>
              <a:t>06/05/25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205619001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260A4F-7C60-2C41-8C71-B3B1DEFB952B}" type="datetimeFigureOut">
              <a:rPr lang="it-IT" smtClean="0"/>
              <a:t>06/05/25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70165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DE260A4F-7C60-2C41-8C71-B3B1DEFB952B}" type="datetimeFigureOut">
              <a:rPr lang="it-IT" smtClean="0"/>
              <a:t>06/05/25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268158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6399212" y="5883275"/>
            <a:ext cx="914400" cy="365125"/>
          </a:xfrm>
        </p:spPr>
        <p:txBody>
          <a:bodyPr/>
          <a:lstStyle/>
          <a:p>
            <a:fld id="{DE260A4F-7C60-2C41-8C71-B3B1DEFB952B}" type="datetimeFigureOut">
              <a:rPr lang="it-IT" smtClean="0"/>
              <a:t>06/05/25</a:t>
            </a:fld>
            <a:endParaRPr lang="it-IT"/>
          </a:p>
        </p:txBody>
      </p:sp>
      <p:sp>
        <p:nvSpPr>
          <p:cNvPr id="6" name="Footer Placeholder 5"/>
          <p:cNvSpPr>
            <a:spLocks noGrp="1"/>
          </p:cNvSpPr>
          <p:nvPr>
            <p:ph type="ftr" sz="quarter" idx="11"/>
          </p:nvPr>
        </p:nvSpPr>
        <p:spPr>
          <a:xfrm>
            <a:off x="1141412" y="5883275"/>
            <a:ext cx="5105400" cy="365125"/>
          </a:xfrm>
        </p:spPr>
        <p:txBody>
          <a:bodyPr/>
          <a:lstStyle/>
          <a:p>
            <a:endParaRPr lang="it-IT"/>
          </a:p>
        </p:txBody>
      </p:sp>
      <p:sp>
        <p:nvSpPr>
          <p:cNvPr id="7" name="Slide Number Placeholder 6"/>
          <p:cNvSpPr>
            <a:spLocks noGrp="1"/>
          </p:cNvSpPr>
          <p:nvPr>
            <p:ph type="sldNum" sz="quarter" idx="12"/>
          </p:nvPr>
        </p:nvSpPr>
        <p:spPr>
          <a:xfrm>
            <a:off x="10742612" y="5883275"/>
            <a:ext cx="322567" cy="365125"/>
          </a:xfrm>
        </p:spPr>
        <p:txBody>
          <a:bodyPr/>
          <a:lstStyle/>
          <a:p>
            <a:fld id="{D1989F91-EC50-5543-8901-799F91D16C83}" type="slidenum">
              <a:rPr lang="it-IT" smtClean="0"/>
              <a:t>‹N›</a:t>
            </a:fld>
            <a:endParaRPr lang="it-IT"/>
          </a:p>
        </p:txBody>
      </p:sp>
    </p:spTree>
    <p:extLst>
      <p:ext uri="{BB962C8B-B14F-4D97-AF65-F5344CB8AC3E}">
        <p14:creationId xmlns:p14="http://schemas.microsoft.com/office/powerpoint/2010/main" val="96942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E260A4F-7C60-2C41-8C71-B3B1DEFB952B}" type="datetimeFigureOut">
              <a:rPr lang="it-IT" smtClean="0"/>
              <a:t>06/05/25</a:t>
            </a:fld>
            <a:endParaRPr lang="it-IT"/>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it-IT"/>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1989F91-EC50-5543-8901-799F91D16C83}" type="slidenum">
              <a:rPr lang="it-IT" smtClean="0"/>
              <a:t>‹N›</a:t>
            </a:fld>
            <a:endParaRPr lang="it-IT"/>
          </a:p>
        </p:txBody>
      </p:sp>
    </p:spTree>
    <p:extLst>
      <p:ext uri="{BB962C8B-B14F-4D97-AF65-F5344CB8AC3E}">
        <p14:creationId xmlns:p14="http://schemas.microsoft.com/office/powerpoint/2010/main" val="1790445039"/>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hyperlink" Target="https://it.wikipedia.org/wiki/Basilio_II_Bulgaroctono" TargetMode="External"/><Relationship Id="rId4" Type="http://schemas.openxmlformats.org/officeDocument/2006/relationships/hyperlink" Target="https://it.wikipedia.org/wiki/Menologi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09C786C-87BE-4E40-BAB9-7C1A534B03CD}"/>
              </a:ext>
            </a:extLst>
          </p:cNvPr>
          <p:cNvPicPr>
            <a:picLocks noChangeAspect="1"/>
          </p:cNvPicPr>
          <p:nvPr/>
        </p:nvPicPr>
        <p:blipFill rotWithShape="1">
          <a:blip r:embed="rId2"/>
          <a:srcRect l="50940" t="1526" r="976"/>
          <a:stretch/>
        </p:blipFill>
        <p:spPr>
          <a:xfrm>
            <a:off x="982134" y="1004969"/>
            <a:ext cx="3663018" cy="5377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asellaDiTesto 1">
            <a:extLst>
              <a:ext uri="{FF2B5EF4-FFF2-40B4-BE49-F238E27FC236}">
                <a16:creationId xmlns:a16="http://schemas.microsoft.com/office/drawing/2014/main" id="{A15D3910-51C2-AC49-AAB7-D7A74387B783}"/>
              </a:ext>
            </a:extLst>
          </p:cNvPr>
          <p:cNvSpPr txBox="1"/>
          <p:nvPr/>
        </p:nvSpPr>
        <p:spPr>
          <a:xfrm>
            <a:off x="881743" y="330837"/>
            <a:ext cx="2971800" cy="369332"/>
          </a:xfrm>
          <a:prstGeom prst="rect">
            <a:avLst/>
          </a:prstGeom>
          <a:noFill/>
        </p:spPr>
        <p:txBody>
          <a:bodyPr wrap="square" rtlCol="0">
            <a:spAutoFit/>
          </a:bodyPr>
          <a:lstStyle/>
          <a:p>
            <a:r>
              <a:rPr lang="it-IT" dirty="0">
                <a:solidFill>
                  <a:srgbClr val="FFFF00"/>
                </a:solidFill>
              </a:rPr>
              <a:t>Testo per esame</a:t>
            </a:r>
          </a:p>
        </p:txBody>
      </p:sp>
      <p:sp>
        <p:nvSpPr>
          <p:cNvPr id="4" name="CasellaDiTesto 3">
            <a:extLst>
              <a:ext uri="{FF2B5EF4-FFF2-40B4-BE49-F238E27FC236}">
                <a16:creationId xmlns:a16="http://schemas.microsoft.com/office/drawing/2014/main" id="{DBD49FAC-AF6D-3E46-B927-FA87A14E4B54}"/>
              </a:ext>
            </a:extLst>
          </p:cNvPr>
          <p:cNvSpPr txBox="1"/>
          <p:nvPr/>
        </p:nvSpPr>
        <p:spPr>
          <a:xfrm>
            <a:off x="6106886" y="1110343"/>
            <a:ext cx="4049485" cy="4750147"/>
          </a:xfrm>
          <a:prstGeom prst="rect">
            <a:avLst/>
          </a:prstGeom>
          <a:noFill/>
        </p:spPr>
        <p:txBody>
          <a:bodyPr wrap="square" rtlCol="0">
            <a:spAutoFit/>
          </a:bodyPr>
          <a:lstStyle/>
          <a:p>
            <a:r>
              <a:rPr lang="it-IT" sz="2800" dirty="0">
                <a:solidFill>
                  <a:srgbClr val="FFFF00"/>
                </a:solidFill>
                <a:latin typeface="Times New Roman" panose="02020603050405020304" pitchFamily="18" charset="0"/>
                <a:cs typeface="Times New Roman" panose="02020603050405020304" pitchFamily="18" charset="0"/>
              </a:rPr>
              <a:t>Pagine da studiare:</a:t>
            </a:r>
          </a:p>
          <a:p>
            <a:endParaRPr lang="it-IT" sz="28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it-IT" sz="2800" b="1" dirty="0">
                <a:latin typeface="Times New Roman" panose="02020603050405020304" pitchFamily="18" charset="0"/>
                <a:cs typeface="Times New Roman" panose="02020603050405020304" pitchFamily="18" charset="0"/>
              </a:rPr>
              <a:t>53 – 129</a:t>
            </a:r>
          </a:p>
          <a:p>
            <a:pPr marL="285750" indent="-285750">
              <a:lnSpc>
                <a:spcPct val="150000"/>
              </a:lnSpc>
              <a:buFont typeface="Arial" panose="020B0604020202020204" pitchFamily="34" charset="0"/>
              <a:buChar char="•"/>
            </a:pPr>
            <a:r>
              <a:rPr lang="it-IT" sz="2800" b="1" dirty="0">
                <a:latin typeface="Times New Roman" panose="02020603050405020304" pitchFamily="18" charset="0"/>
                <a:cs typeface="Times New Roman" panose="02020603050405020304" pitchFamily="18" charset="0"/>
              </a:rPr>
              <a:t>198 – 248</a:t>
            </a:r>
          </a:p>
          <a:p>
            <a:pPr marL="285750" indent="-285750">
              <a:lnSpc>
                <a:spcPct val="150000"/>
              </a:lnSpc>
              <a:buFont typeface="Arial" panose="020B0604020202020204" pitchFamily="34" charset="0"/>
              <a:buChar char="•"/>
            </a:pPr>
            <a:r>
              <a:rPr lang="it-IT" sz="2800" b="1" dirty="0">
                <a:latin typeface="Times New Roman" panose="02020603050405020304" pitchFamily="18" charset="0"/>
                <a:cs typeface="Times New Roman" panose="02020603050405020304" pitchFamily="18" charset="0"/>
              </a:rPr>
              <a:t>335 – 384</a:t>
            </a:r>
          </a:p>
          <a:p>
            <a:pPr marL="285750" indent="-285750">
              <a:lnSpc>
                <a:spcPct val="150000"/>
              </a:lnSpc>
              <a:buFont typeface="Arial" panose="020B0604020202020204" pitchFamily="34" charset="0"/>
              <a:buChar char="•"/>
            </a:pPr>
            <a:r>
              <a:rPr lang="it-IT" sz="2800" b="1" dirty="0">
                <a:latin typeface="Times New Roman" panose="02020603050405020304" pitchFamily="18" charset="0"/>
                <a:cs typeface="Times New Roman" panose="02020603050405020304" pitchFamily="18" charset="0"/>
              </a:rPr>
              <a:t>448 – 486</a:t>
            </a:r>
          </a:p>
          <a:p>
            <a:pPr>
              <a:lnSpc>
                <a:spcPct val="150000"/>
              </a:lnSpc>
            </a:pPr>
            <a:endParaRPr lang="it-IT" sz="28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it-IT" sz="2800" dirty="0">
                <a:solidFill>
                  <a:srgbClr val="FFFF00"/>
                </a:solidFill>
                <a:latin typeface="Times New Roman" panose="02020603050405020304" pitchFamily="18" charset="0"/>
                <a:cs typeface="Times New Roman" panose="02020603050405020304" pitchFamily="18" charset="0"/>
              </a:rPr>
              <a:t>Appunti delle lezioni</a:t>
            </a:r>
          </a:p>
        </p:txBody>
      </p:sp>
    </p:spTree>
    <p:extLst>
      <p:ext uri="{BB962C8B-B14F-4D97-AF65-F5344CB8AC3E}">
        <p14:creationId xmlns:p14="http://schemas.microsoft.com/office/powerpoint/2010/main" val="1121676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4C53DD-B363-204D-AAC4-B5915F1F7C86}"/>
              </a:ext>
            </a:extLst>
          </p:cNvPr>
          <p:cNvPicPr>
            <a:picLocks noChangeAspect="1"/>
          </p:cNvPicPr>
          <p:nvPr/>
        </p:nvPicPr>
        <p:blipFill>
          <a:blip r:embed="rId2"/>
          <a:stretch>
            <a:fillRect/>
          </a:stretch>
        </p:blipFill>
        <p:spPr>
          <a:xfrm>
            <a:off x="177800" y="187194"/>
            <a:ext cx="8229600" cy="5467611"/>
          </a:xfrm>
          <a:prstGeom prst="rect">
            <a:avLst/>
          </a:prstGeom>
        </p:spPr>
      </p:pic>
      <p:pic>
        <p:nvPicPr>
          <p:cNvPr id="7" name="Immagine 6">
            <a:extLst>
              <a:ext uri="{FF2B5EF4-FFF2-40B4-BE49-F238E27FC236}">
                <a16:creationId xmlns:a16="http://schemas.microsoft.com/office/drawing/2014/main" id="{195C7F12-07F6-7442-B8AE-D04EF6D30DB3}"/>
              </a:ext>
            </a:extLst>
          </p:cNvPr>
          <p:cNvPicPr>
            <a:picLocks noChangeAspect="1"/>
          </p:cNvPicPr>
          <p:nvPr/>
        </p:nvPicPr>
        <p:blipFill>
          <a:blip r:embed="rId3"/>
          <a:stretch>
            <a:fillRect/>
          </a:stretch>
        </p:blipFill>
        <p:spPr>
          <a:xfrm>
            <a:off x="6934200" y="3281784"/>
            <a:ext cx="5156200" cy="3449216"/>
          </a:xfrm>
          <a:prstGeom prst="rect">
            <a:avLst/>
          </a:prstGeom>
        </p:spPr>
      </p:pic>
    </p:spTree>
    <p:extLst>
      <p:ext uri="{BB962C8B-B14F-4D97-AF65-F5344CB8AC3E}">
        <p14:creationId xmlns:p14="http://schemas.microsoft.com/office/powerpoint/2010/main" val="33689655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F242EFB-9767-614F-BB61-AB543050C4B2}"/>
              </a:ext>
            </a:extLst>
          </p:cNvPr>
          <p:cNvPicPr>
            <a:picLocks noChangeAspect="1"/>
          </p:cNvPicPr>
          <p:nvPr/>
        </p:nvPicPr>
        <p:blipFill rotWithShape="1">
          <a:blip r:embed="rId2"/>
          <a:srcRect l="61171" r="14000"/>
          <a:stretch/>
        </p:blipFill>
        <p:spPr>
          <a:xfrm>
            <a:off x="0" y="1"/>
            <a:ext cx="2554225" cy="6857999"/>
          </a:xfrm>
          <a:prstGeom prst="rect">
            <a:avLst/>
          </a:prstGeom>
        </p:spPr>
      </p:pic>
      <p:pic>
        <p:nvPicPr>
          <p:cNvPr id="6" name="Immagine 5">
            <a:extLst>
              <a:ext uri="{FF2B5EF4-FFF2-40B4-BE49-F238E27FC236}">
                <a16:creationId xmlns:a16="http://schemas.microsoft.com/office/drawing/2014/main" id="{CE563980-7731-5D44-8B61-AC61D5411937}"/>
              </a:ext>
            </a:extLst>
          </p:cNvPr>
          <p:cNvPicPr>
            <a:picLocks noChangeAspect="1"/>
          </p:cNvPicPr>
          <p:nvPr/>
        </p:nvPicPr>
        <p:blipFill rotWithShape="1">
          <a:blip r:embed="rId2"/>
          <a:srcRect l="61171" r="14000"/>
          <a:stretch/>
        </p:blipFill>
        <p:spPr>
          <a:xfrm>
            <a:off x="57912" y="1"/>
            <a:ext cx="2554225" cy="6857999"/>
          </a:xfrm>
          <a:prstGeom prst="rect">
            <a:avLst/>
          </a:prstGeom>
        </p:spPr>
      </p:pic>
      <p:sp>
        <p:nvSpPr>
          <p:cNvPr id="2" name="Rettangolo 1">
            <a:extLst>
              <a:ext uri="{FF2B5EF4-FFF2-40B4-BE49-F238E27FC236}">
                <a16:creationId xmlns:a16="http://schemas.microsoft.com/office/drawing/2014/main" id="{DBCBC73B-4FF4-734B-9109-8FE6C798EFB6}"/>
              </a:ext>
            </a:extLst>
          </p:cNvPr>
          <p:cNvSpPr/>
          <p:nvPr/>
        </p:nvSpPr>
        <p:spPr>
          <a:xfrm>
            <a:off x="2971800" y="283505"/>
            <a:ext cx="8712200" cy="6186309"/>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“Se volete essere i prediletti da Dio e la luce dei figli di Adamo, tra le sue creature, perdonate a chi vi ha trattato ingiustamente, visitate l’infermo che non vi visita, fate il bene a chi non ve lo fa, prestate a chi non restituisce” (Said b.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Abd</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al-‘Aziz</a:t>
            </a:r>
            <a:r>
              <a:rPr lang="it-IT" sz="2400" dirty="0">
                <a:latin typeface="Times New Roman" panose="02020603050405020304" pitchFamily="18" charset="0"/>
                <a:ea typeface="Calibri" panose="020F0502020204030204" pitchFamily="34" charset="0"/>
                <a:cs typeface="Times New Roman" panose="02020603050405020304" pitchFamily="18" charset="0"/>
              </a:rPr>
              <a:t>, 784).</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r>
              <a:rPr lang="it-IT" sz="2400" b="1" dirty="0">
                <a:solidFill>
                  <a:srgbClr val="FFFF00"/>
                </a:solidFill>
                <a:latin typeface="Times New Roman" panose="02020603050405020304" pitchFamily="18" charset="0"/>
                <a:cs typeface="Times New Roman" panose="02020603050405020304" pitchFamily="18" charset="0"/>
              </a:rPr>
              <a:t>L’abbandono alla divina provvidenza: </a:t>
            </a:r>
            <a:endParaRPr lang="it-IT" sz="2400" dirty="0">
              <a:solidFill>
                <a:srgbClr val="FFFF00"/>
              </a:solidFill>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“Lavorate per Dio e non lavorate per i vostri ventri. Guardate questo uccello, esce al mattino e torna alla sera, non miete e non semina e Dio provvede a lui” (</a:t>
            </a:r>
            <a:r>
              <a:rPr lang="it-IT" sz="2400" dirty="0" err="1">
                <a:latin typeface="Times New Roman" panose="02020603050405020304" pitchFamily="18" charset="0"/>
                <a:cs typeface="Times New Roman" panose="02020603050405020304" pitchFamily="18" charset="0"/>
              </a:rPr>
              <a:t>Ibn</a:t>
            </a:r>
            <a:r>
              <a:rPr lang="it-IT" sz="2400" dirty="0">
                <a:latin typeface="Times New Roman" panose="02020603050405020304" pitchFamily="18" charset="0"/>
                <a:cs typeface="Times New Roman" panose="02020603050405020304" pitchFamily="18" charset="0"/>
              </a:rPr>
              <a:t> Mubarak, </a:t>
            </a:r>
            <a:r>
              <a:rPr lang="it-IT" sz="2400" dirty="0" err="1">
                <a:latin typeface="Times New Roman" panose="02020603050405020304" pitchFamily="18" charset="0"/>
                <a:cs typeface="Times New Roman" panose="02020603050405020304" pitchFamily="18" charset="0"/>
              </a:rPr>
              <a:t>Kitab</a:t>
            </a:r>
            <a:r>
              <a:rPr lang="it-IT" sz="2400" dirty="0">
                <a:latin typeface="Times New Roman" panose="02020603050405020304" pitchFamily="18" charset="0"/>
                <a:cs typeface="Times New Roman" panose="02020603050405020304" pitchFamily="18" charset="0"/>
              </a:rPr>
              <a:t> al-</a:t>
            </a:r>
            <a:r>
              <a:rPr lang="it-IT" sz="2400" dirty="0" err="1">
                <a:latin typeface="Times New Roman" panose="02020603050405020304" pitchFamily="18" charset="0"/>
                <a:cs typeface="Times New Roman" panose="02020603050405020304" pitchFamily="18" charset="0"/>
              </a:rPr>
              <a:t>zuhd</a:t>
            </a:r>
            <a:r>
              <a:rPr lang="it-IT" sz="2400" dirty="0">
                <a:latin typeface="Times New Roman" panose="02020603050405020304" pitchFamily="18" charset="0"/>
                <a:cs typeface="Times New Roman" panose="02020603050405020304" pitchFamily="18" charset="0"/>
              </a:rPr>
              <a:t>).</a:t>
            </a:r>
          </a:p>
          <a:p>
            <a:r>
              <a:rPr lang="it-IT" sz="2400" dirty="0">
                <a:latin typeface="Times New Roman" panose="02020603050405020304" pitchFamily="18" charset="0"/>
                <a:cs typeface="Times New Roman" panose="02020603050405020304" pitchFamily="18" charset="0"/>
              </a:rPr>
              <a:t>  </a:t>
            </a:r>
          </a:p>
          <a:p>
            <a:r>
              <a:rPr lang="it-IT" sz="2400" dirty="0" err="1">
                <a:latin typeface="Times New Roman" panose="02020603050405020304" pitchFamily="18" charset="0"/>
                <a:cs typeface="Times New Roman" panose="02020603050405020304" pitchFamily="18" charset="0"/>
              </a:rPr>
              <a:t>Ibn</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Abi</a:t>
            </a:r>
            <a:r>
              <a:rPr lang="it-IT" sz="2400" dirty="0">
                <a:latin typeface="Times New Roman" panose="02020603050405020304" pitchFamily="18" charset="0"/>
                <a:cs typeface="Times New Roman" panose="02020603050405020304" pitchFamily="18" charset="0"/>
              </a:rPr>
              <a:t> al-</a:t>
            </a:r>
            <a:r>
              <a:rPr lang="it-IT" sz="2400" dirty="0" err="1">
                <a:latin typeface="Times New Roman" panose="02020603050405020304" pitchFamily="18" charset="0"/>
                <a:cs typeface="Times New Roman" panose="02020603050405020304" pitchFamily="18" charset="0"/>
              </a:rPr>
              <a:t>Dunya</a:t>
            </a:r>
            <a:r>
              <a:rPr lang="it-IT" sz="2400" dirty="0">
                <a:latin typeface="Times New Roman" panose="02020603050405020304" pitchFamily="18" charset="0"/>
                <a:cs typeface="Times New Roman" panose="02020603050405020304" pitchFamily="18" charset="0"/>
              </a:rPr>
              <a:t> racconta che il diavolo, passando vicino a Gesù, vide che il profeta aveva posto un sasso sotto la sua testa per riposare, gli domandò: “O Gesù [tu che rifiuti il mondo], dunque del mondo ti va bene questa pietra? Gesù gli lancio la pietra e disse: “Prenditi questa pietra insieme al mondo! Non ne ho alcun bisogno”.</a:t>
            </a:r>
          </a:p>
          <a:p>
            <a:r>
              <a:rPr lang="it-IT" dirty="0">
                <a:latin typeface="Times New Roman" panose="02020603050405020304" pitchFamily="18" charset="0"/>
                <a:cs typeface="Times New Roman" panose="02020603050405020304" pitchFamily="18" charset="0"/>
              </a:rPr>
              <a:t> </a:t>
            </a:r>
          </a:p>
          <a:p>
            <a:pPr indent="180340" algn="just">
              <a:spcAft>
                <a:spcPts val="0"/>
              </a:spcAft>
            </a:pP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586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D0A7DEB-6790-2C46-8BB2-8B4127354B3B}"/>
              </a:ext>
            </a:extLst>
          </p:cNvPr>
          <p:cNvSpPr/>
          <p:nvPr/>
        </p:nvSpPr>
        <p:spPr>
          <a:xfrm>
            <a:off x="3081866" y="428178"/>
            <a:ext cx="8483600" cy="6001643"/>
          </a:xfrm>
          <a:prstGeom prst="rect">
            <a:avLst/>
          </a:prstGeom>
        </p:spPr>
        <p:txBody>
          <a:bodyPr wrap="square">
            <a:spAutoFit/>
          </a:bodyPr>
          <a:lstStyle/>
          <a:p>
            <a:pPr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Al-</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Ghazali</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raccoglie alcune testimonianze sull’insegnamento islamico di Gesù:</a:t>
            </a: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«Gli apostoli dissero a Gesù figlio di Maria: “Oh spirito di Dio, c’è qualcuno in questo momento che è paragonabile a te?”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“Sicuramente”, rispose loro; “è paragonabile colui la cui parola è invocazione a Dio, colui il cui silenzio è raccoglimento e il cui sguardo è lacrima”.</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Dissero a Gesù figlio di Maria: “potresti raccomandarci, o Profeta di Dio, dove costruire una casa per praticarvi il culto di Dio?”.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“Costruitene una sull’acqua”, rispose!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Ma, venne obiettato: “Come potrebbe reggere un edificio sull’acqua?”</a:t>
            </a:r>
            <a:r>
              <a:rPr lang="it-IT" sz="2400" dirty="0">
                <a:latin typeface="Calibri" panose="020F0502020204030204" pitchFamily="34" charset="0"/>
                <a:ea typeface="Calibri" panose="020F0502020204030204" pitchFamily="34" charset="0"/>
                <a:cs typeface="Times New Roman" panose="02020603050405020304" pitchFamily="18" charset="0"/>
              </a:rPr>
              <a:t> </a:t>
            </a: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“E come”, disse loro, “un vero culto potrebbe sussistere con l’amore del mondo?”.</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5F242EFB-9767-614F-BB61-AB543050C4B2}"/>
              </a:ext>
            </a:extLst>
          </p:cNvPr>
          <p:cNvPicPr>
            <a:picLocks noChangeAspect="1"/>
          </p:cNvPicPr>
          <p:nvPr/>
        </p:nvPicPr>
        <p:blipFill rotWithShape="1">
          <a:blip r:embed="rId2"/>
          <a:srcRect l="61171" r="14000"/>
          <a:stretch/>
        </p:blipFill>
        <p:spPr>
          <a:xfrm>
            <a:off x="0" y="1"/>
            <a:ext cx="2554225" cy="6857999"/>
          </a:xfrm>
          <a:prstGeom prst="rect">
            <a:avLst/>
          </a:prstGeom>
        </p:spPr>
      </p:pic>
      <p:pic>
        <p:nvPicPr>
          <p:cNvPr id="6" name="Immagine 5">
            <a:extLst>
              <a:ext uri="{FF2B5EF4-FFF2-40B4-BE49-F238E27FC236}">
                <a16:creationId xmlns:a16="http://schemas.microsoft.com/office/drawing/2014/main" id="{CE563980-7731-5D44-8B61-AC61D5411937}"/>
              </a:ext>
            </a:extLst>
          </p:cNvPr>
          <p:cNvPicPr>
            <a:picLocks noChangeAspect="1"/>
          </p:cNvPicPr>
          <p:nvPr/>
        </p:nvPicPr>
        <p:blipFill rotWithShape="1">
          <a:blip r:embed="rId2"/>
          <a:srcRect l="61171" r="14000"/>
          <a:stretch/>
        </p:blipFill>
        <p:spPr>
          <a:xfrm>
            <a:off x="57912" y="1"/>
            <a:ext cx="2554225" cy="6857999"/>
          </a:xfrm>
          <a:prstGeom prst="rect">
            <a:avLst/>
          </a:prstGeom>
        </p:spPr>
      </p:pic>
    </p:spTree>
    <p:extLst>
      <p:ext uri="{BB962C8B-B14F-4D97-AF65-F5344CB8AC3E}">
        <p14:creationId xmlns:p14="http://schemas.microsoft.com/office/powerpoint/2010/main" val="19853667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8C5C070-2333-A84D-A0CB-0F9697425BE6}"/>
              </a:ext>
            </a:extLst>
          </p:cNvPr>
          <p:cNvSpPr/>
          <p:nvPr/>
        </p:nvSpPr>
        <p:spPr>
          <a:xfrm>
            <a:off x="3297161" y="1514403"/>
            <a:ext cx="8198153" cy="3416320"/>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“Un giorno Gesù passava per un quartiere dove si fece insultare. Ma lui, essenzialmente puro, rispose con delle preghiere e con il viso illuminato”. Qualcuno gli domandò: “Se tu non fossi stato oltraggiato da questi uomini, pregheresti per loro?”. Rispose: “un cuore può dispensare solo quello che ha nella borsa!” e aggiunse: “Se il mare della tua anima si agita, le sue onde trasportano solo ciò che contiene [...] se vuoi arrivare al termine di questo cammino bisogna morire cento volte in ciascun istante”,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Farid</a:t>
            </a:r>
            <a:r>
              <a:rPr lang="it-IT" sz="2400" dirty="0">
                <a:latin typeface="Times New Roman" panose="02020603050405020304" pitchFamily="18" charset="0"/>
                <a:ea typeface="Calibri" panose="020F0502020204030204" pitchFamily="34" charset="0"/>
                <a:cs typeface="Times New Roman" panose="02020603050405020304" pitchFamily="18" charset="0"/>
              </a:rPr>
              <a:t> ud-</a:t>
            </a:r>
            <a:r>
              <a:rPr lang="it-IT" sz="2400" dirty="0" err="1">
                <a:latin typeface="Times New Roman" panose="02020603050405020304" pitchFamily="18" charset="0"/>
                <a:ea typeface="Calibri" panose="020F0502020204030204" pitchFamily="34" charset="0"/>
                <a:cs typeface="Times New Roman" panose="02020603050405020304" pitchFamily="18" charset="0"/>
              </a:rPr>
              <a:t>Din</a:t>
            </a:r>
            <a:r>
              <a:rPr lang="it-IT" sz="2400" dirty="0">
                <a:latin typeface="Times New Roman" panose="02020603050405020304" pitchFamily="18" charset="0"/>
                <a:ea typeface="Calibri" panose="020F0502020204030204" pitchFamily="34" charset="0"/>
                <a:cs typeface="Times New Roman" panose="02020603050405020304" pitchFamily="18" charset="0"/>
              </a:rPr>
              <a:t> Attar).</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DD136DB4-4499-6645-8C7D-F48391FCA127}"/>
              </a:ext>
            </a:extLst>
          </p:cNvPr>
          <p:cNvPicPr>
            <a:picLocks noChangeAspect="1"/>
          </p:cNvPicPr>
          <p:nvPr/>
        </p:nvPicPr>
        <p:blipFill rotWithShape="1">
          <a:blip r:embed="rId2"/>
          <a:srcRect l="61171" r="14000"/>
          <a:stretch/>
        </p:blipFill>
        <p:spPr>
          <a:xfrm>
            <a:off x="0" y="1"/>
            <a:ext cx="2554225" cy="6857999"/>
          </a:xfrm>
          <a:prstGeom prst="rect">
            <a:avLst/>
          </a:prstGeom>
        </p:spPr>
      </p:pic>
    </p:spTree>
    <p:extLst>
      <p:ext uri="{BB962C8B-B14F-4D97-AF65-F5344CB8AC3E}">
        <p14:creationId xmlns:p14="http://schemas.microsoft.com/office/powerpoint/2010/main" val="1127355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E9BBBC2-331C-7144-90D7-8D68EC19A9C9}"/>
              </a:ext>
            </a:extLst>
          </p:cNvPr>
          <p:cNvSpPr/>
          <p:nvPr/>
        </p:nvSpPr>
        <p:spPr>
          <a:xfrm>
            <a:off x="2786702" y="653534"/>
            <a:ext cx="6022803" cy="523220"/>
          </a:xfrm>
          <a:prstGeom prst="rect">
            <a:avLst/>
          </a:prstGeom>
        </p:spPr>
        <p:txBody>
          <a:bodyPr wrap="none">
            <a:spAutoFit/>
          </a:bodyPr>
          <a:lstStyle/>
          <a:p>
            <a:pPr algn="ctr"/>
            <a:r>
              <a:rPr lang="it-IT" sz="2800" b="1" dirty="0" err="1">
                <a:solidFill>
                  <a:srgbClr val="FFFF00"/>
                </a:solidFill>
                <a:latin typeface="apercu-regular"/>
              </a:rPr>
              <a:t>Wansbrough</a:t>
            </a:r>
            <a:r>
              <a:rPr lang="it-IT" sz="2800" b="1" dirty="0">
                <a:solidFill>
                  <a:srgbClr val="FFFF00"/>
                </a:solidFill>
                <a:latin typeface="apercu-regular"/>
              </a:rPr>
              <a:t>, John Edward (1928-2002)</a:t>
            </a:r>
            <a:endParaRPr lang="it-IT" sz="2800" b="1" i="0" u="none" strike="noStrike" dirty="0">
              <a:solidFill>
                <a:srgbClr val="FFFF00"/>
              </a:solidFill>
              <a:effectLst/>
              <a:latin typeface="apercu-regular"/>
            </a:endParaRPr>
          </a:p>
        </p:txBody>
      </p:sp>
      <p:pic>
        <p:nvPicPr>
          <p:cNvPr id="4" name="Immagine 3">
            <a:extLst>
              <a:ext uri="{FF2B5EF4-FFF2-40B4-BE49-F238E27FC236}">
                <a16:creationId xmlns:a16="http://schemas.microsoft.com/office/drawing/2014/main" id="{2F215B4C-17BE-F040-8E91-7BC03589BC46}"/>
              </a:ext>
            </a:extLst>
          </p:cNvPr>
          <p:cNvPicPr>
            <a:picLocks noChangeAspect="1"/>
          </p:cNvPicPr>
          <p:nvPr/>
        </p:nvPicPr>
        <p:blipFill rotWithShape="1">
          <a:blip r:embed="rId2"/>
          <a:srcRect l="11169" r="15649"/>
          <a:stretch/>
        </p:blipFill>
        <p:spPr>
          <a:xfrm>
            <a:off x="1786964" y="1617888"/>
            <a:ext cx="3445436" cy="4554312"/>
          </a:xfrm>
          <a:prstGeom prst="rect">
            <a:avLst/>
          </a:prstGeom>
        </p:spPr>
      </p:pic>
      <p:pic>
        <p:nvPicPr>
          <p:cNvPr id="6" name="Immagine 5">
            <a:extLst>
              <a:ext uri="{FF2B5EF4-FFF2-40B4-BE49-F238E27FC236}">
                <a16:creationId xmlns:a16="http://schemas.microsoft.com/office/drawing/2014/main" id="{22307754-E1B2-434F-BAAB-99E3AD156DE4}"/>
              </a:ext>
            </a:extLst>
          </p:cNvPr>
          <p:cNvPicPr>
            <a:picLocks noChangeAspect="1"/>
          </p:cNvPicPr>
          <p:nvPr/>
        </p:nvPicPr>
        <p:blipFill>
          <a:blip r:embed="rId3"/>
          <a:stretch>
            <a:fillRect/>
          </a:stretch>
        </p:blipFill>
        <p:spPr>
          <a:xfrm>
            <a:off x="6849035" y="1617888"/>
            <a:ext cx="2951194" cy="4554312"/>
          </a:xfrm>
          <a:prstGeom prst="rect">
            <a:avLst/>
          </a:prstGeom>
        </p:spPr>
      </p:pic>
    </p:spTree>
    <p:extLst>
      <p:ext uri="{BB962C8B-B14F-4D97-AF65-F5344CB8AC3E}">
        <p14:creationId xmlns:p14="http://schemas.microsoft.com/office/powerpoint/2010/main" val="271168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E84A6C1-C35A-BE49-A48C-E46FF076F995}"/>
              </a:ext>
            </a:extLst>
          </p:cNvPr>
          <p:cNvPicPr>
            <a:picLocks noChangeAspect="1"/>
          </p:cNvPicPr>
          <p:nvPr/>
        </p:nvPicPr>
        <p:blipFill rotWithShape="1">
          <a:blip r:embed="rId2"/>
          <a:srcRect t="4891" b="3984"/>
          <a:stretch/>
        </p:blipFill>
        <p:spPr>
          <a:xfrm>
            <a:off x="1727200" y="97993"/>
            <a:ext cx="5043550" cy="6686956"/>
          </a:xfrm>
          <a:prstGeom prst="rect">
            <a:avLst/>
          </a:prstGeom>
        </p:spPr>
      </p:pic>
      <p:sp>
        <p:nvSpPr>
          <p:cNvPr id="4" name="Rettangolo 3">
            <a:extLst>
              <a:ext uri="{FF2B5EF4-FFF2-40B4-BE49-F238E27FC236}">
                <a16:creationId xmlns:a16="http://schemas.microsoft.com/office/drawing/2014/main" id="{BACBEF6E-ED49-294C-B683-0224B83846F0}"/>
              </a:ext>
            </a:extLst>
          </p:cNvPr>
          <p:cNvSpPr/>
          <p:nvPr/>
        </p:nvSpPr>
        <p:spPr>
          <a:xfrm>
            <a:off x="7213600" y="2287309"/>
            <a:ext cx="4368800" cy="2308324"/>
          </a:xfrm>
          <a:prstGeom prst="rect">
            <a:avLst/>
          </a:prstGeom>
        </p:spPr>
        <p:txBody>
          <a:bodyPr wrap="square">
            <a:spAutoFit/>
          </a:bodyPr>
          <a:lstStyle/>
          <a:p>
            <a:r>
              <a:rPr lang="it-IT" sz="2400" i="1" dirty="0">
                <a:latin typeface="-apple-system"/>
              </a:rPr>
              <a:t>The </a:t>
            </a:r>
            <a:r>
              <a:rPr lang="it-IT" sz="2400" i="1" dirty="0" err="1">
                <a:latin typeface="-apple-system"/>
              </a:rPr>
              <a:t>Sanʿāʾ</a:t>
            </a:r>
            <a:r>
              <a:rPr lang="it-IT" sz="2400" i="1" dirty="0">
                <a:latin typeface="-apple-system"/>
              </a:rPr>
              <a:t> </a:t>
            </a:r>
            <a:r>
              <a:rPr lang="it-IT" sz="2400" i="1" dirty="0" err="1">
                <a:latin typeface="-apple-system"/>
              </a:rPr>
              <a:t>palimpsest</a:t>
            </a:r>
            <a:r>
              <a:rPr lang="it-IT" sz="2400" i="1" dirty="0">
                <a:latin typeface="-apple-system"/>
              </a:rPr>
              <a:t>, </a:t>
            </a:r>
            <a:r>
              <a:rPr lang="it-IT" sz="2400" i="1" dirty="0" err="1">
                <a:latin typeface="-apple-system"/>
              </a:rPr>
              <a:t>photographed</a:t>
            </a:r>
            <a:r>
              <a:rPr lang="it-IT" sz="2400" i="1" dirty="0">
                <a:latin typeface="-apple-system"/>
              </a:rPr>
              <a:t> under </a:t>
            </a:r>
            <a:r>
              <a:rPr lang="it-IT" sz="2400" i="1" dirty="0" err="1">
                <a:latin typeface="-apple-system"/>
              </a:rPr>
              <a:t>normal</a:t>
            </a:r>
            <a:r>
              <a:rPr lang="it-IT" sz="2400" i="1" dirty="0">
                <a:latin typeface="-apple-system"/>
              </a:rPr>
              <a:t> </a:t>
            </a:r>
            <a:r>
              <a:rPr lang="it-IT" sz="2400" i="1" dirty="0" err="1">
                <a:latin typeface="-apple-system"/>
              </a:rPr>
              <a:t>white</a:t>
            </a:r>
            <a:r>
              <a:rPr lang="it-IT" sz="2400" i="1" dirty="0">
                <a:latin typeface="-apple-system"/>
              </a:rPr>
              <a:t> light (</a:t>
            </a:r>
            <a:r>
              <a:rPr lang="it-IT" sz="2400" i="1" dirty="0" err="1">
                <a:latin typeface="-apple-system"/>
              </a:rPr>
              <a:t>left</a:t>
            </a:r>
            <a:r>
              <a:rPr lang="it-IT" sz="2400" i="1" dirty="0">
                <a:latin typeface="-apple-system"/>
              </a:rPr>
              <a:t>) and UV light (right. (</a:t>
            </a:r>
            <a:r>
              <a:rPr lang="it-IT" sz="2400" i="1" dirty="0" err="1">
                <a:latin typeface="-apple-system"/>
              </a:rPr>
              <a:t>Sanaa</a:t>
            </a:r>
            <a:r>
              <a:rPr lang="it-IT" sz="2400" i="1" dirty="0">
                <a:latin typeface="-apple-system"/>
              </a:rPr>
              <a:t>, Dar al-</a:t>
            </a:r>
            <a:r>
              <a:rPr lang="it-IT" sz="2400" i="1" dirty="0" err="1">
                <a:latin typeface="-apple-system"/>
              </a:rPr>
              <a:t>makhutat</a:t>
            </a:r>
            <a:r>
              <a:rPr lang="it-IT" sz="2400" i="1" dirty="0">
                <a:latin typeface="-apple-system"/>
              </a:rPr>
              <a:t>, 01-27.1, f.5a). [</a:t>
            </a:r>
            <a:r>
              <a:rPr lang="it-IT" sz="2400" i="1" dirty="0" err="1">
                <a:latin typeface="-apple-system"/>
              </a:rPr>
              <a:t>Used</a:t>
            </a:r>
            <a:r>
              <a:rPr lang="it-IT" sz="2400" i="1" dirty="0">
                <a:latin typeface="-apple-system"/>
              </a:rPr>
              <a:t> with the </a:t>
            </a:r>
            <a:r>
              <a:rPr lang="it-IT" sz="2400" i="1" dirty="0" err="1">
                <a:latin typeface="-apple-system"/>
              </a:rPr>
              <a:t>permission</a:t>
            </a:r>
            <a:r>
              <a:rPr lang="it-IT" sz="2400" i="1" dirty="0">
                <a:latin typeface="-apple-system"/>
              </a:rPr>
              <a:t> of CNRS, DATI]</a:t>
            </a:r>
            <a:endParaRPr lang="it-IT" sz="2400" dirty="0"/>
          </a:p>
        </p:txBody>
      </p:sp>
    </p:spTree>
    <p:extLst>
      <p:ext uri="{BB962C8B-B14F-4D97-AF65-F5344CB8AC3E}">
        <p14:creationId xmlns:p14="http://schemas.microsoft.com/office/powerpoint/2010/main" val="38496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5E289B8-CD63-C742-9424-B27F4B9C0DA5}"/>
              </a:ext>
            </a:extLst>
          </p:cNvPr>
          <p:cNvSpPr/>
          <p:nvPr/>
        </p:nvSpPr>
        <p:spPr>
          <a:xfrm>
            <a:off x="9739966" y="5547249"/>
            <a:ext cx="2020233" cy="369332"/>
          </a:xfrm>
          <a:prstGeom prst="rect">
            <a:avLst/>
          </a:prstGeom>
        </p:spPr>
        <p:txBody>
          <a:bodyPr wrap="none">
            <a:spAutoFit/>
          </a:bodyPr>
          <a:lstStyle/>
          <a:p>
            <a:r>
              <a:rPr lang="it-IT" dirty="0">
                <a:latin typeface="Linux Libertine"/>
              </a:rPr>
              <a:t>Gerd-</a:t>
            </a:r>
            <a:r>
              <a:rPr lang="it-IT" dirty="0" err="1">
                <a:latin typeface="Linux Libertine"/>
              </a:rPr>
              <a:t>Rüdiger</a:t>
            </a:r>
            <a:r>
              <a:rPr lang="it-IT" dirty="0">
                <a:latin typeface="Linux Libertine"/>
              </a:rPr>
              <a:t> </a:t>
            </a:r>
            <a:r>
              <a:rPr lang="it-IT" dirty="0" err="1">
                <a:latin typeface="Linux Libertine"/>
              </a:rPr>
              <a:t>Puin</a:t>
            </a:r>
            <a:endParaRPr lang="it-IT" b="0" i="0" u="none" strike="noStrike" dirty="0">
              <a:effectLst/>
              <a:latin typeface="Linux Libertine"/>
            </a:endParaRPr>
          </a:p>
        </p:txBody>
      </p:sp>
      <p:sp>
        <p:nvSpPr>
          <p:cNvPr id="3" name="Rettangolo 2">
            <a:extLst>
              <a:ext uri="{FF2B5EF4-FFF2-40B4-BE49-F238E27FC236}">
                <a16:creationId xmlns:a16="http://schemas.microsoft.com/office/drawing/2014/main" id="{5C4ED925-066B-984B-A8FC-F42F0FFEE88B}"/>
              </a:ext>
            </a:extLst>
          </p:cNvPr>
          <p:cNvSpPr/>
          <p:nvPr/>
        </p:nvSpPr>
        <p:spPr>
          <a:xfrm>
            <a:off x="7563634" y="876098"/>
            <a:ext cx="4368799" cy="4671151"/>
          </a:xfrm>
          <a:prstGeom prst="rect">
            <a:avLst/>
          </a:prstGeom>
        </p:spPr>
        <p:txBody>
          <a:bodyPr wrap="square">
            <a:spAutoFit/>
          </a:bodyPr>
          <a:lstStyle/>
          <a:p>
            <a:pPr marL="144145" indent="180340" algn="just">
              <a:lnSpc>
                <a:spcPct val="115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«Molti musulmani hanno questa convinzione che tutto ciò che sta tra le due copertine del Corano è la parola inalterata di Allah. A loro piace citare il lavoro testuale che dimostra che la Bibbia ha una storia e non è caduta direttamente dal cielo, ma finora il Corano è rimasto fuori da questa discussione. </a:t>
            </a:r>
          </a:p>
          <a:p>
            <a:pPr marL="144145" indent="180340" algn="just">
              <a:lnSpc>
                <a:spcPct val="115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L’unico modo per rompere questo muro è dimostrare che anche il Corano ha una storia. I frammenti di Sana’a ci aiuteranno a farlo».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9B592653-E701-8244-9565-D8C788CFEFD0}"/>
              </a:ext>
            </a:extLst>
          </p:cNvPr>
          <p:cNvPicPr>
            <a:picLocks noChangeAspect="1"/>
          </p:cNvPicPr>
          <p:nvPr/>
        </p:nvPicPr>
        <p:blipFill>
          <a:blip r:embed="rId2"/>
          <a:stretch>
            <a:fillRect/>
          </a:stretch>
        </p:blipFill>
        <p:spPr>
          <a:xfrm>
            <a:off x="0" y="996849"/>
            <a:ext cx="7487434" cy="4218067"/>
          </a:xfrm>
          <a:prstGeom prst="rect">
            <a:avLst/>
          </a:prstGeom>
        </p:spPr>
      </p:pic>
    </p:spTree>
    <p:extLst>
      <p:ext uri="{BB962C8B-B14F-4D97-AF65-F5344CB8AC3E}">
        <p14:creationId xmlns:p14="http://schemas.microsoft.com/office/powerpoint/2010/main" val="1363761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B44164-934F-4248-B2CB-853A27AB44F2}"/>
              </a:ext>
            </a:extLst>
          </p:cNvPr>
          <p:cNvSpPr txBox="1"/>
          <p:nvPr/>
        </p:nvSpPr>
        <p:spPr>
          <a:xfrm>
            <a:off x="598714" y="1120934"/>
            <a:ext cx="10961914" cy="461665"/>
          </a:xfrm>
          <a:prstGeom prst="rect">
            <a:avLst/>
          </a:prstGeom>
          <a:noFill/>
        </p:spPr>
        <p:txBody>
          <a:bodyPr wrap="square" rtlCol="0">
            <a:spAutoFit/>
          </a:bodyPr>
          <a:lstStyle/>
          <a:p>
            <a:r>
              <a:rPr lang="it-IT" sz="2400" dirty="0">
                <a:solidFill>
                  <a:srgbClr val="FFFF00"/>
                </a:solidFill>
              </a:rPr>
              <a:t>GENESI STORICA DELLA CONCEZIONE MONOTEISTICA DI DIO NELL’ISLAM</a:t>
            </a:r>
          </a:p>
        </p:txBody>
      </p:sp>
      <p:sp>
        <p:nvSpPr>
          <p:cNvPr id="3" name="Freccia giù 2">
            <a:extLst>
              <a:ext uri="{FF2B5EF4-FFF2-40B4-BE49-F238E27FC236}">
                <a16:creationId xmlns:a16="http://schemas.microsoft.com/office/drawing/2014/main" id="{8BA69B00-5FFD-6544-A3C5-7080F2BEB379}"/>
              </a:ext>
            </a:extLst>
          </p:cNvPr>
          <p:cNvSpPr/>
          <p:nvPr/>
        </p:nvSpPr>
        <p:spPr>
          <a:xfrm>
            <a:off x="1540331"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giù 3">
            <a:extLst>
              <a:ext uri="{FF2B5EF4-FFF2-40B4-BE49-F238E27FC236}">
                <a16:creationId xmlns:a16="http://schemas.microsoft.com/office/drawing/2014/main" id="{2900F211-34A5-8D44-994B-7B16EE8499F3}"/>
              </a:ext>
            </a:extLst>
          </p:cNvPr>
          <p:cNvSpPr/>
          <p:nvPr/>
        </p:nvSpPr>
        <p:spPr>
          <a:xfrm>
            <a:off x="4033158" y="2081440"/>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giù 4">
            <a:extLst>
              <a:ext uri="{FF2B5EF4-FFF2-40B4-BE49-F238E27FC236}">
                <a16:creationId xmlns:a16="http://schemas.microsoft.com/office/drawing/2014/main" id="{9A6E9F47-FAAC-AD45-9884-8441E9E0E840}"/>
              </a:ext>
            </a:extLst>
          </p:cNvPr>
          <p:cNvSpPr/>
          <p:nvPr/>
        </p:nvSpPr>
        <p:spPr>
          <a:xfrm>
            <a:off x="6245678"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giù 5">
            <a:extLst>
              <a:ext uri="{FF2B5EF4-FFF2-40B4-BE49-F238E27FC236}">
                <a16:creationId xmlns:a16="http://schemas.microsoft.com/office/drawing/2014/main" id="{A43E0EE5-F476-2042-9F51-26AA2BDFE842}"/>
              </a:ext>
            </a:extLst>
          </p:cNvPr>
          <p:cNvSpPr/>
          <p:nvPr/>
        </p:nvSpPr>
        <p:spPr>
          <a:xfrm>
            <a:off x="8659586" y="206125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275C448B-A80A-4C4C-954C-BC3FCD94738B}"/>
              </a:ext>
            </a:extLst>
          </p:cNvPr>
          <p:cNvSpPr txBox="1"/>
          <p:nvPr/>
        </p:nvSpPr>
        <p:spPr>
          <a:xfrm>
            <a:off x="234045" y="3433381"/>
            <a:ext cx="2612571" cy="923330"/>
          </a:xfrm>
          <a:prstGeom prst="rect">
            <a:avLst/>
          </a:prstGeom>
          <a:noFill/>
        </p:spPr>
        <p:txBody>
          <a:bodyPr wrap="square" rtlCol="0">
            <a:spAutoFit/>
          </a:bodyPr>
          <a:lstStyle/>
          <a:p>
            <a:pPr algn="ctr"/>
            <a:r>
              <a:rPr lang="it-IT" dirty="0"/>
              <a:t>ELEMENTI DI UNA RELIGIOSITA’ </a:t>
            </a:r>
          </a:p>
          <a:p>
            <a:pPr algn="ctr"/>
            <a:r>
              <a:rPr lang="it-IT" dirty="0"/>
              <a:t>ARABA PREISL. </a:t>
            </a:r>
          </a:p>
        </p:txBody>
      </p:sp>
      <p:sp>
        <p:nvSpPr>
          <p:cNvPr id="8" name="CasellaDiTesto 7">
            <a:extLst>
              <a:ext uri="{FF2B5EF4-FFF2-40B4-BE49-F238E27FC236}">
                <a16:creationId xmlns:a16="http://schemas.microsoft.com/office/drawing/2014/main" id="{9517544B-1720-FF41-92FC-3123FACA365F}"/>
              </a:ext>
            </a:extLst>
          </p:cNvPr>
          <p:cNvSpPr txBox="1"/>
          <p:nvPr/>
        </p:nvSpPr>
        <p:spPr>
          <a:xfrm>
            <a:off x="2754833" y="3537461"/>
            <a:ext cx="2841172" cy="646331"/>
          </a:xfrm>
          <a:prstGeom prst="rect">
            <a:avLst/>
          </a:prstGeom>
          <a:noFill/>
        </p:spPr>
        <p:txBody>
          <a:bodyPr wrap="square" rtlCol="0">
            <a:spAutoFit/>
          </a:bodyPr>
          <a:lstStyle/>
          <a:p>
            <a:pPr algn="ctr"/>
            <a:r>
              <a:rPr lang="it-IT" dirty="0"/>
              <a:t>MONOTEISMO </a:t>
            </a:r>
          </a:p>
          <a:p>
            <a:pPr algn="ctr"/>
            <a:r>
              <a:rPr lang="it-IT" dirty="0"/>
              <a:t>EBRAICO</a:t>
            </a:r>
          </a:p>
        </p:txBody>
      </p:sp>
      <p:sp>
        <p:nvSpPr>
          <p:cNvPr id="9" name="CasellaDiTesto 8">
            <a:extLst>
              <a:ext uri="{FF2B5EF4-FFF2-40B4-BE49-F238E27FC236}">
                <a16:creationId xmlns:a16="http://schemas.microsoft.com/office/drawing/2014/main" id="{334A052E-6D31-974A-8A96-8AA8E538FFF8}"/>
              </a:ext>
            </a:extLst>
          </p:cNvPr>
          <p:cNvSpPr txBox="1"/>
          <p:nvPr/>
        </p:nvSpPr>
        <p:spPr>
          <a:xfrm>
            <a:off x="5146221" y="3523211"/>
            <a:ext cx="2743200" cy="923330"/>
          </a:xfrm>
          <a:prstGeom prst="rect">
            <a:avLst/>
          </a:prstGeom>
          <a:noFill/>
        </p:spPr>
        <p:txBody>
          <a:bodyPr wrap="square" rtlCol="0">
            <a:spAutoFit/>
          </a:bodyPr>
          <a:lstStyle/>
          <a:p>
            <a:pPr algn="ctr"/>
            <a:r>
              <a:rPr lang="it-IT" dirty="0"/>
              <a:t>MONOTEISMO</a:t>
            </a:r>
          </a:p>
          <a:p>
            <a:pPr algn="ctr"/>
            <a:r>
              <a:rPr lang="it-IT" dirty="0"/>
              <a:t>CRISTIANO</a:t>
            </a:r>
          </a:p>
          <a:p>
            <a:pPr algn="ctr"/>
            <a:r>
              <a:rPr lang="it-IT" dirty="0"/>
              <a:t>(quale?)</a:t>
            </a:r>
          </a:p>
        </p:txBody>
      </p:sp>
      <p:sp>
        <p:nvSpPr>
          <p:cNvPr id="10" name="CasellaDiTesto 9">
            <a:extLst>
              <a:ext uri="{FF2B5EF4-FFF2-40B4-BE49-F238E27FC236}">
                <a16:creationId xmlns:a16="http://schemas.microsoft.com/office/drawing/2014/main" id="{930E72AC-008B-C04B-B2F5-D49CA729DDDA}"/>
              </a:ext>
            </a:extLst>
          </p:cNvPr>
          <p:cNvSpPr txBox="1"/>
          <p:nvPr/>
        </p:nvSpPr>
        <p:spPr>
          <a:xfrm>
            <a:off x="7794172" y="3523211"/>
            <a:ext cx="2275114" cy="923330"/>
          </a:xfrm>
          <a:prstGeom prst="rect">
            <a:avLst/>
          </a:prstGeom>
          <a:noFill/>
        </p:spPr>
        <p:txBody>
          <a:bodyPr wrap="square" rtlCol="0">
            <a:spAutoFit/>
          </a:bodyPr>
          <a:lstStyle/>
          <a:p>
            <a:pPr algn="ctr"/>
            <a:r>
              <a:rPr lang="it-IT" dirty="0"/>
              <a:t>TEOLOGIA POLITICA DELLA TARDA ANTICHITA’</a:t>
            </a:r>
          </a:p>
        </p:txBody>
      </p:sp>
      <p:sp>
        <p:nvSpPr>
          <p:cNvPr id="11" name="Freccia giù 10">
            <a:extLst>
              <a:ext uri="{FF2B5EF4-FFF2-40B4-BE49-F238E27FC236}">
                <a16:creationId xmlns:a16="http://schemas.microsoft.com/office/drawing/2014/main" id="{A05ADC9C-087C-4045-A13E-5AA33D7687F1}"/>
              </a:ext>
            </a:extLst>
          </p:cNvPr>
          <p:cNvSpPr/>
          <p:nvPr/>
        </p:nvSpPr>
        <p:spPr>
          <a:xfrm>
            <a:off x="615045"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giù 11">
            <a:extLst>
              <a:ext uri="{FF2B5EF4-FFF2-40B4-BE49-F238E27FC236}">
                <a16:creationId xmlns:a16="http://schemas.microsoft.com/office/drawing/2014/main" id="{1311D2AA-4550-A64C-9DBC-87C9FA343B6C}"/>
              </a:ext>
            </a:extLst>
          </p:cNvPr>
          <p:cNvSpPr/>
          <p:nvPr/>
        </p:nvSpPr>
        <p:spPr>
          <a:xfrm>
            <a:off x="1779339"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D2644A4-10A9-674E-8908-F455E477E8AD}"/>
              </a:ext>
            </a:extLst>
          </p:cNvPr>
          <p:cNvSpPr txBox="1"/>
          <p:nvPr/>
        </p:nvSpPr>
        <p:spPr>
          <a:xfrm>
            <a:off x="-255813" y="5496182"/>
            <a:ext cx="1796143" cy="584775"/>
          </a:xfrm>
          <a:prstGeom prst="rect">
            <a:avLst/>
          </a:prstGeom>
          <a:noFill/>
        </p:spPr>
        <p:txBody>
          <a:bodyPr wrap="square" rtlCol="0">
            <a:spAutoFit/>
          </a:bodyPr>
          <a:lstStyle/>
          <a:p>
            <a:pPr algn="ctr"/>
            <a:r>
              <a:rPr lang="it-IT" sz="1600" dirty="0"/>
              <a:t>POLITEISMO</a:t>
            </a:r>
          </a:p>
          <a:p>
            <a:pPr algn="ctr"/>
            <a:r>
              <a:rPr lang="it-IT" sz="1600" dirty="0"/>
              <a:t>ARABO</a:t>
            </a:r>
          </a:p>
        </p:txBody>
      </p:sp>
      <p:sp>
        <p:nvSpPr>
          <p:cNvPr id="14" name="Rettangolo 13">
            <a:extLst>
              <a:ext uri="{FF2B5EF4-FFF2-40B4-BE49-F238E27FC236}">
                <a16:creationId xmlns:a16="http://schemas.microsoft.com/office/drawing/2014/main" id="{727AF352-BBE1-F54C-A2F9-9EE57DF09FA9}"/>
              </a:ext>
            </a:extLst>
          </p:cNvPr>
          <p:cNvSpPr/>
          <p:nvPr/>
        </p:nvSpPr>
        <p:spPr>
          <a:xfrm>
            <a:off x="1272409" y="5496182"/>
            <a:ext cx="1340432" cy="584775"/>
          </a:xfrm>
          <a:prstGeom prst="rect">
            <a:avLst/>
          </a:prstGeom>
        </p:spPr>
        <p:txBody>
          <a:bodyPr wrap="none">
            <a:spAutoFit/>
          </a:bodyPr>
          <a:lstStyle/>
          <a:p>
            <a:pPr algn="ctr"/>
            <a:r>
              <a:rPr lang="it-IT" sz="1600" dirty="0"/>
              <a:t>ENOTEISMO</a:t>
            </a:r>
          </a:p>
          <a:p>
            <a:pPr algn="ctr"/>
            <a:r>
              <a:rPr lang="it-IT" sz="1600" dirty="0"/>
              <a:t>ARABO</a:t>
            </a:r>
          </a:p>
        </p:txBody>
      </p:sp>
      <p:sp>
        <p:nvSpPr>
          <p:cNvPr id="15" name="Freccia giù 14">
            <a:extLst>
              <a:ext uri="{FF2B5EF4-FFF2-40B4-BE49-F238E27FC236}">
                <a16:creationId xmlns:a16="http://schemas.microsoft.com/office/drawing/2014/main" id="{714432BF-339A-8747-997B-6BD62EB06AC5}"/>
              </a:ext>
            </a:extLst>
          </p:cNvPr>
          <p:cNvSpPr/>
          <p:nvPr/>
        </p:nvSpPr>
        <p:spPr>
          <a:xfrm>
            <a:off x="2956834" y="4688941"/>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9" name="Freccia giù 18">
            <a:extLst>
              <a:ext uri="{FF2B5EF4-FFF2-40B4-BE49-F238E27FC236}">
                <a16:creationId xmlns:a16="http://schemas.microsoft.com/office/drawing/2014/main" id="{6E71D95E-F6BE-564D-974F-572FA24CF295}"/>
              </a:ext>
            </a:extLst>
          </p:cNvPr>
          <p:cNvSpPr/>
          <p:nvPr/>
        </p:nvSpPr>
        <p:spPr>
          <a:xfrm>
            <a:off x="6381749" y="4620932"/>
            <a:ext cx="157844" cy="64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89B4A3C8-E5AC-CE44-9325-301B7D268756}"/>
              </a:ext>
            </a:extLst>
          </p:cNvPr>
          <p:cNvSpPr txBox="1"/>
          <p:nvPr/>
        </p:nvSpPr>
        <p:spPr>
          <a:xfrm>
            <a:off x="5402035" y="5434626"/>
            <a:ext cx="2231572" cy="923330"/>
          </a:xfrm>
          <a:prstGeom prst="rect">
            <a:avLst/>
          </a:prstGeom>
          <a:noFill/>
        </p:spPr>
        <p:txBody>
          <a:bodyPr wrap="square" rtlCol="0">
            <a:spAutoFit/>
          </a:bodyPr>
          <a:lstStyle/>
          <a:p>
            <a:pPr algn="ctr"/>
            <a:r>
              <a:rPr lang="it-IT" dirty="0"/>
              <a:t>Circa la prassi:</a:t>
            </a:r>
          </a:p>
          <a:p>
            <a:pPr algn="ctr"/>
            <a:r>
              <a:rPr lang="it-IT" dirty="0"/>
              <a:t>Tradizioni monastiche</a:t>
            </a:r>
          </a:p>
        </p:txBody>
      </p:sp>
      <p:sp>
        <p:nvSpPr>
          <p:cNvPr id="21" name="Freccia giù 20">
            <a:extLst>
              <a:ext uri="{FF2B5EF4-FFF2-40B4-BE49-F238E27FC236}">
                <a16:creationId xmlns:a16="http://schemas.microsoft.com/office/drawing/2014/main" id="{73FB6319-266F-8E4C-9B4D-639CF4ADA0FD}"/>
              </a:ext>
            </a:extLst>
          </p:cNvPr>
          <p:cNvSpPr/>
          <p:nvPr/>
        </p:nvSpPr>
        <p:spPr>
          <a:xfrm>
            <a:off x="11073494"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B8273324-70C8-D143-AF11-EF89B65277CD}"/>
              </a:ext>
            </a:extLst>
          </p:cNvPr>
          <p:cNvSpPr txBox="1"/>
          <p:nvPr/>
        </p:nvSpPr>
        <p:spPr>
          <a:xfrm>
            <a:off x="10280812" y="3537065"/>
            <a:ext cx="1856759" cy="923330"/>
          </a:xfrm>
          <a:prstGeom prst="rect">
            <a:avLst/>
          </a:prstGeom>
          <a:noFill/>
        </p:spPr>
        <p:txBody>
          <a:bodyPr wrap="square" rtlCol="0">
            <a:spAutoFit/>
          </a:bodyPr>
          <a:lstStyle/>
          <a:p>
            <a:pPr algn="ctr"/>
            <a:r>
              <a:rPr lang="it-IT" dirty="0"/>
              <a:t>CARISMA PROFETICO DI MUHAMMAD?</a:t>
            </a:r>
          </a:p>
        </p:txBody>
      </p:sp>
      <p:sp>
        <p:nvSpPr>
          <p:cNvPr id="22" name="CasellaDiTesto 21">
            <a:extLst>
              <a:ext uri="{FF2B5EF4-FFF2-40B4-BE49-F238E27FC236}">
                <a16:creationId xmlns:a16="http://schemas.microsoft.com/office/drawing/2014/main" id="{0DA859F5-49EB-6445-8B7A-34C511D1D317}"/>
              </a:ext>
            </a:extLst>
          </p:cNvPr>
          <p:cNvSpPr txBox="1"/>
          <p:nvPr/>
        </p:nvSpPr>
        <p:spPr>
          <a:xfrm>
            <a:off x="2612841" y="5415509"/>
            <a:ext cx="2079172" cy="461665"/>
          </a:xfrm>
          <a:prstGeom prst="rect">
            <a:avLst/>
          </a:prstGeom>
          <a:noFill/>
        </p:spPr>
        <p:txBody>
          <a:bodyPr wrap="square" rtlCol="0">
            <a:spAutoFit/>
          </a:bodyPr>
          <a:lstStyle/>
          <a:p>
            <a:r>
              <a:rPr lang="it-IT" sz="2400" dirty="0" err="1">
                <a:latin typeface="Times New Roman" panose="02020603050405020304" pitchFamily="18" charset="0"/>
                <a:cs typeface="Times New Roman" panose="02020603050405020304" pitchFamily="18" charset="0"/>
              </a:rPr>
              <a:t>Hanīf</a:t>
            </a:r>
            <a:r>
              <a:rPr lang="it-IT" sz="2400" dirty="0">
                <a:latin typeface="Times New Roman" panose="02020603050405020304" pitchFamily="18" charset="0"/>
                <a:cs typeface="Times New Roman" panose="02020603050405020304" pitchFamily="18" charset="0"/>
              </a:rPr>
              <a:t> </a:t>
            </a:r>
          </a:p>
        </p:txBody>
      </p:sp>
      <p:sp>
        <p:nvSpPr>
          <p:cNvPr id="16" name="Ovale 15">
            <a:extLst>
              <a:ext uri="{FF2B5EF4-FFF2-40B4-BE49-F238E27FC236}">
                <a16:creationId xmlns:a16="http://schemas.microsoft.com/office/drawing/2014/main" id="{279F428D-C86C-C945-85B1-E7BBC844A43B}"/>
              </a:ext>
            </a:extLst>
          </p:cNvPr>
          <p:cNvSpPr/>
          <p:nvPr/>
        </p:nvSpPr>
        <p:spPr>
          <a:xfrm>
            <a:off x="-152879" y="2819399"/>
            <a:ext cx="3834974" cy="386344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0147DB2B-4EA6-5342-99DB-AC7A71A04068}"/>
              </a:ext>
            </a:extLst>
          </p:cNvPr>
          <p:cNvSpPr/>
          <p:nvPr/>
        </p:nvSpPr>
        <p:spPr>
          <a:xfrm>
            <a:off x="10337529" y="4620932"/>
            <a:ext cx="1592037" cy="141418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9153CDD7-D7FD-6E42-A87A-43839BC5548B}"/>
              </a:ext>
            </a:extLst>
          </p:cNvPr>
          <p:cNvSpPr txBox="1"/>
          <p:nvPr/>
        </p:nvSpPr>
        <p:spPr>
          <a:xfrm>
            <a:off x="10923543" y="4866716"/>
            <a:ext cx="1016000" cy="830997"/>
          </a:xfrm>
          <a:prstGeom prst="rect">
            <a:avLst/>
          </a:prstGeom>
          <a:noFill/>
        </p:spPr>
        <p:txBody>
          <a:bodyPr wrap="square" rtlCol="0">
            <a:spAutoFit/>
          </a:bodyPr>
          <a:lstStyle/>
          <a:p>
            <a:r>
              <a:rPr lang="it-IT"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6712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0B6B7B1-04C4-134A-8924-0F004477C66E}"/>
              </a:ext>
            </a:extLst>
          </p:cNvPr>
          <p:cNvSpPr/>
          <p:nvPr/>
        </p:nvSpPr>
        <p:spPr>
          <a:xfrm>
            <a:off x="5316582" y="422742"/>
            <a:ext cx="6629400" cy="5632311"/>
          </a:xfrm>
          <a:prstGeom prst="rect">
            <a:avLst/>
          </a:prstGeom>
        </p:spPr>
        <p:txBody>
          <a:bodyPr wrap="square">
            <a:spAutoFit/>
          </a:bodyPr>
          <a:lstStyle/>
          <a:p>
            <a:pPr indent="180340"/>
            <a:r>
              <a:rPr lang="it-IT" sz="24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Abramo:</a:t>
            </a:r>
          </a:p>
          <a:p>
            <a:pPr indent="180340"/>
            <a:endParaRPr lang="it-IT" sz="24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a:p>
            <a:pPr indent="180340"/>
            <a:r>
              <a:rPr lang="it-IT" sz="2400" dirty="0">
                <a:latin typeface="Times New Roman" panose="02020603050405020304" pitchFamily="18" charset="0"/>
                <a:ea typeface="Calibri" panose="020F0502020204030204" pitchFamily="34" charset="0"/>
                <a:cs typeface="Times New Roman" panose="02020603050405020304" pitchFamily="18" charset="0"/>
              </a:rPr>
              <a:t>«Quando la notte lo avvolse, vide una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stella</a:t>
            </a:r>
            <a:r>
              <a:rPr lang="it-IT" sz="2400" dirty="0">
                <a:latin typeface="Times New Roman" panose="02020603050405020304" pitchFamily="18" charset="0"/>
                <a:ea typeface="Calibri" panose="020F0502020204030204" pitchFamily="34" charset="0"/>
                <a:cs typeface="Times New Roman" panose="02020603050405020304" pitchFamily="18" charset="0"/>
              </a:rPr>
              <a:t> e disse: “Ecco il mio Signore”, ma quando la stella </a:t>
            </a: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tramontò</a:t>
            </a:r>
            <a:r>
              <a:rPr lang="it-IT" sz="2400" dirty="0">
                <a:latin typeface="Times New Roman" panose="02020603050405020304" pitchFamily="18" charset="0"/>
                <a:ea typeface="Calibri" panose="020F0502020204030204" pitchFamily="34" charset="0"/>
                <a:cs typeface="Times New Roman" panose="02020603050405020304" pitchFamily="18" charset="0"/>
              </a:rPr>
              <a:t> disse: “Non amo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cìò</a:t>
            </a:r>
            <a:r>
              <a:rPr lang="it-IT" sz="2400" dirty="0">
                <a:latin typeface="Times New Roman" panose="02020603050405020304" pitchFamily="18" charset="0"/>
                <a:ea typeface="Calibri" panose="020F0502020204030204" pitchFamily="34" charset="0"/>
                <a:cs typeface="Times New Roman" panose="02020603050405020304" pitchFamily="18" charset="0"/>
              </a:rPr>
              <a:t> che tramonta”. Quando vide apparire la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luna</a:t>
            </a:r>
            <a:r>
              <a:rPr lang="it-IT" sz="2400" dirty="0">
                <a:latin typeface="Times New Roman" panose="02020603050405020304" pitchFamily="18" charset="0"/>
                <a:ea typeface="Calibri" panose="020F0502020204030204" pitchFamily="34" charset="0"/>
                <a:cs typeface="Times New Roman" panose="02020603050405020304" pitchFamily="18" charset="0"/>
              </a:rPr>
              <a:t>, disse: “Ecco il mio Signore”, ma quando </a:t>
            </a: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tramontò</a:t>
            </a:r>
            <a:r>
              <a:rPr lang="it-IT" sz="2400" dirty="0">
                <a:latin typeface="Times New Roman" panose="02020603050405020304" pitchFamily="18" charset="0"/>
                <a:ea typeface="Calibri" panose="020F0502020204030204" pitchFamily="34" charset="0"/>
                <a:cs typeface="Times New Roman" panose="02020603050405020304" pitchFamily="18" charset="0"/>
              </a:rPr>
              <a:t> disse: “Se il mio Signore non mi guiderà, anch’io sarò del popolo degli smarriti”. Quando vide il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sole</a:t>
            </a:r>
            <a:r>
              <a:rPr lang="it-IT" sz="2400" dirty="0">
                <a:latin typeface="Times New Roman" panose="02020603050405020304" pitchFamily="18" charset="0"/>
                <a:ea typeface="Calibri" panose="020F0502020204030204" pitchFamily="34" charset="0"/>
                <a:cs typeface="Times New Roman" panose="02020603050405020304" pitchFamily="18" charset="0"/>
              </a:rPr>
              <a:t> che sorgeva disse: “Ecco il mio Signore. Questo è </a:t>
            </a:r>
            <a:r>
              <a:rPr lang="it-IT" sz="2400" u="sng" dirty="0">
                <a:latin typeface="Times New Roman" panose="02020603050405020304" pitchFamily="18" charset="0"/>
                <a:ea typeface="Calibri" panose="020F0502020204030204" pitchFamily="34" charset="0"/>
                <a:cs typeface="Times New Roman" panose="02020603050405020304" pitchFamily="18" charset="0"/>
              </a:rPr>
              <a:t>il </a:t>
            </a:r>
            <a:r>
              <a:rPr lang="it-IT" sz="2400" u="sng" dirty="0" err="1">
                <a:latin typeface="Times New Roman" panose="02020603050405020304" pitchFamily="18" charset="0"/>
                <a:ea typeface="Calibri" panose="020F0502020204030204" pitchFamily="34" charset="0"/>
                <a:cs typeface="Times New Roman" panose="02020603050405020304" pitchFamily="18" charset="0"/>
              </a:rPr>
              <a:t>piu</a:t>
            </a:r>
            <a:r>
              <a:rPr lang="it-IT" sz="2400" u="sng" dirty="0">
                <a:latin typeface="Times New Roman" panose="02020603050405020304" pitchFamily="18" charset="0"/>
                <a:ea typeface="Calibri" panose="020F0502020204030204" pitchFamily="34" charset="0"/>
                <a:cs typeface="Times New Roman" panose="02020603050405020304" pitchFamily="18" charset="0"/>
              </a:rPr>
              <a:t>̀ grande</a:t>
            </a:r>
            <a:r>
              <a:rPr lang="it-IT" sz="2400" dirty="0">
                <a:latin typeface="Times New Roman" panose="02020603050405020304" pitchFamily="18" charset="0"/>
                <a:ea typeface="Calibri" panose="020F0502020204030204" pitchFamily="34" charset="0"/>
                <a:cs typeface="Times New Roman" panose="02020603050405020304" pitchFamily="18" charset="0"/>
              </a:rPr>
              <a:t>”. Ma quando anch’esso </a:t>
            </a: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tramontò</a:t>
            </a:r>
            <a:r>
              <a:rPr lang="it-IT" sz="2400" dirty="0">
                <a:latin typeface="Times New Roman" panose="02020603050405020304" pitchFamily="18" charset="0"/>
                <a:ea typeface="Calibri" panose="020F0502020204030204" pitchFamily="34" charset="0"/>
                <a:cs typeface="Times New Roman" panose="02020603050405020304" pitchFamily="18" charset="0"/>
              </a:rPr>
              <a:t>, disse: “Popolo mio, del vostro politeismo io non ho colpa, io volgo il viso verso colui che creò i cieli e la terra, da monoteista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hanîf</a:t>
            </a:r>
            <a:r>
              <a:rPr lang="it-IT" sz="2400" dirty="0">
                <a:latin typeface="Times New Roman" panose="02020603050405020304" pitchFamily="18" charset="0"/>
                <a:ea typeface="Calibri" panose="020F0502020204030204" pitchFamily="34" charset="0"/>
                <a:cs typeface="Times New Roman" panose="02020603050405020304" pitchFamily="18" charset="0"/>
              </a:rPr>
              <a:t>), io non sono un idolatra”»</a:t>
            </a:r>
          </a:p>
          <a:p>
            <a:pPr indent="180340"/>
            <a:r>
              <a:rPr lang="it-IT" sz="2400" dirty="0">
                <a:latin typeface="Times New Roman" panose="02020603050405020304" pitchFamily="18" charset="0"/>
                <a:ea typeface="Calibri" panose="020F0502020204030204" pitchFamily="34" charset="0"/>
                <a:cs typeface="Times New Roman" panose="02020603050405020304" pitchFamily="18" charset="0"/>
              </a:rPr>
              <a:t>(</a:t>
            </a:r>
            <a:r>
              <a:rPr lang="it-IT" sz="2400" dirty="0" err="1">
                <a:latin typeface="Times New Roman" panose="02020603050405020304" pitchFamily="18" charset="0"/>
                <a:ea typeface="Calibri" panose="020F0502020204030204" pitchFamily="34" charset="0"/>
                <a:cs typeface="Times New Roman" panose="02020603050405020304" pitchFamily="18" charset="0"/>
              </a:rPr>
              <a:t>Q</a:t>
            </a:r>
            <a:r>
              <a:rPr lang="it-IT" sz="2400" dirty="0">
                <a:latin typeface="Times New Roman" panose="02020603050405020304" pitchFamily="18" charset="0"/>
                <a:ea typeface="Calibri" panose="020F0502020204030204" pitchFamily="34" charset="0"/>
                <a:cs typeface="Times New Roman" panose="02020603050405020304" pitchFamily="18" charset="0"/>
              </a:rPr>
              <a:t>., 6,76-79).</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5104ACA0-E7C0-EE4B-B15D-94AE4C3319BF}"/>
              </a:ext>
            </a:extLst>
          </p:cNvPr>
          <p:cNvPicPr>
            <a:picLocks noChangeAspect="1"/>
          </p:cNvPicPr>
          <p:nvPr/>
        </p:nvPicPr>
        <p:blipFill rotWithShape="1">
          <a:blip r:embed="rId2"/>
          <a:srcRect l="23482" r="26678"/>
          <a:stretch/>
        </p:blipFill>
        <p:spPr>
          <a:xfrm>
            <a:off x="-1140411" y="0"/>
            <a:ext cx="6202018" cy="6858000"/>
          </a:xfrm>
          <a:prstGeom prst="rect">
            <a:avLst/>
          </a:prstGeom>
        </p:spPr>
      </p:pic>
    </p:spTree>
    <p:extLst>
      <p:ext uri="{BB962C8B-B14F-4D97-AF65-F5344CB8AC3E}">
        <p14:creationId xmlns:p14="http://schemas.microsoft.com/office/powerpoint/2010/main" val="1576387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2B09D6-0E18-1644-BD04-5DE4F242C6AE}"/>
              </a:ext>
            </a:extLst>
          </p:cNvPr>
          <p:cNvPicPr>
            <a:picLocks noChangeAspect="1"/>
          </p:cNvPicPr>
          <p:nvPr/>
        </p:nvPicPr>
        <p:blipFill>
          <a:blip r:embed="rId2"/>
          <a:stretch>
            <a:fillRect/>
          </a:stretch>
        </p:blipFill>
        <p:spPr>
          <a:xfrm>
            <a:off x="663956" y="649944"/>
            <a:ext cx="1873545" cy="2838704"/>
          </a:xfrm>
          <a:prstGeom prst="rect">
            <a:avLst/>
          </a:prstGeom>
        </p:spPr>
      </p:pic>
      <p:sp>
        <p:nvSpPr>
          <p:cNvPr id="4" name="Rettangolo 3">
            <a:extLst>
              <a:ext uri="{FF2B5EF4-FFF2-40B4-BE49-F238E27FC236}">
                <a16:creationId xmlns:a16="http://schemas.microsoft.com/office/drawing/2014/main" id="{CBD359B6-D15F-C449-8D7A-8501A4BF68BF}"/>
              </a:ext>
            </a:extLst>
          </p:cNvPr>
          <p:cNvSpPr/>
          <p:nvPr/>
        </p:nvSpPr>
        <p:spPr>
          <a:xfrm>
            <a:off x="4470400" y="905976"/>
            <a:ext cx="7010400" cy="4893647"/>
          </a:xfrm>
          <a:prstGeom prst="rect">
            <a:avLst/>
          </a:prstGeom>
        </p:spPr>
        <p:txBody>
          <a:bodyPr wrap="square">
            <a:spAutoFit/>
          </a:bodyPr>
          <a:lstStyle/>
          <a:p>
            <a:pPr marL="144145" indent="180340" algn="just">
              <a:spcAft>
                <a:spcPts val="0"/>
              </a:spcAft>
            </a:pP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Enoteismo arabo </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pre</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-islamico</a:t>
            </a:r>
            <a:r>
              <a:rPr lang="it-IT" sz="2400" dirty="0">
                <a:latin typeface="Times New Roman" panose="02020603050405020304" pitchFamily="18" charset="0"/>
                <a:ea typeface="Calibri" panose="020F0502020204030204" pitchFamily="34" charset="0"/>
                <a:cs typeface="Times New Roman" panose="02020603050405020304" pitchFamily="18" charset="0"/>
              </a:rPr>
              <a:t>: Nell'Arabia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pre</a:t>
            </a:r>
            <a:r>
              <a:rPr lang="it-IT" sz="2400" dirty="0">
                <a:latin typeface="Times New Roman" panose="02020603050405020304" pitchFamily="18" charset="0"/>
                <a:ea typeface="Calibri" panose="020F0502020204030204" pitchFamily="34" charset="0"/>
                <a:cs typeface="Times New Roman" panose="02020603050405020304" pitchFamily="18" charset="0"/>
              </a:rPr>
              <a:t>-islamica un gruppo di tre dee chiamate le tre figlie di Allah era costituito da: al-</a:t>
            </a:r>
            <a:r>
              <a:rPr lang="it-IT" sz="2400" dirty="0" err="1">
                <a:latin typeface="Times New Roman" panose="02020603050405020304" pitchFamily="18" charset="0"/>
                <a:ea typeface="Calibri" panose="020F0502020204030204" pitchFamily="34" charset="0"/>
                <a:cs typeface="Times New Roman" panose="02020603050405020304" pitchFamily="18" charset="0"/>
              </a:rPr>
              <a:t>Lat</a:t>
            </a:r>
            <a:r>
              <a:rPr lang="it-IT" sz="2400" dirty="0">
                <a:latin typeface="Times New Roman" panose="02020603050405020304" pitchFamily="18" charset="0"/>
                <a:ea typeface="Calibri" panose="020F0502020204030204" pitchFamily="34" charset="0"/>
                <a:cs typeface="Times New Roman" panose="02020603050405020304" pitchFamily="18" charset="0"/>
              </a:rPr>
              <a:t> (la dea), al-Uzza (il potere) la giovane, e Manat (il fato) la vecchia.</a:t>
            </a:r>
          </a:p>
          <a:p>
            <a:pPr marL="144145"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Le dee al-Uzza, Al-</a:t>
            </a:r>
            <a:r>
              <a:rPr lang="it-IT" sz="2400" dirty="0" err="1">
                <a:latin typeface="Times New Roman" panose="02020603050405020304" pitchFamily="18" charset="0"/>
                <a:ea typeface="Calibri" panose="020F0502020204030204" pitchFamily="34" charset="0"/>
                <a:cs typeface="Times New Roman" panose="02020603050405020304" pitchFamily="18" charset="0"/>
              </a:rPr>
              <a:t>Lat</a:t>
            </a:r>
            <a:r>
              <a:rPr lang="it-IT" sz="2400" dirty="0">
                <a:latin typeface="Times New Roman" panose="02020603050405020304" pitchFamily="18" charset="0"/>
                <a:ea typeface="Calibri" panose="020F0502020204030204" pitchFamily="34" charset="0"/>
                <a:cs typeface="Times New Roman" panose="02020603050405020304" pitchFamily="18" charset="0"/>
              </a:rPr>
              <a:t> e Manat erano conosciute e venerate in un ampio spazio che andava da Petra, nel nord, ai regni leggendari dell’Arabia Felix nel sud, inclusa Saba; si spingevano sino all’est, in Iran e Palmyra, ed erano assai popolari alla Mecca al tempo del Profeta Maometto. </a:t>
            </a:r>
          </a:p>
          <a:p>
            <a:pPr marL="144145"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La missione di Maometto consisterà nel restituire la sua funzione di primo e unico ad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Allāh</a:t>
            </a:r>
            <a:r>
              <a:rPr lang="it-IT" sz="2400" dirty="0">
                <a:latin typeface="Times New Roman" panose="02020603050405020304" pitchFamily="18" charset="0"/>
                <a:ea typeface="Calibri" panose="020F0502020204030204" pitchFamily="34" charset="0"/>
                <a:cs typeface="Times New Roman" panose="02020603050405020304" pitchFamily="18" charset="0"/>
              </a:rPr>
              <a:t>, come avevano fatto Abramo con </a:t>
            </a:r>
            <a:r>
              <a:rPr lang="it-IT" sz="2400" dirty="0" err="1">
                <a:latin typeface="Times New Roman" panose="02020603050405020304" pitchFamily="18" charset="0"/>
                <a:ea typeface="Calibri" panose="020F0502020204030204" pitchFamily="34" charset="0"/>
                <a:cs typeface="Times New Roman" panose="02020603050405020304" pitchFamily="18" charset="0"/>
              </a:rPr>
              <a:t>Elohim</a:t>
            </a:r>
            <a:r>
              <a:rPr lang="it-IT" sz="2400" dirty="0">
                <a:latin typeface="Times New Roman" panose="02020603050405020304" pitchFamily="18" charset="0"/>
                <a:ea typeface="Calibri" panose="020F0502020204030204" pitchFamily="34" charset="0"/>
                <a:cs typeface="Times New Roman" panose="02020603050405020304" pitchFamily="18" charset="0"/>
              </a:rPr>
              <a:t> e Mosè con YHWH.</a:t>
            </a:r>
            <a:endParaRPr lang="it-IT"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BE3603F5-A217-F14C-9659-E2398891E94B}"/>
              </a:ext>
            </a:extLst>
          </p:cNvPr>
          <p:cNvPicPr>
            <a:picLocks noChangeAspect="1"/>
          </p:cNvPicPr>
          <p:nvPr/>
        </p:nvPicPr>
        <p:blipFill>
          <a:blip r:embed="rId3"/>
          <a:stretch>
            <a:fillRect/>
          </a:stretch>
        </p:blipFill>
        <p:spPr>
          <a:xfrm>
            <a:off x="663956" y="3769064"/>
            <a:ext cx="2810256" cy="2810256"/>
          </a:xfrm>
          <a:prstGeom prst="rect">
            <a:avLst/>
          </a:prstGeom>
        </p:spPr>
      </p:pic>
    </p:spTree>
    <p:extLst>
      <p:ext uri="{BB962C8B-B14F-4D97-AF65-F5344CB8AC3E}">
        <p14:creationId xmlns:p14="http://schemas.microsoft.com/office/powerpoint/2010/main" val="3144187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3209D73-DEDE-5B49-AB81-26029616B8D3}"/>
              </a:ext>
            </a:extLst>
          </p:cNvPr>
          <p:cNvSpPr/>
          <p:nvPr/>
        </p:nvSpPr>
        <p:spPr>
          <a:xfrm>
            <a:off x="497667" y="793724"/>
            <a:ext cx="6646846" cy="4893647"/>
          </a:xfrm>
          <a:prstGeom prst="rect">
            <a:avLst/>
          </a:prstGeom>
        </p:spPr>
        <p:txBody>
          <a:bodyPr wrap="square">
            <a:spAutoFit/>
          </a:bodyPr>
          <a:lstStyle/>
          <a:p>
            <a:pPr marL="144145"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Con il termine arabo </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ḥanīf</a:t>
            </a:r>
            <a:r>
              <a:rPr lang="it-IT" sz="2400" dirty="0">
                <a:latin typeface="Times New Roman" panose="02020603050405020304" pitchFamily="18" charset="0"/>
                <a:ea typeface="Calibri" panose="020F0502020204030204" pitchFamily="34" charset="0"/>
                <a:cs typeface="Times New Roman" panose="02020603050405020304" pitchFamily="18" charset="0"/>
              </a:rPr>
              <a:t> sono chiamati i monoteisti che hanno preceduto la rivelazione dell’islam. Il termine, negli scritti islamici, si riferisce più precisamente ai seguaci dell’originale e autentica religione monoteistica che fu di </a:t>
            </a:r>
            <a:r>
              <a:rPr lang="it-IT" sz="2400" dirty="0" err="1">
                <a:latin typeface="Times New Roman" panose="02020603050405020304" pitchFamily="18" charset="0"/>
                <a:ea typeface="Calibri" panose="020F0502020204030204" pitchFamily="34" charset="0"/>
                <a:cs typeface="Times New Roman" panose="02020603050405020304" pitchFamily="18" charset="0"/>
              </a:rPr>
              <a:t>Ibrāhīm</a:t>
            </a:r>
            <a:r>
              <a:rPr lang="it-IT" sz="2400" dirty="0">
                <a:latin typeface="Times New Roman" panose="02020603050405020304" pitchFamily="18" charset="0"/>
                <a:ea typeface="Calibri" panose="020F0502020204030204" pitchFamily="34" charset="0"/>
                <a:cs typeface="Times New Roman" panose="02020603050405020304" pitchFamily="18" charset="0"/>
              </a:rPr>
              <a:t> (il patriarca Abramo).</a:t>
            </a:r>
          </a:p>
          <a:p>
            <a:pPr marL="144145"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r>
              <a:rPr lang="it-IT" sz="2400" dirty="0">
                <a:latin typeface="Times New Roman" panose="02020603050405020304" pitchFamily="18" charset="0"/>
                <a:ea typeface="Calibri" panose="020F0502020204030204" pitchFamily="34" charset="0"/>
                <a:cs typeface="Times New Roman" panose="02020603050405020304" pitchFamily="18" charset="0"/>
              </a:rPr>
              <a:t>Con </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ḥanīf</a:t>
            </a:r>
            <a:r>
              <a:rPr lang="it-IT" sz="2400" dirty="0">
                <a:latin typeface="Times New Roman" panose="02020603050405020304" pitchFamily="18" charset="0"/>
                <a:ea typeface="Calibri" panose="020F0502020204030204" pitchFamily="34" charset="0"/>
                <a:cs typeface="Times New Roman" panose="02020603050405020304" pitchFamily="18" charset="0"/>
              </a:rPr>
              <a:t> si indicherebbe tuttavia anche tutta una serie di arabi che nel contesto dell'Arabia preislamica avrebbero iniziato a credere in un solo Dio, forse su influsso delle minoranze ebraiche e cristiane presenti nella penisola, rifiutando così il tradizionale pantheon arabo.</a:t>
            </a:r>
            <a:r>
              <a:rPr lang="it-IT" sz="2400" dirty="0">
                <a:latin typeface="Times New Roman" panose="02020603050405020304" pitchFamily="18" charset="0"/>
                <a:cs typeface="Times New Roman" panose="02020603050405020304" pitchFamily="18" charset="0"/>
              </a:rPr>
              <a:t> </a:t>
            </a:r>
          </a:p>
        </p:txBody>
      </p:sp>
      <p:pic>
        <p:nvPicPr>
          <p:cNvPr id="4" name="Immagine 3">
            <a:extLst>
              <a:ext uri="{FF2B5EF4-FFF2-40B4-BE49-F238E27FC236}">
                <a16:creationId xmlns:a16="http://schemas.microsoft.com/office/drawing/2014/main" id="{E787D31A-C3A9-A947-83DA-4551FF5B25A0}"/>
              </a:ext>
            </a:extLst>
          </p:cNvPr>
          <p:cNvPicPr>
            <a:picLocks noChangeAspect="1"/>
          </p:cNvPicPr>
          <p:nvPr/>
        </p:nvPicPr>
        <p:blipFill>
          <a:blip r:embed="rId2"/>
          <a:stretch>
            <a:fillRect/>
          </a:stretch>
        </p:blipFill>
        <p:spPr>
          <a:xfrm>
            <a:off x="7710597" y="1536207"/>
            <a:ext cx="4188795" cy="2921000"/>
          </a:xfrm>
          <a:prstGeom prst="rect">
            <a:avLst/>
          </a:prstGeom>
        </p:spPr>
      </p:pic>
    </p:spTree>
    <p:extLst>
      <p:ext uri="{BB962C8B-B14F-4D97-AF65-F5344CB8AC3E}">
        <p14:creationId xmlns:p14="http://schemas.microsoft.com/office/powerpoint/2010/main" val="289803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B44164-934F-4248-B2CB-853A27AB44F2}"/>
              </a:ext>
            </a:extLst>
          </p:cNvPr>
          <p:cNvSpPr txBox="1"/>
          <p:nvPr/>
        </p:nvSpPr>
        <p:spPr>
          <a:xfrm>
            <a:off x="598714" y="1120934"/>
            <a:ext cx="10961914" cy="461665"/>
          </a:xfrm>
          <a:prstGeom prst="rect">
            <a:avLst/>
          </a:prstGeom>
          <a:noFill/>
        </p:spPr>
        <p:txBody>
          <a:bodyPr wrap="square" rtlCol="0">
            <a:spAutoFit/>
          </a:bodyPr>
          <a:lstStyle/>
          <a:p>
            <a:r>
              <a:rPr lang="it-IT" sz="2400" dirty="0">
                <a:solidFill>
                  <a:srgbClr val="FFFF00"/>
                </a:solidFill>
              </a:rPr>
              <a:t>GENESI STORICA DELLA CONCEZIONE MONOTEISTICA DI DIO NELL’ISLAM</a:t>
            </a:r>
          </a:p>
        </p:txBody>
      </p:sp>
      <p:sp>
        <p:nvSpPr>
          <p:cNvPr id="3" name="Freccia giù 2">
            <a:extLst>
              <a:ext uri="{FF2B5EF4-FFF2-40B4-BE49-F238E27FC236}">
                <a16:creationId xmlns:a16="http://schemas.microsoft.com/office/drawing/2014/main" id="{8BA69B00-5FFD-6544-A3C5-7080F2BEB379}"/>
              </a:ext>
            </a:extLst>
          </p:cNvPr>
          <p:cNvSpPr/>
          <p:nvPr/>
        </p:nvSpPr>
        <p:spPr>
          <a:xfrm>
            <a:off x="1540331"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giù 3">
            <a:extLst>
              <a:ext uri="{FF2B5EF4-FFF2-40B4-BE49-F238E27FC236}">
                <a16:creationId xmlns:a16="http://schemas.microsoft.com/office/drawing/2014/main" id="{2900F211-34A5-8D44-994B-7B16EE8499F3}"/>
              </a:ext>
            </a:extLst>
          </p:cNvPr>
          <p:cNvSpPr/>
          <p:nvPr/>
        </p:nvSpPr>
        <p:spPr>
          <a:xfrm>
            <a:off x="4033158" y="2081440"/>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giù 4">
            <a:extLst>
              <a:ext uri="{FF2B5EF4-FFF2-40B4-BE49-F238E27FC236}">
                <a16:creationId xmlns:a16="http://schemas.microsoft.com/office/drawing/2014/main" id="{9A6E9F47-FAAC-AD45-9884-8441E9E0E840}"/>
              </a:ext>
            </a:extLst>
          </p:cNvPr>
          <p:cNvSpPr/>
          <p:nvPr/>
        </p:nvSpPr>
        <p:spPr>
          <a:xfrm>
            <a:off x="6245678"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giù 5">
            <a:extLst>
              <a:ext uri="{FF2B5EF4-FFF2-40B4-BE49-F238E27FC236}">
                <a16:creationId xmlns:a16="http://schemas.microsoft.com/office/drawing/2014/main" id="{A43E0EE5-F476-2042-9F51-26AA2BDFE842}"/>
              </a:ext>
            </a:extLst>
          </p:cNvPr>
          <p:cNvSpPr/>
          <p:nvPr/>
        </p:nvSpPr>
        <p:spPr>
          <a:xfrm>
            <a:off x="8659586" y="206125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275C448B-A80A-4C4C-954C-BC3FCD94738B}"/>
              </a:ext>
            </a:extLst>
          </p:cNvPr>
          <p:cNvSpPr txBox="1"/>
          <p:nvPr/>
        </p:nvSpPr>
        <p:spPr>
          <a:xfrm>
            <a:off x="234045" y="3433381"/>
            <a:ext cx="2612571" cy="923330"/>
          </a:xfrm>
          <a:prstGeom prst="rect">
            <a:avLst/>
          </a:prstGeom>
          <a:noFill/>
        </p:spPr>
        <p:txBody>
          <a:bodyPr wrap="square" rtlCol="0">
            <a:spAutoFit/>
          </a:bodyPr>
          <a:lstStyle/>
          <a:p>
            <a:pPr algn="ctr"/>
            <a:r>
              <a:rPr lang="it-IT" dirty="0"/>
              <a:t>ELEMENTI DI UNA RELIGIOSITA’ </a:t>
            </a:r>
          </a:p>
          <a:p>
            <a:pPr algn="ctr"/>
            <a:r>
              <a:rPr lang="it-IT" dirty="0"/>
              <a:t>ARABA PREISL. </a:t>
            </a:r>
          </a:p>
        </p:txBody>
      </p:sp>
      <p:sp>
        <p:nvSpPr>
          <p:cNvPr id="8" name="CasellaDiTesto 7">
            <a:extLst>
              <a:ext uri="{FF2B5EF4-FFF2-40B4-BE49-F238E27FC236}">
                <a16:creationId xmlns:a16="http://schemas.microsoft.com/office/drawing/2014/main" id="{9517544B-1720-FF41-92FC-3123FACA365F}"/>
              </a:ext>
            </a:extLst>
          </p:cNvPr>
          <p:cNvSpPr txBox="1"/>
          <p:nvPr/>
        </p:nvSpPr>
        <p:spPr>
          <a:xfrm>
            <a:off x="2754833" y="3537461"/>
            <a:ext cx="2841172" cy="646331"/>
          </a:xfrm>
          <a:prstGeom prst="rect">
            <a:avLst/>
          </a:prstGeom>
          <a:noFill/>
        </p:spPr>
        <p:txBody>
          <a:bodyPr wrap="square" rtlCol="0">
            <a:spAutoFit/>
          </a:bodyPr>
          <a:lstStyle/>
          <a:p>
            <a:pPr algn="ctr"/>
            <a:r>
              <a:rPr lang="it-IT" dirty="0"/>
              <a:t>MONOTEISMO </a:t>
            </a:r>
          </a:p>
          <a:p>
            <a:pPr algn="ctr"/>
            <a:r>
              <a:rPr lang="it-IT" dirty="0"/>
              <a:t>EBRAICO</a:t>
            </a:r>
          </a:p>
        </p:txBody>
      </p:sp>
      <p:sp>
        <p:nvSpPr>
          <p:cNvPr id="9" name="CasellaDiTesto 8">
            <a:extLst>
              <a:ext uri="{FF2B5EF4-FFF2-40B4-BE49-F238E27FC236}">
                <a16:creationId xmlns:a16="http://schemas.microsoft.com/office/drawing/2014/main" id="{334A052E-6D31-974A-8A96-8AA8E538FFF8}"/>
              </a:ext>
            </a:extLst>
          </p:cNvPr>
          <p:cNvSpPr txBox="1"/>
          <p:nvPr/>
        </p:nvSpPr>
        <p:spPr>
          <a:xfrm>
            <a:off x="5146221" y="3523211"/>
            <a:ext cx="2743200" cy="923330"/>
          </a:xfrm>
          <a:prstGeom prst="rect">
            <a:avLst/>
          </a:prstGeom>
          <a:noFill/>
        </p:spPr>
        <p:txBody>
          <a:bodyPr wrap="square" rtlCol="0">
            <a:spAutoFit/>
          </a:bodyPr>
          <a:lstStyle/>
          <a:p>
            <a:pPr algn="ctr"/>
            <a:r>
              <a:rPr lang="it-IT" dirty="0"/>
              <a:t>MONOTEISMO</a:t>
            </a:r>
          </a:p>
          <a:p>
            <a:pPr algn="ctr"/>
            <a:r>
              <a:rPr lang="it-IT" dirty="0"/>
              <a:t>CRISTIANO</a:t>
            </a:r>
          </a:p>
          <a:p>
            <a:pPr algn="ctr"/>
            <a:r>
              <a:rPr lang="it-IT" dirty="0"/>
              <a:t>(quale?)</a:t>
            </a:r>
          </a:p>
        </p:txBody>
      </p:sp>
      <p:sp>
        <p:nvSpPr>
          <p:cNvPr id="10" name="CasellaDiTesto 9">
            <a:extLst>
              <a:ext uri="{FF2B5EF4-FFF2-40B4-BE49-F238E27FC236}">
                <a16:creationId xmlns:a16="http://schemas.microsoft.com/office/drawing/2014/main" id="{930E72AC-008B-C04B-B2F5-D49CA729DDDA}"/>
              </a:ext>
            </a:extLst>
          </p:cNvPr>
          <p:cNvSpPr txBox="1"/>
          <p:nvPr/>
        </p:nvSpPr>
        <p:spPr>
          <a:xfrm>
            <a:off x="7794172" y="3523211"/>
            <a:ext cx="2275114" cy="923330"/>
          </a:xfrm>
          <a:prstGeom prst="rect">
            <a:avLst/>
          </a:prstGeom>
          <a:noFill/>
        </p:spPr>
        <p:txBody>
          <a:bodyPr wrap="square" rtlCol="0">
            <a:spAutoFit/>
          </a:bodyPr>
          <a:lstStyle/>
          <a:p>
            <a:pPr algn="ctr"/>
            <a:r>
              <a:rPr lang="it-IT" dirty="0"/>
              <a:t>TEOLOGIA POLITICA DELLA TARDA ANTICHITA’</a:t>
            </a:r>
          </a:p>
        </p:txBody>
      </p:sp>
      <p:sp>
        <p:nvSpPr>
          <p:cNvPr id="11" name="Freccia giù 10">
            <a:extLst>
              <a:ext uri="{FF2B5EF4-FFF2-40B4-BE49-F238E27FC236}">
                <a16:creationId xmlns:a16="http://schemas.microsoft.com/office/drawing/2014/main" id="{A05ADC9C-087C-4045-A13E-5AA33D7687F1}"/>
              </a:ext>
            </a:extLst>
          </p:cNvPr>
          <p:cNvSpPr/>
          <p:nvPr/>
        </p:nvSpPr>
        <p:spPr>
          <a:xfrm>
            <a:off x="615045"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giù 11">
            <a:extLst>
              <a:ext uri="{FF2B5EF4-FFF2-40B4-BE49-F238E27FC236}">
                <a16:creationId xmlns:a16="http://schemas.microsoft.com/office/drawing/2014/main" id="{1311D2AA-4550-A64C-9DBC-87C9FA343B6C}"/>
              </a:ext>
            </a:extLst>
          </p:cNvPr>
          <p:cNvSpPr/>
          <p:nvPr/>
        </p:nvSpPr>
        <p:spPr>
          <a:xfrm>
            <a:off x="1779339"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D2644A4-10A9-674E-8908-F455E477E8AD}"/>
              </a:ext>
            </a:extLst>
          </p:cNvPr>
          <p:cNvSpPr txBox="1"/>
          <p:nvPr/>
        </p:nvSpPr>
        <p:spPr>
          <a:xfrm>
            <a:off x="-255813" y="5496182"/>
            <a:ext cx="1796143" cy="584775"/>
          </a:xfrm>
          <a:prstGeom prst="rect">
            <a:avLst/>
          </a:prstGeom>
          <a:noFill/>
        </p:spPr>
        <p:txBody>
          <a:bodyPr wrap="square" rtlCol="0">
            <a:spAutoFit/>
          </a:bodyPr>
          <a:lstStyle/>
          <a:p>
            <a:pPr algn="ctr"/>
            <a:r>
              <a:rPr lang="it-IT" sz="1600" dirty="0"/>
              <a:t>POLITEISMO</a:t>
            </a:r>
          </a:p>
          <a:p>
            <a:pPr algn="ctr"/>
            <a:r>
              <a:rPr lang="it-IT" sz="1600" dirty="0"/>
              <a:t>ARABO</a:t>
            </a:r>
          </a:p>
        </p:txBody>
      </p:sp>
      <p:sp>
        <p:nvSpPr>
          <p:cNvPr id="14" name="Rettangolo 13">
            <a:extLst>
              <a:ext uri="{FF2B5EF4-FFF2-40B4-BE49-F238E27FC236}">
                <a16:creationId xmlns:a16="http://schemas.microsoft.com/office/drawing/2014/main" id="{727AF352-BBE1-F54C-A2F9-9EE57DF09FA9}"/>
              </a:ext>
            </a:extLst>
          </p:cNvPr>
          <p:cNvSpPr/>
          <p:nvPr/>
        </p:nvSpPr>
        <p:spPr>
          <a:xfrm>
            <a:off x="1272409" y="5496182"/>
            <a:ext cx="1340432" cy="584775"/>
          </a:xfrm>
          <a:prstGeom prst="rect">
            <a:avLst/>
          </a:prstGeom>
        </p:spPr>
        <p:txBody>
          <a:bodyPr wrap="none">
            <a:spAutoFit/>
          </a:bodyPr>
          <a:lstStyle/>
          <a:p>
            <a:pPr algn="ctr"/>
            <a:r>
              <a:rPr lang="it-IT" sz="1600" dirty="0"/>
              <a:t>ENOTEISMO</a:t>
            </a:r>
          </a:p>
          <a:p>
            <a:pPr algn="ctr"/>
            <a:r>
              <a:rPr lang="it-IT" sz="1600" dirty="0"/>
              <a:t>ARABO</a:t>
            </a:r>
          </a:p>
        </p:txBody>
      </p:sp>
      <p:sp>
        <p:nvSpPr>
          <p:cNvPr id="15" name="Freccia giù 14">
            <a:extLst>
              <a:ext uri="{FF2B5EF4-FFF2-40B4-BE49-F238E27FC236}">
                <a16:creationId xmlns:a16="http://schemas.microsoft.com/office/drawing/2014/main" id="{714432BF-339A-8747-997B-6BD62EB06AC5}"/>
              </a:ext>
            </a:extLst>
          </p:cNvPr>
          <p:cNvSpPr/>
          <p:nvPr/>
        </p:nvSpPr>
        <p:spPr>
          <a:xfrm>
            <a:off x="2956834" y="4688941"/>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9" name="Freccia giù 18">
            <a:extLst>
              <a:ext uri="{FF2B5EF4-FFF2-40B4-BE49-F238E27FC236}">
                <a16:creationId xmlns:a16="http://schemas.microsoft.com/office/drawing/2014/main" id="{6E71D95E-F6BE-564D-974F-572FA24CF295}"/>
              </a:ext>
            </a:extLst>
          </p:cNvPr>
          <p:cNvSpPr/>
          <p:nvPr/>
        </p:nvSpPr>
        <p:spPr>
          <a:xfrm>
            <a:off x="6381749" y="4620932"/>
            <a:ext cx="157844" cy="64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89B4A3C8-E5AC-CE44-9325-301B7D268756}"/>
              </a:ext>
            </a:extLst>
          </p:cNvPr>
          <p:cNvSpPr txBox="1"/>
          <p:nvPr/>
        </p:nvSpPr>
        <p:spPr>
          <a:xfrm>
            <a:off x="5402035" y="5434626"/>
            <a:ext cx="2231572" cy="923330"/>
          </a:xfrm>
          <a:prstGeom prst="rect">
            <a:avLst/>
          </a:prstGeom>
          <a:noFill/>
        </p:spPr>
        <p:txBody>
          <a:bodyPr wrap="square" rtlCol="0">
            <a:spAutoFit/>
          </a:bodyPr>
          <a:lstStyle/>
          <a:p>
            <a:pPr algn="ctr"/>
            <a:r>
              <a:rPr lang="it-IT" dirty="0"/>
              <a:t>Circa la prassi:</a:t>
            </a:r>
          </a:p>
          <a:p>
            <a:pPr algn="ctr"/>
            <a:r>
              <a:rPr lang="it-IT" dirty="0"/>
              <a:t>Tradizioni monastiche</a:t>
            </a:r>
          </a:p>
        </p:txBody>
      </p:sp>
      <p:sp>
        <p:nvSpPr>
          <p:cNvPr id="21" name="Freccia giù 20">
            <a:extLst>
              <a:ext uri="{FF2B5EF4-FFF2-40B4-BE49-F238E27FC236}">
                <a16:creationId xmlns:a16="http://schemas.microsoft.com/office/drawing/2014/main" id="{73FB6319-266F-8E4C-9B4D-639CF4ADA0FD}"/>
              </a:ext>
            </a:extLst>
          </p:cNvPr>
          <p:cNvSpPr/>
          <p:nvPr/>
        </p:nvSpPr>
        <p:spPr>
          <a:xfrm>
            <a:off x="11073494"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B8273324-70C8-D143-AF11-EF89B65277CD}"/>
              </a:ext>
            </a:extLst>
          </p:cNvPr>
          <p:cNvSpPr txBox="1"/>
          <p:nvPr/>
        </p:nvSpPr>
        <p:spPr>
          <a:xfrm>
            <a:off x="10280812" y="3537065"/>
            <a:ext cx="1856759" cy="923330"/>
          </a:xfrm>
          <a:prstGeom prst="rect">
            <a:avLst/>
          </a:prstGeom>
          <a:noFill/>
        </p:spPr>
        <p:txBody>
          <a:bodyPr wrap="square" rtlCol="0">
            <a:spAutoFit/>
          </a:bodyPr>
          <a:lstStyle/>
          <a:p>
            <a:pPr algn="ctr"/>
            <a:r>
              <a:rPr lang="it-IT" dirty="0"/>
              <a:t>CARISMA PROFETICO DI MUHAMMAD?</a:t>
            </a:r>
          </a:p>
        </p:txBody>
      </p:sp>
      <p:sp>
        <p:nvSpPr>
          <p:cNvPr id="22" name="CasellaDiTesto 21">
            <a:extLst>
              <a:ext uri="{FF2B5EF4-FFF2-40B4-BE49-F238E27FC236}">
                <a16:creationId xmlns:a16="http://schemas.microsoft.com/office/drawing/2014/main" id="{0DA859F5-49EB-6445-8B7A-34C511D1D317}"/>
              </a:ext>
            </a:extLst>
          </p:cNvPr>
          <p:cNvSpPr txBox="1"/>
          <p:nvPr/>
        </p:nvSpPr>
        <p:spPr>
          <a:xfrm>
            <a:off x="2612841" y="5415509"/>
            <a:ext cx="2079172" cy="461665"/>
          </a:xfrm>
          <a:prstGeom prst="rect">
            <a:avLst/>
          </a:prstGeom>
          <a:noFill/>
        </p:spPr>
        <p:txBody>
          <a:bodyPr wrap="square" rtlCol="0">
            <a:spAutoFit/>
          </a:bodyPr>
          <a:lstStyle/>
          <a:p>
            <a:r>
              <a:rPr lang="it-IT" sz="2400" dirty="0" err="1">
                <a:latin typeface="Times New Roman" panose="02020603050405020304" pitchFamily="18" charset="0"/>
                <a:cs typeface="Times New Roman" panose="02020603050405020304" pitchFamily="18" charset="0"/>
              </a:rPr>
              <a:t>Hanīf</a:t>
            </a:r>
            <a:r>
              <a:rPr lang="it-IT" sz="2400" dirty="0">
                <a:latin typeface="Times New Roman" panose="02020603050405020304" pitchFamily="18" charset="0"/>
                <a:cs typeface="Times New Roman" panose="02020603050405020304" pitchFamily="18" charset="0"/>
              </a:rPr>
              <a:t> </a:t>
            </a:r>
          </a:p>
        </p:txBody>
      </p:sp>
      <p:sp>
        <p:nvSpPr>
          <p:cNvPr id="16" name="Ovale 15">
            <a:extLst>
              <a:ext uri="{FF2B5EF4-FFF2-40B4-BE49-F238E27FC236}">
                <a16:creationId xmlns:a16="http://schemas.microsoft.com/office/drawing/2014/main" id="{257517CF-D827-2D47-92DC-55A6B590BE10}"/>
              </a:ext>
            </a:extLst>
          </p:cNvPr>
          <p:cNvSpPr/>
          <p:nvPr/>
        </p:nvSpPr>
        <p:spPr>
          <a:xfrm>
            <a:off x="2763616" y="1662762"/>
            <a:ext cx="2760749" cy="31063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4255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369250F-AC71-BD4F-B180-E4A617CE9723}"/>
              </a:ext>
            </a:extLst>
          </p:cNvPr>
          <p:cNvSpPr/>
          <p:nvPr/>
        </p:nvSpPr>
        <p:spPr>
          <a:xfrm>
            <a:off x="3639457" y="628592"/>
            <a:ext cx="8037286" cy="5847755"/>
          </a:xfrm>
          <a:prstGeom prst="rect">
            <a:avLst/>
          </a:prstGeom>
        </p:spPr>
        <p:txBody>
          <a:bodyPr wrap="square">
            <a:spAutoFit/>
          </a:bodyPr>
          <a:lstStyle/>
          <a:p>
            <a:pPr marL="144145"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a:t>
            </a:r>
            <a:r>
              <a:rPr lang="it-IT" sz="2200" i="1" dirty="0">
                <a:latin typeface="Times New Roman" panose="02020603050405020304" pitchFamily="18" charset="0"/>
                <a:ea typeface="Calibri" panose="020F0502020204030204" pitchFamily="34" charset="0"/>
                <a:cs typeface="Times New Roman" panose="02020603050405020304" pitchFamily="18" charset="0"/>
              </a:rPr>
              <a:t>Questa è una rivelazione del signore dei mondi, che lo spirito fedele ha fatto discendere sul tuo cuore perché tu sia un ammonitore in lingua araba chiara; </a:t>
            </a:r>
            <a:r>
              <a:rPr lang="it-IT" sz="2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ed è contenuta nelle scritture antiche</a:t>
            </a:r>
            <a:r>
              <a:rPr lang="it-IT" sz="2200" i="1" dirty="0">
                <a:latin typeface="Times New Roman" panose="02020603050405020304" pitchFamily="18" charset="0"/>
                <a:ea typeface="Calibri" panose="020F0502020204030204" pitchFamily="34" charset="0"/>
                <a:cs typeface="Times New Roman" panose="02020603050405020304" pitchFamily="18" charset="0"/>
              </a:rPr>
              <a:t>» (</a:t>
            </a:r>
            <a:r>
              <a:rPr lang="it-IT" sz="2200" i="1"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i="1" dirty="0">
                <a:latin typeface="Times New Roman" panose="02020603050405020304" pitchFamily="18" charset="0"/>
                <a:ea typeface="Calibri" panose="020F0502020204030204" pitchFamily="34" charset="0"/>
                <a:cs typeface="Times New Roman" panose="02020603050405020304" pitchFamily="18" charset="0"/>
              </a:rPr>
              <a:t>. 26, 192-196). </a:t>
            </a:r>
          </a:p>
          <a:p>
            <a:pPr marL="144145"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Il Corano è una parola destinata da Dio agli uomini, una </a:t>
            </a:r>
            <a:r>
              <a:rPr lang="it-IT" sz="2200" i="1" dirty="0">
                <a:latin typeface="Times New Roman" panose="02020603050405020304" pitchFamily="18" charset="0"/>
                <a:ea typeface="Calibri" panose="020F0502020204030204" pitchFamily="34" charset="0"/>
                <a:cs typeface="Times New Roman" panose="02020603050405020304" pitchFamily="18" charset="0"/>
              </a:rPr>
              <a:t>«conferma </a:t>
            </a:r>
            <a:r>
              <a:rPr lang="it-IT" sz="2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dei libri di prima</a:t>
            </a:r>
            <a:r>
              <a:rPr lang="it-IT" sz="2200" i="1" dirty="0">
                <a:latin typeface="Times New Roman" panose="02020603050405020304" pitchFamily="18" charset="0"/>
                <a:ea typeface="Calibri" panose="020F0502020204030204" pitchFamily="34" charset="0"/>
                <a:cs typeface="Times New Roman" panose="02020603050405020304" pitchFamily="18" charset="0"/>
              </a:rPr>
              <a:t>, </a:t>
            </a:r>
            <a:r>
              <a:rPr lang="it-IT" sz="2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chiara spiegazione </a:t>
            </a:r>
            <a:r>
              <a:rPr lang="it-IT" sz="2200" i="1" dirty="0">
                <a:latin typeface="Times New Roman" panose="02020603050405020304" pitchFamily="18" charset="0"/>
                <a:ea typeface="Calibri" panose="020F0502020204030204" pitchFamily="34" charset="0"/>
                <a:cs typeface="Times New Roman" panose="02020603050405020304" pitchFamily="18" charset="0"/>
              </a:rPr>
              <a:t>del libro scevro di dubbi che viene dal signore dei mondi» (</a:t>
            </a:r>
            <a:r>
              <a:rPr lang="it-IT" sz="2200" i="1"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i="1" dirty="0">
                <a:latin typeface="Times New Roman" panose="02020603050405020304" pitchFamily="18" charset="0"/>
                <a:ea typeface="Calibri" panose="020F0502020204030204" pitchFamily="34" charset="0"/>
                <a:cs typeface="Times New Roman" panose="02020603050405020304" pitchFamily="18" charset="0"/>
              </a:rPr>
              <a:t>. 10,37)</a:t>
            </a:r>
            <a:endParaRPr lang="it-IT" sz="2200" i="1" dirty="0">
              <a:latin typeface="Calibri" panose="020F0502020204030204" pitchFamily="34" charset="0"/>
              <a:ea typeface="Calibri" panose="020F0502020204030204" pitchFamily="34" charset="0"/>
              <a:cs typeface="Times New Roman" panose="02020603050405020304" pitchFamily="18" charset="0"/>
            </a:endParaRPr>
          </a:p>
          <a:p>
            <a:pPr marL="144145"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r>
              <a:rPr lang="it-IT" sz="2200" i="1" dirty="0">
                <a:latin typeface="Times New Roman" panose="02020603050405020304" pitchFamily="18" charset="0"/>
                <a:ea typeface="Calibri" panose="020F0502020204030204" pitchFamily="34" charset="0"/>
                <a:cs typeface="Times New Roman" panose="02020603050405020304" pitchFamily="18" charset="0"/>
              </a:rPr>
              <a:t>«se sei in dubbio su qualche cosa che abbiamo fatto discendere su di te, chiedi a quelli che leggono </a:t>
            </a:r>
            <a:r>
              <a:rPr lang="it-IT" sz="2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libro antico</a:t>
            </a:r>
            <a:r>
              <a:rPr lang="it-IT" sz="2200" i="1" dirty="0">
                <a:latin typeface="Times New Roman" panose="02020603050405020304" pitchFamily="18" charset="0"/>
                <a:ea typeface="Calibri" panose="020F0502020204030204" pitchFamily="34" charset="0"/>
                <a:cs typeface="Times New Roman" panose="02020603050405020304" pitchFamily="18" charset="0"/>
              </a:rPr>
              <a:t>» (</a:t>
            </a:r>
            <a:r>
              <a:rPr lang="it-IT" sz="2200" i="1"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i="1" dirty="0">
                <a:latin typeface="Times New Roman" panose="02020603050405020304" pitchFamily="18" charset="0"/>
                <a:ea typeface="Calibri" panose="020F0502020204030204" pitchFamily="34" charset="0"/>
                <a:cs typeface="Times New Roman" panose="02020603050405020304" pitchFamily="18" charset="0"/>
              </a:rPr>
              <a:t>. 10, 94). </a:t>
            </a:r>
            <a:endParaRPr lang="it-IT" sz="2200" i="1" dirty="0">
              <a:latin typeface="Calibri" panose="020F0502020204030204" pitchFamily="34" charset="0"/>
              <a:ea typeface="Calibri" panose="020F0502020204030204" pitchFamily="34" charset="0"/>
              <a:cs typeface="Times New Roman" panose="02020603050405020304" pitchFamily="18" charset="0"/>
            </a:endParaRPr>
          </a:p>
          <a:p>
            <a:pPr indent="180340"/>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In diversi occasioni il Corano afferma la continuità tra il suo messaggio e le Scritture dei profeti anteriori: </a:t>
            </a:r>
          </a:p>
          <a:p>
            <a:pPr indent="180340" algn="just">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«noi ti abbiamo dato la rivelazione come l’abbiamo data a Noè e ai profeti che lo seguirono, l’abbiamo data ad Abramo e a Ismaele, a Isacco, a Giacobbe, alle tribù, a Gesù, a Giobbe, a Giona, ad Aronne e a Salomone, e abbiamo dato a Davide i salmi» (</a:t>
            </a:r>
            <a:r>
              <a:rPr lang="it-IT" sz="2200" i="1"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i="1" dirty="0">
                <a:latin typeface="Times New Roman" panose="02020603050405020304" pitchFamily="18" charset="0"/>
                <a:ea typeface="Calibri" panose="020F0502020204030204" pitchFamily="34" charset="0"/>
                <a:cs typeface="Times New Roman" panose="02020603050405020304" pitchFamily="18" charset="0"/>
              </a:rPr>
              <a:t>. 4,163).</a:t>
            </a:r>
            <a:endParaRPr lang="it-IT" sz="22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9FCBA0C1-F70B-3E48-AACF-602C15D232FA}"/>
              </a:ext>
            </a:extLst>
          </p:cNvPr>
          <p:cNvPicPr>
            <a:picLocks noChangeAspect="1"/>
          </p:cNvPicPr>
          <p:nvPr/>
        </p:nvPicPr>
        <p:blipFill rotWithShape="1">
          <a:blip r:embed="rId2"/>
          <a:srcRect l="12759" r="35746"/>
          <a:stretch/>
        </p:blipFill>
        <p:spPr>
          <a:xfrm>
            <a:off x="304800" y="628592"/>
            <a:ext cx="3055257" cy="4091862"/>
          </a:xfrm>
          <a:prstGeom prst="rect">
            <a:avLst/>
          </a:prstGeom>
        </p:spPr>
      </p:pic>
    </p:spTree>
    <p:extLst>
      <p:ext uri="{BB962C8B-B14F-4D97-AF65-F5344CB8AC3E}">
        <p14:creationId xmlns:p14="http://schemas.microsoft.com/office/powerpoint/2010/main" val="2987813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7C3DAB-F44D-AC47-9562-4C314EA55B0A}"/>
              </a:ext>
            </a:extLst>
          </p:cNvPr>
          <p:cNvSpPr/>
          <p:nvPr/>
        </p:nvSpPr>
        <p:spPr>
          <a:xfrm>
            <a:off x="5308600" y="1202997"/>
            <a:ext cx="6502400" cy="4401205"/>
          </a:xfrm>
          <a:prstGeom prst="rect">
            <a:avLst/>
          </a:prstGeom>
        </p:spPr>
        <p:txBody>
          <a:bodyPr wrap="square">
            <a:spAutoFit/>
          </a:bodyPr>
          <a:lstStyle/>
          <a:p>
            <a:r>
              <a:rPr lang="it-IT" sz="2800" b="1" dirty="0">
                <a:latin typeface="Times New Roman" panose="02020603050405020304" pitchFamily="18" charset="0"/>
                <a:ea typeface="Calibri" panose="020F0502020204030204" pitchFamily="34" charset="0"/>
              </a:rPr>
              <a:t>Come si muove lo storico delle religioni?</a:t>
            </a:r>
            <a:r>
              <a:rPr lang="it-IT" sz="2800" dirty="0">
                <a:latin typeface="Times New Roman" panose="02020603050405020304" pitchFamily="18" charset="0"/>
                <a:ea typeface="Calibri" panose="020F0502020204030204" pitchFamily="34" charset="0"/>
              </a:rPr>
              <a:t> Muovendo dalla molteplicità delle </a:t>
            </a:r>
            <a:r>
              <a:rPr lang="it-IT" sz="2800" u="sng" dirty="0">
                <a:latin typeface="Times New Roman" panose="02020603050405020304" pitchFamily="18" charset="0"/>
                <a:ea typeface="Calibri" panose="020F0502020204030204" pitchFamily="34" charset="0"/>
              </a:rPr>
              <a:t>attestazioni storiche, epigrafiche, archeologiche, documentarie</a:t>
            </a:r>
            <a:r>
              <a:rPr lang="it-IT" sz="2800" dirty="0">
                <a:latin typeface="Times New Roman" panose="02020603050405020304" pitchFamily="18" charset="0"/>
                <a:ea typeface="Calibri" panose="020F0502020204030204" pitchFamily="34" charset="0"/>
              </a:rPr>
              <a:t>, lo storico deve individuare </a:t>
            </a:r>
            <a:r>
              <a:rPr lang="it-IT" sz="2800" b="1" dirty="0">
                <a:latin typeface="Times New Roman" panose="02020603050405020304" pitchFamily="18" charset="0"/>
                <a:ea typeface="Calibri" panose="020F0502020204030204" pitchFamily="34" charset="0"/>
              </a:rPr>
              <a:t>quelle analogie</a:t>
            </a:r>
            <a:r>
              <a:rPr lang="it-IT" sz="2800" dirty="0">
                <a:latin typeface="Times New Roman" panose="02020603050405020304" pitchFamily="18" charset="0"/>
                <a:ea typeface="Calibri" panose="020F0502020204030204" pitchFamily="34" charset="0"/>
              </a:rPr>
              <a:t> tra differenti fenomeni religiosi al fine di definire categorie diversificate in cui legittimamente classificare quelle credenze che qualifichiamo </a:t>
            </a:r>
            <a:r>
              <a:rPr lang="it-IT" sz="2800" b="1" dirty="0" err="1">
                <a:latin typeface="Times New Roman" panose="02020603050405020304" pitchFamily="18" charset="0"/>
                <a:ea typeface="Calibri" panose="020F0502020204030204" pitchFamily="34" charset="0"/>
              </a:rPr>
              <a:t>aposterioricamente</a:t>
            </a:r>
            <a:r>
              <a:rPr lang="it-IT" sz="2800" b="1" dirty="0">
                <a:latin typeface="Times New Roman" panose="02020603050405020304" pitchFamily="18" charset="0"/>
                <a:ea typeface="Calibri" panose="020F0502020204030204" pitchFamily="34" charset="0"/>
              </a:rPr>
              <a:t> come monoteistiche</a:t>
            </a:r>
            <a:r>
              <a:rPr lang="it-IT" sz="2800" dirty="0">
                <a:latin typeface="Times New Roman" panose="02020603050405020304" pitchFamily="18" charset="0"/>
                <a:ea typeface="Calibri" panose="020F0502020204030204" pitchFamily="34" charset="0"/>
              </a:rPr>
              <a:t> </a:t>
            </a:r>
            <a:endParaRPr lang="it-IT" sz="2800" dirty="0"/>
          </a:p>
        </p:txBody>
      </p:sp>
      <p:pic>
        <p:nvPicPr>
          <p:cNvPr id="4" name="Immagine 3">
            <a:extLst>
              <a:ext uri="{FF2B5EF4-FFF2-40B4-BE49-F238E27FC236}">
                <a16:creationId xmlns:a16="http://schemas.microsoft.com/office/drawing/2014/main" id="{6A420119-82FD-0245-AFC3-E3ADF1D7D18B}"/>
              </a:ext>
            </a:extLst>
          </p:cNvPr>
          <p:cNvPicPr>
            <a:picLocks noChangeAspect="1"/>
          </p:cNvPicPr>
          <p:nvPr/>
        </p:nvPicPr>
        <p:blipFill>
          <a:blip r:embed="rId2"/>
          <a:stretch>
            <a:fillRect/>
          </a:stretch>
        </p:blipFill>
        <p:spPr>
          <a:xfrm>
            <a:off x="349250" y="838200"/>
            <a:ext cx="4458335" cy="2159000"/>
          </a:xfrm>
          <a:prstGeom prst="rect">
            <a:avLst/>
          </a:prstGeom>
        </p:spPr>
      </p:pic>
      <p:pic>
        <p:nvPicPr>
          <p:cNvPr id="6" name="Immagine 5">
            <a:extLst>
              <a:ext uri="{FF2B5EF4-FFF2-40B4-BE49-F238E27FC236}">
                <a16:creationId xmlns:a16="http://schemas.microsoft.com/office/drawing/2014/main" id="{9CB5DB83-66E8-314A-9F45-50F2CA34C324}"/>
              </a:ext>
            </a:extLst>
          </p:cNvPr>
          <p:cNvPicPr>
            <a:picLocks noChangeAspect="1"/>
          </p:cNvPicPr>
          <p:nvPr/>
        </p:nvPicPr>
        <p:blipFill>
          <a:blip r:embed="rId3"/>
          <a:stretch>
            <a:fillRect/>
          </a:stretch>
        </p:blipFill>
        <p:spPr>
          <a:xfrm>
            <a:off x="349250" y="3403600"/>
            <a:ext cx="4458335" cy="2507814"/>
          </a:xfrm>
          <a:prstGeom prst="rect">
            <a:avLst/>
          </a:prstGeom>
        </p:spPr>
      </p:pic>
    </p:spTree>
    <p:extLst>
      <p:ext uri="{BB962C8B-B14F-4D97-AF65-F5344CB8AC3E}">
        <p14:creationId xmlns:p14="http://schemas.microsoft.com/office/powerpoint/2010/main" val="3666314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E758CD2-0B4A-8948-BB7B-C9BAD803F7E4}"/>
              </a:ext>
            </a:extLst>
          </p:cNvPr>
          <p:cNvSpPr/>
          <p:nvPr/>
        </p:nvSpPr>
        <p:spPr>
          <a:xfrm>
            <a:off x="3557307" y="691237"/>
            <a:ext cx="8273141" cy="5293757"/>
          </a:xfrm>
          <a:prstGeom prst="rect">
            <a:avLst/>
          </a:prstGeom>
        </p:spPr>
        <p:txBody>
          <a:bodyPr wrap="square">
            <a:spAutoFit/>
          </a:bodyPr>
          <a:lstStyle/>
          <a:p>
            <a:pPr indent="180340" algn="just">
              <a:spcAft>
                <a:spcPts val="0"/>
              </a:spcAft>
            </a:pP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 verità noi abbiamo rivelato la Torah</a:t>
            </a:r>
            <a:r>
              <a:rPr lang="it-IT" sz="2600" dirty="0">
                <a:latin typeface="Times New Roman" panose="02020603050405020304" pitchFamily="18" charset="0"/>
                <a:ea typeface="Calibri" panose="020F0502020204030204" pitchFamily="34" charset="0"/>
                <a:cs typeface="Times New Roman" panose="02020603050405020304" pitchFamily="18" charset="0"/>
              </a:rPr>
              <a:t>, che contiene guida e luce e con la quale hanno giudicato</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dirty="0">
                <a:latin typeface="Times New Roman" panose="02020603050405020304" pitchFamily="18" charset="0"/>
                <a:ea typeface="Calibri" panose="020F0502020204030204" pitchFamily="34" charset="0"/>
                <a:cs typeface="Times New Roman" panose="02020603050405020304" pitchFamily="18" charset="0"/>
              </a:rPr>
              <a:t>i profeti degli ebrei che erano sottomessi a Dio, e i maestri e i dottori con il libro di Dio del</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dirty="0">
                <a:latin typeface="Times New Roman" panose="02020603050405020304" pitchFamily="18" charset="0"/>
                <a:ea typeface="Calibri" panose="020F0502020204030204" pitchFamily="34" charset="0"/>
                <a:cs typeface="Times New Roman" panose="02020603050405020304" pitchFamily="18" charset="0"/>
              </a:rPr>
              <a:t>quale era stata affidata loro la custodia, del quale erano testimoni […].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 seguito</a:t>
            </a:r>
            <a:r>
              <a:rPr lang="it-IT"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abbiamo inviato Gesù figlio di Maria, a conferma della Torah rivelata prima di lui, e gli</a:t>
            </a:r>
            <a:r>
              <a:rPr lang="it-IT"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abbiamo dato il Vangelo pieno di guida e di luce, a conferma della Torah rivelata prima</a:t>
            </a:r>
            <a:r>
              <a:rPr lang="it-IT" sz="2600" dirty="0">
                <a:latin typeface="Times New Roman" panose="02020603050405020304" pitchFamily="18" charset="0"/>
                <a:ea typeface="Calibri" panose="020F0502020204030204" pitchFamily="34" charset="0"/>
                <a:cs typeface="Times New Roman" panose="02020603050405020304" pitchFamily="18" charset="0"/>
              </a:rPr>
              <a:t>, guida e monito per chi ha timore di Dio. […] E </a:t>
            </a:r>
            <a:r>
              <a:rPr lang="it-IT" sz="26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te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abbiamo rivelato </a:t>
            </a:r>
            <a:r>
              <a:rPr lang="it-IT" sz="26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libro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 tutta verità a conferma</a:t>
            </a:r>
            <a:r>
              <a:rPr lang="it-IT"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delle scritture rivelate prima e a loro protezione</a:t>
            </a:r>
            <a:r>
              <a:rPr lang="it-IT" sz="2600" dirty="0">
                <a:latin typeface="Times New Roman" panose="02020603050405020304" pitchFamily="18" charset="0"/>
                <a:ea typeface="Calibri" panose="020F0502020204030204" pitchFamily="34" charset="0"/>
                <a:cs typeface="Times New Roman" panose="02020603050405020304" pitchFamily="18" charset="0"/>
              </a:rPr>
              <a:t>. Giudica dunque tra loro secondo quel che Dio</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dirty="0">
                <a:latin typeface="Times New Roman" panose="02020603050405020304" pitchFamily="18" charset="0"/>
                <a:ea typeface="Calibri" panose="020F0502020204030204" pitchFamily="34" charset="0"/>
                <a:cs typeface="Times New Roman" panose="02020603050405020304" pitchFamily="18" charset="0"/>
              </a:rPr>
              <a:t>ha rivelato e non seguire i loro desideri preferendoli alla verità che ti è giunta (</a:t>
            </a:r>
            <a:r>
              <a:rPr lang="it-IT" sz="2600" dirty="0" err="1">
                <a:latin typeface="Times New Roman" panose="02020603050405020304" pitchFamily="18" charset="0"/>
                <a:ea typeface="Calibri" panose="020F0502020204030204" pitchFamily="34" charset="0"/>
                <a:cs typeface="Times New Roman" panose="02020603050405020304" pitchFamily="18" charset="0"/>
              </a:rPr>
              <a:t>Q</a:t>
            </a:r>
            <a:r>
              <a:rPr lang="it-IT" sz="2600" dirty="0">
                <a:latin typeface="Times New Roman" panose="02020603050405020304" pitchFamily="18" charset="0"/>
                <a:ea typeface="Calibri" panose="020F0502020204030204" pitchFamily="34" charset="0"/>
                <a:cs typeface="Times New Roman" panose="02020603050405020304" pitchFamily="18" charset="0"/>
              </a:rPr>
              <a:t>. 5,44-46).</a:t>
            </a:r>
            <a:endParaRPr lang="it-IT" sz="2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A99884DC-2EC0-B24E-B805-74E2BA7FB2D5}"/>
              </a:ext>
            </a:extLst>
          </p:cNvPr>
          <p:cNvPicPr>
            <a:picLocks noChangeAspect="1"/>
          </p:cNvPicPr>
          <p:nvPr/>
        </p:nvPicPr>
        <p:blipFill rotWithShape="1">
          <a:blip r:embed="rId2"/>
          <a:srcRect l="12759" r="35746"/>
          <a:stretch/>
        </p:blipFill>
        <p:spPr>
          <a:xfrm>
            <a:off x="338764" y="1292184"/>
            <a:ext cx="3055257" cy="4091862"/>
          </a:xfrm>
          <a:prstGeom prst="rect">
            <a:avLst/>
          </a:prstGeom>
        </p:spPr>
      </p:pic>
    </p:spTree>
    <p:extLst>
      <p:ext uri="{BB962C8B-B14F-4D97-AF65-F5344CB8AC3E}">
        <p14:creationId xmlns:p14="http://schemas.microsoft.com/office/powerpoint/2010/main" val="1065498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5FC4D04C-765F-224F-915B-431231FB3991}"/>
              </a:ext>
            </a:extLst>
          </p:cNvPr>
          <p:cNvSpPr/>
          <p:nvPr/>
        </p:nvSpPr>
        <p:spPr>
          <a:xfrm>
            <a:off x="4523232" y="1279406"/>
            <a:ext cx="6096000" cy="3785652"/>
          </a:xfrm>
          <a:prstGeom prst="rect">
            <a:avLst/>
          </a:prstGeom>
        </p:spPr>
        <p:txBody>
          <a:bodyPr>
            <a:spAutoFit/>
          </a:bodyPr>
          <a:lstStyle/>
          <a:p>
            <a:pPr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«Volete che essi credano a voi quando tra loro c’è un gruppo che ascolta la parola di Dio per poi</a:t>
            </a:r>
            <a:r>
              <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alterarla scientemente, dopo averla compresa?» (</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2,75).</a:t>
            </a:r>
          </a:p>
          <a:p>
            <a:pPr indent="180340" algn="just">
              <a:spcAft>
                <a:spcPts val="0"/>
              </a:spcAft>
            </a:pP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Alla luce di questi versetti, la tradizione islamica ha dedotto la nozione di “alterazione” (</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taḥrīf</a:t>
            </a:r>
            <a:r>
              <a:rPr lang="it-IT" sz="2400" dirty="0">
                <a:latin typeface="Times New Roman" panose="02020603050405020304" pitchFamily="18" charset="0"/>
                <a:ea typeface="Calibri" panose="020F0502020204030204" pitchFamily="34" charset="0"/>
                <a:cs typeface="Times New Roman" panose="02020603050405020304" pitchFamily="18" charset="0"/>
              </a:rPr>
              <a:t>) delle Scritture, alterazione che il Corano proietta su quanti sarebbero stati colpevoli di mistificare il messaggio divino.</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C6BCB6FF-FBE9-DE47-831A-1D42AE3BCEF1}"/>
              </a:ext>
            </a:extLst>
          </p:cNvPr>
          <p:cNvPicPr>
            <a:picLocks noChangeAspect="1"/>
          </p:cNvPicPr>
          <p:nvPr/>
        </p:nvPicPr>
        <p:blipFill rotWithShape="1">
          <a:blip r:embed="rId2"/>
          <a:srcRect l="12759" r="35746"/>
          <a:stretch/>
        </p:blipFill>
        <p:spPr>
          <a:xfrm>
            <a:off x="621792" y="1335728"/>
            <a:ext cx="3055257" cy="4091862"/>
          </a:xfrm>
          <a:prstGeom prst="rect">
            <a:avLst/>
          </a:prstGeom>
        </p:spPr>
      </p:pic>
    </p:spTree>
    <p:extLst>
      <p:ext uri="{BB962C8B-B14F-4D97-AF65-F5344CB8AC3E}">
        <p14:creationId xmlns:p14="http://schemas.microsoft.com/office/powerpoint/2010/main" val="384482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60B91DA-3CC9-1B49-8F3C-9626D69747CB}"/>
              </a:ext>
            </a:extLst>
          </p:cNvPr>
          <p:cNvPicPr>
            <a:picLocks noChangeAspect="1"/>
          </p:cNvPicPr>
          <p:nvPr/>
        </p:nvPicPr>
        <p:blipFill>
          <a:blip r:embed="rId2"/>
          <a:stretch>
            <a:fillRect/>
          </a:stretch>
        </p:blipFill>
        <p:spPr>
          <a:xfrm>
            <a:off x="3052386" y="482600"/>
            <a:ext cx="6041180" cy="5791200"/>
          </a:xfrm>
          <a:prstGeom prst="rect">
            <a:avLst/>
          </a:prstGeom>
        </p:spPr>
      </p:pic>
    </p:spTree>
    <p:extLst>
      <p:ext uri="{BB962C8B-B14F-4D97-AF65-F5344CB8AC3E}">
        <p14:creationId xmlns:p14="http://schemas.microsoft.com/office/powerpoint/2010/main" val="2925765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5B6399-3CAB-6049-9C39-E8508E392217}"/>
              </a:ext>
            </a:extLst>
          </p:cNvPr>
          <p:cNvPicPr>
            <a:picLocks noChangeAspect="1"/>
          </p:cNvPicPr>
          <p:nvPr/>
        </p:nvPicPr>
        <p:blipFill>
          <a:blip r:embed="rId2"/>
          <a:stretch>
            <a:fillRect/>
          </a:stretch>
        </p:blipFill>
        <p:spPr>
          <a:xfrm>
            <a:off x="455019" y="625021"/>
            <a:ext cx="2442399" cy="5512842"/>
          </a:xfrm>
          <a:prstGeom prst="rect">
            <a:avLst/>
          </a:prstGeom>
        </p:spPr>
      </p:pic>
      <p:pic>
        <p:nvPicPr>
          <p:cNvPr id="5" name="Immagine 4">
            <a:extLst>
              <a:ext uri="{FF2B5EF4-FFF2-40B4-BE49-F238E27FC236}">
                <a16:creationId xmlns:a16="http://schemas.microsoft.com/office/drawing/2014/main" id="{88085B98-E3AF-4241-AB0E-DD473DB6A78A}"/>
              </a:ext>
            </a:extLst>
          </p:cNvPr>
          <p:cNvPicPr>
            <a:picLocks noChangeAspect="1"/>
          </p:cNvPicPr>
          <p:nvPr/>
        </p:nvPicPr>
        <p:blipFill>
          <a:blip r:embed="rId3"/>
          <a:stretch>
            <a:fillRect/>
          </a:stretch>
        </p:blipFill>
        <p:spPr>
          <a:xfrm>
            <a:off x="3332844" y="627642"/>
            <a:ext cx="4102100" cy="2753800"/>
          </a:xfrm>
          <a:prstGeom prst="rect">
            <a:avLst/>
          </a:prstGeom>
        </p:spPr>
      </p:pic>
      <p:sp>
        <p:nvSpPr>
          <p:cNvPr id="6" name="Rettangolo 5">
            <a:extLst>
              <a:ext uri="{FF2B5EF4-FFF2-40B4-BE49-F238E27FC236}">
                <a16:creationId xmlns:a16="http://schemas.microsoft.com/office/drawing/2014/main" id="{85929208-0DFD-5244-919A-1C377FD23B73}"/>
              </a:ext>
            </a:extLst>
          </p:cNvPr>
          <p:cNvSpPr/>
          <p:nvPr/>
        </p:nvSpPr>
        <p:spPr>
          <a:xfrm>
            <a:off x="3332844" y="3582296"/>
            <a:ext cx="5348514" cy="646331"/>
          </a:xfrm>
          <a:prstGeom prst="rect">
            <a:avLst/>
          </a:prstGeom>
        </p:spPr>
        <p:txBody>
          <a:bodyPr wrap="square">
            <a:spAutoFit/>
          </a:bodyPr>
          <a:lstStyle/>
          <a:p>
            <a:r>
              <a:rPr lang="it-IT" dirty="0">
                <a:latin typeface="Times New Roman" panose="02020603050405020304" pitchFamily="18" charset="0"/>
                <a:cs typeface="Times New Roman" panose="02020603050405020304" pitchFamily="18" charset="0"/>
              </a:rPr>
              <a:t>La decapitazione di </a:t>
            </a:r>
            <a:r>
              <a:rPr lang="it-IT" dirty="0" err="1">
                <a:latin typeface="Times New Roman" panose="02020603050405020304" pitchFamily="18" charset="0"/>
                <a:cs typeface="Times New Roman" panose="02020603050405020304" pitchFamily="18" charset="0"/>
              </a:rPr>
              <a:t>Areta</a:t>
            </a:r>
            <a:r>
              <a:rPr lang="it-IT" dirty="0">
                <a:latin typeface="Times New Roman" panose="02020603050405020304" pitchFamily="18" charset="0"/>
                <a:cs typeface="Times New Roman" panose="02020603050405020304" pitchFamily="18" charset="0"/>
              </a:rPr>
              <a:t>. Miniatura del </a:t>
            </a:r>
            <a:r>
              <a:rPr lang="it-IT" dirty="0">
                <a:latin typeface="Times New Roman" panose="02020603050405020304" pitchFamily="18" charset="0"/>
                <a:cs typeface="Times New Roman" panose="02020603050405020304" pitchFamily="18" charset="0"/>
                <a:hlinkClick r:id="rId4" tooltip="Menologio">
                  <a:extLst>
                    <a:ext uri="{A12FA001-AC4F-418D-AE19-62706E023703}">
                      <ahyp:hlinkClr xmlns:ahyp="http://schemas.microsoft.com/office/drawing/2018/hyperlinkcolor" val="tx"/>
                    </a:ext>
                  </a:extLst>
                </a:hlinkClick>
              </a:rPr>
              <a:t>Menologio</a:t>
            </a:r>
            <a:r>
              <a:rPr lang="it-IT" dirty="0">
                <a:latin typeface="Times New Roman" panose="02020603050405020304" pitchFamily="18" charset="0"/>
                <a:cs typeface="Times New Roman" panose="02020603050405020304" pitchFamily="18" charset="0"/>
              </a:rPr>
              <a:t> di </a:t>
            </a:r>
            <a:r>
              <a:rPr lang="it-IT" dirty="0">
                <a:latin typeface="Times New Roman" panose="02020603050405020304" pitchFamily="18" charset="0"/>
                <a:cs typeface="Times New Roman" panose="02020603050405020304" pitchFamily="18" charset="0"/>
                <a:hlinkClick r:id="rId5" tooltip="Basilio II Bulgaroctono">
                  <a:extLst>
                    <a:ext uri="{A12FA001-AC4F-418D-AE19-62706E023703}">
                      <ahyp:hlinkClr xmlns:ahyp="http://schemas.microsoft.com/office/drawing/2018/hyperlinkcolor" val="tx"/>
                    </a:ext>
                  </a:extLst>
                </a:hlinkClick>
              </a:rPr>
              <a:t>Basilio II</a:t>
            </a:r>
            <a:endParaRPr lang="it-IT" dirty="0">
              <a:latin typeface="Times New Roman" panose="02020603050405020304" pitchFamily="18" charset="0"/>
              <a:cs typeface="Times New Roman" panose="02020603050405020304" pitchFamily="18" charset="0"/>
            </a:endParaRPr>
          </a:p>
        </p:txBody>
      </p:sp>
      <p:sp>
        <p:nvSpPr>
          <p:cNvPr id="7" name="Rettangolo 6">
            <a:extLst>
              <a:ext uri="{FF2B5EF4-FFF2-40B4-BE49-F238E27FC236}">
                <a16:creationId xmlns:a16="http://schemas.microsoft.com/office/drawing/2014/main" id="{4CE0642B-9BD5-FC49-9951-15D185C85239}"/>
              </a:ext>
            </a:extLst>
          </p:cNvPr>
          <p:cNvSpPr/>
          <p:nvPr/>
        </p:nvSpPr>
        <p:spPr>
          <a:xfrm>
            <a:off x="7663542" y="2566242"/>
            <a:ext cx="3864430" cy="3816429"/>
          </a:xfrm>
          <a:prstGeom prst="rect">
            <a:avLst/>
          </a:prstGeom>
        </p:spPr>
        <p:txBody>
          <a:bodyPr wrap="square">
            <a:spAutoFit/>
          </a:bodyPr>
          <a:lstStyle/>
          <a:p>
            <a:pPr algn="ctr" fontAlgn="base"/>
            <a:r>
              <a:rPr lang="it-IT" sz="2200" dirty="0">
                <a:latin typeface="Times New Roman" panose="02020603050405020304" pitchFamily="18" charset="0"/>
                <a:cs typeface="Times New Roman" panose="02020603050405020304" pitchFamily="18" charset="0"/>
              </a:rPr>
              <a:t>4. Sia maledetta la gente del </a:t>
            </a:r>
            <a:r>
              <a:rPr lang="it-IT" sz="2200" dirty="0">
                <a:solidFill>
                  <a:srgbClr val="FFFF00"/>
                </a:solidFill>
                <a:latin typeface="Times New Roman" panose="02020603050405020304" pitchFamily="18" charset="0"/>
                <a:cs typeface="Times New Roman" panose="02020603050405020304" pitchFamily="18" charset="0"/>
              </a:rPr>
              <a:t>Fossato</a:t>
            </a:r>
          </a:p>
          <a:p>
            <a:pPr algn="ctr" fontAlgn="base"/>
            <a:r>
              <a:rPr lang="it-IT" sz="2200" dirty="0">
                <a:latin typeface="Times New Roman" panose="02020603050405020304" pitchFamily="18" charset="0"/>
                <a:cs typeface="Times New Roman" panose="02020603050405020304" pitchFamily="18" charset="0"/>
              </a:rPr>
              <a:t>5. dal fuoco incessantemente attizzato,</a:t>
            </a:r>
          </a:p>
          <a:p>
            <a:pPr algn="ctr" fontAlgn="base"/>
            <a:r>
              <a:rPr lang="it-IT" sz="2200" dirty="0">
                <a:latin typeface="Times New Roman" panose="02020603050405020304" pitchFamily="18" charset="0"/>
                <a:cs typeface="Times New Roman" panose="02020603050405020304" pitchFamily="18" charset="0"/>
              </a:rPr>
              <a:t>6. quando se ne stavano seduti accanto,</a:t>
            </a:r>
          </a:p>
          <a:p>
            <a:pPr algn="ctr" fontAlgn="base"/>
            <a:r>
              <a:rPr lang="it-IT" sz="2200" dirty="0">
                <a:latin typeface="Times New Roman" panose="02020603050405020304" pitchFamily="18" charset="0"/>
                <a:cs typeface="Times New Roman" panose="02020603050405020304" pitchFamily="18" charset="0"/>
              </a:rPr>
              <a:t>7. testimoni di quel che facevano ai </a:t>
            </a:r>
            <a:r>
              <a:rPr lang="it-IT" sz="2200" dirty="0">
                <a:solidFill>
                  <a:srgbClr val="FFFF00"/>
                </a:solidFill>
                <a:latin typeface="Times New Roman" panose="02020603050405020304" pitchFamily="18" charset="0"/>
                <a:cs typeface="Times New Roman" panose="02020603050405020304" pitchFamily="18" charset="0"/>
              </a:rPr>
              <a:t>credenti</a:t>
            </a:r>
            <a:r>
              <a:rPr lang="it-IT" sz="2200" dirty="0">
                <a:latin typeface="Times New Roman" panose="02020603050405020304" pitchFamily="18" charset="0"/>
                <a:cs typeface="Times New Roman" panose="02020603050405020304" pitchFamily="18" charset="0"/>
              </a:rPr>
              <a:t>.</a:t>
            </a:r>
          </a:p>
          <a:p>
            <a:pPr algn="ctr" fontAlgn="base"/>
            <a:r>
              <a:rPr lang="it-IT" sz="2200" dirty="0">
                <a:latin typeface="Times New Roman" panose="02020603050405020304" pitchFamily="18" charset="0"/>
                <a:cs typeface="Times New Roman" panose="02020603050405020304" pitchFamily="18" charset="0"/>
              </a:rPr>
              <a:t>8. E non li tormentavano che per aver creduto in </a:t>
            </a:r>
            <a:r>
              <a:rPr lang="it-IT" sz="2200" dirty="0">
                <a:solidFill>
                  <a:srgbClr val="FFFF00"/>
                </a:solidFill>
                <a:latin typeface="Times New Roman" panose="02020603050405020304" pitchFamily="18" charset="0"/>
                <a:cs typeface="Times New Roman" panose="02020603050405020304" pitchFamily="18" charset="0"/>
              </a:rPr>
              <a:t>Allah</a:t>
            </a:r>
            <a:r>
              <a:rPr lang="it-IT" sz="2200" dirty="0">
                <a:latin typeface="Times New Roman" panose="02020603050405020304" pitchFamily="18" charset="0"/>
                <a:cs typeface="Times New Roman" panose="02020603050405020304" pitchFamily="18" charset="0"/>
              </a:rPr>
              <a:t>, il Potente, il Degno di lode.</a:t>
            </a:r>
            <a:endParaRPr lang="it-IT" sz="2200" b="0" i="0" u="none" strike="noStrike" dirty="0">
              <a:effectLst/>
              <a:latin typeface="Times New Roman" panose="02020603050405020304" pitchFamily="18" charset="0"/>
              <a:cs typeface="Times New Roman" panose="02020603050405020304" pitchFamily="18" charset="0"/>
            </a:endParaRPr>
          </a:p>
        </p:txBody>
      </p:sp>
      <p:sp>
        <p:nvSpPr>
          <p:cNvPr id="2" name="CasellaDiTesto 1">
            <a:extLst>
              <a:ext uri="{FF2B5EF4-FFF2-40B4-BE49-F238E27FC236}">
                <a16:creationId xmlns:a16="http://schemas.microsoft.com/office/drawing/2014/main" id="{69BEEE24-29ED-EE44-A9A9-644230AECE65}"/>
              </a:ext>
            </a:extLst>
          </p:cNvPr>
          <p:cNvSpPr txBox="1"/>
          <p:nvPr/>
        </p:nvSpPr>
        <p:spPr>
          <a:xfrm>
            <a:off x="8213271" y="537541"/>
            <a:ext cx="2264228" cy="954107"/>
          </a:xfrm>
          <a:prstGeom prst="rect">
            <a:avLst/>
          </a:prstGeom>
          <a:noFill/>
        </p:spPr>
        <p:txBody>
          <a:bodyPr wrap="square" rtlCol="0">
            <a:spAutoFit/>
          </a:bodyPr>
          <a:lstStyle/>
          <a:p>
            <a:pPr algn="ctr"/>
            <a:r>
              <a:rPr lang="it-IT" sz="2800" b="1" dirty="0">
                <a:solidFill>
                  <a:srgbClr val="FFFF00"/>
                </a:solidFill>
                <a:latin typeface="Times New Roman" panose="02020603050405020304" pitchFamily="18" charset="0"/>
                <a:cs typeface="Times New Roman" panose="02020603050405020304" pitchFamily="18" charset="0"/>
              </a:rPr>
              <a:t>Corano </a:t>
            </a:r>
          </a:p>
          <a:p>
            <a:pPr algn="ctr"/>
            <a:r>
              <a:rPr lang="it-IT" sz="2800" b="1" dirty="0" err="1">
                <a:solidFill>
                  <a:srgbClr val="FFFF00"/>
                </a:solidFill>
                <a:latin typeface="Times New Roman" panose="02020603050405020304" pitchFamily="18" charset="0"/>
                <a:cs typeface="Times New Roman" panose="02020603050405020304" pitchFamily="18" charset="0"/>
              </a:rPr>
              <a:t>Sura</a:t>
            </a:r>
            <a:r>
              <a:rPr lang="it-IT" sz="2800" b="1" dirty="0">
                <a:solidFill>
                  <a:srgbClr val="FFFF00"/>
                </a:solidFill>
                <a:latin typeface="Times New Roman" panose="02020603050405020304" pitchFamily="18" charset="0"/>
                <a:cs typeface="Times New Roman" panose="02020603050405020304" pitchFamily="18" charset="0"/>
              </a:rPr>
              <a:t> 85</a:t>
            </a:r>
          </a:p>
        </p:txBody>
      </p:sp>
      <p:sp>
        <p:nvSpPr>
          <p:cNvPr id="4" name="Freccia giù 3">
            <a:extLst>
              <a:ext uri="{FF2B5EF4-FFF2-40B4-BE49-F238E27FC236}">
                <a16:creationId xmlns:a16="http://schemas.microsoft.com/office/drawing/2014/main" id="{A6E744BB-ABDF-E247-A6EE-F4FCC567E5CD}"/>
              </a:ext>
            </a:extLst>
          </p:cNvPr>
          <p:cNvSpPr/>
          <p:nvPr/>
        </p:nvSpPr>
        <p:spPr>
          <a:xfrm>
            <a:off x="9187542" y="1574531"/>
            <a:ext cx="315686" cy="66124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0223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F86D0D3-8360-DC41-9084-3C7A10E96BC9}"/>
              </a:ext>
            </a:extLst>
          </p:cNvPr>
          <p:cNvSpPr/>
          <p:nvPr/>
        </p:nvSpPr>
        <p:spPr>
          <a:xfrm>
            <a:off x="1625600" y="630321"/>
            <a:ext cx="9144000" cy="5632311"/>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Da un punto di vista storico è ipotizzabile che la definitiva rottura con gli ebrei di Medina fu l’occasione per un progressivo allontanamento dall’innesto operato dal Profeta con la rivelazione ebraica. Una volta rotto il vincolo della tradizione, </a:t>
            </a:r>
            <a:r>
              <a:rPr lang="it-IT" sz="2400" u="sng" dirty="0">
                <a:latin typeface="Times New Roman" panose="02020603050405020304" pitchFamily="18" charset="0"/>
                <a:ea typeface="Calibri" panose="020F0502020204030204" pitchFamily="34" charset="0"/>
                <a:cs typeface="Times New Roman" panose="02020603050405020304" pitchFamily="18" charset="0"/>
              </a:rPr>
              <a:t>il centro della nuova religione fu traslato da Gerusalemme al santuario della </a:t>
            </a:r>
            <a:r>
              <a:rPr lang="it-IT" sz="2400" u="sng" dirty="0" err="1">
                <a:latin typeface="Times New Roman" panose="02020603050405020304" pitchFamily="18" charset="0"/>
                <a:ea typeface="Calibri" panose="020F0502020204030204" pitchFamily="34" charset="0"/>
                <a:cs typeface="Times New Roman" panose="02020603050405020304" pitchFamily="18" charset="0"/>
              </a:rPr>
              <a:t>Ka‘ba</a:t>
            </a:r>
            <a:r>
              <a:rPr lang="it-IT" sz="2400" u="sng" dirty="0">
                <a:latin typeface="Times New Roman" panose="02020603050405020304" pitchFamily="18" charset="0"/>
                <a:ea typeface="Calibri" panose="020F0502020204030204" pitchFamily="34" charset="0"/>
                <a:cs typeface="Times New Roman" panose="02020603050405020304" pitchFamily="18" charset="0"/>
              </a:rPr>
              <a:t>, e la tradizione abramitica, riletta in chiave coranica</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cf</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Q</a:t>
            </a:r>
            <a:r>
              <a:rPr lang="it-IT" sz="2400" dirty="0">
                <a:latin typeface="Times New Roman" panose="02020603050405020304" pitchFamily="18" charset="0"/>
                <a:ea typeface="Calibri" panose="020F0502020204030204" pitchFamily="34" charset="0"/>
                <a:cs typeface="Times New Roman" panose="02020603050405020304" pitchFamily="18" charset="0"/>
              </a:rPr>
              <a:t>. 3,67; 6,161; 2.124-129), divenne il fondamento del processo di autodeterminazione e di arabizzazione del movimento fondato dal Profeta.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«Da allora in poi – scrive </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Bouman</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l’origine della fede monoteistica islamica non si trovò più esclusivamente nella storia ebraica, ma venne spostata in Arabia, dove il primo musulmano, Abramo […] aveva fondato il santuario della Mecca, facendone il centro geografico dell’islam. E non solo l’origine dell’islam si trovava in Arabia, ma anche il suo compimento profetico»</a:t>
            </a:r>
            <a:r>
              <a:rPr lang="it-IT" sz="2400" dirty="0">
                <a:latin typeface="Times New Roman" panose="02020603050405020304" pitchFamily="18" charset="0"/>
                <a:ea typeface="Calibri" panose="020F0502020204030204" pitchFamily="34" charset="0"/>
                <a:cs typeface="Times New Roman" panose="02020603050405020304" pitchFamily="18" charset="0"/>
              </a:rPr>
              <a:t>, fu infatti lo stesso Abramo ad implorare Dio che da questo stesso luogo sorgesse un apostolo per la conversione del popolo arabo.</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4357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B44164-934F-4248-B2CB-853A27AB44F2}"/>
              </a:ext>
            </a:extLst>
          </p:cNvPr>
          <p:cNvSpPr txBox="1"/>
          <p:nvPr/>
        </p:nvSpPr>
        <p:spPr>
          <a:xfrm>
            <a:off x="598714" y="1120934"/>
            <a:ext cx="10961914" cy="461665"/>
          </a:xfrm>
          <a:prstGeom prst="rect">
            <a:avLst/>
          </a:prstGeom>
          <a:noFill/>
        </p:spPr>
        <p:txBody>
          <a:bodyPr wrap="square" rtlCol="0">
            <a:spAutoFit/>
          </a:bodyPr>
          <a:lstStyle/>
          <a:p>
            <a:r>
              <a:rPr lang="it-IT" sz="2400" dirty="0">
                <a:solidFill>
                  <a:srgbClr val="FFFF00"/>
                </a:solidFill>
              </a:rPr>
              <a:t>GENESI STORICA DELLA CONCEZIONE MONOTEISTICA DI DIO NELL’ISLAM</a:t>
            </a:r>
          </a:p>
        </p:txBody>
      </p:sp>
      <p:sp>
        <p:nvSpPr>
          <p:cNvPr id="3" name="Freccia giù 2">
            <a:extLst>
              <a:ext uri="{FF2B5EF4-FFF2-40B4-BE49-F238E27FC236}">
                <a16:creationId xmlns:a16="http://schemas.microsoft.com/office/drawing/2014/main" id="{8BA69B00-5FFD-6544-A3C5-7080F2BEB379}"/>
              </a:ext>
            </a:extLst>
          </p:cNvPr>
          <p:cNvSpPr/>
          <p:nvPr/>
        </p:nvSpPr>
        <p:spPr>
          <a:xfrm>
            <a:off x="1540331"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giù 3">
            <a:extLst>
              <a:ext uri="{FF2B5EF4-FFF2-40B4-BE49-F238E27FC236}">
                <a16:creationId xmlns:a16="http://schemas.microsoft.com/office/drawing/2014/main" id="{2900F211-34A5-8D44-994B-7B16EE8499F3}"/>
              </a:ext>
            </a:extLst>
          </p:cNvPr>
          <p:cNvSpPr/>
          <p:nvPr/>
        </p:nvSpPr>
        <p:spPr>
          <a:xfrm>
            <a:off x="4033158" y="2081440"/>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giù 4">
            <a:extLst>
              <a:ext uri="{FF2B5EF4-FFF2-40B4-BE49-F238E27FC236}">
                <a16:creationId xmlns:a16="http://schemas.microsoft.com/office/drawing/2014/main" id="{9A6E9F47-FAAC-AD45-9884-8441E9E0E840}"/>
              </a:ext>
            </a:extLst>
          </p:cNvPr>
          <p:cNvSpPr/>
          <p:nvPr/>
        </p:nvSpPr>
        <p:spPr>
          <a:xfrm>
            <a:off x="6245678"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giù 5">
            <a:extLst>
              <a:ext uri="{FF2B5EF4-FFF2-40B4-BE49-F238E27FC236}">
                <a16:creationId xmlns:a16="http://schemas.microsoft.com/office/drawing/2014/main" id="{A43E0EE5-F476-2042-9F51-26AA2BDFE842}"/>
              </a:ext>
            </a:extLst>
          </p:cNvPr>
          <p:cNvSpPr/>
          <p:nvPr/>
        </p:nvSpPr>
        <p:spPr>
          <a:xfrm>
            <a:off x="8659586" y="206125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275C448B-A80A-4C4C-954C-BC3FCD94738B}"/>
              </a:ext>
            </a:extLst>
          </p:cNvPr>
          <p:cNvSpPr txBox="1"/>
          <p:nvPr/>
        </p:nvSpPr>
        <p:spPr>
          <a:xfrm>
            <a:off x="234045" y="3433381"/>
            <a:ext cx="2612571" cy="923330"/>
          </a:xfrm>
          <a:prstGeom prst="rect">
            <a:avLst/>
          </a:prstGeom>
          <a:noFill/>
        </p:spPr>
        <p:txBody>
          <a:bodyPr wrap="square" rtlCol="0">
            <a:spAutoFit/>
          </a:bodyPr>
          <a:lstStyle/>
          <a:p>
            <a:pPr algn="ctr"/>
            <a:r>
              <a:rPr lang="it-IT" dirty="0"/>
              <a:t>ELEMENTI DI UNA RELIGIOSITA’ </a:t>
            </a:r>
          </a:p>
          <a:p>
            <a:pPr algn="ctr"/>
            <a:r>
              <a:rPr lang="it-IT" dirty="0"/>
              <a:t>ARABA PREISL. </a:t>
            </a:r>
          </a:p>
        </p:txBody>
      </p:sp>
      <p:sp>
        <p:nvSpPr>
          <p:cNvPr id="8" name="CasellaDiTesto 7">
            <a:extLst>
              <a:ext uri="{FF2B5EF4-FFF2-40B4-BE49-F238E27FC236}">
                <a16:creationId xmlns:a16="http://schemas.microsoft.com/office/drawing/2014/main" id="{9517544B-1720-FF41-92FC-3123FACA365F}"/>
              </a:ext>
            </a:extLst>
          </p:cNvPr>
          <p:cNvSpPr txBox="1"/>
          <p:nvPr/>
        </p:nvSpPr>
        <p:spPr>
          <a:xfrm>
            <a:off x="2754833" y="3537461"/>
            <a:ext cx="2841172" cy="646331"/>
          </a:xfrm>
          <a:prstGeom prst="rect">
            <a:avLst/>
          </a:prstGeom>
          <a:noFill/>
        </p:spPr>
        <p:txBody>
          <a:bodyPr wrap="square" rtlCol="0">
            <a:spAutoFit/>
          </a:bodyPr>
          <a:lstStyle/>
          <a:p>
            <a:pPr algn="ctr"/>
            <a:r>
              <a:rPr lang="it-IT" dirty="0"/>
              <a:t>MONOTEISMO </a:t>
            </a:r>
          </a:p>
          <a:p>
            <a:pPr algn="ctr"/>
            <a:r>
              <a:rPr lang="it-IT" dirty="0"/>
              <a:t>EBRAICO</a:t>
            </a:r>
          </a:p>
        </p:txBody>
      </p:sp>
      <p:sp>
        <p:nvSpPr>
          <p:cNvPr id="9" name="CasellaDiTesto 8">
            <a:extLst>
              <a:ext uri="{FF2B5EF4-FFF2-40B4-BE49-F238E27FC236}">
                <a16:creationId xmlns:a16="http://schemas.microsoft.com/office/drawing/2014/main" id="{334A052E-6D31-974A-8A96-8AA8E538FFF8}"/>
              </a:ext>
            </a:extLst>
          </p:cNvPr>
          <p:cNvSpPr txBox="1"/>
          <p:nvPr/>
        </p:nvSpPr>
        <p:spPr>
          <a:xfrm>
            <a:off x="5146221" y="3523211"/>
            <a:ext cx="2743200" cy="923330"/>
          </a:xfrm>
          <a:prstGeom prst="rect">
            <a:avLst/>
          </a:prstGeom>
          <a:noFill/>
        </p:spPr>
        <p:txBody>
          <a:bodyPr wrap="square" rtlCol="0">
            <a:spAutoFit/>
          </a:bodyPr>
          <a:lstStyle/>
          <a:p>
            <a:pPr algn="ctr"/>
            <a:r>
              <a:rPr lang="it-IT" dirty="0"/>
              <a:t>MONOTEISMO</a:t>
            </a:r>
          </a:p>
          <a:p>
            <a:pPr algn="ctr"/>
            <a:r>
              <a:rPr lang="it-IT" dirty="0"/>
              <a:t>CRISTIANO</a:t>
            </a:r>
          </a:p>
          <a:p>
            <a:pPr algn="ctr"/>
            <a:r>
              <a:rPr lang="it-IT" dirty="0"/>
              <a:t>(quale?)</a:t>
            </a:r>
          </a:p>
        </p:txBody>
      </p:sp>
      <p:sp>
        <p:nvSpPr>
          <p:cNvPr id="10" name="CasellaDiTesto 9">
            <a:extLst>
              <a:ext uri="{FF2B5EF4-FFF2-40B4-BE49-F238E27FC236}">
                <a16:creationId xmlns:a16="http://schemas.microsoft.com/office/drawing/2014/main" id="{930E72AC-008B-C04B-B2F5-D49CA729DDDA}"/>
              </a:ext>
            </a:extLst>
          </p:cNvPr>
          <p:cNvSpPr txBox="1"/>
          <p:nvPr/>
        </p:nvSpPr>
        <p:spPr>
          <a:xfrm>
            <a:off x="7794172" y="3523211"/>
            <a:ext cx="2275114" cy="923330"/>
          </a:xfrm>
          <a:prstGeom prst="rect">
            <a:avLst/>
          </a:prstGeom>
          <a:noFill/>
        </p:spPr>
        <p:txBody>
          <a:bodyPr wrap="square" rtlCol="0">
            <a:spAutoFit/>
          </a:bodyPr>
          <a:lstStyle/>
          <a:p>
            <a:pPr algn="ctr"/>
            <a:r>
              <a:rPr lang="it-IT" dirty="0"/>
              <a:t>TEOLOGIA POLITICA DELLA TARDA ANTICHITA’</a:t>
            </a:r>
          </a:p>
        </p:txBody>
      </p:sp>
      <p:sp>
        <p:nvSpPr>
          <p:cNvPr id="11" name="Freccia giù 10">
            <a:extLst>
              <a:ext uri="{FF2B5EF4-FFF2-40B4-BE49-F238E27FC236}">
                <a16:creationId xmlns:a16="http://schemas.microsoft.com/office/drawing/2014/main" id="{A05ADC9C-087C-4045-A13E-5AA33D7687F1}"/>
              </a:ext>
            </a:extLst>
          </p:cNvPr>
          <p:cNvSpPr/>
          <p:nvPr/>
        </p:nvSpPr>
        <p:spPr>
          <a:xfrm>
            <a:off x="615045"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giù 11">
            <a:extLst>
              <a:ext uri="{FF2B5EF4-FFF2-40B4-BE49-F238E27FC236}">
                <a16:creationId xmlns:a16="http://schemas.microsoft.com/office/drawing/2014/main" id="{1311D2AA-4550-A64C-9DBC-87C9FA343B6C}"/>
              </a:ext>
            </a:extLst>
          </p:cNvPr>
          <p:cNvSpPr/>
          <p:nvPr/>
        </p:nvSpPr>
        <p:spPr>
          <a:xfrm>
            <a:off x="1779339"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D2644A4-10A9-674E-8908-F455E477E8AD}"/>
              </a:ext>
            </a:extLst>
          </p:cNvPr>
          <p:cNvSpPr txBox="1"/>
          <p:nvPr/>
        </p:nvSpPr>
        <p:spPr>
          <a:xfrm>
            <a:off x="-255813" y="5496182"/>
            <a:ext cx="1796143" cy="584775"/>
          </a:xfrm>
          <a:prstGeom prst="rect">
            <a:avLst/>
          </a:prstGeom>
          <a:noFill/>
        </p:spPr>
        <p:txBody>
          <a:bodyPr wrap="square" rtlCol="0">
            <a:spAutoFit/>
          </a:bodyPr>
          <a:lstStyle/>
          <a:p>
            <a:pPr algn="ctr"/>
            <a:r>
              <a:rPr lang="it-IT" sz="1600" dirty="0"/>
              <a:t>POLITEISMO</a:t>
            </a:r>
          </a:p>
          <a:p>
            <a:pPr algn="ctr"/>
            <a:r>
              <a:rPr lang="it-IT" sz="1600" dirty="0"/>
              <a:t>ARABO</a:t>
            </a:r>
          </a:p>
        </p:txBody>
      </p:sp>
      <p:sp>
        <p:nvSpPr>
          <p:cNvPr id="14" name="Rettangolo 13">
            <a:extLst>
              <a:ext uri="{FF2B5EF4-FFF2-40B4-BE49-F238E27FC236}">
                <a16:creationId xmlns:a16="http://schemas.microsoft.com/office/drawing/2014/main" id="{727AF352-BBE1-F54C-A2F9-9EE57DF09FA9}"/>
              </a:ext>
            </a:extLst>
          </p:cNvPr>
          <p:cNvSpPr/>
          <p:nvPr/>
        </p:nvSpPr>
        <p:spPr>
          <a:xfrm>
            <a:off x="1272409" y="5496182"/>
            <a:ext cx="1340432" cy="584775"/>
          </a:xfrm>
          <a:prstGeom prst="rect">
            <a:avLst/>
          </a:prstGeom>
        </p:spPr>
        <p:txBody>
          <a:bodyPr wrap="none">
            <a:spAutoFit/>
          </a:bodyPr>
          <a:lstStyle/>
          <a:p>
            <a:pPr algn="ctr"/>
            <a:r>
              <a:rPr lang="it-IT" sz="1600" dirty="0"/>
              <a:t>ENOTEISMO</a:t>
            </a:r>
          </a:p>
          <a:p>
            <a:pPr algn="ctr"/>
            <a:r>
              <a:rPr lang="it-IT" sz="1600" dirty="0"/>
              <a:t>ARABO</a:t>
            </a:r>
          </a:p>
        </p:txBody>
      </p:sp>
      <p:sp>
        <p:nvSpPr>
          <p:cNvPr id="15" name="Freccia giù 14">
            <a:extLst>
              <a:ext uri="{FF2B5EF4-FFF2-40B4-BE49-F238E27FC236}">
                <a16:creationId xmlns:a16="http://schemas.microsoft.com/office/drawing/2014/main" id="{714432BF-339A-8747-997B-6BD62EB06AC5}"/>
              </a:ext>
            </a:extLst>
          </p:cNvPr>
          <p:cNvSpPr/>
          <p:nvPr/>
        </p:nvSpPr>
        <p:spPr>
          <a:xfrm>
            <a:off x="2956834" y="4688941"/>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9" name="Freccia giù 18">
            <a:extLst>
              <a:ext uri="{FF2B5EF4-FFF2-40B4-BE49-F238E27FC236}">
                <a16:creationId xmlns:a16="http://schemas.microsoft.com/office/drawing/2014/main" id="{6E71D95E-F6BE-564D-974F-572FA24CF295}"/>
              </a:ext>
            </a:extLst>
          </p:cNvPr>
          <p:cNvSpPr/>
          <p:nvPr/>
        </p:nvSpPr>
        <p:spPr>
          <a:xfrm>
            <a:off x="6381749" y="4620932"/>
            <a:ext cx="157844" cy="64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89B4A3C8-E5AC-CE44-9325-301B7D268756}"/>
              </a:ext>
            </a:extLst>
          </p:cNvPr>
          <p:cNvSpPr txBox="1"/>
          <p:nvPr/>
        </p:nvSpPr>
        <p:spPr>
          <a:xfrm>
            <a:off x="5402035" y="5434626"/>
            <a:ext cx="2231572" cy="923330"/>
          </a:xfrm>
          <a:prstGeom prst="rect">
            <a:avLst/>
          </a:prstGeom>
          <a:noFill/>
        </p:spPr>
        <p:txBody>
          <a:bodyPr wrap="square" rtlCol="0">
            <a:spAutoFit/>
          </a:bodyPr>
          <a:lstStyle/>
          <a:p>
            <a:pPr algn="ctr"/>
            <a:r>
              <a:rPr lang="it-IT" dirty="0"/>
              <a:t>Circa la prassi:</a:t>
            </a:r>
          </a:p>
          <a:p>
            <a:pPr algn="ctr"/>
            <a:r>
              <a:rPr lang="it-IT" dirty="0"/>
              <a:t>Tradizioni monastiche</a:t>
            </a:r>
          </a:p>
        </p:txBody>
      </p:sp>
      <p:sp>
        <p:nvSpPr>
          <p:cNvPr id="21" name="Freccia giù 20">
            <a:extLst>
              <a:ext uri="{FF2B5EF4-FFF2-40B4-BE49-F238E27FC236}">
                <a16:creationId xmlns:a16="http://schemas.microsoft.com/office/drawing/2014/main" id="{73FB6319-266F-8E4C-9B4D-639CF4ADA0FD}"/>
              </a:ext>
            </a:extLst>
          </p:cNvPr>
          <p:cNvSpPr/>
          <p:nvPr/>
        </p:nvSpPr>
        <p:spPr>
          <a:xfrm>
            <a:off x="11073494"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B8273324-70C8-D143-AF11-EF89B65277CD}"/>
              </a:ext>
            </a:extLst>
          </p:cNvPr>
          <p:cNvSpPr txBox="1"/>
          <p:nvPr/>
        </p:nvSpPr>
        <p:spPr>
          <a:xfrm>
            <a:off x="10280812" y="3537065"/>
            <a:ext cx="1856759" cy="923330"/>
          </a:xfrm>
          <a:prstGeom prst="rect">
            <a:avLst/>
          </a:prstGeom>
          <a:noFill/>
        </p:spPr>
        <p:txBody>
          <a:bodyPr wrap="square" rtlCol="0">
            <a:spAutoFit/>
          </a:bodyPr>
          <a:lstStyle/>
          <a:p>
            <a:pPr algn="ctr"/>
            <a:r>
              <a:rPr lang="it-IT" dirty="0"/>
              <a:t>CARISMA PROFETICO DI MUHAMMAD?</a:t>
            </a:r>
          </a:p>
        </p:txBody>
      </p:sp>
      <p:sp>
        <p:nvSpPr>
          <p:cNvPr id="22" name="CasellaDiTesto 21">
            <a:extLst>
              <a:ext uri="{FF2B5EF4-FFF2-40B4-BE49-F238E27FC236}">
                <a16:creationId xmlns:a16="http://schemas.microsoft.com/office/drawing/2014/main" id="{0DA859F5-49EB-6445-8B7A-34C511D1D317}"/>
              </a:ext>
            </a:extLst>
          </p:cNvPr>
          <p:cNvSpPr txBox="1"/>
          <p:nvPr/>
        </p:nvSpPr>
        <p:spPr>
          <a:xfrm>
            <a:off x="2612841" y="5415509"/>
            <a:ext cx="2079172" cy="461665"/>
          </a:xfrm>
          <a:prstGeom prst="rect">
            <a:avLst/>
          </a:prstGeom>
          <a:noFill/>
        </p:spPr>
        <p:txBody>
          <a:bodyPr wrap="square" rtlCol="0">
            <a:spAutoFit/>
          </a:bodyPr>
          <a:lstStyle/>
          <a:p>
            <a:r>
              <a:rPr lang="it-IT" sz="2400" dirty="0" err="1">
                <a:latin typeface="Times New Roman" panose="02020603050405020304" pitchFamily="18" charset="0"/>
                <a:cs typeface="Times New Roman" panose="02020603050405020304" pitchFamily="18" charset="0"/>
              </a:rPr>
              <a:t>Hanīf</a:t>
            </a:r>
            <a:r>
              <a:rPr lang="it-IT" sz="2400" dirty="0">
                <a:latin typeface="Times New Roman" panose="02020603050405020304" pitchFamily="18" charset="0"/>
                <a:cs typeface="Times New Roman" panose="02020603050405020304" pitchFamily="18" charset="0"/>
              </a:rPr>
              <a:t> </a:t>
            </a:r>
          </a:p>
        </p:txBody>
      </p:sp>
      <p:sp>
        <p:nvSpPr>
          <p:cNvPr id="16" name="Ovale 15">
            <a:extLst>
              <a:ext uri="{FF2B5EF4-FFF2-40B4-BE49-F238E27FC236}">
                <a16:creationId xmlns:a16="http://schemas.microsoft.com/office/drawing/2014/main" id="{C5FC785B-999C-5F4A-A98E-C3E9AB36665C}"/>
              </a:ext>
            </a:extLst>
          </p:cNvPr>
          <p:cNvSpPr/>
          <p:nvPr/>
        </p:nvSpPr>
        <p:spPr>
          <a:xfrm>
            <a:off x="4877418" y="1753372"/>
            <a:ext cx="3125558" cy="318721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03445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57C058E-33DF-C347-BDA3-7541882A3783}"/>
              </a:ext>
            </a:extLst>
          </p:cNvPr>
          <p:cNvSpPr txBox="1"/>
          <p:nvPr/>
        </p:nvSpPr>
        <p:spPr>
          <a:xfrm>
            <a:off x="6712565" y="5283200"/>
            <a:ext cx="1320800" cy="381000"/>
          </a:xfrm>
          <a:prstGeom prst="rect">
            <a:avLst/>
          </a:prstGeom>
          <a:noFill/>
        </p:spPr>
        <p:txBody>
          <a:bodyPr wrap="square" rtlCol="0">
            <a:spAutoFit/>
          </a:bodyPr>
          <a:lstStyle/>
          <a:p>
            <a:r>
              <a:rPr lang="it-IT" b="1" dirty="0">
                <a:solidFill>
                  <a:schemeClr val="bg1"/>
                </a:solidFill>
              </a:rPr>
              <a:t>Himyariti</a:t>
            </a:r>
          </a:p>
        </p:txBody>
      </p:sp>
      <p:pic>
        <p:nvPicPr>
          <p:cNvPr id="4" name="Immagine 3">
            <a:extLst>
              <a:ext uri="{FF2B5EF4-FFF2-40B4-BE49-F238E27FC236}">
                <a16:creationId xmlns:a16="http://schemas.microsoft.com/office/drawing/2014/main" id="{AC0E170A-4F26-9744-B68E-5F3098CEDC0A}"/>
              </a:ext>
            </a:extLst>
          </p:cNvPr>
          <p:cNvPicPr>
            <a:picLocks noChangeAspect="1"/>
          </p:cNvPicPr>
          <p:nvPr/>
        </p:nvPicPr>
        <p:blipFill rotWithShape="1">
          <a:blip r:embed="rId2"/>
          <a:srcRect l="15660" t="10741" b="9630"/>
          <a:stretch/>
        </p:blipFill>
        <p:spPr>
          <a:xfrm>
            <a:off x="1060704" y="321346"/>
            <a:ext cx="9741407" cy="6242311"/>
          </a:xfrm>
          <a:prstGeom prst="rect">
            <a:avLst/>
          </a:prstGeom>
        </p:spPr>
      </p:pic>
    </p:spTree>
    <p:extLst>
      <p:ext uri="{BB962C8B-B14F-4D97-AF65-F5344CB8AC3E}">
        <p14:creationId xmlns:p14="http://schemas.microsoft.com/office/powerpoint/2010/main" val="363787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DF48D15-48EB-5D4B-A030-FBA8C26A69C8}"/>
              </a:ext>
            </a:extLst>
          </p:cNvPr>
          <p:cNvSpPr/>
          <p:nvPr/>
        </p:nvSpPr>
        <p:spPr>
          <a:xfrm>
            <a:off x="4234544" y="664939"/>
            <a:ext cx="7442200" cy="5693866"/>
          </a:xfrm>
          <a:prstGeom prst="rect">
            <a:avLst/>
          </a:prstGeom>
        </p:spPr>
        <p:txBody>
          <a:bodyPr wrap="square">
            <a:spAutoFit/>
          </a:bodyPr>
          <a:lstStyle/>
          <a:p>
            <a:r>
              <a:rPr lang="it-IT" sz="2800" dirty="0">
                <a:latin typeface="Times New Roman" panose="02020603050405020304" pitchFamily="18" charset="0"/>
                <a:cs typeface="Times New Roman" panose="02020603050405020304" pitchFamily="18" charset="0"/>
              </a:rPr>
              <a:t>[dopo l’annuncio dell’Angelo]: «Signore mio» rispose Maria «come potrò avere un figlio se nessun uomo mi ha toccato?» rispose l’angelo: «Dio crea ciò che vuole, e quando ha decretato una cosa le dice “sii” ed essa è». Dio gli insegnerà il libro e la saggezza e la Torah e il Vangelo e lo invierà come suo messaggero ai figli di Israele, ai quali egli dirà: «Io vi porto un segno da parte del vostro Signore, vi </a:t>
            </a:r>
            <a:r>
              <a:rPr lang="it-IT" sz="2800" dirty="0" err="1">
                <a:latin typeface="Times New Roman" panose="02020603050405020304" pitchFamily="18" charset="0"/>
                <a:cs typeface="Times New Roman" panose="02020603050405020304" pitchFamily="18" charset="0"/>
              </a:rPr>
              <a:t>creero</a:t>
            </a:r>
            <a:r>
              <a:rPr lang="it-IT" sz="2800" dirty="0">
                <a:latin typeface="Times New Roman" panose="02020603050405020304" pitchFamily="18" charset="0"/>
                <a:cs typeface="Times New Roman" panose="02020603050405020304" pitchFamily="18" charset="0"/>
              </a:rPr>
              <a:t>̀ dall’argilla come una figura d’uccello, e poi vi soffierò sopra e sarà un uccello vivente, con il permesso di Dio; e inoltre guarirò, con il permesso di Dio, il cieco nato e il lebbroso, e risusciterò i morti» (</a:t>
            </a:r>
            <a:r>
              <a:rPr lang="it-IT" sz="2800" dirty="0" err="1">
                <a:latin typeface="Times New Roman" panose="02020603050405020304" pitchFamily="18" charset="0"/>
                <a:cs typeface="Times New Roman" panose="02020603050405020304" pitchFamily="18" charset="0"/>
              </a:rPr>
              <a:t>sura</a:t>
            </a:r>
            <a:r>
              <a:rPr lang="it-IT" sz="2800" dirty="0">
                <a:latin typeface="Times New Roman" panose="02020603050405020304" pitchFamily="18" charset="0"/>
                <a:cs typeface="Times New Roman" panose="02020603050405020304" pitchFamily="18" charset="0"/>
              </a:rPr>
              <a:t> 3), </a:t>
            </a:r>
          </a:p>
        </p:txBody>
      </p:sp>
      <p:pic>
        <p:nvPicPr>
          <p:cNvPr id="4" name="Immagine 3">
            <a:extLst>
              <a:ext uri="{FF2B5EF4-FFF2-40B4-BE49-F238E27FC236}">
                <a16:creationId xmlns:a16="http://schemas.microsoft.com/office/drawing/2014/main" id="{4DDB1F04-39FB-B74F-AFD6-73A477D03554}"/>
              </a:ext>
            </a:extLst>
          </p:cNvPr>
          <p:cNvPicPr>
            <a:picLocks noChangeAspect="1"/>
          </p:cNvPicPr>
          <p:nvPr/>
        </p:nvPicPr>
        <p:blipFill>
          <a:blip r:embed="rId2"/>
          <a:stretch>
            <a:fillRect/>
          </a:stretch>
        </p:blipFill>
        <p:spPr>
          <a:xfrm>
            <a:off x="533398" y="742687"/>
            <a:ext cx="3378406" cy="5538370"/>
          </a:xfrm>
          <a:prstGeom prst="rect">
            <a:avLst/>
          </a:prstGeom>
        </p:spPr>
      </p:pic>
    </p:spTree>
    <p:extLst>
      <p:ext uri="{BB962C8B-B14F-4D97-AF65-F5344CB8AC3E}">
        <p14:creationId xmlns:p14="http://schemas.microsoft.com/office/powerpoint/2010/main" val="4031845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35F8797-ED0B-2F48-8D08-19EA2DBCBF6C}"/>
              </a:ext>
            </a:extLst>
          </p:cNvPr>
          <p:cNvSpPr/>
          <p:nvPr/>
        </p:nvSpPr>
        <p:spPr>
          <a:xfrm>
            <a:off x="4441371" y="1292184"/>
            <a:ext cx="6096000" cy="2677656"/>
          </a:xfrm>
          <a:prstGeom prst="rect">
            <a:avLst/>
          </a:prstGeom>
        </p:spPr>
        <p:txBody>
          <a:bodyPr>
            <a:spAutoFit/>
          </a:bodyPr>
          <a:lstStyle/>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“Gli ebrei hanno detto: «‘</a:t>
            </a:r>
            <a:r>
              <a:rPr lang="it-IT" sz="2800" dirty="0" err="1">
                <a:latin typeface="Times New Roman" panose="02020603050405020304" pitchFamily="18" charset="0"/>
                <a:ea typeface="Calibri" panose="020F0502020204030204" pitchFamily="34" charset="0"/>
                <a:cs typeface="Times New Roman" panose="02020603050405020304" pitchFamily="18" charset="0"/>
              </a:rPr>
              <a:t>Uzayr</a:t>
            </a:r>
            <a:r>
              <a:rPr lang="it-IT" sz="2800" dirty="0">
                <a:latin typeface="Times New Roman" panose="02020603050405020304" pitchFamily="18" charset="0"/>
                <a:ea typeface="Calibri" panose="020F0502020204030204" pitchFamily="34" charset="0"/>
                <a:cs typeface="Times New Roman" panose="02020603050405020304" pitchFamily="18" charset="0"/>
              </a:rPr>
              <a:t> è il figlio di Dio», e i </a:t>
            </a:r>
            <a:r>
              <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cristiani (</a:t>
            </a:r>
            <a:r>
              <a:rPr lang="it-IT" sz="2800" dirty="0" err="1">
                <a:solidFill>
                  <a:srgbClr val="FFFF00"/>
                </a:solidFill>
                <a:latin typeface="Times New Roman" panose="02020603050405020304" pitchFamily="18" charset="0"/>
                <a:cs typeface="Times New Roman" panose="02020603050405020304" pitchFamily="18" charset="0"/>
              </a:rPr>
              <a:t>naṣārā</a:t>
            </a:r>
            <a:r>
              <a:rPr lang="it-IT" sz="2800" dirty="0">
                <a:solidFill>
                  <a:srgbClr val="FFFF00"/>
                </a:solidFill>
                <a:latin typeface="Times New Roman" panose="02020603050405020304" pitchFamily="18" charset="0"/>
                <a:cs typeface="Times New Roman" panose="02020603050405020304" pitchFamily="18" charset="0"/>
              </a:rPr>
              <a:t>)</a:t>
            </a:r>
            <a:r>
              <a:rPr lang="it-IT" sz="2800" dirty="0">
                <a:solidFill>
                  <a:srgbClr val="FFFF00"/>
                </a:solidFill>
              </a:rPr>
              <a:t> </a:t>
            </a:r>
            <a:r>
              <a:rPr lang="it-IT" sz="2800" dirty="0">
                <a:latin typeface="Times New Roman" panose="02020603050405020304" pitchFamily="18" charset="0"/>
                <a:ea typeface="Calibri" panose="020F0502020204030204" pitchFamily="34" charset="0"/>
                <a:cs typeface="Times New Roman" panose="02020603050405020304" pitchFamily="18" charset="0"/>
              </a:rPr>
              <a:t>hanno detto: «Il Cristo è il figlio di Dio», così hanno detto con la loro bocca ripetendo quel che hanno detto i miscredenti vissuti prima di loro”.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Cor</a:t>
            </a:r>
            <a:r>
              <a:rPr lang="it-IT" sz="2800" dirty="0">
                <a:latin typeface="Times New Roman" panose="02020603050405020304" pitchFamily="18" charset="0"/>
                <a:ea typeface="Calibri" panose="020F0502020204030204" pitchFamily="34" charset="0"/>
                <a:cs typeface="Times New Roman" panose="02020603050405020304" pitchFamily="18" charset="0"/>
              </a:rPr>
              <a:t>., 9,30).</a:t>
            </a:r>
            <a:endParaRPr lang="it-IT"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D544BF3C-CE04-3440-9776-24D426322DA1}"/>
              </a:ext>
            </a:extLst>
          </p:cNvPr>
          <p:cNvPicPr>
            <a:picLocks noChangeAspect="1"/>
          </p:cNvPicPr>
          <p:nvPr/>
        </p:nvPicPr>
        <p:blipFill rotWithShape="1">
          <a:blip r:embed="rId2"/>
          <a:srcRect l="12759" r="35746"/>
          <a:stretch/>
        </p:blipFill>
        <p:spPr>
          <a:xfrm>
            <a:off x="545593" y="1292184"/>
            <a:ext cx="3055257" cy="4091862"/>
          </a:xfrm>
          <a:prstGeom prst="rect">
            <a:avLst/>
          </a:prstGeom>
        </p:spPr>
      </p:pic>
      <p:sp>
        <p:nvSpPr>
          <p:cNvPr id="4" name="Rettangolo 3">
            <a:extLst>
              <a:ext uri="{FF2B5EF4-FFF2-40B4-BE49-F238E27FC236}">
                <a16:creationId xmlns:a16="http://schemas.microsoft.com/office/drawing/2014/main" id="{3AD4960D-A77C-8245-9351-D022A2FBD4E1}"/>
              </a:ext>
            </a:extLst>
          </p:cNvPr>
          <p:cNvSpPr/>
          <p:nvPr/>
        </p:nvSpPr>
        <p:spPr>
          <a:xfrm>
            <a:off x="7707084" y="4760742"/>
            <a:ext cx="2199641" cy="584775"/>
          </a:xfrm>
          <a:prstGeom prst="rect">
            <a:avLst/>
          </a:prstGeom>
        </p:spPr>
        <p:txBody>
          <a:bodyPr wrap="none">
            <a:spAutoFit/>
          </a:bodyPr>
          <a:lstStyle/>
          <a:p>
            <a:r>
              <a:rPr lang="it-IT" sz="3200" dirty="0" err="1">
                <a:solidFill>
                  <a:srgbClr val="FFFF00"/>
                </a:solidFill>
                <a:latin typeface="Times New Roman" panose="02020603050405020304" pitchFamily="18" charset="0"/>
                <a:ea typeface="Calibri" panose="020F0502020204030204" pitchFamily="34" charset="0"/>
              </a:rPr>
              <a:t>masīḥiyyūn</a:t>
            </a:r>
            <a:r>
              <a:rPr lang="it-IT" sz="2800" dirty="0"/>
              <a:t> </a:t>
            </a:r>
          </a:p>
        </p:txBody>
      </p:sp>
      <p:sp>
        <p:nvSpPr>
          <p:cNvPr id="5" name="Freccia destra 4">
            <a:extLst>
              <a:ext uri="{FF2B5EF4-FFF2-40B4-BE49-F238E27FC236}">
                <a16:creationId xmlns:a16="http://schemas.microsoft.com/office/drawing/2014/main" id="{A10E3685-2CE6-7644-80DC-73124A4BFA86}"/>
              </a:ext>
            </a:extLst>
          </p:cNvPr>
          <p:cNvSpPr/>
          <p:nvPr/>
        </p:nvSpPr>
        <p:spPr>
          <a:xfrm>
            <a:off x="6618514" y="4942114"/>
            <a:ext cx="870857" cy="3236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0DD9561D-DB3A-E946-90AC-09218F8274D4}"/>
              </a:ext>
            </a:extLst>
          </p:cNvPr>
          <p:cNvSpPr txBox="1"/>
          <p:nvPr/>
        </p:nvSpPr>
        <p:spPr>
          <a:xfrm>
            <a:off x="4669970" y="4742571"/>
            <a:ext cx="2383972" cy="584775"/>
          </a:xfrm>
          <a:prstGeom prst="rect">
            <a:avLst/>
          </a:prstGeom>
          <a:noFill/>
        </p:spPr>
        <p:txBody>
          <a:bodyPr wrap="square" rtlCol="0">
            <a:spAutoFit/>
          </a:bodyPr>
          <a:lstStyle/>
          <a:p>
            <a:r>
              <a:rPr lang="it-IT" sz="3200" dirty="0">
                <a:solidFill>
                  <a:srgbClr val="FFFF00"/>
                </a:solidFill>
                <a:latin typeface="Times New Roman" panose="02020603050405020304" pitchFamily="18" charset="0"/>
                <a:cs typeface="Times New Roman" panose="02020603050405020304" pitchFamily="18" charset="0"/>
              </a:rPr>
              <a:t>cristiani</a:t>
            </a:r>
          </a:p>
        </p:txBody>
      </p:sp>
    </p:spTree>
    <p:extLst>
      <p:ext uri="{BB962C8B-B14F-4D97-AF65-F5344CB8AC3E}">
        <p14:creationId xmlns:p14="http://schemas.microsoft.com/office/powerpoint/2010/main" val="251908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889EA30-CB89-A249-BD76-9E54DB34758B}"/>
              </a:ext>
            </a:extLst>
          </p:cNvPr>
          <p:cNvSpPr/>
          <p:nvPr/>
        </p:nvSpPr>
        <p:spPr>
          <a:xfrm>
            <a:off x="3265712" y="257837"/>
            <a:ext cx="8697687" cy="6186309"/>
          </a:xfrm>
          <a:prstGeom prst="rect">
            <a:avLst/>
          </a:prstGeom>
        </p:spPr>
        <p:txBody>
          <a:bodyPr wrap="square">
            <a:spAutoFit/>
          </a:bodyPr>
          <a:lstStyle/>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Il termine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naṣārā</a:t>
            </a:r>
            <a:r>
              <a:rPr lang="it-IT" sz="2200" dirty="0">
                <a:latin typeface="Times New Roman" panose="02020603050405020304" pitchFamily="18" charset="0"/>
                <a:ea typeface="Calibri" panose="020F0502020204030204" pitchFamily="34" charset="0"/>
                <a:cs typeface="Times New Roman" panose="02020603050405020304" pitchFamily="18" charset="0"/>
              </a:rPr>
              <a:t> si trova nelle classificazioni eresiologiche di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Epifanio di Salamina (IV sec.)</a:t>
            </a:r>
            <a:r>
              <a:rPr lang="it-IT" sz="2200" dirty="0">
                <a:latin typeface="Times New Roman" panose="02020603050405020304" pitchFamily="18" charset="0"/>
                <a:ea typeface="Calibri" panose="020F0502020204030204" pitchFamily="34" charset="0"/>
                <a:cs typeface="Times New Roman" panose="02020603050405020304" pitchFamily="18" charset="0"/>
              </a:rPr>
              <a:t>, il quale definisce i loro appartenenti come coloro che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«non si accordano né con i giudei né con i cristiani [...]. Non si accordano con i giudei per la loro fede nel Cristo e non condividono l’opinione dei cristiani per il fatto che essi sono ancora ostacolati dalla Legge – dalla circoncisione, dal sabato e dal resto»</a:t>
            </a:r>
            <a:r>
              <a:rPr lang="it-IT" sz="2200" dirty="0">
                <a:latin typeface="Times New Roman" panose="02020603050405020304" pitchFamily="18" charset="0"/>
                <a:ea typeface="Calibri" panose="020F0502020204030204" pitchFamily="34" charset="0"/>
                <a:cs typeface="Times New Roman" panose="02020603050405020304" pitchFamily="18" charset="0"/>
              </a:rPr>
              <a:t>.</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Nei secoli successivi,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Agostino e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Teodoreto</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di Cirro </a:t>
            </a:r>
            <a:r>
              <a:rPr lang="it-IT" sz="2200" dirty="0">
                <a:latin typeface="Times New Roman" panose="02020603050405020304" pitchFamily="18" charset="0"/>
                <a:ea typeface="Calibri" panose="020F0502020204030204" pitchFamily="34" charset="0"/>
                <a:cs typeface="Times New Roman" panose="02020603050405020304" pitchFamily="18" charset="0"/>
              </a:rPr>
              <a:t>parlano di “nazirei” menzionando le caratteristiche tipiche dei movimenti giudeo-cristiani. </a:t>
            </a: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Alla fine del IV secolo, in uno scritto polemico redatto contro il manicheo Fausto, il vescovo di Ippona scrive:</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queste genti, alle quali alludo, sono circoncise e osservano il sabato e si astengono dal mangiare</a:t>
            </a:r>
            <a:r>
              <a:rPr lang="it-IT" sz="2200" dirty="0">
                <a:latin typeface="Calibri" panose="020F0502020204030204" pitchFamily="34" charset="0"/>
                <a:ea typeface="Calibri" panose="020F0502020204030204" pitchFamily="34" charset="0"/>
                <a:cs typeface="Times New Roman" panose="02020603050405020304" pitchFamily="18" charset="0"/>
              </a:rPr>
              <a:t> </a:t>
            </a:r>
            <a:r>
              <a:rPr lang="it-IT" sz="2200" i="1" dirty="0">
                <a:latin typeface="Times New Roman" panose="02020603050405020304" pitchFamily="18" charset="0"/>
                <a:ea typeface="Calibri" panose="020F0502020204030204" pitchFamily="34" charset="0"/>
                <a:cs typeface="Times New Roman" panose="02020603050405020304" pitchFamily="18" charset="0"/>
              </a:rPr>
              <a:t>carne di maiale e altre cose similari che la Legge prescrive, sebbene essi professino di essere</a:t>
            </a:r>
            <a:r>
              <a:rPr lang="it-IT" sz="2200" dirty="0">
                <a:latin typeface="Calibri" panose="020F0502020204030204" pitchFamily="34" charset="0"/>
                <a:ea typeface="Calibri" panose="020F0502020204030204" pitchFamily="34" charset="0"/>
                <a:cs typeface="Times New Roman" panose="02020603050405020304" pitchFamily="18" charset="0"/>
              </a:rPr>
              <a:t> </a:t>
            </a:r>
            <a:r>
              <a:rPr lang="it-IT" sz="2200" i="1" dirty="0">
                <a:latin typeface="Times New Roman" panose="02020603050405020304" pitchFamily="18" charset="0"/>
                <a:ea typeface="Calibri" panose="020F0502020204030204" pitchFamily="34" charset="0"/>
                <a:cs typeface="Times New Roman" panose="02020603050405020304" pitchFamily="18" charset="0"/>
              </a:rPr>
              <a:t>cristiani […]. Queste sono le genti che Fausto intende col nome di </a:t>
            </a:r>
            <a:r>
              <a:rPr lang="it-IT" sz="2200" i="1" dirty="0" err="1">
                <a:latin typeface="Times New Roman" panose="02020603050405020304" pitchFamily="18" charset="0"/>
                <a:ea typeface="Calibri" panose="020F0502020204030204" pitchFamily="34" charset="0"/>
                <a:cs typeface="Times New Roman" panose="02020603050405020304" pitchFamily="18" charset="0"/>
              </a:rPr>
              <a:t>Simmachiani</a:t>
            </a:r>
            <a:r>
              <a:rPr lang="it-IT" sz="2200" i="1" dirty="0">
                <a:latin typeface="Times New Roman" panose="02020603050405020304" pitchFamily="18" charset="0"/>
                <a:ea typeface="Calibri" panose="020F0502020204030204" pitchFamily="34" charset="0"/>
                <a:cs typeface="Times New Roman" panose="02020603050405020304" pitchFamily="18" charset="0"/>
              </a:rPr>
              <a:t> o </a:t>
            </a:r>
            <a:r>
              <a:rPr lang="it-IT" sz="2200" i="1" dirty="0" err="1">
                <a:latin typeface="Times New Roman" panose="02020603050405020304" pitchFamily="18" charset="0"/>
                <a:ea typeface="Calibri" panose="020F0502020204030204" pitchFamily="34" charset="0"/>
                <a:cs typeface="Times New Roman" panose="02020603050405020304" pitchFamily="18" charset="0"/>
              </a:rPr>
              <a:t>Nazorei</a:t>
            </a:r>
            <a:r>
              <a:rPr lang="it-IT" sz="2200" i="1" dirty="0">
                <a:latin typeface="Times New Roman" panose="02020603050405020304" pitchFamily="18" charset="0"/>
                <a:ea typeface="Calibri" panose="020F0502020204030204" pitchFamily="34" charset="0"/>
                <a:cs typeface="Times New Roman" panose="02020603050405020304" pitchFamily="18" charset="0"/>
              </a:rPr>
              <a:t>. Essi</a:t>
            </a:r>
            <a:r>
              <a:rPr lang="it-IT" sz="2200" dirty="0">
                <a:latin typeface="Calibri" panose="020F0502020204030204" pitchFamily="34" charset="0"/>
                <a:ea typeface="Calibri" panose="020F0502020204030204" pitchFamily="34" charset="0"/>
                <a:cs typeface="Times New Roman" panose="02020603050405020304" pitchFamily="18" charset="0"/>
              </a:rPr>
              <a:t> </a:t>
            </a:r>
            <a:r>
              <a:rPr lang="it-IT" sz="2200" i="1" dirty="0">
                <a:latin typeface="Times New Roman" panose="02020603050405020304" pitchFamily="18" charset="0"/>
                <a:ea typeface="Calibri" panose="020F0502020204030204" pitchFamily="34" charset="0"/>
                <a:cs typeface="Times New Roman" panose="02020603050405020304" pitchFamily="18" charset="0"/>
              </a:rPr>
              <a:t>esistono tuttora o almeno recentemente, benché in numero esiguo</a:t>
            </a:r>
            <a:r>
              <a:rPr lang="it-IT" sz="2200" dirty="0">
                <a:latin typeface="Times New Roman" panose="02020603050405020304" pitchFamily="18" charset="0"/>
                <a:ea typeface="Calibri" panose="020F0502020204030204" pitchFamily="34" charset="0"/>
                <a:cs typeface="Times New Roman" panose="02020603050405020304" pitchFamily="18" charset="0"/>
              </a:rPr>
              <a:t>.</a:t>
            </a:r>
            <a:endParaRPr lang="it-IT"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E9AD2889-0309-B641-8BB3-864DA2304AB2}"/>
              </a:ext>
            </a:extLst>
          </p:cNvPr>
          <p:cNvPicPr>
            <a:picLocks noChangeAspect="1"/>
          </p:cNvPicPr>
          <p:nvPr/>
        </p:nvPicPr>
        <p:blipFill rotWithShape="1">
          <a:blip r:embed="rId2"/>
          <a:srcRect l="14285" r="12857"/>
          <a:stretch/>
        </p:blipFill>
        <p:spPr>
          <a:xfrm>
            <a:off x="355600" y="485272"/>
            <a:ext cx="2516940" cy="3553327"/>
          </a:xfrm>
          <a:prstGeom prst="rect">
            <a:avLst/>
          </a:prstGeom>
        </p:spPr>
      </p:pic>
      <p:pic>
        <p:nvPicPr>
          <p:cNvPr id="6" name="Immagine 5">
            <a:extLst>
              <a:ext uri="{FF2B5EF4-FFF2-40B4-BE49-F238E27FC236}">
                <a16:creationId xmlns:a16="http://schemas.microsoft.com/office/drawing/2014/main" id="{C042478A-896C-0643-AC5C-53317CE3EE5F}"/>
              </a:ext>
            </a:extLst>
          </p:cNvPr>
          <p:cNvPicPr>
            <a:picLocks noChangeAspect="1"/>
          </p:cNvPicPr>
          <p:nvPr/>
        </p:nvPicPr>
        <p:blipFill>
          <a:blip r:embed="rId3"/>
          <a:stretch>
            <a:fillRect/>
          </a:stretch>
        </p:blipFill>
        <p:spPr>
          <a:xfrm>
            <a:off x="941157" y="4380996"/>
            <a:ext cx="1345825" cy="2063150"/>
          </a:xfrm>
          <a:prstGeom prst="rect">
            <a:avLst/>
          </a:prstGeom>
        </p:spPr>
      </p:pic>
    </p:spTree>
    <p:extLst>
      <p:ext uri="{BB962C8B-B14F-4D97-AF65-F5344CB8AC3E}">
        <p14:creationId xmlns:p14="http://schemas.microsoft.com/office/powerpoint/2010/main" val="445644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4E5986F7-BFC1-2D4B-ADF8-A04FC0AC2B52}"/>
              </a:ext>
            </a:extLst>
          </p:cNvPr>
          <p:cNvSpPr/>
          <p:nvPr/>
        </p:nvSpPr>
        <p:spPr>
          <a:xfrm>
            <a:off x="5064997" y="1502696"/>
            <a:ext cx="6603999" cy="707886"/>
          </a:xfrm>
          <a:prstGeom prst="rect">
            <a:avLst/>
          </a:prstGeom>
        </p:spPr>
        <p:txBody>
          <a:bodyPr wrap="square">
            <a:spAutoFit/>
          </a:bodyPr>
          <a:lstStyle/>
          <a:p>
            <a:pPr lvl="3">
              <a:buFont typeface="+mj-lt"/>
              <a:buAutoNum type="arabicPeriod"/>
            </a:pPr>
            <a:r>
              <a:rPr lang="ar-AE" sz="4000" dirty="0">
                <a:solidFill>
                  <a:srgbClr val="92D050"/>
                </a:solidFill>
                <a:latin typeface="Times New Roman" panose="02020603050405020304" pitchFamily="18" charset="0"/>
                <a:cs typeface="Times New Roman" panose="02020603050405020304" pitchFamily="18" charset="0"/>
              </a:rPr>
              <a:t>قُلْ </a:t>
            </a:r>
            <a:r>
              <a:rPr lang="ar-AE" sz="4000" dirty="0">
                <a:latin typeface="Times New Roman" panose="02020603050405020304" pitchFamily="18" charset="0"/>
                <a:cs typeface="Times New Roman" panose="02020603050405020304" pitchFamily="18" charset="0"/>
              </a:rPr>
              <a:t>هُوَ اللَّهُ </a:t>
            </a:r>
            <a:r>
              <a:rPr lang="ar-AE" sz="4000" dirty="0">
                <a:solidFill>
                  <a:schemeClr val="accent1"/>
                </a:solidFill>
                <a:latin typeface="Times New Roman" panose="02020603050405020304" pitchFamily="18" charset="0"/>
                <a:cs typeface="Times New Roman" panose="02020603050405020304" pitchFamily="18" charset="0"/>
              </a:rPr>
              <a:t>أَحَد</a:t>
            </a:r>
            <a:r>
              <a:rPr lang="ar-AE" sz="4000" dirty="0">
                <a:latin typeface="Times New Roman" panose="02020603050405020304" pitchFamily="18" charset="0"/>
                <a:cs typeface="Times New Roman" panose="02020603050405020304" pitchFamily="18" charset="0"/>
              </a:rPr>
              <a:t>ٌ</a:t>
            </a:r>
            <a:endParaRPr lang="ar-AE" sz="4000" b="0" i="0" u="none" strike="noStrike" dirty="0">
              <a:effectLst/>
              <a:latin typeface="Times New Roman" panose="02020603050405020304" pitchFamily="18" charset="0"/>
              <a:cs typeface="Times New Roman" panose="02020603050405020304" pitchFamily="18" charset="0"/>
            </a:endParaRPr>
          </a:p>
        </p:txBody>
      </p:sp>
      <p:sp>
        <p:nvSpPr>
          <p:cNvPr id="6" name="Rettangolo 5">
            <a:extLst>
              <a:ext uri="{FF2B5EF4-FFF2-40B4-BE49-F238E27FC236}">
                <a16:creationId xmlns:a16="http://schemas.microsoft.com/office/drawing/2014/main" id="{E7EA848F-B3B3-B848-B8DA-028A486B9B32}"/>
              </a:ext>
            </a:extLst>
          </p:cNvPr>
          <p:cNvSpPr/>
          <p:nvPr/>
        </p:nvSpPr>
        <p:spPr>
          <a:xfrm>
            <a:off x="199781" y="1532026"/>
            <a:ext cx="3776803" cy="584775"/>
          </a:xfrm>
          <a:prstGeom prst="rect">
            <a:avLst/>
          </a:prstGeom>
        </p:spPr>
        <p:txBody>
          <a:bodyPr wrap="none">
            <a:spAutoFit/>
          </a:bodyPr>
          <a:lstStyle/>
          <a:p>
            <a:r>
              <a:rPr lang="it-IT" sz="3200" dirty="0" err="1">
                <a:solidFill>
                  <a:schemeClr val="accent1"/>
                </a:solidFill>
                <a:latin typeface="Times New Roman" panose="02020603050405020304" pitchFamily="18" charset="0"/>
                <a:cs typeface="Times New Roman" panose="02020603050405020304" pitchFamily="18" charset="0"/>
              </a:rPr>
              <a:t>qul</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huwa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Allāhu</a:t>
            </a:r>
            <a:r>
              <a:rPr lang="it-IT" sz="3200" dirty="0">
                <a:latin typeface="Times New Roman" panose="02020603050405020304" pitchFamily="18" charset="0"/>
                <a:cs typeface="Times New Roman" panose="02020603050405020304" pitchFamily="18" charset="0"/>
              </a:rPr>
              <a:t> </a:t>
            </a:r>
            <a:r>
              <a:rPr lang="it-IT" sz="3200" dirty="0" err="1">
                <a:solidFill>
                  <a:schemeClr val="accent1"/>
                </a:solidFill>
                <a:latin typeface="Times New Roman" panose="02020603050405020304" pitchFamily="18" charset="0"/>
                <a:cs typeface="Times New Roman" panose="02020603050405020304" pitchFamily="18" charset="0"/>
              </a:rPr>
              <a:t>aḥad</a:t>
            </a:r>
            <a:endParaRPr lang="it-IT" sz="3200" b="0" i="0" u="none" strike="noStrike" dirty="0">
              <a:solidFill>
                <a:schemeClr val="accent1"/>
              </a:solidFill>
              <a:effectLst/>
              <a:latin typeface="Times New Roman" panose="02020603050405020304" pitchFamily="18" charset="0"/>
              <a:cs typeface="Times New Roman" panose="02020603050405020304" pitchFamily="18" charset="0"/>
            </a:endParaRPr>
          </a:p>
        </p:txBody>
      </p:sp>
      <p:sp>
        <p:nvSpPr>
          <p:cNvPr id="9" name="Rettangolo 8">
            <a:extLst>
              <a:ext uri="{FF2B5EF4-FFF2-40B4-BE49-F238E27FC236}">
                <a16:creationId xmlns:a16="http://schemas.microsoft.com/office/drawing/2014/main" id="{E27B9103-E6D8-C54E-810D-121D0806E17B}"/>
              </a:ext>
            </a:extLst>
          </p:cNvPr>
          <p:cNvSpPr/>
          <p:nvPr/>
        </p:nvSpPr>
        <p:spPr>
          <a:xfrm>
            <a:off x="6469674" y="2694572"/>
            <a:ext cx="2125903" cy="707886"/>
          </a:xfrm>
          <a:prstGeom prst="rect">
            <a:avLst/>
          </a:prstGeom>
        </p:spPr>
        <p:txBody>
          <a:bodyPr wrap="none">
            <a:spAutoFit/>
          </a:bodyPr>
          <a:lstStyle/>
          <a:p>
            <a:pPr>
              <a:buFont typeface="+mj-lt"/>
              <a:buAutoNum type="arabicPeriod"/>
            </a:pPr>
            <a:r>
              <a:rPr lang="ar-AE" sz="4000" dirty="0">
                <a:latin typeface="Times New Roman" panose="02020603050405020304" pitchFamily="18" charset="0"/>
                <a:cs typeface="Times New Roman" panose="02020603050405020304" pitchFamily="18" charset="0"/>
              </a:rPr>
              <a:t>اللَّهُ </a:t>
            </a:r>
            <a:r>
              <a:rPr lang="ar-AE" sz="4000" dirty="0">
                <a:solidFill>
                  <a:srgbClr val="00B0F0"/>
                </a:solidFill>
                <a:latin typeface="Times New Roman" panose="02020603050405020304" pitchFamily="18" charset="0"/>
                <a:cs typeface="Times New Roman" panose="02020603050405020304" pitchFamily="18" charset="0"/>
              </a:rPr>
              <a:t>الصَّمَدُ</a:t>
            </a:r>
            <a:endParaRPr lang="ar-AE" sz="4000" b="0" i="0" u="none" strike="noStrike" dirty="0">
              <a:solidFill>
                <a:srgbClr val="00B0F0"/>
              </a:solidFill>
              <a:effectLst/>
              <a:latin typeface="Times New Roman" panose="02020603050405020304" pitchFamily="18" charset="0"/>
              <a:cs typeface="Times New Roman" panose="02020603050405020304" pitchFamily="18" charset="0"/>
            </a:endParaRPr>
          </a:p>
        </p:txBody>
      </p:sp>
      <p:sp>
        <p:nvSpPr>
          <p:cNvPr id="10" name="Rettangolo 9">
            <a:extLst>
              <a:ext uri="{FF2B5EF4-FFF2-40B4-BE49-F238E27FC236}">
                <a16:creationId xmlns:a16="http://schemas.microsoft.com/office/drawing/2014/main" id="{EE224D92-E6E2-4045-9122-DEC77BB93D4B}"/>
              </a:ext>
            </a:extLst>
          </p:cNvPr>
          <p:cNvSpPr/>
          <p:nvPr/>
        </p:nvSpPr>
        <p:spPr>
          <a:xfrm>
            <a:off x="289997" y="2509558"/>
            <a:ext cx="2751074" cy="584775"/>
          </a:xfrm>
          <a:prstGeom prst="rect">
            <a:avLst/>
          </a:prstGeom>
        </p:spPr>
        <p:txBody>
          <a:bodyPr wrap="none">
            <a:spAutoFit/>
          </a:bodyPr>
          <a:lstStyle/>
          <a:p>
            <a:r>
              <a:rPr lang="it-IT" sz="3200" dirty="0" err="1">
                <a:latin typeface="Times New Roman" panose="02020603050405020304" pitchFamily="18" charset="0"/>
                <a:cs typeface="Times New Roman" panose="02020603050405020304" pitchFamily="18" charset="0"/>
              </a:rPr>
              <a:t>Allāhu</a:t>
            </a:r>
            <a:r>
              <a:rPr lang="it-IT" sz="3200" dirty="0">
                <a:latin typeface="Times New Roman" panose="02020603050405020304" pitchFamily="18" charset="0"/>
                <a:cs typeface="Times New Roman" panose="02020603050405020304" pitchFamily="18" charset="0"/>
              </a:rPr>
              <a:t> </a:t>
            </a:r>
            <a:r>
              <a:rPr lang="it-IT" sz="3200" dirty="0" err="1">
                <a:solidFill>
                  <a:srgbClr val="00B0F0"/>
                </a:solidFill>
                <a:latin typeface="Times New Roman" panose="02020603050405020304" pitchFamily="18" charset="0"/>
                <a:cs typeface="Times New Roman" panose="02020603050405020304" pitchFamily="18" charset="0"/>
              </a:rPr>
              <a:t>ṣ-ṣamad</a:t>
            </a:r>
            <a:endParaRPr lang="it-IT" sz="3200" b="0" i="0" u="none" strike="noStrike" dirty="0">
              <a:solidFill>
                <a:srgbClr val="00B0F0"/>
              </a:solidFill>
              <a:effectLst/>
              <a:latin typeface="Times New Roman" panose="02020603050405020304" pitchFamily="18" charset="0"/>
              <a:cs typeface="Times New Roman" panose="02020603050405020304" pitchFamily="18" charset="0"/>
            </a:endParaRPr>
          </a:p>
        </p:txBody>
      </p:sp>
      <p:sp>
        <p:nvSpPr>
          <p:cNvPr id="11" name="Rettangolo 10">
            <a:extLst>
              <a:ext uri="{FF2B5EF4-FFF2-40B4-BE49-F238E27FC236}">
                <a16:creationId xmlns:a16="http://schemas.microsoft.com/office/drawing/2014/main" id="{1266E3A4-1548-5B4C-8695-553AD397A920}"/>
              </a:ext>
            </a:extLst>
          </p:cNvPr>
          <p:cNvSpPr/>
          <p:nvPr/>
        </p:nvSpPr>
        <p:spPr>
          <a:xfrm>
            <a:off x="6520979" y="3662553"/>
            <a:ext cx="3213027" cy="707886"/>
          </a:xfrm>
          <a:prstGeom prst="rect">
            <a:avLst/>
          </a:prstGeom>
        </p:spPr>
        <p:txBody>
          <a:bodyPr wrap="square">
            <a:spAutoFit/>
          </a:bodyPr>
          <a:lstStyle/>
          <a:p>
            <a:pPr>
              <a:buFont typeface="+mj-lt"/>
              <a:buAutoNum type="arabicPeriod"/>
            </a:pPr>
            <a:r>
              <a:rPr lang="ar-AE" sz="4000" dirty="0">
                <a:solidFill>
                  <a:srgbClr val="FF0000"/>
                </a:solidFill>
                <a:latin typeface="Times New Roman" panose="02020603050405020304" pitchFamily="18" charset="0"/>
                <a:cs typeface="Times New Roman" panose="02020603050405020304" pitchFamily="18" charset="0"/>
              </a:rPr>
              <a:t>لَمْ</a:t>
            </a:r>
            <a:r>
              <a:rPr lang="ar-AE" sz="4000" dirty="0">
                <a:latin typeface="Times New Roman" panose="02020603050405020304" pitchFamily="18" charset="0"/>
                <a:cs typeface="Times New Roman" panose="02020603050405020304" pitchFamily="18" charset="0"/>
              </a:rPr>
              <a:t> يَلِدْ وَ</a:t>
            </a:r>
            <a:r>
              <a:rPr lang="ar-AE" sz="4000" dirty="0">
                <a:solidFill>
                  <a:srgbClr val="FF0000"/>
                </a:solidFill>
                <a:latin typeface="Times New Roman" panose="02020603050405020304" pitchFamily="18" charset="0"/>
                <a:cs typeface="Times New Roman" panose="02020603050405020304" pitchFamily="18" charset="0"/>
              </a:rPr>
              <a:t>لَم</a:t>
            </a:r>
            <a:r>
              <a:rPr lang="ar-AE" sz="4000" dirty="0">
                <a:latin typeface="Times New Roman" panose="02020603050405020304" pitchFamily="18" charset="0"/>
                <a:cs typeface="Times New Roman" panose="02020603050405020304" pitchFamily="18" charset="0"/>
              </a:rPr>
              <a:t>ْ يُولَدْ</a:t>
            </a:r>
            <a:endParaRPr lang="ar-AE" sz="4000" b="0" i="0" u="none" strike="noStrike" dirty="0">
              <a:solidFill>
                <a:srgbClr val="FF0000"/>
              </a:solidFill>
              <a:effectLst/>
              <a:latin typeface="Times New Roman" panose="02020603050405020304" pitchFamily="18" charset="0"/>
              <a:cs typeface="Times New Roman" panose="02020603050405020304" pitchFamily="18" charset="0"/>
            </a:endParaRPr>
          </a:p>
        </p:txBody>
      </p:sp>
      <p:sp>
        <p:nvSpPr>
          <p:cNvPr id="12" name="Rettangolo 11">
            <a:extLst>
              <a:ext uri="{FF2B5EF4-FFF2-40B4-BE49-F238E27FC236}">
                <a16:creationId xmlns:a16="http://schemas.microsoft.com/office/drawing/2014/main" id="{400F984A-3C83-0E41-A3D6-C4B3A72709BC}"/>
              </a:ext>
            </a:extLst>
          </p:cNvPr>
          <p:cNvSpPr/>
          <p:nvPr/>
        </p:nvSpPr>
        <p:spPr>
          <a:xfrm>
            <a:off x="256434" y="3624806"/>
            <a:ext cx="4208203" cy="584775"/>
          </a:xfrm>
          <a:prstGeom prst="rect">
            <a:avLst/>
          </a:prstGeom>
        </p:spPr>
        <p:txBody>
          <a:bodyPr wrap="none">
            <a:spAutoFit/>
          </a:bodyPr>
          <a:lstStyle/>
          <a:p>
            <a:r>
              <a:rPr lang="it-IT" sz="3200" dirty="0" err="1">
                <a:solidFill>
                  <a:srgbClr val="FF0000"/>
                </a:solidFill>
                <a:latin typeface="Times New Roman" panose="02020603050405020304" pitchFamily="18" charset="0"/>
                <a:cs typeface="Times New Roman" panose="02020603050405020304" pitchFamily="18" charset="0"/>
              </a:rPr>
              <a:t>Lam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yalid</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wa-</a:t>
            </a:r>
            <a:r>
              <a:rPr lang="it-IT" sz="3200" dirty="0" err="1">
                <a:solidFill>
                  <a:srgbClr val="FF0000"/>
                </a:solidFill>
                <a:latin typeface="Times New Roman" panose="02020603050405020304" pitchFamily="18" charset="0"/>
                <a:cs typeface="Times New Roman" panose="02020603050405020304" pitchFamily="18" charset="0"/>
              </a:rPr>
              <a:t>lam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yūlad</a:t>
            </a:r>
            <a:endParaRPr lang="it-IT" sz="3200" b="0" i="0" u="none" strike="noStrike" dirty="0">
              <a:effectLst/>
              <a:latin typeface="Times New Roman" panose="02020603050405020304" pitchFamily="18" charset="0"/>
              <a:cs typeface="Times New Roman" panose="02020603050405020304" pitchFamily="18" charset="0"/>
            </a:endParaRPr>
          </a:p>
        </p:txBody>
      </p:sp>
      <p:sp>
        <p:nvSpPr>
          <p:cNvPr id="13" name="Rettangolo 12">
            <a:extLst>
              <a:ext uri="{FF2B5EF4-FFF2-40B4-BE49-F238E27FC236}">
                <a16:creationId xmlns:a16="http://schemas.microsoft.com/office/drawing/2014/main" id="{73CCA5F9-E4E8-5C44-9A46-FB2D754D4F1D}"/>
              </a:ext>
            </a:extLst>
          </p:cNvPr>
          <p:cNvSpPr/>
          <p:nvPr/>
        </p:nvSpPr>
        <p:spPr>
          <a:xfrm>
            <a:off x="6520979" y="4726357"/>
            <a:ext cx="3692036" cy="707886"/>
          </a:xfrm>
          <a:prstGeom prst="rect">
            <a:avLst/>
          </a:prstGeom>
        </p:spPr>
        <p:txBody>
          <a:bodyPr wrap="none">
            <a:spAutoFit/>
          </a:bodyPr>
          <a:lstStyle/>
          <a:p>
            <a:pPr>
              <a:buFont typeface="+mj-lt"/>
              <a:buAutoNum type="arabicPeriod"/>
            </a:pPr>
            <a:r>
              <a:rPr lang="ar-AE" sz="4000" dirty="0">
                <a:latin typeface="Times New Roman" panose="02020603050405020304" pitchFamily="18" charset="0"/>
                <a:cs typeface="Times New Roman" panose="02020603050405020304" pitchFamily="18" charset="0"/>
              </a:rPr>
              <a:t>وَ</a:t>
            </a:r>
            <a:r>
              <a:rPr lang="ar-AE" sz="4000" dirty="0">
                <a:solidFill>
                  <a:srgbClr val="FF0000"/>
                </a:solidFill>
                <a:latin typeface="Times New Roman" panose="02020603050405020304" pitchFamily="18" charset="0"/>
                <a:cs typeface="Times New Roman" panose="02020603050405020304" pitchFamily="18" charset="0"/>
              </a:rPr>
              <a:t>لَم</a:t>
            </a:r>
            <a:r>
              <a:rPr lang="ar-AE" sz="4000" dirty="0">
                <a:latin typeface="Times New Roman" panose="02020603050405020304" pitchFamily="18" charset="0"/>
                <a:cs typeface="Times New Roman" panose="02020603050405020304" pitchFamily="18" charset="0"/>
              </a:rPr>
              <a:t>ْ يَكُن لَّهُ كُفُوًا أَحَدٌ</a:t>
            </a:r>
            <a:endParaRPr lang="ar-AE" sz="4000" b="0" i="0" u="none" strike="noStrike" dirty="0">
              <a:effectLst/>
              <a:latin typeface="Times New Roman" panose="02020603050405020304" pitchFamily="18" charset="0"/>
              <a:cs typeface="Times New Roman" panose="02020603050405020304" pitchFamily="18" charset="0"/>
            </a:endParaRPr>
          </a:p>
        </p:txBody>
      </p:sp>
      <p:sp>
        <p:nvSpPr>
          <p:cNvPr id="14" name="Rettangolo 13">
            <a:extLst>
              <a:ext uri="{FF2B5EF4-FFF2-40B4-BE49-F238E27FC236}">
                <a16:creationId xmlns:a16="http://schemas.microsoft.com/office/drawing/2014/main" id="{32D6381A-E2B6-DC46-AA54-AB57F95F05E3}"/>
              </a:ext>
            </a:extLst>
          </p:cNvPr>
          <p:cNvSpPr/>
          <p:nvPr/>
        </p:nvSpPr>
        <p:spPr>
          <a:xfrm>
            <a:off x="256434" y="4742545"/>
            <a:ext cx="5046574" cy="523220"/>
          </a:xfrm>
          <a:prstGeom prst="rect">
            <a:avLst/>
          </a:prstGeom>
        </p:spPr>
        <p:txBody>
          <a:bodyPr wrap="none">
            <a:spAutoFit/>
          </a:bodyPr>
          <a:lstStyle/>
          <a:p>
            <a:r>
              <a:rPr lang="it-IT" sz="2800" dirty="0" err="1">
                <a:latin typeface="Times New Roman" panose="02020603050405020304" pitchFamily="18" charset="0"/>
                <a:cs typeface="Times New Roman" panose="02020603050405020304" pitchFamily="18" charset="0"/>
              </a:rPr>
              <a:t>wa-</a:t>
            </a:r>
            <a:r>
              <a:rPr lang="it-IT" sz="2800" dirty="0" err="1">
                <a:solidFill>
                  <a:srgbClr val="FF0000"/>
                </a:solidFill>
                <a:latin typeface="Times New Roman" panose="02020603050405020304" pitchFamily="18" charset="0"/>
                <a:cs typeface="Times New Roman" panose="02020603050405020304" pitchFamily="18" charset="0"/>
              </a:rPr>
              <a:t>lam</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yakun</a:t>
            </a:r>
            <a:r>
              <a:rPr lang="it-IT" sz="2800" dirty="0">
                <a:latin typeface="Times New Roman" panose="02020603050405020304" pitchFamily="18" charset="0"/>
                <a:cs typeface="Times New Roman" panose="02020603050405020304" pitchFamily="18" charset="0"/>
              </a:rPr>
              <a:t> lahu </a:t>
            </a:r>
            <a:r>
              <a:rPr lang="it-IT" sz="2800" dirty="0" err="1">
                <a:latin typeface="Times New Roman" panose="02020603050405020304" pitchFamily="18" charset="0"/>
                <a:cs typeface="Times New Roman" panose="02020603050405020304" pitchFamily="18" charset="0"/>
              </a:rPr>
              <a:t>kufuwan</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aḥad</a:t>
            </a:r>
            <a:endParaRPr lang="it-IT" sz="2800" b="0" i="0" u="none" strike="noStrike" dirty="0">
              <a:effectLst/>
              <a:latin typeface="Times New Roman" panose="02020603050405020304" pitchFamily="18" charset="0"/>
              <a:cs typeface="Times New Roman" panose="02020603050405020304" pitchFamily="18" charset="0"/>
            </a:endParaRPr>
          </a:p>
        </p:txBody>
      </p:sp>
      <p:sp>
        <p:nvSpPr>
          <p:cNvPr id="15" name="Rettangolo 14">
            <a:extLst>
              <a:ext uri="{FF2B5EF4-FFF2-40B4-BE49-F238E27FC236}">
                <a16:creationId xmlns:a16="http://schemas.microsoft.com/office/drawing/2014/main" id="{4FA1285E-7A4F-B649-82DF-CAC09747BB07}"/>
              </a:ext>
            </a:extLst>
          </p:cNvPr>
          <p:cNvSpPr/>
          <p:nvPr/>
        </p:nvSpPr>
        <p:spPr>
          <a:xfrm>
            <a:off x="1265586" y="2104269"/>
            <a:ext cx="2138727" cy="369332"/>
          </a:xfrm>
          <a:prstGeom prst="rect">
            <a:avLst/>
          </a:prstGeom>
        </p:spPr>
        <p:txBody>
          <a:bodyPr wrap="none">
            <a:spAutoFit/>
          </a:bodyPr>
          <a:lstStyle/>
          <a:p>
            <a:r>
              <a:rPr lang="it-IT" dirty="0">
                <a:latin typeface="Arial" panose="020B0604020202020204" pitchFamily="34" charset="0"/>
              </a:rPr>
              <a:t>Di': Egli, Dio, è uno</a:t>
            </a:r>
            <a:endParaRPr lang="it-IT" b="0" i="0" u="none" strike="noStrike" dirty="0">
              <a:effectLst/>
              <a:latin typeface="Arial" panose="020B0604020202020204" pitchFamily="34" charset="0"/>
            </a:endParaRPr>
          </a:p>
        </p:txBody>
      </p:sp>
      <p:sp>
        <p:nvSpPr>
          <p:cNvPr id="16" name="Rettangolo 15">
            <a:extLst>
              <a:ext uri="{FF2B5EF4-FFF2-40B4-BE49-F238E27FC236}">
                <a16:creationId xmlns:a16="http://schemas.microsoft.com/office/drawing/2014/main" id="{E9BE92F4-A8BA-6244-B98C-AD5D888E9385}"/>
              </a:ext>
            </a:extLst>
          </p:cNvPr>
          <p:cNvSpPr/>
          <p:nvPr/>
        </p:nvSpPr>
        <p:spPr>
          <a:xfrm>
            <a:off x="1265586" y="3060341"/>
            <a:ext cx="2331087" cy="369332"/>
          </a:xfrm>
          <a:prstGeom prst="rect">
            <a:avLst/>
          </a:prstGeom>
        </p:spPr>
        <p:txBody>
          <a:bodyPr wrap="none">
            <a:spAutoFit/>
          </a:bodyPr>
          <a:lstStyle/>
          <a:p>
            <a:r>
              <a:rPr lang="it-IT" dirty="0">
                <a:latin typeface="Arial" panose="020B0604020202020204" pitchFamily="34" charset="0"/>
              </a:rPr>
              <a:t>Dio l'eterno/assoluto;</a:t>
            </a:r>
            <a:endParaRPr lang="it-IT" b="0" i="0" u="none" strike="noStrike" dirty="0">
              <a:effectLst/>
              <a:latin typeface="Arial" panose="020B0604020202020204" pitchFamily="34" charset="0"/>
            </a:endParaRPr>
          </a:p>
        </p:txBody>
      </p:sp>
      <p:sp>
        <p:nvSpPr>
          <p:cNvPr id="17" name="Rettangolo 16">
            <a:extLst>
              <a:ext uri="{FF2B5EF4-FFF2-40B4-BE49-F238E27FC236}">
                <a16:creationId xmlns:a16="http://schemas.microsoft.com/office/drawing/2014/main" id="{52761E84-74E2-824D-880E-61472FD6A2E4}"/>
              </a:ext>
            </a:extLst>
          </p:cNvPr>
          <p:cNvSpPr/>
          <p:nvPr/>
        </p:nvSpPr>
        <p:spPr>
          <a:xfrm>
            <a:off x="1265586" y="4241730"/>
            <a:ext cx="4108817" cy="369332"/>
          </a:xfrm>
          <a:prstGeom prst="rect">
            <a:avLst/>
          </a:prstGeom>
        </p:spPr>
        <p:txBody>
          <a:bodyPr wrap="none">
            <a:spAutoFit/>
          </a:bodyPr>
          <a:lstStyle/>
          <a:p>
            <a:r>
              <a:rPr lang="it-IT" dirty="0">
                <a:latin typeface="Arial" panose="020B0604020202020204" pitchFamily="34" charset="0"/>
              </a:rPr>
              <a:t>non</a:t>
            </a:r>
            <a:r>
              <a:rPr lang="it-IT" dirty="0">
                <a:solidFill>
                  <a:srgbClr val="FFFF00"/>
                </a:solidFill>
                <a:latin typeface="Arial" panose="020B0604020202020204" pitchFamily="34" charset="0"/>
              </a:rPr>
              <a:t> </a:t>
            </a:r>
            <a:r>
              <a:rPr lang="it-IT" dirty="0">
                <a:latin typeface="Arial" panose="020B0604020202020204" pitchFamily="34" charset="0"/>
              </a:rPr>
              <a:t>ha generato, non è stato generato</a:t>
            </a:r>
            <a:endParaRPr lang="it-IT" b="0" i="0" u="none" strike="noStrike" dirty="0">
              <a:effectLst/>
              <a:latin typeface="Arial" panose="020B0604020202020204" pitchFamily="34" charset="0"/>
            </a:endParaRPr>
          </a:p>
        </p:txBody>
      </p:sp>
      <p:sp>
        <p:nvSpPr>
          <p:cNvPr id="18" name="Rettangolo 17">
            <a:extLst>
              <a:ext uri="{FF2B5EF4-FFF2-40B4-BE49-F238E27FC236}">
                <a16:creationId xmlns:a16="http://schemas.microsoft.com/office/drawing/2014/main" id="{06A36D7E-FE4D-B448-BC14-D9CFB3DE9B1E}"/>
              </a:ext>
            </a:extLst>
          </p:cNvPr>
          <p:cNvSpPr/>
          <p:nvPr/>
        </p:nvSpPr>
        <p:spPr>
          <a:xfrm>
            <a:off x="1265586" y="5330062"/>
            <a:ext cx="2826415" cy="369332"/>
          </a:xfrm>
          <a:prstGeom prst="rect">
            <a:avLst/>
          </a:prstGeom>
        </p:spPr>
        <p:txBody>
          <a:bodyPr wrap="none">
            <a:spAutoFit/>
          </a:bodyPr>
          <a:lstStyle/>
          <a:p>
            <a:r>
              <a:rPr lang="it-IT" dirty="0">
                <a:latin typeface="Arial" panose="020B0604020202020204" pitchFamily="34" charset="0"/>
              </a:rPr>
              <a:t>e nessuno è uguale a Lui</a:t>
            </a:r>
            <a:r>
              <a:rPr lang="it-IT" dirty="0">
                <a:solidFill>
                  <a:srgbClr val="FFFF00"/>
                </a:solidFill>
                <a:latin typeface="Arial" panose="020B0604020202020204" pitchFamily="34" charset="0"/>
              </a:rPr>
              <a:t>.</a:t>
            </a:r>
            <a:endParaRPr lang="it-IT" b="0" i="0" u="none" strike="noStrike" dirty="0">
              <a:solidFill>
                <a:srgbClr val="FFFF00"/>
              </a:solidFill>
              <a:effectLst/>
              <a:latin typeface="Arial" panose="020B0604020202020204" pitchFamily="34" charset="0"/>
            </a:endParaRPr>
          </a:p>
        </p:txBody>
      </p:sp>
      <p:sp>
        <p:nvSpPr>
          <p:cNvPr id="19" name="CasellaDiTesto 18">
            <a:extLst>
              <a:ext uri="{FF2B5EF4-FFF2-40B4-BE49-F238E27FC236}">
                <a16:creationId xmlns:a16="http://schemas.microsoft.com/office/drawing/2014/main" id="{A4F67601-1F02-6A43-97C8-C526FE35EC46}"/>
              </a:ext>
            </a:extLst>
          </p:cNvPr>
          <p:cNvSpPr txBox="1"/>
          <p:nvPr/>
        </p:nvSpPr>
        <p:spPr>
          <a:xfrm>
            <a:off x="9296400" y="4027714"/>
            <a:ext cx="184731" cy="646331"/>
          </a:xfrm>
          <a:prstGeom prst="rect">
            <a:avLst/>
          </a:prstGeom>
          <a:noFill/>
        </p:spPr>
        <p:txBody>
          <a:bodyPr wrap="none" rtlCol="0">
            <a:spAutoFit/>
          </a:bodyPr>
          <a:lstStyle/>
          <a:p>
            <a:endParaRPr lang="ar-AE" dirty="0">
              <a:solidFill>
                <a:srgbClr val="FF0000"/>
              </a:solidFill>
              <a:latin typeface="Times New Roman" panose="02020603050405020304" pitchFamily="18" charset="0"/>
              <a:cs typeface="Times New Roman" panose="02020603050405020304" pitchFamily="18" charset="0"/>
            </a:endParaRPr>
          </a:p>
          <a:p>
            <a:endParaRPr lang="it-IT" dirty="0"/>
          </a:p>
        </p:txBody>
      </p:sp>
      <p:sp>
        <p:nvSpPr>
          <p:cNvPr id="20" name="Rettangolo 19">
            <a:extLst>
              <a:ext uri="{FF2B5EF4-FFF2-40B4-BE49-F238E27FC236}">
                <a16:creationId xmlns:a16="http://schemas.microsoft.com/office/drawing/2014/main" id="{3C506371-1228-4F4B-A142-9DA5027366EC}"/>
              </a:ext>
            </a:extLst>
          </p:cNvPr>
          <p:cNvSpPr/>
          <p:nvPr/>
        </p:nvSpPr>
        <p:spPr>
          <a:xfrm>
            <a:off x="2779721" y="433204"/>
            <a:ext cx="6096000" cy="523220"/>
          </a:xfrm>
          <a:prstGeom prst="rect">
            <a:avLst/>
          </a:prstGeom>
        </p:spPr>
        <p:txBody>
          <a:bodyPr>
            <a:spAutoFit/>
          </a:bodyPr>
          <a:lstStyle/>
          <a:p>
            <a:pPr algn="ctr" fontAlgn="base"/>
            <a:r>
              <a:rPr lang="it-IT" sz="2800" b="1" dirty="0" err="1">
                <a:latin typeface="Times New Roman" panose="02020603050405020304" pitchFamily="18" charset="0"/>
                <a:cs typeface="Times New Roman" panose="02020603050405020304" pitchFamily="18" charset="0"/>
              </a:rPr>
              <a:t>Sura</a:t>
            </a:r>
            <a:r>
              <a:rPr lang="it-IT" sz="2800" b="1" dirty="0">
                <a:latin typeface="Times New Roman" panose="02020603050405020304" pitchFamily="18" charset="0"/>
                <a:cs typeface="Times New Roman" panose="02020603050405020304" pitchFamily="18" charset="0"/>
              </a:rPr>
              <a:t> 112: </a:t>
            </a:r>
            <a:r>
              <a:rPr lang="it-IT" sz="2800" b="1" cap="all" dirty="0">
                <a:latin typeface="Times New Roman" panose="02020603050405020304" pitchFamily="18" charset="0"/>
                <a:cs typeface="Times New Roman" panose="02020603050405020304" pitchFamily="18" charset="0"/>
              </a:rPr>
              <a:t>IL PURO MONOTEISMO</a:t>
            </a:r>
            <a:endParaRPr lang="it-IT" sz="2800" b="1" i="0" u="none" strike="noStrike" cap="all"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803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C3340A0-ABB4-1842-A843-55C62DAB169C}"/>
              </a:ext>
            </a:extLst>
          </p:cNvPr>
          <p:cNvSpPr/>
          <p:nvPr/>
        </p:nvSpPr>
        <p:spPr>
          <a:xfrm>
            <a:off x="3530600" y="815010"/>
            <a:ext cx="8356600" cy="4524315"/>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Nel Compendio delle falsità eretiche redatto da </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Teodoreto</a:t>
            </a:r>
            <a:r>
              <a:rPr lang="it-IT" sz="2400" dirty="0">
                <a:latin typeface="Times New Roman" panose="02020603050405020304" pitchFamily="18" charset="0"/>
                <a:ea typeface="Calibri" panose="020F0502020204030204" pitchFamily="34" charset="0"/>
                <a:cs typeface="Times New Roman" panose="02020603050405020304" pitchFamily="18" charset="0"/>
              </a:rPr>
              <a:t> (metà del V secolo), il vescovo siro parla di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“nazarei” </a:t>
            </a:r>
            <a:r>
              <a:rPr lang="it-IT" sz="2400" dirty="0">
                <a:latin typeface="Times New Roman" panose="02020603050405020304" pitchFamily="18" charset="0"/>
                <a:ea typeface="Calibri" panose="020F0502020204030204" pitchFamily="34" charset="0"/>
                <a:cs typeface="Times New Roman" panose="02020603050405020304" pitchFamily="18" charset="0"/>
              </a:rPr>
              <a:t>come di quei giudei che venerano Cristo e hanno accolto il Vangelo rifiutando la testimonianza dell’apostolo Paolo:</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Essi vivono in accordo alla Legge mosaica, accettano unicamente il Vangelo secondo gli Ebrei e chiamano apostata l’apostolo (Paolo) [...] hanno usato soltanto il Vangelo secondo Matteo. Santificano il sabato secondo la Legge giudaica e il giorno del Signore così come facciamo noi.</a:t>
            </a: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I Nazarei sono giudei che onorano Cristo come uomo giusto e usano il Vangelo chiamato secondo Pietro.</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Immagine 3">
            <a:extLst>
              <a:ext uri="{FF2B5EF4-FFF2-40B4-BE49-F238E27FC236}">
                <a16:creationId xmlns:a16="http://schemas.microsoft.com/office/drawing/2014/main" id="{023DC8A4-DD66-E249-8D9A-CBABEC93990B}"/>
              </a:ext>
            </a:extLst>
          </p:cNvPr>
          <p:cNvPicPr>
            <a:picLocks noChangeAspect="1"/>
          </p:cNvPicPr>
          <p:nvPr/>
        </p:nvPicPr>
        <p:blipFill>
          <a:blip r:embed="rId2"/>
          <a:stretch>
            <a:fillRect/>
          </a:stretch>
        </p:blipFill>
        <p:spPr>
          <a:xfrm>
            <a:off x="596900" y="815010"/>
            <a:ext cx="2564057" cy="3172790"/>
          </a:xfrm>
          <a:prstGeom prst="rect">
            <a:avLst/>
          </a:prstGeom>
        </p:spPr>
      </p:pic>
      <p:pic>
        <p:nvPicPr>
          <p:cNvPr id="6" name="Immagine 5">
            <a:extLst>
              <a:ext uri="{FF2B5EF4-FFF2-40B4-BE49-F238E27FC236}">
                <a16:creationId xmlns:a16="http://schemas.microsoft.com/office/drawing/2014/main" id="{7B6F5186-53B7-DE49-804C-CC8EB2108BBD}"/>
              </a:ext>
            </a:extLst>
          </p:cNvPr>
          <p:cNvPicPr>
            <a:picLocks noChangeAspect="1"/>
          </p:cNvPicPr>
          <p:nvPr/>
        </p:nvPicPr>
        <p:blipFill>
          <a:blip r:embed="rId3"/>
          <a:stretch>
            <a:fillRect/>
          </a:stretch>
        </p:blipFill>
        <p:spPr>
          <a:xfrm>
            <a:off x="1262850" y="4361424"/>
            <a:ext cx="1353349" cy="2148173"/>
          </a:xfrm>
          <a:prstGeom prst="rect">
            <a:avLst/>
          </a:prstGeom>
        </p:spPr>
      </p:pic>
    </p:spTree>
    <p:extLst>
      <p:ext uri="{BB962C8B-B14F-4D97-AF65-F5344CB8AC3E}">
        <p14:creationId xmlns:p14="http://schemas.microsoft.com/office/powerpoint/2010/main" val="2492686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12EC8FB-6B2E-AE4D-8966-85497F2A9A28}"/>
              </a:ext>
            </a:extLst>
          </p:cNvPr>
          <p:cNvSpPr/>
          <p:nvPr/>
        </p:nvSpPr>
        <p:spPr>
          <a:xfrm>
            <a:off x="471714" y="737229"/>
            <a:ext cx="11440886" cy="5632311"/>
          </a:xfrm>
          <a:prstGeom prst="rect">
            <a:avLst/>
          </a:prstGeom>
        </p:spPr>
        <p:txBody>
          <a:bodyPr wrap="square">
            <a:spAutoFit/>
          </a:bodyPr>
          <a:lstStyle/>
          <a:p>
            <a:pPr indent="180340" algn="just">
              <a:spcAft>
                <a:spcPts val="0"/>
              </a:spcAft>
            </a:pP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I</a:t>
            </a:r>
            <a:r>
              <a:rPr lang="it-IT"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sā</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ibn</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Maryam</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e le concezioni </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gesuane</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giudeo-cristiane</a:t>
            </a:r>
            <a:endParaRPr lang="it-IT"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b="1"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Al di là delle conoscenze cristiane di Muhammad, considerando le credenze espresse dal Corano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cf</a:t>
            </a:r>
            <a:r>
              <a:rPr lang="it-IT" sz="2400" dirty="0">
                <a:latin typeface="Times New Roman" panose="02020603050405020304" pitchFamily="18" charset="0"/>
                <a:ea typeface="Calibri" panose="020F0502020204030204" pitchFamily="34" charset="0"/>
                <a:cs typeface="Times New Roman" panose="02020603050405020304" pitchFamily="18" charset="0"/>
              </a:rPr>
              <a:t> «cristologia coranica») in merito alla figura di ‘</a:t>
            </a:r>
            <a:r>
              <a:rPr lang="it-IT" sz="2400" dirty="0" err="1">
                <a:latin typeface="Times New Roman" panose="02020603050405020304" pitchFamily="18" charset="0"/>
                <a:ea typeface="Calibri" panose="020F0502020204030204" pitchFamily="34" charset="0"/>
                <a:cs typeface="Times New Roman" panose="02020603050405020304" pitchFamily="18" charset="0"/>
              </a:rPr>
              <a:t>Īsa</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ibn</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Maryam</a:t>
            </a:r>
            <a:r>
              <a:rPr lang="it-IT" sz="2400" dirty="0">
                <a:latin typeface="Times New Roman" panose="02020603050405020304" pitchFamily="18" charset="0"/>
                <a:ea typeface="Calibri" panose="020F0502020204030204" pitchFamily="34" charset="0"/>
                <a:cs typeface="Times New Roman" panose="02020603050405020304" pitchFamily="18" charset="0"/>
              </a:rPr>
              <a:t> molti studiosi hanno evidenziato una convergenza tra queste concezioni e le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dottrine giudeo-cristiane</a:t>
            </a:r>
            <a:r>
              <a:rPr lang="it-IT" sz="2400" dirty="0">
                <a:latin typeface="Times New Roman" panose="02020603050405020304" pitchFamily="18" charset="0"/>
                <a:ea typeface="Calibri" panose="020F0502020204030204" pitchFamily="34" charset="0"/>
                <a:cs typeface="Times New Roman" panose="02020603050405020304" pitchFamily="18" charset="0"/>
              </a:rPr>
              <a:t>, ovvero la fede di coloro che praticavano il battesimo nel nome di Gesù, ma osservavano allo stesso tempo la legge di Mosè e la circoncisione. Queste primitive comunità cristiane erano costituite in gran parte da ebrei convertiti, ma tra essi vi erano anche nuovi adepti non necessariamente provenienti dalla sinagoga, ovvero pagani convertiti che praticavano una fede giudaizzante.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Pur senza credere alla filiazione divina di Gesù, questi fedeli riconobbero nel Cristo storico il Messia atteso. Oltre alla pratica dei riti e delle feste giudaiche, essi condividevano un comune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antipaolinismo</a:t>
            </a:r>
            <a:r>
              <a:rPr lang="it-IT" sz="2400" dirty="0">
                <a:latin typeface="Times New Roman" panose="02020603050405020304" pitchFamily="18" charset="0"/>
                <a:ea typeface="Calibri" panose="020F0502020204030204" pitchFamily="34" charset="0"/>
                <a:cs typeface="Times New Roman" panose="02020603050405020304" pitchFamily="18" charset="0"/>
              </a:rPr>
              <a:t>” e una riflessione teologica caratterizzata da tendenze cristologiche monarchiane e adozioniste (a-trinitarie).</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5722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314A834-1EAB-3641-88BC-82AA5139F48F}"/>
              </a:ext>
            </a:extLst>
          </p:cNvPr>
          <p:cNvSpPr/>
          <p:nvPr/>
        </p:nvSpPr>
        <p:spPr>
          <a:xfrm>
            <a:off x="174171" y="433849"/>
            <a:ext cx="11800114" cy="4832092"/>
          </a:xfrm>
          <a:prstGeom prst="rect">
            <a:avLst/>
          </a:prstGeom>
        </p:spPr>
        <p:txBody>
          <a:bodyPr wrap="square">
            <a:spAutoFit/>
          </a:bodyPr>
          <a:lstStyle/>
          <a:p>
            <a:pPr indent="180340" algn="just">
              <a:spcAft>
                <a:spcPts val="0"/>
              </a:spcAft>
            </a:pP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 sintesi</a:t>
            </a:r>
            <a:r>
              <a:rPr lang="it-IT" sz="2200" dirty="0">
                <a:latin typeface="Times New Roman" panose="02020603050405020304" pitchFamily="18" charset="0"/>
                <a:ea typeface="Calibri" panose="020F0502020204030204" pitchFamily="34" charset="0"/>
                <a:cs typeface="Times New Roman" panose="02020603050405020304" pitchFamily="18" charset="0"/>
              </a:rPr>
              <a:t>: Da un punto di vista storico, le testimonianze fin qui raccolte suggeriscono l’ipotesi che</a:t>
            </a:r>
            <a:r>
              <a:rPr lang="it-IT" sz="2200" dirty="0">
                <a:latin typeface="Calibri" panose="020F0502020204030204" pitchFamily="34" charset="0"/>
                <a:ea typeface="Calibri" panose="020F0502020204030204" pitchFamily="34" charset="0"/>
                <a:cs typeface="Times New Roman" panose="02020603050405020304" pitchFamily="18" charset="0"/>
              </a:rPr>
              <a:t> </a:t>
            </a:r>
            <a:r>
              <a:rPr lang="it-IT" sz="2200" dirty="0">
                <a:latin typeface="Times New Roman" panose="02020603050405020304" pitchFamily="18" charset="0"/>
                <a:ea typeface="Calibri" panose="020F0502020204030204" pitchFamily="34" charset="0"/>
                <a:cs typeface="Times New Roman" panose="02020603050405020304" pitchFamily="18" charset="0"/>
              </a:rPr>
              <a:t>il monoteismo cristiano conosciuto in gioventù dal Profeta provenga da ambienti giudeocristiani,</a:t>
            </a:r>
            <a:r>
              <a:rPr lang="it-IT" sz="2200" dirty="0">
                <a:latin typeface="Calibri" panose="020F0502020204030204" pitchFamily="34" charset="0"/>
                <a:ea typeface="Calibri" panose="020F0502020204030204" pitchFamily="34" charset="0"/>
                <a:cs typeface="Times New Roman" panose="02020603050405020304" pitchFamily="18" charset="0"/>
              </a:rPr>
              <a:t> </a:t>
            </a:r>
            <a:r>
              <a:rPr lang="it-IT" sz="2200" dirty="0">
                <a:latin typeface="Times New Roman" panose="02020603050405020304" pitchFamily="18" charset="0"/>
                <a:ea typeface="Calibri" panose="020F0502020204030204" pitchFamily="34" charset="0"/>
                <a:cs typeface="Times New Roman" panose="02020603050405020304" pitchFamily="18" charset="0"/>
              </a:rPr>
              <a:t>piuttosto che da contesti monofisiti e/o nestoriani.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Un sistema monoteistico non connotato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trinitariamente</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ostile alle speculazioni filosofico-dogmatiche dei primi concili cristiani, più vicino alle tradizioni cultuali e teologiche giudeo-cristiane che alla dottrina ufficiale niceno-costantinopolitana, più sensibile al profetismo che a una teologia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incarnazionista</a:t>
            </a:r>
            <a:r>
              <a:rPr lang="it-IT" sz="22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spcAft>
                <a:spcPts val="0"/>
              </a:spcAft>
            </a:pP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Gesù coranico, come il Gesù giudeo-cristiano, è:</a:t>
            </a:r>
            <a:r>
              <a:rPr lang="it-IT" sz="22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spcAft>
                <a:spcPts val="0"/>
              </a:spcAft>
              <a:buFontTx/>
              <a:buChar char="-"/>
            </a:pPr>
            <a:r>
              <a:rPr lang="it-IT" sz="2200" dirty="0">
                <a:latin typeface="Times New Roman" panose="02020603050405020304" pitchFamily="18" charset="0"/>
                <a:ea typeface="Calibri" panose="020F0502020204030204" pitchFamily="34" charset="0"/>
                <a:cs typeface="Times New Roman" panose="02020603050405020304" pitchFamily="18" charset="0"/>
              </a:rPr>
              <a:t>un messia profeta (</a:t>
            </a:r>
            <a:r>
              <a:rPr lang="it-IT" sz="2200" dirty="0" err="1">
                <a:latin typeface="Times New Roman" panose="02020603050405020304" pitchFamily="18" charset="0"/>
                <a:ea typeface="Calibri" panose="020F0502020204030204" pitchFamily="34" charset="0"/>
                <a:cs typeface="Times New Roman" panose="02020603050405020304" pitchFamily="18" charset="0"/>
              </a:rPr>
              <a:t>cf</a:t>
            </a:r>
            <a:r>
              <a:rPr lang="it-IT" sz="2200" dirty="0">
                <a:latin typeface="Times New Roman" panose="02020603050405020304" pitchFamily="18" charset="0"/>
                <a:ea typeface="Calibri" panose="020F0502020204030204" pitchFamily="34" charset="0"/>
                <a:cs typeface="Times New Roman" panose="02020603050405020304" pitchFamily="18" charset="0"/>
              </a:rPr>
              <a:t> </a:t>
            </a:r>
            <a:r>
              <a:rPr lang="it-IT" sz="2200"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dirty="0">
                <a:latin typeface="Times New Roman" panose="02020603050405020304" pitchFamily="18" charset="0"/>
                <a:ea typeface="Calibri" panose="020F0502020204030204" pitchFamily="34" charset="0"/>
                <a:cs typeface="Times New Roman" panose="02020603050405020304" pitchFamily="18" charset="0"/>
              </a:rPr>
              <a:t>. 19,30), </a:t>
            </a:r>
          </a:p>
          <a:p>
            <a:pPr marL="342900" indent="-342900" algn="just">
              <a:spcAft>
                <a:spcPts val="0"/>
              </a:spcAft>
              <a:buFontTx/>
              <a:buChar char="-"/>
            </a:pPr>
            <a:r>
              <a:rPr lang="it-IT" sz="2200" dirty="0">
                <a:latin typeface="Times New Roman" panose="02020603050405020304" pitchFamily="18" charset="0"/>
                <a:ea typeface="Calibri" panose="020F0502020204030204" pitchFamily="34" charset="0"/>
                <a:cs typeface="Times New Roman" panose="02020603050405020304" pitchFamily="18" charset="0"/>
              </a:rPr>
              <a:t>figlio verginale di Maria (</a:t>
            </a:r>
            <a:r>
              <a:rPr lang="it-IT" sz="2200" dirty="0" err="1">
                <a:latin typeface="Times New Roman" panose="02020603050405020304" pitchFamily="18" charset="0"/>
                <a:ea typeface="Calibri" panose="020F0502020204030204" pitchFamily="34" charset="0"/>
                <a:cs typeface="Times New Roman" panose="02020603050405020304" pitchFamily="18" charset="0"/>
              </a:rPr>
              <a:t>cf</a:t>
            </a:r>
            <a:r>
              <a:rPr lang="it-IT" sz="2200" dirty="0">
                <a:latin typeface="Times New Roman" panose="02020603050405020304" pitchFamily="18" charset="0"/>
                <a:ea typeface="Calibri" panose="020F0502020204030204" pitchFamily="34" charset="0"/>
                <a:cs typeface="Times New Roman" panose="02020603050405020304" pitchFamily="18" charset="0"/>
              </a:rPr>
              <a:t> </a:t>
            </a:r>
            <a:r>
              <a:rPr lang="it-IT" sz="2200"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dirty="0">
                <a:latin typeface="Times New Roman" panose="02020603050405020304" pitchFamily="18" charset="0"/>
                <a:ea typeface="Calibri" panose="020F0502020204030204" pitchFamily="34" charset="0"/>
                <a:cs typeface="Times New Roman" panose="02020603050405020304" pitchFamily="18" charset="0"/>
              </a:rPr>
              <a:t>. 19,20), </a:t>
            </a:r>
          </a:p>
          <a:p>
            <a:pPr marL="342900" indent="-342900" algn="just">
              <a:spcAft>
                <a:spcPts val="0"/>
              </a:spcAft>
              <a:buFontTx/>
              <a:buChar char="-"/>
            </a:pPr>
            <a:r>
              <a:rPr lang="it-IT" sz="2200" dirty="0">
                <a:latin typeface="Times New Roman" panose="02020603050405020304" pitchFamily="18" charset="0"/>
                <a:ea typeface="Calibri" panose="020F0502020204030204" pitchFamily="34" charset="0"/>
                <a:cs typeface="Times New Roman" panose="02020603050405020304" pitchFamily="18" charset="0"/>
              </a:rPr>
              <a:t>annunciato da Giovanni il Precursore (</a:t>
            </a:r>
            <a:r>
              <a:rPr lang="it-IT" sz="2200" dirty="0" err="1">
                <a:latin typeface="Times New Roman" panose="02020603050405020304" pitchFamily="18" charset="0"/>
                <a:ea typeface="Calibri" panose="020F0502020204030204" pitchFamily="34" charset="0"/>
                <a:cs typeface="Times New Roman" panose="02020603050405020304" pitchFamily="18" charset="0"/>
              </a:rPr>
              <a:t>cf</a:t>
            </a:r>
            <a:r>
              <a:rPr lang="it-IT" sz="2200" dirty="0">
                <a:latin typeface="Times New Roman" panose="02020603050405020304" pitchFamily="18" charset="0"/>
                <a:ea typeface="Calibri" panose="020F0502020204030204" pitchFamily="34" charset="0"/>
                <a:cs typeface="Times New Roman" panose="02020603050405020304" pitchFamily="18" charset="0"/>
              </a:rPr>
              <a:t> </a:t>
            </a:r>
            <a:r>
              <a:rPr lang="it-IT" sz="2200"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dirty="0">
                <a:latin typeface="Times New Roman" panose="02020603050405020304" pitchFamily="18" charset="0"/>
                <a:ea typeface="Calibri" panose="020F0502020204030204" pitchFamily="34" charset="0"/>
                <a:cs typeface="Times New Roman" panose="02020603050405020304" pitchFamily="18" charset="0"/>
              </a:rPr>
              <a:t>. 3,39), </a:t>
            </a:r>
          </a:p>
          <a:p>
            <a:pPr marL="342900" indent="-342900" algn="just">
              <a:spcAft>
                <a:spcPts val="0"/>
              </a:spcAft>
              <a:buFontTx/>
              <a:buChar char="-"/>
            </a:pPr>
            <a:r>
              <a:rPr lang="it-IT" sz="2200" dirty="0">
                <a:latin typeface="Times New Roman" panose="02020603050405020304" pitchFamily="18" charset="0"/>
                <a:ea typeface="Calibri" panose="020F0502020204030204" pitchFamily="34" charset="0"/>
                <a:cs typeface="Times New Roman" panose="02020603050405020304" pitchFamily="18" charset="0"/>
              </a:rPr>
              <a:t>servo dell’Altissimo (</a:t>
            </a:r>
            <a:r>
              <a:rPr lang="it-IT" sz="2200"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dirty="0">
                <a:latin typeface="Times New Roman" panose="02020603050405020304" pitchFamily="18" charset="0"/>
                <a:ea typeface="Calibri" panose="020F0502020204030204" pitchFamily="34" charset="0"/>
                <a:cs typeface="Times New Roman" panose="02020603050405020304" pitchFamily="18" charset="0"/>
              </a:rPr>
              <a:t>. 19,30), </a:t>
            </a:r>
          </a:p>
          <a:p>
            <a:pPr marL="342900" indent="-342900" algn="just">
              <a:spcAft>
                <a:spcPts val="0"/>
              </a:spcAft>
              <a:buFontTx/>
              <a:buChar char="-"/>
            </a:pPr>
            <a:r>
              <a:rPr lang="it-IT" sz="2200" dirty="0">
                <a:latin typeface="Times New Roman" panose="02020603050405020304" pitchFamily="18" charset="0"/>
                <a:ea typeface="Calibri" panose="020F0502020204030204" pitchFamily="34" charset="0"/>
                <a:cs typeface="Times New Roman" panose="02020603050405020304" pitchFamily="18" charset="0"/>
              </a:rPr>
              <a:t>operatore di miracoli (</a:t>
            </a:r>
            <a:r>
              <a:rPr lang="it-IT" sz="2200" dirty="0" err="1">
                <a:latin typeface="Times New Roman" panose="02020603050405020304" pitchFamily="18" charset="0"/>
                <a:ea typeface="Calibri" panose="020F0502020204030204" pitchFamily="34" charset="0"/>
                <a:cs typeface="Times New Roman" panose="02020603050405020304" pitchFamily="18" charset="0"/>
              </a:rPr>
              <a:t>Q</a:t>
            </a:r>
            <a:r>
              <a:rPr lang="it-IT" sz="2200" dirty="0">
                <a:latin typeface="Times New Roman" panose="02020603050405020304" pitchFamily="18" charset="0"/>
                <a:ea typeface="Calibri" panose="020F0502020204030204" pitchFamily="34" charset="0"/>
                <a:cs typeface="Times New Roman" panose="02020603050405020304" pitchFamily="18" charset="0"/>
              </a:rPr>
              <a:t>. 5,110; 3,49), </a:t>
            </a:r>
          </a:p>
        </p:txBody>
      </p:sp>
      <p:sp>
        <p:nvSpPr>
          <p:cNvPr id="4" name="CasellaDiTesto 3">
            <a:extLst>
              <a:ext uri="{FF2B5EF4-FFF2-40B4-BE49-F238E27FC236}">
                <a16:creationId xmlns:a16="http://schemas.microsoft.com/office/drawing/2014/main" id="{3CC07A94-2C0B-A946-BB44-E3C960209F9A}"/>
              </a:ext>
            </a:extLst>
          </p:cNvPr>
          <p:cNvSpPr txBox="1"/>
          <p:nvPr/>
        </p:nvSpPr>
        <p:spPr>
          <a:xfrm>
            <a:off x="6618514" y="4485334"/>
            <a:ext cx="5758543" cy="2123658"/>
          </a:xfrm>
          <a:prstGeom prst="rect">
            <a:avLst/>
          </a:prstGeom>
          <a:noFill/>
        </p:spPr>
        <p:txBody>
          <a:bodyPr wrap="square" rtlCol="0">
            <a:spAutoFit/>
          </a:bodyPr>
          <a:lstStyle/>
          <a:p>
            <a:r>
              <a:rPr lang="it-IT" sz="2200" dirty="0">
                <a:solidFill>
                  <a:srgbClr val="FFFF00"/>
                </a:solidFill>
                <a:latin typeface="Times New Roman" panose="02020603050405020304" pitchFamily="18" charset="0"/>
                <a:cs typeface="Times New Roman" panose="02020603050405020304" pitchFamily="18" charset="0"/>
              </a:rPr>
              <a:t>ma soprattutto:</a:t>
            </a:r>
          </a:p>
          <a:p>
            <a:pPr marL="342900" indent="-342900">
              <a:buFontTx/>
              <a:buChar char="-"/>
            </a:pPr>
            <a:r>
              <a:rPr lang="it-IT" sz="2200" dirty="0">
                <a:latin typeface="Times New Roman" panose="02020603050405020304" pitchFamily="18" charset="0"/>
                <a:cs typeface="Times New Roman" panose="02020603050405020304" pitchFamily="18" charset="0"/>
              </a:rPr>
              <a:t>non è Dio (</a:t>
            </a:r>
            <a:r>
              <a:rPr lang="it-IT" sz="2200" dirty="0" err="1">
                <a:latin typeface="Times New Roman" panose="02020603050405020304" pitchFamily="18" charset="0"/>
                <a:cs typeface="Times New Roman" panose="02020603050405020304" pitchFamily="18" charset="0"/>
              </a:rPr>
              <a:t>Q</a:t>
            </a:r>
            <a:r>
              <a:rPr lang="it-IT" sz="2200" dirty="0">
                <a:latin typeface="Times New Roman" panose="02020603050405020304" pitchFamily="18" charset="0"/>
                <a:cs typeface="Times New Roman" panose="02020603050405020304" pitchFamily="18" charset="0"/>
              </a:rPr>
              <a:t>. 5,72), </a:t>
            </a:r>
          </a:p>
          <a:p>
            <a:pPr marL="342900" indent="-342900">
              <a:buFontTx/>
              <a:buChar char="-"/>
            </a:pPr>
            <a:r>
              <a:rPr lang="it-IT" sz="2200" dirty="0">
                <a:latin typeface="Times New Roman" panose="02020603050405020304" pitchFamily="18" charset="0"/>
                <a:cs typeface="Times New Roman" panose="02020603050405020304" pitchFamily="18" charset="0"/>
              </a:rPr>
              <a:t>non è il “Figlio” di Dio (</a:t>
            </a:r>
            <a:r>
              <a:rPr lang="it-IT" sz="2200" dirty="0" err="1">
                <a:latin typeface="Times New Roman" panose="02020603050405020304" pitchFamily="18" charset="0"/>
                <a:cs typeface="Times New Roman" panose="02020603050405020304" pitchFamily="18" charset="0"/>
              </a:rPr>
              <a:t>Q</a:t>
            </a:r>
            <a:r>
              <a:rPr lang="it-IT" sz="2200" dirty="0">
                <a:latin typeface="Times New Roman" panose="02020603050405020304" pitchFamily="18" charset="0"/>
                <a:cs typeface="Times New Roman" panose="02020603050405020304" pitchFamily="18" charset="0"/>
              </a:rPr>
              <a:t>. 9,30; 19,34-35), </a:t>
            </a:r>
          </a:p>
          <a:p>
            <a:pPr marL="342900" indent="-342900">
              <a:buFontTx/>
              <a:buChar char="-"/>
            </a:pPr>
            <a:r>
              <a:rPr lang="it-IT" sz="2200" dirty="0">
                <a:latin typeface="Times New Roman" panose="02020603050405020304" pitchFamily="18" charset="0"/>
                <a:cs typeface="Times New Roman" panose="02020603050405020304" pitchFamily="18" charset="0"/>
              </a:rPr>
              <a:t>non è il terzo di una trinità divina (</a:t>
            </a:r>
            <a:r>
              <a:rPr lang="it-IT" sz="2200" dirty="0" err="1">
                <a:latin typeface="Times New Roman" panose="02020603050405020304" pitchFamily="18" charset="0"/>
                <a:cs typeface="Times New Roman" panose="02020603050405020304" pitchFamily="18" charset="0"/>
              </a:rPr>
              <a:t>Q</a:t>
            </a:r>
            <a:r>
              <a:rPr lang="it-IT" sz="2200" dirty="0">
                <a:latin typeface="Times New Roman" panose="02020603050405020304" pitchFamily="18" charset="0"/>
                <a:cs typeface="Times New Roman" panose="02020603050405020304" pitchFamily="18" charset="0"/>
              </a:rPr>
              <a:t>. 4,171; 5,73)</a:t>
            </a:r>
          </a:p>
          <a:p>
            <a:pPr marL="342900" indent="-342900">
              <a:buFontTx/>
              <a:buChar char="-"/>
            </a:pPr>
            <a:r>
              <a:rPr lang="it-IT" sz="2200" dirty="0">
                <a:latin typeface="Times New Roman" panose="02020603050405020304" pitchFamily="18" charset="0"/>
                <a:cs typeface="Times New Roman" panose="02020603050405020304" pitchFamily="18" charset="0"/>
              </a:rPr>
              <a:t>non subì la crocifissione (</a:t>
            </a:r>
            <a:r>
              <a:rPr lang="it-IT" sz="2200" dirty="0" err="1">
                <a:latin typeface="Times New Roman" panose="02020603050405020304" pitchFamily="18" charset="0"/>
                <a:cs typeface="Times New Roman" panose="02020603050405020304" pitchFamily="18" charset="0"/>
              </a:rPr>
              <a:t>Q</a:t>
            </a:r>
            <a:r>
              <a:rPr lang="it-IT" sz="2200" dirty="0">
                <a:latin typeface="Times New Roman" panose="02020603050405020304" pitchFamily="18" charset="0"/>
                <a:cs typeface="Times New Roman" panose="02020603050405020304" pitchFamily="18" charset="0"/>
              </a:rPr>
              <a:t>. 4,157). </a:t>
            </a:r>
          </a:p>
        </p:txBody>
      </p:sp>
    </p:spTree>
    <p:extLst>
      <p:ext uri="{BB962C8B-B14F-4D97-AF65-F5344CB8AC3E}">
        <p14:creationId xmlns:p14="http://schemas.microsoft.com/office/powerpoint/2010/main" val="2347269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B44164-934F-4248-B2CB-853A27AB44F2}"/>
              </a:ext>
            </a:extLst>
          </p:cNvPr>
          <p:cNvSpPr txBox="1"/>
          <p:nvPr/>
        </p:nvSpPr>
        <p:spPr>
          <a:xfrm>
            <a:off x="598714" y="1120934"/>
            <a:ext cx="10961914" cy="461665"/>
          </a:xfrm>
          <a:prstGeom prst="rect">
            <a:avLst/>
          </a:prstGeom>
          <a:noFill/>
        </p:spPr>
        <p:txBody>
          <a:bodyPr wrap="square" rtlCol="0">
            <a:spAutoFit/>
          </a:bodyPr>
          <a:lstStyle/>
          <a:p>
            <a:r>
              <a:rPr lang="it-IT" sz="2400" dirty="0">
                <a:solidFill>
                  <a:srgbClr val="FFFF00"/>
                </a:solidFill>
              </a:rPr>
              <a:t>GENESI STORICA DELLA CONCEZIONE MONOTEISTICA DI DIO NELL’ISLAM</a:t>
            </a:r>
          </a:p>
        </p:txBody>
      </p:sp>
      <p:sp>
        <p:nvSpPr>
          <p:cNvPr id="3" name="Freccia giù 2">
            <a:extLst>
              <a:ext uri="{FF2B5EF4-FFF2-40B4-BE49-F238E27FC236}">
                <a16:creationId xmlns:a16="http://schemas.microsoft.com/office/drawing/2014/main" id="{8BA69B00-5FFD-6544-A3C5-7080F2BEB379}"/>
              </a:ext>
            </a:extLst>
          </p:cNvPr>
          <p:cNvSpPr/>
          <p:nvPr/>
        </p:nvSpPr>
        <p:spPr>
          <a:xfrm>
            <a:off x="1540331"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giù 3">
            <a:extLst>
              <a:ext uri="{FF2B5EF4-FFF2-40B4-BE49-F238E27FC236}">
                <a16:creationId xmlns:a16="http://schemas.microsoft.com/office/drawing/2014/main" id="{2900F211-34A5-8D44-994B-7B16EE8499F3}"/>
              </a:ext>
            </a:extLst>
          </p:cNvPr>
          <p:cNvSpPr/>
          <p:nvPr/>
        </p:nvSpPr>
        <p:spPr>
          <a:xfrm>
            <a:off x="4033158" y="2081440"/>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giù 4">
            <a:extLst>
              <a:ext uri="{FF2B5EF4-FFF2-40B4-BE49-F238E27FC236}">
                <a16:creationId xmlns:a16="http://schemas.microsoft.com/office/drawing/2014/main" id="{9A6E9F47-FAAC-AD45-9884-8441E9E0E840}"/>
              </a:ext>
            </a:extLst>
          </p:cNvPr>
          <p:cNvSpPr/>
          <p:nvPr/>
        </p:nvSpPr>
        <p:spPr>
          <a:xfrm>
            <a:off x="6245678"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giù 5">
            <a:extLst>
              <a:ext uri="{FF2B5EF4-FFF2-40B4-BE49-F238E27FC236}">
                <a16:creationId xmlns:a16="http://schemas.microsoft.com/office/drawing/2014/main" id="{A43E0EE5-F476-2042-9F51-26AA2BDFE842}"/>
              </a:ext>
            </a:extLst>
          </p:cNvPr>
          <p:cNvSpPr/>
          <p:nvPr/>
        </p:nvSpPr>
        <p:spPr>
          <a:xfrm>
            <a:off x="8659586" y="206125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275C448B-A80A-4C4C-954C-BC3FCD94738B}"/>
              </a:ext>
            </a:extLst>
          </p:cNvPr>
          <p:cNvSpPr txBox="1"/>
          <p:nvPr/>
        </p:nvSpPr>
        <p:spPr>
          <a:xfrm>
            <a:off x="234045" y="3433381"/>
            <a:ext cx="2612571" cy="923330"/>
          </a:xfrm>
          <a:prstGeom prst="rect">
            <a:avLst/>
          </a:prstGeom>
          <a:noFill/>
        </p:spPr>
        <p:txBody>
          <a:bodyPr wrap="square" rtlCol="0">
            <a:spAutoFit/>
          </a:bodyPr>
          <a:lstStyle/>
          <a:p>
            <a:pPr algn="ctr"/>
            <a:r>
              <a:rPr lang="it-IT" dirty="0"/>
              <a:t>ELEMENTI DI UNA RELIGIOSITA’ </a:t>
            </a:r>
          </a:p>
          <a:p>
            <a:pPr algn="ctr"/>
            <a:r>
              <a:rPr lang="it-IT" dirty="0"/>
              <a:t>ARABA PREISL. </a:t>
            </a:r>
          </a:p>
        </p:txBody>
      </p:sp>
      <p:sp>
        <p:nvSpPr>
          <p:cNvPr id="8" name="CasellaDiTesto 7">
            <a:extLst>
              <a:ext uri="{FF2B5EF4-FFF2-40B4-BE49-F238E27FC236}">
                <a16:creationId xmlns:a16="http://schemas.microsoft.com/office/drawing/2014/main" id="{9517544B-1720-FF41-92FC-3123FACA365F}"/>
              </a:ext>
            </a:extLst>
          </p:cNvPr>
          <p:cNvSpPr txBox="1"/>
          <p:nvPr/>
        </p:nvSpPr>
        <p:spPr>
          <a:xfrm>
            <a:off x="2754833" y="3537461"/>
            <a:ext cx="2841172" cy="646331"/>
          </a:xfrm>
          <a:prstGeom prst="rect">
            <a:avLst/>
          </a:prstGeom>
          <a:noFill/>
        </p:spPr>
        <p:txBody>
          <a:bodyPr wrap="square" rtlCol="0">
            <a:spAutoFit/>
          </a:bodyPr>
          <a:lstStyle/>
          <a:p>
            <a:pPr algn="ctr"/>
            <a:r>
              <a:rPr lang="it-IT" dirty="0"/>
              <a:t>MONOTEISMO </a:t>
            </a:r>
          </a:p>
          <a:p>
            <a:pPr algn="ctr"/>
            <a:r>
              <a:rPr lang="it-IT" dirty="0"/>
              <a:t>EBRAICO</a:t>
            </a:r>
          </a:p>
        </p:txBody>
      </p:sp>
      <p:sp>
        <p:nvSpPr>
          <p:cNvPr id="9" name="CasellaDiTesto 8">
            <a:extLst>
              <a:ext uri="{FF2B5EF4-FFF2-40B4-BE49-F238E27FC236}">
                <a16:creationId xmlns:a16="http://schemas.microsoft.com/office/drawing/2014/main" id="{334A052E-6D31-974A-8A96-8AA8E538FFF8}"/>
              </a:ext>
            </a:extLst>
          </p:cNvPr>
          <p:cNvSpPr txBox="1"/>
          <p:nvPr/>
        </p:nvSpPr>
        <p:spPr>
          <a:xfrm>
            <a:off x="5146221" y="3523211"/>
            <a:ext cx="2743200" cy="923330"/>
          </a:xfrm>
          <a:prstGeom prst="rect">
            <a:avLst/>
          </a:prstGeom>
          <a:noFill/>
        </p:spPr>
        <p:txBody>
          <a:bodyPr wrap="square" rtlCol="0">
            <a:spAutoFit/>
          </a:bodyPr>
          <a:lstStyle/>
          <a:p>
            <a:pPr algn="ctr"/>
            <a:r>
              <a:rPr lang="it-IT" dirty="0"/>
              <a:t>MONOTEISMO</a:t>
            </a:r>
          </a:p>
          <a:p>
            <a:pPr algn="ctr"/>
            <a:r>
              <a:rPr lang="it-IT" dirty="0"/>
              <a:t>CRISTIANO</a:t>
            </a:r>
          </a:p>
          <a:p>
            <a:pPr algn="ctr"/>
            <a:r>
              <a:rPr lang="it-IT" dirty="0"/>
              <a:t>(quale?)</a:t>
            </a:r>
          </a:p>
        </p:txBody>
      </p:sp>
      <p:sp>
        <p:nvSpPr>
          <p:cNvPr id="10" name="CasellaDiTesto 9">
            <a:extLst>
              <a:ext uri="{FF2B5EF4-FFF2-40B4-BE49-F238E27FC236}">
                <a16:creationId xmlns:a16="http://schemas.microsoft.com/office/drawing/2014/main" id="{930E72AC-008B-C04B-B2F5-D49CA729DDDA}"/>
              </a:ext>
            </a:extLst>
          </p:cNvPr>
          <p:cNvSpPr txBox="1"/>
          <p:nvPr/>
        </p:nvSpPr>
        <p:spPr>
          <a:xfrm>
            <a:off x="7794172" y="3523211"/>
            <a:ext cx="2275114" cy="923330"/>
          </a:xfrm>
          <a:prstGeom prst="rect">
            <a:avLst/>
          </a:prstGeom>
          <a:noFill/>
        </p:spPr>
        <p:txBody>
          <a:bodyPr wrap="square" rtlCol="0">
            <a:spAutoFit/>
          </a:bodyPr>
          <a:lstStyle/>
          <a:p>
            <a:pPr algn="ctr"/>
            <a:r>
              <a:rPr lang="it-IT" dirty="0"/>
              <a:t>TEOLOGIA POLITICA DELLA TARDA ANTICHITA’</a:t>
            </a:r>
          </a:p>
        </p:txBody>
      </p:sp>
      <p:sp>
        <p:nvSpPr>
          <p:cNvPr id="11" name="Freccia giù 10">
            <a:extLst>
              <a:ext uri="{FF2B5EF4-FFF2-40B4-BE49-F238E27FC236}">
                <a16:creationId xmlns:a16="http://schemas.microsoft.com/office/drawing/2014/main" id="{A05ADC9C-087C-4045-A13E-5AA33D7687F1}"/>
              </a:ext>
            </a:extLst>
          </p:cNvPr>
          <p:cNvSpPr/>
          <p:nvPr/>
        </p:nvSpPr>
        <p:spPr>
          <a:xfrm>
            <a:off x="615045"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giù 11">
            <a:extLst>
              <a:ext uri="{FF2B5EF4-FFF2-40B4-BE49-F238E27FC236}">
                <a16:creationId xmlns:a16="http://schemas.microsoft.com/office/drawing/2014/main" id="{1311D2AA-4550-A64C-9DBC-87C9FA343B6C}"/>
              </a:ext>
            </a:extLst>
          </p:cNvPr>
          <p:cNvSpPr/>
          <p:nvPr/>
        </p:nvSpPr>
        <p:spPr>
          <a:xfrm>
            <a:off x="1779339"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D2644A4-10A9-674E-8908-F455E477E8AD}"/>
              </a:ext>
            </a:extLst>
          </p:cNvPr>
          <p:cNvSpPr txBox="1"/>
          <p:nvPr/>
        </p:nvSpPr>
        <p:spPr>
          <a:xfrm>
            <a:off x="-255813" y="5496182"/>
            <a:ext cx="1796143" cy="584775"/>
          </a:xfrm>
          <a:prstGeom prst="rect">
            <a:avLst/>
          </a:prstGeom>
          <a:noFill/>
        </p:spPr>
        <p:txBody>
          <a:bodyPr wrap="square" rtlCol="0">
            <a:spAutoFit/>
          </a:bodyPr>
          <a:lstStyle/>
          <a:p>
            <a:pPr algn="ctr"/>
            <a:r>
              <a:rPr lang="it-IT" sz="1600" dirty="0"/>
              <a:t>POLITEISMO</a:t>
            </a:r>
          </a:p>
          <a:p>
            <a:pPr algn="ctr"/>
            <a:r>
              <a:rPr lang="it-IT" sz="1600" dirty="0"/>
              <a:t>ARABO</a:t>
            </a:r>
          </a:p>
        </p:txBody>
      </p:sp>
      <p:sp>
        <p:nvSpPr>
          <p:cNvPr id="14" name="Rettangolo 13">
            <a:extLst>
              <a:ext uri="{FF2B5EF4-FFF2-40B4-BE49-F238E27FC236}">
                <a16:creationId xmlns:a16="http://schemas.microsoft.com/office/drawing/2014/main" id="{727AF352-BBE1-F54C-A2F9-9EE57DF09FA9}"/>
              </a:ext>
            </a:extLst>
          </p:cNvPr>
          <p:cNvSpPr/>
          <p:nvPr/>
        </p:nvSpPr>
        <p:spPr>
          <a:xfrm>
            <a:off x="1272409" y="5496182"/>
            <a:ext cx="1340432" cy="584775"/>
          </a:xfrm>
          <a:prstGeom prst="rect">
            <a:avLst/>
          </a:prstGeom>
        </p:spPr>
        <p:txBody>
          <a:bodyPr wrap="none">
            <a:spAutoFit/>
          </a:bodyPr>
          <a:lstStyle/>
          <a:p>
            <a:pPr algn="ctr"/>
            <a:r>
              <a:rPr lang="it-IT" sz="1600" dirty="0"/>
              <a:t>ENOTEISMO</a:t>
            </a:r>
          </a:p>
          <a:p>
            <a:pPr algn="ctr"/>
            <a:r>
              <a:rPr lang="it-IT" sz="1600" dirty="0"/>
              <a:t>ARABO</a:t>
            </a:r>
          </a:p>
        </p:txBody>
      </p:sp>
      <p:sp>
        <p:nvSpPr>
          <p:cNvPr id="15" name="Freccia giù 14">
            <a:extLst>
              <a:ext uri="{FF2B5EF4-FFF2-40B4-BE49-F238E27FC236}">
                <a16:creationId xmlns:a16="http://schemas.microsoft.com/office/drawing/2014/main" id="{714432BF-339A-8747-997B-6BD62EB06AC5}"/>
              </a:ext>
            </a:extLst>
          </p:cNvPr>
          <p:cNvSpPr/>
          <p:nvPr/>
        </p:nvSpPr>
        <p:spPr>
          <a:xfrm>
            <a:off x="2956834" y="4688941"/>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9" name="Freccia giù 18">
            <a:extLst>
              <a:ext uri="{FF2B5EF4-FFF2-40B4-BE49-F238E27FC236}">
                <a16:creationId xmlns:a16="http://schemas.microsoft.com/office/drawing/2014/main" id="{6E71D95E-F6BE-564D-974F-572FA24CF295}"/>
              </a:ext>
            </a:extLst>
          </p:cNvPr>
          <p:cNvSpPr/>
          <p:nvPr/>
        </p:nvSpPr>
        <p:spPr>
          <a:xfrm>
            <a:off x="6381749" y="4620932"/>
            <a:ext cx="157844" cy="64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89B4A3C8-E5AC-CE44-9325-301B7D268756}"/>
              </a:ext>
            </a:extLst>
          </p:cNvPr>
          <p:cNvSpPr txBox="1"/>
          <p:nvPr/>
        </p:nvSpPr>
        <p:spPr>
          <a:xfrm>
            <a:off x="5402035" y="5434626"/>
            <a:ext cx="2231572" cy="923330"/>
          </a:xfrm>
          <a:prstGeom prst="rect">
            <a:avLst/>
          </a:prstGeom>
          <a:noFill/>
        </p:spPr>
        <p:txBody>
          <a:bodyPr wrap="square" rtlCol="0">
            <a:spAutoFit/>
          </a:bodyPr>
          <a:lstStyle/>
          <a:p>
            <a:pPr algn="ctr"/>
            <a:r>
              <a:rPr lang="it-IT" dirty="0"/>
              <a:t>Circa la prassi:</a:t>
            </a:r>
          </a:p>
          <a:p>
            <a:pPr algn="ctr"/>
            <a:r>
              <a:rPr lang="it-IT" dirty="0"/>
              <a:t>Tradizioni monastiche</a:t>
            </a:r>
          </a:p>
        </p:txBody>
      </p:sp>
      <p:sp>
        <p:nvSpPr>
          <p:cNvPr id="21" name="Freccia giù 20">
            <a:extLst>
              <a:ext uri="{FF2B5EF4-FFF2-40B4-BE49-F238E27FC236}">
                <a16:creationId xmlns:a16="http://schemas.microsoft.com/office/drawing/2014/main" id="{73FB6319-266F-8E4C-9B4D-639CF4ADA0FD}"/>
              </a:ext>
            </a:extLst>
          </p:cNvPr>
          <p:cNvSpPr/>
          <p:nvPr/>
        </p:nvSpPr>
        <p:spPr>
          <a:xfrm>
            <a:off x="11073494"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B8273324-70C8-D143-AF11-EF89B65277CD}"/>
              </a:ext>
            </a:extLst>
          </p:cNvPr>
          <p:cNvSpPr txBox="1"/>
          <p:nvPr/>
        </p:nvSpPr>
        <p:spPr>
          <a:xfrm>
            <a:off x="10280812" y="3537065"/>
            <a:ext cx="1856759" cy="923330"/>
          </a:xfrm>
          <a:prstGeom prst="rect">
            <a:avLst/>
          </a:prstGeom>
          <a:noFill/>
        </p:spPr>
        <p:txBody>
          <a:bodyPr wrap="square" rtlCol="0">
            <a:spAutoFit/>
          </a:bodyPr>
          <a:lstStyle/>
          <a:p>
            <a:pPr algn="ctr"/>
            <a:r>
              <a:rPr lang="it-IT" dirty="0"/>
              <a:t>CARISMA PROFETICO DI MUHAMMAD?</a:t>
            </a:r>
          </a:p>
        </p:txBody>
      </p:sp>
      <p:sp>
        <p:nvSpPr>
          <p:cNvPr id="22" name="CasellaDiTesto 21">
            <a:extLst>
              <a:ext uri="{FF2B5EF4-FFF2-40B4-BE49-F238E27FC236}">
                <a16:creationId xmlns:a16="http://schemas.microsoft.com/office/drawing/2014/main" id="{0DA859F5-49EB-6445-8B7A-34C511D1D317}"/>
              </a:ext>
            </a:extLst>
          </p:cNvPr>
          <p:cNvSpPr txBox="1"/>
          <p:nvPr/>
        </p:nvSpPr>
        <p:spPr>
          <a:xfrm>
            <a:off x="2612841" y="5415509"/>
            <a:ext cx="2079172" cy="461665"/>
          </a:xfrm>
          <a:prstGeom prst="rect">
            <a:avLst/>
          </a:prstGeom>
          <a:noFill/>
        </p:spPr>
        <p:txBody>
          <a:bodyPr wrap="square" rtlCol="0">
            <a:spAutoFit/>
          </a:bodyPr>
          <a:lstStyle/>
          <a:p>
            <a:r>
              <a:rPr lang="it-IT" sz="2400" dirty="0" err="1">
                <a:latin typeface="Times New Roman" panose="02020603050405020304" pitchFamily="18" charset="0"/>
                <a:cs typeface="Times New Roman" panose="02020603050405020304" pitchFamily="18" charset="0"/>
              </a:rPr>
              <a:t>Hanīf</a:t>
            </a:r>
            <a:r>
              <a:rPr lang="it-IT" sz="2400" dirty="0">
                <a:latin typeface="Times New Roman" panose="02020603050405020304" pitchFamily="18" charset="0"/>
                <a:cs typeface="Times New Roman" panose="02020603050405020304" pitchFamily="18" charset="0"/>
              </a:rPr>
              <a:t> </a:t>
            </a:r>
          </a:p>
        </p:txBody>
      </p:sp>
      <p:sp>
        <p:nvSpPr>
          <p:cNvPr id="16" name="Ovale 15">
            <a:extLst>
              <a:ext uri="{FF2B5EF4-FFF2-40B4-BE49-F238E27FC236}">
                <a16:creationId xmlns:a16="http://schemas.microsoft.com/office/drawing/2014/main" id="{257517CF-D827-2D47-92DC-55A6B590BE10}"/>
              </a:ext>
            </a:extLst>
          </p:cNvPr>
          <p:cNvSpPr/>
          <p:nvPr/>
        </p:nvSpPr>
        <p:spPr>
          <a:xfrm>
            <a:off x="7536382" y="1838450"/>
            <a:ext cx="2760749" cy="31063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19486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8B4DBB3-DC02-9144-84AB-729C29E7912B}"/>
              </a:ext>
            </a:extLst>
          </p:cNvPr>
          <p:cNvSpPr/>
          <p:nvPr/>
        </p:nvSpPr>
        <p:spPr>
          <a:xfrm>
            <a:off x="1393373" y="400127"/>
            <a:ext cx="10613570" cy="490199"/>
          </a:xfrm>
          <a:prstGeom prst="rect">
            <a:avLst/>
          </a:prstGeom>
        </p:spPr>
        <p:txBody>
          <a:bodyPr wrap="square">
            <a:spAutoFit/>
          </a:bodyPr>
          <a:lstStyle/>
          <a:p>
            <a:pPr marL="144145" indent="180340" algn="just">
              <a:lnSpc>
                <a:spcPct val="115000"/>
              </a:lnSpc>
              <a:spcAft>
                <a:spcPts val="0"/>
              </a:spcAft>
            </a:pP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Monoteismo religioso e teologia politica nella Tarda antichità</a:t>
            </a:r>
            <a:endParaRPr lang="it-IT"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1B877C74-EC32-6240-809F-7085A8ABC4CF}"/>
              </a:ext>
            </a:extLst>
          </p:cNvPr>
          <p:cNvSpPr/>
          <p:nvPr/>
        </p:nvSpPr>
        <p:spPr>
          <a:xfrm>
            <a:off x="4357915" y="1241661"/>
            <a:ext cx="7282542" cy="5518370"/>
          </a:xfrm>
          <a:prstGeom prst="rect">
            <a:avLst/>
          </a:prstGeom>
        </p:spPr>
        <p:txBody>
          <a:bodyPr wrap="square">
            <a:spAutoFit/>
          </a:bodyPr>
          <a:lstStyle/>
          <a:p>
            <a:pPr marL="144145"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Provando ad individuare le caratteristiche principali di questo paradigma, possiamo indicare sinteticamente alcune caratteristiche essenziali: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144145" indent="180340" algn="just">
              <a:lnSpc>
                <a:spcPct val="115000"/>
              </a:lnSpc>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a) la pervasività della religione in ogni ambito della vita civile;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144145" indent="180340" algn="just">
              <a:lnSpc>
                <a:spcPct val="115000"/>
              </a:lnSpc>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b) la sottomissione del governo politico ai principi religiosi;</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144145" indent="180340" algn="just">
              <a:lnSpc>
                <a:spcPct val="115000"/>
              </a:lnSpc>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c) la reciproca influenza tra politica e ideologia religiosa al fine di alimentare progetti espansionistici e militari;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144145" indent="180340" algn="just">
              <a:lnSpc>
                <a:spcPct val="115000"/>
              </a:lnSpc>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d) la formazione di un’identità individuale e comunitaria che si riceve dalla religione di appartenenza e non più dalla comunità etnica o politica di riferimento (</a:t>
            </a:r>
            <a:r>
              <a:rPr lang="it-IT" sz="2200" i="1" dirty="0" err="1">
                <a:latin typeface="Times New Roman" panose="02020603050405020304" pitchFamily="18" charset="0"/>
                <a:ea typeface="Calibri" panose="020F0502020204030204" pitchFamily="34" charset="0"/>
                <a:cs typeface="Times New Roman" panose="02020603050405020304" pitchFamily="18" charset="0"/>
              </a:rPr>
              <a:t>cf</a:t>
            </a:r>
            <a:r>
              <a:rPr lang="it-IT" sz="2200" i="1" dirty="0">
                <a:latin typeface="Times New Roman" panose="02020603050405020304" pitchFamily="18" charset="0"/>
                <a:ea typeface="Calibri" panose="020F0502020204030204" pitchFamily="34" charset="0"/>
                <a:cs typeface="Times New Roman" panose="02020603050405020304" pitchFamily="18" charset="0"/>
              </a:rPr>
              <a:t> «Umma»);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144145" indent="180340" algn="just">
              <a:lnSpc>
                <a:spcPct val="115000"/>
              </a:lnSpc>
              <a:spcAft>
                <a:spcPts val="0"/>
              </a:spcAft>
            </a:pPr>
            <a:r>
              <a:rPr lang="it-IT" sz="2200" i="1" dirty="0">
                <a:latin typeface="Times New Roman" panose="02020603050405020304" pitchFamily="18" charset="0"/>
                <a:ea typeface="Calibri" panose="020F0502020204030204" pitchFamily="34" charset="0"/>
                <a:cs typeface="Times New Roman" panose="02020603050405020304" pitchFamily="18" charset="0"/>
              </a:rPr>
              <a:t>e) il legame tra concezione monoteistica del divino e vocazione all’universalismo politico della Tarda antichità.</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144145"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D59D4196-BC7A-1745-ACEF-0423B8CE7986}"/>
              </a:ext>
            </a:extLst>
          </p:cNvPr>
          <p:cNvPicPr>
            <a:picLocks noChangeAspect="1"/>
          </p:cNvPicPr>
          <p:nvPr/>
        </p:nvPicPr>
        <p:blipFill rotWithShape="1">
          <a:blip r:embed="rId2"/>
          <a:srcRect l="4193" r="6774"/>
          <a:stretch/>
        </p:blipFill>
        <p:spPr>
          <a:xfrm>
            <a:off x="316049" y="4100777"/>
            <a:ext cx="3556705" cy="2255157"/>
          </a:xfrm>
          <a:prstGeom prst="rect">
            <a:avLst/>
          </a:prstGeom>
        </p:spPr>
      </p:pic>
      <p:sp>
        <p:nvSpPr>
          <p:cNvPr id="4" name="Rettangolo 3">
            <a:extLst>
              <a:ext uri="{FF2B5EF4-FFF2-40B4-BE49-F238E27FC236}">
                <a16:creationId xmlns:a16="http://schemas.microsoft.com/office/drawing/2014/main" id="{5EB40C4F-B700-3B45-932E-E9BA51CC80BF}"/>
              </a:ext>
            </a:extLst>
          </p:cNvPr>
          <p:cNvSpPr/>
          <p:nvPr/>
        </p:nvSpPr>
        <p:spPr>
          <a:xfrm>
            <a:off x="316049" y="1241661"/>
            <a:ext cx="3787866" cy="2554545"/>
          </a:xfrm>
          <a:prstGeom prst="rect">
            <a:avLst/>
          </a:prstGeom>
        </p:spPr>
        <p:txBody>
          <a:bodyPr wrap="square">
            <a:spAutoFit/>
          </a:bodyPr>
          <a:lstStyle/>
          <a:p>
            <a:r>
              <a:rPr lang="it-IT" sz="2000" dirty="0">
                <a:latin typeface="Times New Roman" panose="02020603050405020304" pitchFamily="18" charset="0"/>
                <a:ea typeface="Calibri" panose="020F0502020204030204" pitchFamily="34" charset="0"/>
              </a:rPr>
              <a:t>Osservando il tema “monoteismo”, possiamo dire con G. </a:t>
            </a:r>
            <a:r>
              <a:rPr lang="it-IT" sz="2000" dirty="0" err="1">
                <a:latin typeface="Times New Roman" panose="02020603050405020304" pitchFamily="18" charset="0"/>
                <a:ea typeface="Calibri" panose="020F0502020204030204" pitchFamily="34" charset="0"/>
              </a:rPr>
              <a:t>Fowden</a:t>
            </a:r>
            <a:r>
              <a:rPr lang="it-IT" sz="2000" dirty="0">
                <a:latin typeface="Times New Roman" panose="02020603050405020304" pitchFamily="18" charset="0"/>
                <a:ea typeface="Calibri" panose="020F0502020204030204" pitchFamily="34" charset="0"/>
              </a:rPr>
              <a:t> che «l’aspetto caratteristico della Tarda-antichità […] era la convinzione che la conoscenza dell’unico Dio giustificasse l’esercizio del potere imperiale e lo rendesse più efficace». </a:t>
            </a:r>
            <a:endParaRPr lang="it-IT" sz="2000" dirty="0"/>
          </a:p>
        </p:txBody>
      </p:sp>
    </p:spTree>
    <p:extLst>
      <p:ext uri="{BB962C8B-B14F-4D97-AF65-F5344CB8AC3E}">
        <p14:creationId xmlns:p14="http://schemas.microsoft.com/office/powerpoint/2010/main" val="4199631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FAD0F9B-200F-BF44-B004-2BE9F5F4B745}"/>
              </a:ext>
            </a:extLst>
          </p:cNvPr>
          <p:cNvSpPr/>
          <p:nvPr/>
        </p:nvSpPr>
        <p:spPr>
          <a:xfrm>
            <a:off x="3508827" y="227181"/>
            <a:ext cx="8262259" cy="6370975"/>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 conclusione del nostro percorso, possiamo riconoscere nella genesi della concezione monoteistica di Dio nell’islam primitivo una sedimentazione di concezioni religiose e politiche affini alla penisola Araba del VII secolo:</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Aft>
                <a:spcPts val="0"/>
              </a:spcAft>
              <a:buAutoNum type="alphaLcParenR"/>
            </a:pPr>
            <a:r>
              <a:rPr lang="it-IT" sz="2400" dirty="0">
                <a:latin typeface="Times New Roman" panose="02020603050405020304" pitchFamily="18" charset="0"/>
                <a:ea typeface="Calibri" panose="020F0502020204030204" pitchFamily="34" charset="0"/>
                <a:cs typeface="Times New Roman" panose="02020603050405020304" pitchFamily="18" charset="0"/>
              </a:rPr>
              <a:t>una teologia monoteista biblico-semitica; </a:t>
            </a:r>
          </a:p>
          <a:p>
            <a:pPr marL="457200" indent="-457200" algn="just">
              <a:spcAft>
                <a:spcPts val="0"/>
              </a:spcAft>
              <a:buAutoNum type="alphaLcParenR"/>
            </a:pPr>
            <a:r>
              <a:rPr lang="it-IT" sz="2400" dirty="0">
                <a:latin typeface="Times New Roman" panose="02020603050405020304" pitchFamily="18" charset="0"/>
                <a:ea typeface="Calibri" panose="020F0502020204030204" pitchFamily="34" charset="0"/>
                <a:cs typeface="Times New Roman" panose="02020603050405020304" pitchFamily="18" charset="0"/>
              </a:rPr>
              <a:t>una</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Times New Roman" panose="02020603050405020304" pitchFamily="18" charset="0"/>
                <a:ea typeface="Calibri" panose="020F0502020204030204" pitchFamily="34" charset="0"/>
                <a:cs typeface="Times New Roman" panose="02020603050405020304" pitchFamily="18" charset="0"/>
              </a:rPr>
              <a:t>cristologia giudeo-cristiana; </a:t>
            </a:r>
          </a:p>
          <a:p>
            <a:pPr marL="457200" indent="-457200" algn="just">
              <a:spcAft>
                <a:spcPts val="0"/>
              </a:spcAft>
              <a:buAutoNum type="alphaLcParenR"/>
            </a:pPr>
            <a:r>
              <a:rPr lang="it-IT" sz="2400" dirty="0">
                <a:latin typeface="Times New Roman" panose="02020603050405020304" pitchFamily="18" charset="0"/>
                <a:ea typeface="Calibri" panose="020F0502020204030204" pitchFamily="34" charset="0"/>
                <a:cs typeface="Times New Roman" panose="02020603050405020304" pitchFamily="18" charset="0"/>
              </a:rPr>
              <a:t>una visione apocalittica e una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profetologia</a:t>
            </a:r>
            <a:r>
              <a:rPr lang="it-IT" sz="2400" dirty="0">
                <a:latin typeface="Times New Roman" panose="02020603050405020304" pitchFamily="18" charset="0"/>
                <a:ea typeface="Calibri" panose="020F0502020204030204" pitchFamily="34" charset="0"/>
                <a:cs typeface="Times New Roman" panose="02020603050405020304" pitchFamily="18" charset="0"/>
              </a:rPr>
              <a:t> biblica con inclusioni arabe (es. </a:t>
            </a:r>
            <a:r>
              <a:rPr lang="it-IT" sz="2400" dirty="0" err="1">
                <a:latin typeface="Times New Roman" panose="02020603050405020304" pitchFamily="18" charset="0"/>
                <a:ea typeface="Calibri" panose="020F0502020204030204" pitchFamily="34" charset="0"/>
                <a:cs typeface="Times New Roman" panose="02020603050405020304" pitchFamily="18" charset="0"/>
              </a:rPr>
              <a:t>Hanif</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lgn="just">
              <a:spcAft>
                <a:spcPts val="0"/>
              </a:spcAft>
              <a:buAutoNum type="alphaLcParenR"/>
            </a:pPr>
            <a:r>
              <a:rPr lang="it-IT" sz="2400" dirty="0">
                <a:latin typeface="Times New Roman" panose="02020603050405020304" pitchFamily="18" charset="0"/>
                <a:ea typeface="Calibri" panose="020F0502020204030204" pitchFamily="34" charset="0"/>
                <a:cs typeface="Times New Roman" panose="02020603050405020304" pitchFamily="18" charset="0"/>
              </a:rPr>
              <a:t>un’esperienza cultuale radicata in tradizioni autoctone arabe (pellegrinaggio,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circumambulazione</a:t>
            </a:r>
            <a:r>
              <a:rPr lang="it-IT" sz="2400" dirty="0">
                <a:latin typeface="Times New Roman" panose="02020603050405020304" pitchFamily="18" charset="0"/>
                <a:ea typeface="Calibri" panose="020F0502020204030204" pitchFamily="34" charset="0"/>
                <a:cs typeface="Times New Roman" panose="02020603050405020304" pitchFamily="18" charset="0"/>
              </a:rPr>
              <a:t>, abluzioni, sacrifici) assieme a residuali tradizioni semitiche e pratiche monastiche cristiane (preghiera notturna =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ṣalāt</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at-tahajjud</a:t>
            </a:r>
            <a:r>
              <a:rPr lang="it-IT" sz="2400" dirty="0">
                <a:latin typeface="Times New Roman" panose="02020603050405020304" pitchFamily="18" charset="0"/>
                <a:ea typeface="Calibri" panose="020F0502020204030204" pitchFamily="34" charset="0"/>
                <a:cs typeface="Times New Roman" panose="02020603050405020304" pitchFamily="18" charset="0"/>
              </a:rPr>
              <a:t>; memoria Dei = </a:t>
            </a:r>
            <a:r>
              <a:rPr lang="it-IT" sz="2400" dirty="0" err="1">
                <a:latin typeface="Times New Roman" panose="02020603050405020304" pitchFamily="18" charset="0"/>
                <a:ea typeface="Calibri" panose="020F0502020204030204" pitchFamily="34" charset="0"/>
                <a:cs typeface="Times New Roman" panose="02020603050405020304" pitchFamily="18" charset="0"/>
              </a:rPr>
              <a:t>dhikr</a:t>
            </a:r>
            <a:r>
              <a:rPr lang="it-IT" sz="2400" dirty="0">
                <a:latin typeface="Times New Roman" panose="02020603050405020304" pitchFamily="18" charset="0"/>
                <a:ea typeface="Calibri" panose="020F0502020204030204" pitchFamily="34" charset="0"/>
                <a:cs typeface="Times New Roman" panose="02020603050405020304" pitchFamily="18" charset="0"/>
              </a:rPr>
              <a:t>; eremitaggio = </a:t>
            </a:r>
            <a:r>
              <a:rPr lang="it-IT" sz="2400" dirty="0" err="1">
                <a:latin typeface="Times New Roman" panose="02020603050405020304" pitchFamily="18" charset="0"/>
                <a:ea typeface="Calibri" panose="020F0502020204030204" pitchFamily="34" charset="0"/>
                <a:cs typeface="Times New Roman" panose="02020603050405020304" pitchFamily="18" charset="0"/>
              </a:rPr>
              <a:t>taḥannuth</a:t>
            </a:r>
            <a:r>
              <a:rPr lang="it-IT" sz="2400" dirty="0">
                <a:latin typeface="Times New Roman" panose="02020603050405020304" pitchFamily="18" charset="0"/>
                <a:ea typeface="Calibri" panose="020F0502020204030204" pitchFamily="34" charset="0"/>
                <a:cs typeface="Times New Roman" panose="02020603050405020304" pitchFamily="18" charset="0"/>
              </a:rPr>
              <a:t>; pratica del digiuno =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ṣawm</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lgn="just">
              <a:spcAft>
                <a:spcPts val="0"/>
              </a:spcAft>
              <a:buAutoNum type="alphaLcParenR"/>
            </a:pPr>
            <a:r>
              <a:rPr lang="it-IT" sz="2400" dirty="0">
                <a:latin typeface="Times New Roman" panose="02020603050405020304" pitchFamily="18" charset="0"/>
                <a:ea typeface="Calibri" panose="020F0502020204030204" pitchFamily="34" charset="0"/>
                <a:cs typeface="Times New Roman" panose="02020603050405020304" pitchFamily="18" charset="0"/>
              </a:rPr>
              <a:t>una teologia politica influenzata dai paradigmi culturali, religiosi e politici della Tardo-antichità.</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AC5F102A-5276-924B-AE91-980955289F96}"/>
              </a:ext>
            </a:extLst>
          </p:cNvPr>
          <p:cNvPicPr>
            <a:picLocks noChangeAspect="1"/>
          </p:cNvPicPr>
          <p:nvPr/>
        </p:nvPicPr>
        <p:blipFill rotWithShape="1">
          <a:blip r:embed="rId2"/>
          <a:srcRect l="13888" r="20001"/>
          <a:stretch/>
        </p:blipFill>
        <p:spPr>
          <a:xfrm>
            <a:off x="279400" y="1101268"/>
            <a:ext cx="3022600" cy="4572000"/>
          </a:xfrm>
          <a:prstGeom prst="rect">
            <a:avLst/>
          </a:prstGeom>
        </p:spPr>
      </p:pic>
    </p:spTree>
    <p:extLst>
      <p:ext uri="{BB962C8B-B14F-4D97-AF65-F5344CB8AC3E}">
        <p14:creationId xmlns:p14="http://schemas.microsoft.com/office/powerpoint/2010/main" val="1796091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6E1769D-F4C8-EA44-B47A-EB46627074D9}"/>
              </a:ext>
            </a:extLst>
          </p:cNvPr>
          <p:cNvSpPr/>
          <p:nvPr/>
        </p:nvSpPr>
        <p:spPr>
          <a:xfrm>
            <a:off x="886796" y="0"/>
            <a:ext cx="9053748" cy="6494085"/>
          </a:xfrm>
          <a:prstGeom prst="rect">
            <a:avLst/>
          </a:prstGeom>
        </p:spPr>
        <p:txBody>
          <a:bodyPr wrap="square">
            <a:spAutoFit/>
          </a:bodyPr>
          <a:lstStyle/>
          <a:p>
            <a:endParaRPr lang="it-IT" sz="2800" dirty="0">
              <a:latin typeface="Times New Roman" panose="02020603050405020304" pitchFamily="18" charset="0"/>
              <a:ea typeface="Calibri" panose="020F0502020204030204" pitchFamily="34" charset="0"/>
              <a:cs typeface="Times New Roman" panose="02020603050405020304" pitchFamily="18" charset="0"/>
            </a:endParaRPr>
          </a:p>
          <a:p>
            <a:r>
              <a:rPr lang="it-IT" sz="2800" dirty="0" err="1">
                <a:solidFill>
                  <a:srgbClr val="FFFF00"/>
                </a:solidFill>
                <a:latin typeface="Times New Roman" panose="02020603050405020304" pitchFamily="18" charset="0"/>
                <a:cs typeface="Times New Roman" panose="02020603050405020304" pitchFamily="18" charset="0"/>
              </a:rPr>
              <a:t>Tawḥīd</a:t>
            </a:r>
            <a:r>
              <a:rPr lang="it-IT" sz="2800" dirty="0">
                <a:solidFill>
                  <a:srgbClr val="FFFF00"/>
                </a:solidFill>
                <a:latin typeface="Times New Roman" panose="02020603050405020304" pitchFamily="18" charset="0"/>
                <a:cs typeface="Times New Roman" panose="02020603050405020304" pitchFamily="18" charset="0"/>
              </a:rPr>
              <a:t> – unicità di Dio</a:t>
            </a:r>
            <a:endPar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endParaRPr lang="it-IT" sz="2800" dirty="0">
              <a:latin typeface="Times New Roman" panose="02020603050405020304" pitchFamily="18" charset="0"/>
              <a:ea typeface="Calibri" panose="020F0502020204030204" pitchFamily="34" charset="0"/>
              <a:cs typeface="Times New Roman" panose="02020603050405020304" pitchFamily="18" charset="0"/>
            </a:endParaRPr>
          </a:p>
          <a:p>
            <a:r>
              <a:rPr lang="it-IT" sz="2800" dirty="0">
                <a:latin typeface="Times New Roman" panose="02020603050405020304" pitchFamily="18" charset="0"/>
                <a:ea typeface="Calibri" panose="020F0502020204030204" pitchFamily="34" charset="0"/>
                <a:cs typeface="Times New Roman" panose="02020603050405020304" pitchFamily="18" charset="0"/>
              </a:rPr>
              <a:t>Due aree di attestazione del monoteismo</a:t>
            </a:r>
            <a:r>
              <a:rPr lang="it-IT" sz="2800" dirty="0">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it-IT" sz="2800" dirty="0">
                <a:latin typeface="Times New Roman" panose="02020603050405020304" pitchFamily="18" charset="0"/>
                <a:cs typeface="Times New Roman" panose="02020603050405020304" pitchFamily="18" charset="0"/>
              </a:rPr>
              <a:t>Area coranica</a:t>
            </a:r>
          </a:p>
          <a:p>
            <a:pPr marL="457200" indent="-457200">
              <a:buFont typeface="Arial" panose="020B0604020202020204" pitchFamily="34" charset="0"/>
              <a:buChar char="•"/>
            </a:pPr>
            <a:r>
              <a:rPr lang="it-IT" sz="2800" dirty="0">
                <a:latin typeface="Times New Roman" panose="02020603050405020304" pitchFamily="18" charset="0"/>
                <a:cs typeface="Times New Roman" panose="02020603050405020304" pitchFamily="18" charset="0"/>
              </a:rPr>
              <a:t>Area della cosiddetta «tradizione»</a:t>
            </a:r>
          </a:p>
          <a:p>
            <a:endParaRPr lang="it-IT" sz="2800"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Tre «luoghi» di affermazione/interpretazione del </a:t>
            </a:r>
            <a:r>
              <a:rPr lang="it-IT" sz="2800" dirty="0" err="1">
                <a:latin typeface="Times New Roman" panose="02020603050405020304" pitchFamily="18" charset="0"/>
                <a:cs typeface="Times New Roman" panose="02020603050405020304" pitchFamily="18" charset="0"/>
              </a:rPr>
              <a:t>Tawhid</a:t>
            </a:r>
            <a:r>
              <a:rPr lang="it-IT" sz="28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it-IT" sz="2800" dirty="0" err="1">
                <a:latin typeface="Times New Roman" panose="02020603050405020304" pitchFamily="18" charset="0"/>
                <a:cs typeface="Times New Roman" panose="02020603050405020304" pitchFamily="18" charset="0"/>
              </a:rPr>
              <a:t>Kalam</a:t>
            </a:r>
            <a:endParaRPr lang="it-IT" sz="2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800" dirty="0" err="1">
                <a:latin typeface="Times New Roman" panose="02020603050405020304" pitchFamily="18" charset="0"/>
                <a:cs typeface="Times New Roman" panose="02020603050405020304" pitchFamily="18" charset="0"/>
              </a:rPr>
              <a:t>Falsafa</a:t>
            </a:r>
            <a:endParaRPr lang="it-IT" sz="2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800" dirty="0" err="1">
                <a:latin typeface="Times New Roman" panose="02020603050405020304" pitchFamily="18" charset="0"/>
                <a:cs typeface="Times New Roman" panose="02020603050405020304" pitchFamily="18" charset="0"/>
              </a:rPr>
              <a:t>Tasawwuf</a:t>
            </a:r>
            <a:r>
              <a:rPr lang="it-IT" sz="28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it-IT" sz="2400" dirty="0"/>
          </a:p>
          <a:p>
            <a:r>
              <a:rPr lang="it-IT" sz="2800" dirty="0">
                <a:latin typeface="Times New Roman" panose="02020603050405020304" pitchFamily="18" charset="0"/>
                <a:cs typeface="Times New Roman" panose="02020603050405020304" pitchFamily="18" charset="0"/>
              </a:rPr>
              <a:t>*«Fino a che persiste un soggetto esterno a Dio che ne proclama l’unicità, Egli non può essere considerato davvero Unico», (A. Ventura).</a:t>
            </a:r>
          </a:p>
        </p:txBody>
      </p:sp>
    </p:spTree>
    <p:extLst>
      <p:ext uri="{BB962C8B-B14F-4D97-AF65-F5344CB8AC3E}">
        <p14:creationId xmlns:p14="http://schemas.microsoft.com/office/powerpoint/2010/main" val="3680421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112A502-4AA9-F049-81E0-6B103D085946}"/>
              </a:ext>
            </a:extLst>
          </p:cNvPr>
          <p:cNvSpPr/>
          <p:nvPr/>
        </p:nvSpPr>
        <p:spPr>
          <a:xfrm>
            <a:off x="4902200" y="1386952"/>
            <a:ext cx="6477000" cy="4493538"/>
          </a:xfrm>
          <a:prstGeom prst="rect">
            <a:avLst/>
          </a:prstGeom>
        </p:spPr>
        <p:txBody>
          <a:bodyPr wrap="square">
            <a:spAutoFit/>
          </a:bodyPr>
          <a:lstStyle/>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«Egli è Dio, non c’è altro dio che lui, conosce il mistero e il visibile,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è il clemente, il compassionevole</a:t>
            </a:r>
            <a:r>
              <a:rPr lang="it-IT" sz="2600" dirty="0">
                <a:latin typeface="Times New Roman" panose="02020603050405020304" pitchFamily="18" charset="0"/>
                <a:ea typeface="Calibri" panose="020F0502020204030204" pitchFamily="34" charset="0"/>
                <a:cs typeface="Times New Roman" panose="02020603050405020304" pitchFamily="18" charset="0"/>
              </a:rPr>
              <a:t>. Egli è Dio, non c’è altro dio che lui,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Re, il Santo, la Pace, il Fedele, il Custode, il Potente, il Dominatore, il Superbo</a:t>
            </a:r>
            <a:r>
              <a:rPr lang="it-IT" sz="2600" dirty="0">
                <a:latin typeface="Times New Roman" panose="02020603050405020304" pitchFamily="18" charset="0"/>
                <a:ea typeface="Calibri" panose="020F0502020204030204" pitchFamily="34" charset="0"/>
                <a:cs typeface="Times New Roman" panose="02020603050405020304" pitchFamily="18" charset="0"/>
              </a:rPr>
              <a:t>. Sia glorificato Dio, Egli è ben oltre quel che Gli associano, Egli è Dio, </a:t>
            </a: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Creatore, il Plasmatore, il Forgiatore</a:t>
            </a:r>
            <a:r>
              <a:rPr lang="it-IT" sz="2600" dirty="0">
                <a:latin typeface="Times New Roman" panose="02020603050405020304" pitchFamily="18" charset="0"/>
                <a:ea typeface="Calibri" panose="020F0502020204030204" pitchFamily="34" charset="0"/>
                <a:cs typeface="Times New Roman" panose="02020603050405020304" pitchFamily="18" charset="0"/>
              </a:rPr>
              <a:t>, Egli ha i bellissimi nomi, e ogni cosa nei cieli e sulla terra celebra le sue lodi. Egli è il Potente, il Saggio», (</a:t>
            </a:r>
            <a:r>
              <a:rPr lang="it-IT" sz="2600" dirty="0" err="1">
                <a:latin typeface="Times New Roman" panose="02020603050405020304" pitchFamily="18" charset="0"/>
                <a:ea typeface="Calibri" panose="020F0502020204030204" pitchFamily="34" charset="0"/>
                <a:cs typeface="Times New Roman" panose="02020603050405020304" pitchFamily="18" charset="0"/>
              </a:rPr>
              <a:t>Q</a:t>
            </a:r>
            <a:r>
              <a:rPr lang="it-IT" sz="2600" dirty="0">
                <a:latin typeface="Times New Roman" panose="02020603050405020304" pitchFamily="18" charset="0"/>
                <a:ea typeface="Calibri" panose="020F0502020204030204" pitchFamily="34" charset="0"/>
                <a:cs typeface="Times New Roman" panose="02020603050405020304" pitchFamily="18" charset="0"/>
              </a:rPr>
              <a:t>. 59,22-24).</a:t>
            </a:r>
            <a:endParaRPr lang="it-IT" sz="2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C4051B9E-017F-A649-B548-124AB6A4A800}"/>
              </a:ext>
            </a:extLst>
          </p:cNvPr>
          <p:cNvPicPr>
            <a:picLocks noChangeAspect="1"/>
          </p:cNvPicPr>
          <p:nvPr/>
        </p:nvPicPr>
        <p:blipFill rotWithShape="1">
          <a:blip r:embed="rId2"/>
          <a:srcRect r="26552"/>
          <a:stretch/>
        </p:blipFill>
        <p:spPr>
          <a:xfrm>
            <a:off x="311150" y="1386952"/>
            <a:ext cx="4057650" cy="3810000"/>
          </a:xfrm>
          <a:prstGeom prst="rect">
            <a:avLst/>
          </a:prstGeom>
        </p:spPr>
      </p:pic>
    </p:spTree>
    <p:extLst>
      <p:ext uri="{BB962C8B-B14F-4D97-AF65-F5344CB8AC3E}">
        <p14:creationId xmlns:p14="http://schemas.microsoft.com/office/powerpoint/2010/main" val="3658889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9574F7C-BEE7-DD41-8649-72FF3677DC75}"/>
              </a:ext>
            </a:extLst>
          </p:cNvPr>
          <p:cNvSpPr/>
          <p:nvPr/>
        </p:nvSpPr>
        <p:spPr>
          <a:xfrm>
            <a:off x="3905250" y="1354854"/>
            <a:ext cx="7899400" cy="3970318"/>
          </a:xfrm>
          <a:prstGeom prst="rect">
            <a:avLst/>
          </a:prstGeom>
        </p:spPr>
        <p:txBody>
          <a:bodyPr wrap="square">
            <a:spAutoFit/>
          </a:bodyPr>
          <a:lstStyle/>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«Quando i miei servi ti chiedono di me, di’ loro che </a:t>
            </a:r>
            <a:r>
              <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Io sono vicino</a:t>
            </a:r>
            <a:r>
              <a:rPr lang="it-IT" sz="2800" dirty="0">
                <a:latin typeface="Times New Roman" panose="02020603050405020304" pitchFamily="18" charset="0"/>
                <a:ea typeface="Calibri" panose="020F0502020204030204" pitchFamily="34" charset="0"/>
                <a:cs typeface="Times New Roman" panose="02020603050405020304" pitchFamily="18" charset="0"/>
              </a:rPr>
              <a:t>. Io esaudirò la supplica di chi prega quando mi prega, ma essi mi rispondano e credano in me affinché siano ben diretti»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2,186). </a:t>
            </a:r>
          </a:p>
          <a:p>
            <a:pPr indent="180340" algn="just">
              <a:spcAft>
                <a:spcPts val="0"/>
              </a:spcAft>
            </a:pPr>
            <a:endParaRPr lang="it-IT" sz="2800" dirty="0">
              <a:latin typeface="Times New Roman" panose="02020603050405020304" pitchFamily="18" charset="0"/>
              <a:ea typeface="Calibri" panose="020F0502020204030204" pitchFamily="34"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 </a:t>
            </a:r>
          </a:p>
          <a:p>
            <a:pPr algn="just"/>
            <a:r>
              <a:rPr lang="it-IT" sz="2800" dirty="0">
                <a:latin typeface="Times New Roman" panose="02020603050405020304" pitchFamily="18" charset="0"/>
                <a:cs typeface="Times New Roman" panose="02020603050405020304" pitchFamily="18" charset="0"/>
              </a:rPr>
              <a:t>“Egli è vicino ai Suoi servi, </a:t>
            </a:r>
            <a:r>
              <a:rPr lang="it-IT" sz="2800" dirty="0">
                <a:solidFill>
                  <a:srgbClr val="FFFF00"/>
                </a:solidFill>
                <a:latin typeface="Times New Roman" panose="02020603050405020304" pitchFamily="18" charset="0"/>
                <a:cs typeface="Times New Roman" panose="02020603050405020304" pitchFamily="18" charset="0"/>
              </a:rPr>
              <a:t>più vicino a loro della loro vena giugulare</a:t>
            </a:r>
            <a:r>
              <a:rPr lang="it-IT" sz="2800" dirty="0">
                <a:latin typeface="Times New Roman" panose="02020603050405020304" pitchFamily="18" charset="0"/>
                <a:cs typeface="Times New Roman" panose="02020603050405020304" pitchFamily="18" charset="0"/>
              </a:rPr>
              <a:t>, risponde all’invocazione di chi Lo implora, quando Lo invoca”, (</a:t>
            </a:r>
            <a:r>
              <a:rPr lang="it-IT" sz="2800" dirty="0" err="1">
                <a:latin typeface="Times New Roman" panose="02020603050405020304" pitchFamily="18" charset="0"/>
                <a:cs typeface="Times New Roman" panose="02020603050405020304" pitchFamily="18" charset="0"/>
              </a:rPr>
              <a:t>Sura</a:t>
            </a:r>
            <a:r>
              <a:rPr lang="it-IT" sz="2800" dirty="0">
                <a:latin typeface="Times New Roman" panose="02020603050405020304" pitchFamily="18" charset="0"/>
                <a:cs typeface="Times New Roman" panose="02020603050405020304" pitchFamily="18" charset="0"/>
              </a:rPr>
              <a:t> 50, 16). </a:t>
            </a:r>
            <a:endParaRPr lang="it-IT"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651AB595-3446-B444-9A5C-4B7E64BABE80}"/>
              </a:ext>
            </a:extLst>
          </p:cNvPr>
          <p:cNvPicPr>
            <a:picLocks noChangeAspect="1"/>
          </p:cNvPicPr>
          <p:nvPr/>
        </p:nvPicPr>
        <p:blipFill rotWithShape="1">
          <a:blip r:embed="rId2"/>
          <a:srcRect l="7098" r="29310"/>
          <a:stretch/>
        </p:blipFill>
        <p:spPr>
          <a:xfrm>
            <a:off x="0" y="1354854"/>
            <a:ext cx="3676650" cy="3987344"/>
          </a:xfrm>
          <a:prstGeom prst="rect">
            <a:avLst/>
          </a:prstGeom>
        </p:spPr>
      </p:pic>
    </p:spTree>
    <p:extLst>
      <p:ext uri="{BB962C8B-B14F-4D97-AF65-F5344CB8AC3E}">
        <p14:creationId xmlns:p14="http://schemas.microsoft.com/office/powerpoint/2010/main" val="1187209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D2CA2E-E80B-9948-8358-E97116A0382B}"/>
              </a:ext>
            </a:extLst>
          </p:cNvPr>
          <p:cNvSpPr/>
          <p:nvPr/>
        </p:nvSpPr>
        <p:spPr>
          <a:xfrm>
            <a:off x="4695372" y="1191888"/>
            <a:ext cx="6096000" cy="4401205"/>
          </a:xfrm>
          <a:prstGeom prst="rect">
            <a:avLst/>
          </a:prstGeom>
        </p:spPr>
        <p:txBody>
          <a:bodyPr>
            <a:spAutoFit/>
          </a:bodyPr>
          <a:lstStyle/>
          <a:p>
            <a:pPr indent="180340" algn="just">
              <a:spcAft>
                <a:spcPts val="0"/>
              </a:spcAft>
            </a:pPr>
            <a:r>
              <a:rPr lang="it-IT"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Profetologia</a:t>
            </a:r>
            <a:r>
              <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coranica</a:t>
            </a:r>
          </a:p>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Le narrazioni profetiche iniziano con l’imperativo «e rammenta…»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cf</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19,16.41.51.54.56; 38,17; 46,21), oppure</a:t>
            </a:r>
            <a:r>
              <a:rPr lang="it-IT" sz="2800" dirty="0">
                <a:latin typeface="Calibri" panose="020F0502020204030204" pitchFamily="34" charset="0"/>
                <a:ea typeface="Calibri" panose="020F0502020204030204" pitchFamily="34" charset="0"/>
                <a:cs typeface="Times New Roman" panose="02020603050405020304" pitchFamily="18" charset="0"/>
              </a:rPr>
              <a:t> </a:t>
            </a:r>
            <a:r>
              <a:rPr lang="it-IT" sz="2800" dirty="0">
                <a:latin typeface="Times New Roman" panose="02020603050405020304" pitchFamily="18" charset="0"/>
                <a:ea typeface="Calibri" panose="020F0502020204030204" pitchFamily="34" charset="0"/>
                <a:cs typeface="Times New Roman" panose="02020603050405020304" pitchFamily="18" charset="0"/>
              </a:rPr>
              <a:t>Dio si rivolge al Profeta, chiedendo: «non t’è giunto il racconto…?», o «non hai visto…?»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cf</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20,9; 51;24; 79,15; 85,17; 14,9; 64,5; 2, 243.246.258) seguito dai nomi e dalle vicende dei profeti biblici.</a:t>
            </a:r>
            <a:endParaRPr lang="it-IT"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2BA37595-5C09-9E45-BFAB-21F08E5F27D0}"/>
              </a:ext>
            </a:extLst>
          </p:cNvPr>
          <p:cNvPicPr>
            <a:picLocks noChangeAspect="1"/>
          </p:cNvPicPr>
          <p:nvPr/>
        </p:nvPicPr>
        <p:blipFill rotWithShape="1">
          <a:blip r:embed="rId2"/>
          <a:srcRect r="28391"/>
          <a:stretch/>
        </p:blipFill>
        <p:spPr>
          <a:xfrm>
            <a:off x="0" y="1298584"/>
            <a:ext cx="4348348" cy="4187815"/>
          </a:xfrm>
          <a:prstGeom prst="rect">
            <a:avLst/>
          </a:prstGeom>
        </p:spPr>
      </p:pic>
    </p:spTree>
    <p:extLst>
      <p:ext uri="{BB962C8B-B14F-4D97-AF65-F5344CB8AC3E}">
        <p14:creationId xmlns:p14="http://schemas.microsoft.com/office/powerpoint/2010/main" val="297525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8D367EF-0B53-4144-8A7F-069201B7A7C8}"/>
              </a:ext>
            </a:extLst>
          </p:cNvPr>
          <p:cNvPicPr>
            <a:picLocks noChangeAspect="1"/>
          </p:cNvPicPr>
          <p:nvPr/>
        </p:nvPicPr>
        <p:blipFill>
          <a:blip r:embed="rId2"/>
          <a:stretch>
            <a:fillRect/>
          </a:stretch>
        </p:blipFill>
        <p:spPr>
          <a:xfrm>
            <a:off x="936624" y="816610"/>
            <a:ext cx="2713125" cy="4784090"/>
          </a:xfrm>
          <a:prstGeom prst="rect">
            <a:avLst/>
          </a:prstGeom>
        </p:spPr>
      </p:pic>
      <p:sp>
        <p:nvSpPr>
          <p:cNvPr id="6" name="Rettangolo 5">
            <a:extLst>
              <a:ext uri="{FF2B5EF4-FFF2-40B4-BE49-F238E27FC236}">
                <a16:creationId xmlns:a16="http://schemas.microsoft.com/office/drawing/2014/main" id="{9FACA36A-739E-7742-A04C-033C2756F4E8}"/>
              </a:ext>
            </a:extLst>
          </p:cNvPr>
          <p:cNvSpPr/>
          <p:nvPr/>
        </p:nvSpPr>
        <p:spPr>
          <a:xfrm>
            <a:off x="4316729" y="519430"/>
            <a:ext cx="7381875" cy="6093976"/>
          </a:xfrm>
          <a:prstGeom prst="rect">
            <a:avLst/>
          </a:prstGeom>
        </p:spPr>
        <p:txBody>
          <a:bodyPr wrap="square">
            <a:spAutoFit/>
          </a:bodyPr>
          <a:lstStyle/>
          <a:p>
            <a:pPr indent="180340"/>
            <a:r>
              <a:rPr lang="it-IT" sz="2600" dirty="0">
                <a:latin typeface="Times New Roman" panose="02020603050405020304" pitchFamily="18" charset="0"/>
                <a:ea typeface="Calibri" panose="020F0502020204030204" pitchFamily="34" charset="0"/>
                <a:cs typeface="Times New Roman" panose="02020603050405020304" pitchFamily="18" charset="0"/>
              </a:rPr>
              <a:t>Alla luce di queste dinamiche gli storici delle religioni hanno cercato di individuare una</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dirty="0">
                <a:latin typeface="Times New Roman" panose="02020603050405020304" pitchFamily="18" charset="0"/>
                <a:ea typeface="Calibri" panose="020F0502020204030204" pitchFamily="34" charset="0"/>
                <a:cs typeface="Times New Roman" panose="02020603050405020304" pitchFamily="18" charset="0"/>
              </a:rPr>
              <a:t>possibile classificazione che dia ragione delle diverse sfumature che caratterizzano il</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dirty="0">
                <a:latin typeface="Times New Roman" panose="02020603050405020304" pitchFamily="18" charset="0"/>
                <a:ea typeface="Calibri" panose="020F0502020204030204" pitchFamily="34" charset="0"/>
                <a:cs typeface="Times New Roman" panose="02020603050405020304" pitchFamily="18" charset="0"/>
              </a:rPr>
              <a:t>pluriforme fenomeno monoteista: </a:t>
            </a:r>
          </a:p>
          <a:p>
            <a:pPr marL="342900" indent="-342900">
              <a:buFontTx/>
              <a:buChar char="-"/>
            </a:pPr>
            <a:r>
              <a:rPr lang="it-IT" sz="2600" dirty="0" err="1">
                <a:latin typeface="Times New Roman" panose="02020603050405020304" pitchFamily="18" charset="0"/>
                <a:ea typeface="Calibri" panose="020F0502020204030204" pitchFamily="34" charset="0"/>
                <a:cs typeface="Times New Roman" panose="02020603050405020304" pitchFamily="18" charset="0"/>
              </a:rPr>
              <a:t>sommoteismo</a:t>
            </a:r>
            <a:endParaRPr lang="it-IT" sz="26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Tx/>
              <a:buChar char="-"/>
            </a:pPr>
            <a:r>
              <a:rPr lang="it-IT" sz="2600" dirty="0">
                <a:latin typeface="Times New Roman" panose="02020603050405020304" pitchFamily="18" charset="0"/>
                <a:ea typeface="Calibri" panose="020F0502020204030204" pitchFamily="34" charset="0"/>
                <a:cs typeface="Times New Roman" panose="02020603050405020304" pitchFamily="18" charset="0"/>
              </a:rPr>
              <a:t>enoteismo gerarchico</a:t>
            </a:r>
          </a:p>
          <a:p>
            <a:pPr marL="342900" indent="-342900">
              <a:buFontTx/>
              <a:buChar char="-"/>
            </a:pPr>
            <a:r>
              <a:rPr lang="it-IT" sz="2600" dirty="0">
                <a:latin typeface="Times New Roman" panose="02020603050405020304" pitchFamily="18" charset="0"/>
                <a:ea typeface="Calibri" panose="020F0502020204030204" pitchFamily="34" charset="0"/>
                <a:cs typeface="Times New Roman" panose="02020603050405020304" pitchFamily="18" charset="0"/>
              </a:rPr>
              <a:t>monoteismo</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dirty="0">
                <a:latin typeface="Times New Roman" panose="02020603050405020304" pitchFamily="18" charset="0"/>
                <a:ea typeface="Calibri" panose="020F0502020204030204" pitchFamily="34" charset="0"/>
              </a:rPr>
              <a:t>pagano</a:t>
            </a:r>
          </a:p>
          <a:p>
            <a:pPr marL="342900" indent="-342900">
              <a:buFontTx/>
              <a:buChar char="-"/>
            </a:pPr>
            <a:r>
              <a:rPr lang="it-IT" sz="2600" dirty="0" err="1">
                <a:latin typeface="Times New Roman" panose="02020603050405020304" pitchFamily="18" charset="0"/>
                <a:ea typeface="Calibri" panose="020F0502020204030204" pitchFamily="34" charset="0"/>
              </a:rPr>
              <a:t>katenoetismo</a:t>
            </a:r>
            <a:endParaRPr lang="it-IT" sz="2600" dirty="0">
              <a:latin typeface="Times New Roman" panose="02020603050405020304" pitchFamily="18" charset="0"/>
              <a:ea typeface="Calibri" panose="020F0502020204030204" pitchFamily="34" charset="0"/>
            </a:endParaRPr>
          </a:p>
          <a:p>
            <a:pPr marL="342900" indent="-342900">
              <a:buFontTx/>
              <a:buChar char="-"/>
            </a:pPr>
            <a:r>
              <a:rPr lang="it-IT" sz="2600" dirty="0">
                <a:latin typeface="Times New Roman" panose="02020603050405020304" pitchFamily="18" charset="0"/>
                <a:ea typeface="Calibri" panose="020F0502020204030204" pitchFamily="34" charset="0"/>
              </a:rPr>
              <a:t>monoteismo monogamico </a:t>
            </a:r>
          </a:p>
          <a:p>
            <a:pPr marL="342900" indent="-342900">
              <a:buFontTx/>
              <a:buChar char="-"/>
            </a:pPr>
            <a:r>
              <a:rPr lang="it-IT" sz="2600" dirty="0">
                <a:latin typeface="Times New Roman" panose="02020603050405020304" pitchFamily="18" charset="0"/>
                <a:ea typeface="Calibri" panose="020F0502020204030204" pitchFamily="34" charset="0"/>
              </a:rPr>
              <a:t>monoteismo esclusivo</a:t>
            </a:r>
          </a:p>
          <a:p>
            <a:pPr marL="342900" indent="-342900">
              <a:buFontTx/>
              <a:buChar char="-"/>
            </a:pPr>
            <a:r>
              <a:rPr lang="it-IT" sz="2600" dirty="0">
                <a:latin typeface="Times New Roman" panose="02020603050405020304" pitchFamily="18" charset="0"/>
                <a:ea typeface="Calibri" panose="020F0502020204030204" pitchFamily="34" charset="0"/>
              </a:rPr>
              <a:t>monoteismo teocratico</a:t>
            </a:r>
          </a:p>
          <a:p>
            <a:pPr marL="342900" indent="-342900">
              <a:buFontTx/>
              <a:buChar char="-"/>
            </a:pPr>
            <a:r>
              <a:rPr lang="it-IT" sz="2600" dirty="0">
                <a:latin typeface="Times New Roman" panose="02020603050405020304" pitchFamily="18" charset="0"/>
                <a:ea typeface="Calibri" panose="020F0502020204030204" pitchFamily="34" charset="0"/>
              </a:rPr>
              <a:t>monoteismo partecipativo</a:t>
            </a:r>
          </a:p>
          <a:p>
            <a:pPr marL="342900" indent="-342900">
              <a:buFontTx/>
              <a:buChar char="-"/>
            </a:pPr>
            <a:r>
              <a:rPr lang="it-IT" sz="2600" dirty="0">
                <a:latin typeface="Times New Roman" panose="02020603050405020304" pitchFamily="18" charset="0"/>
                <a:ea typeface="Calibri" panose="020F0502020204030204" pitchFamily="34" charset="0"/>
              </a:rPr>
              <a:t>monoteismo rivelato</a:t>
            </a:r>
            <a:r>
              <a:rPr lang="it-IT" sz="2600" dirty="0">
                <a:effectLst/>
              </a:rPr>
              <a:t> (</a:t>
            </a:r>
            <a:r>
              <a:rPr lang="it-IT" sz="2600" dirty="0" err="1">
                <a:effectLst/>
                <a:latin typeface="Times New Roman" panose="02020603050405020304" pitchFamily="18" charset="0"/>
                <a:cs typeface="Times New Roman" panose="02020603050405020304" pitchFamily="18" charset="0"/>
              </a:rPr>
              <a:t>athonita</a:t>
            </a:r>
            <a:r>
              <a:rPr lang="it-IT" sz="2600" dirty="0">
                <a:effectLst/>
                <a:latin typeface="Times New Roman" panose="02020603050405020304" pitchFamily="18" charset="0"/>
                <a:cs typeface="Times New Roman" panose="02020603050405020304" pitchFamily="18" charset="0"/>
              </a:rPr>
              <a:t> – giudaico)</a:t>
            </a:r>
          </a:p>
          <a:p>
            <a:pPr marL="342900" indent="-342900">
              <a:buFontTx/>
              <a:buChar char="-"/>
            </a:pPr>
            <a:r>
              <a:rPr lang="it-IT" sz="2600" dirty="0">
                <a:latin typeface="Times New Roman" panose="02020603050405020304" pitchFamily="18" charset="0"/>
                <a:cs typeface="Times New Roman" panose="02020603050405020304" pitchFamily="18" charset="0"/>
              </a:rPr>
              <a:t>monoteismo secondario (cristianesimo)</a:t>
            </a:r>
          </a:p>
        </p:txBody>
      </p:sp>
    </p:spTree>
    <p:extLst>
      <p:ext uri="{BB962C8B-B14F-4D97-AF65-F5344CB8AC3E}">
        <p14:creationId xmlns:p14="http://schemas.microsoft.com/office/powerpoint/2010/main" val="2192572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0FFCA13-8E4B-6747-8B9C-5397E2C24A50}"/>
              </a:ext>
            </a:extLst>
          </p:cNvPr>
          <p:cNvSpPr/>
          <p:nvPr/>
        </p:nvSpPr>
        <p:spPr>
          <a:xfrm>
            <a:off x="5410200" y="1683874"/>
            <a:ext cx="6096000" cy="3970318"/>
          </a:xfrm>
          <a:prstGeom prst="rect">
            <a:avLst/>
          </a:prstGeom>
        </p:spPr>
        <p:txBody>
          <a:bodyPr>
            <a:spAutoFit/>
          </a:bodyPr>
          <a:lstStyle/>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I racconti profetici iniziano con l’imperativo «e rammenta…»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cf</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19,16.41.51.54.56; 38,17; 46,21), oppure Dio si rivolge al Profeta, chiedendo: «non t’è giunto il racconto…?», o «non hai visto…?»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cf</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20,9; 51;24; 79,15; 85,17; 14,9; 64,5; 2, 243.246.258) seguito dai nomi e dalle vicende dei profeti biblici.</a:t>
            </a:r>
          </a:p>
        </p:txBody>
      </p:sp>
      <p:pic>
        <p:nvPicPr>
          <p:cNvPr id="4" name="Immagine 3">
            <a:extLst>
              <a:ext uri="{FF2B5EF4-FFF2-40B4-BE49-F238E27FC236}">
                <a16:creationId xmlns:a16="http://schemas.microsoft.com/office/drawing/2014/main" id="{7F64A678-E28B-7D47-8B53-4F8A02787E27}"/>
              </a:ext>
            </a:extLst>
          </p:cNvPr>
          <p:cNvPicPr>
            <a:picLocks noChangeAspect="1"/>
          </p:cNvPicPr>
          <p:nvPr/>
        </p:nvPicPr>
        <p:blipFill rotWithShape="1">
          <a:blip r:embed="rId2"/>
          <a:srcRect l="13219"/>
          <a:stretch/>
        </p:blipFill>
        <p:spPr>
          <a:xfrm>
            <a:off x="0" y="1683874"/>
            <a:ext cx="4794250" cy="3810000"/>
          </a:xfrm>
          <a:prstGeom prst="rect">
            <a:avLst/>
          </a:prstGeom>
        </p:spPr>
      </p:pic>
    </p:spTree>
    <p:extLst>
      <p:ext uri="{BB962C8B-B14F-4D97-AF65-F5344CB8AC3E}">
        <p14:creationId xmlns:p14="http://schemas.microsoft.com/office/powerpoint/2010/main" val="4007480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1FB42D6-45D1-B04A-9798-9700886149C7}"/>
              </a:ext>
            </a:extLst>
          </p:cNvPr>
          <p:cNvPicPr>
            <a:picLocks noChangeAspect="1"/>
          </p:cNvPicPr>
          <p:nvPr/>
        </p:nvPicPr>
        <p:blipFill>
          <a:blip r:embed="rId2"/>
          <a:stretch>
            <a:fillRect/>
          </a:stretch>
        </p:blipFill>
        <p:spPr>
          <a:xfrm>
            <a:off x="6781800" y="1549400"/>
            <a:ext cx="5003800" cy="5003800"/>
          </a:xfrm>
          <a:prstGeom prst="rect">
            <a:avLst/>
          </a:prstGeom>
        </p:spPr>
      </p:pic>
      <p:pic>
        <p:nvPicPr>
          <p:cNvPr id="4" name="Immagine 3">
            <a:extLst>
              <a:ext uri="{FF2B5EF4-FFF2-40B4-BE49-F238E27FC236}">
                <a16:creationId xmlns:a16="http://schemas.microsoft.com/office/drawing/2014/main" id="{89D69572-B4E6-BA47-A168-482949F87622}"/>
              </a:ext>
            </a:extLst>
          </p:cNvPr>
          <p:cNvPicPr>
            <a:picLocks noChangeAspect="1"/>
          </p:cNvPicPr>
          <p:nvPr/>
        </p:nvPicPr>
        <p:blipFill>
          <a:blip r:embed="rId3"/>
          <a:stretch>
            <a:fillRect/>
          </a:stretch>
        </p:blipFill>
        <p:spPr>
          <a:xfrm>
            <a:off x="287865" y="294217"/>
            <a:ext cx="6067123" cy="3757083"/>
          </a:xfrm>
          <a:prstGeom prst="rect">
            <a:avLst/>
          </a:prstGeom>
        </p:spPr>
      </p:pic>
    </p:spTree>
    <p:extLst>
      <p:ext uri="{BB962C8B-B14F-4D97-AF65-F5344CB8AC3E}">
        <p14:creationId xmlns:p14="http://schemas.microsoft.com/office/powerpoint/2010/main" val="1834972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6E1FEE1-066A-104B-8B24-6181CBB38228}"/>
              </a:ext>
            </a:extLst>
          </p:cNvPr>
          <p:cNvSpPr txBox="1"/>
          <p:nvPr/>
        </p:nvSpPr>
        <p:spPr>
          <a:xfrm>
            <a:off x="431800" y="254000"/>
            <a:ext cx="2133600" cy="523220"/>
          </a:xfrm>
          <a:prstGeom prst="rect">
            <a:avLst/>
          </a:prstGeom>
          <a:noFill/>
        </p:spPr>
        <p:txBody>
          <a:bodyPr wrap="square" rtlCol="0">
            <a:spAutoFit/>
          </a:bodyPr>
          <a:lstStyle/>
          <a:p>
            <a:r>
              <a:rPr lang="it-IT" sz="2800" dirty="0"/>
              <a:t>Al-</a:t>
            </a:r>
            <a:r>
              <a:rPr lang="it-IT" sz="2800" dirty="0" err="1"/>
              <a:t>Ghazali</a:t>
            </a:r>
            <a:endParaRPr lang="it-IT" sz="2800" dirty="0"/>
          </a:p>
        </p:txBody>
      </p:sp>
      <p:pic>
        <p:nvPicPr>
          <p:cNvPr id="6" name="Immagine 5">
            <a:extLst>
              <a:ext uri="{FF2B5EF4-FFF2-40B4-BE49-F238E27FC236}">
                <a16:creationId xmlns:a16="http://schemas.microsoft.com/office/drawing/2014/main" id="{53C88911-FA8E-8749-9FF8-B71335263673}"/>
              </a:ext>
            </a:extLst>
          </p:cNvPr>
          <p:cNvPicPr>
            <a:picLocks noChangeAspect="1"/>
          </p:cNvPicPr>
          <p:nvPr/>
        </p:nvPicPr>
        <p:blipFill>
          <a:blip r:embed="rId2"/>
          <a:stretch>
            <a:fillRect/>
          </a:stretch>
        </p:blipFill>
        <p:spPr>
          <a:xfrm>
            <a:off x="1677999" y="1117600"/>
            <a:ext cx="8774546" cy="4953000"/>
          </a:xfrm>
          <a:prstGeom prst="rect">
            <a:avLst/>
          </a:prstGeom>
        </p:spPr>
      </p:pic>
    </p:spTree>
    <p:extLst>
      <p:ext uri="{BB962C8B-B14F-4D97-AF65-F5344CB8AC3E}">
        <p14:creationId xmlns:p14="http://schemas.microsoft.com/office/powerpoint/2010/main" val="2993668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3ABB9C-1001-D743-BF8E-E1986592BBE2}"/>
              </a:ext>
            </a:extLst>
          </p:cNvPr>
          <p:cNvSpPr/>
          <p:nvPr/>
        </p:nvSpPr>
        <p:spPr>
          <a:xfrm>
            <a:off x="2811687" y="361631"/>
            <a:ext cx="9160181" cy="7048083"/>
          </a:xfrm>
          <a:prstGeom prst="rect">
            <a:avLst/>
          </a:prstGeom>
        </p:spPr>
        <p:txBody>
          <a:bodyPr wrap="square">
            <a:spAutoFit/>
          </a:bodyPr>
          <a:lstStyle/>
          <a:p>
            <a:pPr indent="180340" algn="ctr">
              <a:spcAft>
                <a:spcPts val="0"/>
              </a:spcAft>
            </a:pPr>
            <a:r>
              <a:rPr lang="it-IT" sz="2800" dirty="0">
                <a:solidFill>
                  <a:srgbClr val="FFFF00"/>
                </a:solidFill>
                <a:latin typeface="Times New Roman" panose="02020603050405020304" pitchFamily="18" charset="0"/>
                <a:cs typeface="Times New Roman" panose="02020603050405020304" pitchFamily="18" charset="0"/>
              </a:rPr>
              <a:t>al-</a:t>
            </a:r>
            <a:r>
              <a:rPr lang="it-IT" sz="2800" dirty="0" err="1">
                <a:solidFill>
                  <a:srgbClr val="FFFF00"/>
                </a:solidFill>
                <a:latin typeface="Times New Roman" panose="02020603050405020304" pitchFamily="18" charset="0"/>
                <a:cs typeface="Times New Roman" panose="02020603050405020304" pitchFamily="18" charset="0"/>
              </a:rPr>
              <a:t>Munqidh</a:t>
            </a:r>
            <a:r>
              <a:rPr lang="it-IT" sz="2800" dirty="0">
                <a:solidFill>
                  <a:srgbClr val="FFFF00"/>
                </a:solidFill>
                <a:latin typeface="Times New Roman" panose="02020603050405020304" pitchFamily="18" charset="0"/>
                <a:cs typeface="Times New Roman" panose="02020603050405020304" pitchFamily="18" charset="0"/>
              </a:rPr>
              <a:t> </a:t>
            </a:r>
            <a:r>
              <a:rPr lang="it-IT" sz="2800" dirty="0" err="1">
                <a:solidFill>
                  <a:srgbClr val="FFFF00"/>
                </a:solidFill>
                <a:latin typeface="Times New Roman" panose="02020603050405020304" pitchFamily="18" charset="0"/>
                <a:cs typeface="Times New Roman" panose="02020603050405020304" pitchFamily="18" charset="0"/>
              </a:rPr>
              <a:t>min</a:t>
            </a:r>
            <a:r>
              <a:rPr lang="it-IT" sz="2800" dirty="0">
                <a:solidFill>
                  <a:srgbClr val="FFFF00"/>
                </a:solidFill>
                <a:latin typeface="Times New Roman" panose="02020603050405020304" pitchFamily="18" charset="0"/>
                <a:cs typeface="Times New Roman" panose="02020603050405020304" pitchFamily="18" charset="0"/>
              </a:rPr>
              <a:t> al-</a:t>
            </a:r>
            <a:r>
              <a:rPr lang="it-IT" sz="2800" dirty="0" err="1">
                <a:solidFill>
                  <a:srgbClr val="FFFF00"/>
                </a:solidFill>
                <a:latin typeface="Times New Roman" panose="02020603050405020304" pitchFamily="18" charset="0"/>
                <a:cs typeface="Times New Roman" panose="02020603050405020304" pitchFamily="18" charset="0"/>
              </a:rPr>
              <a:t>dalāl</a:t>
            </a:r>
            <a:r>
              <a:rPr lang="it-IT" sz="2800" dirty="0">
                <a:solidFill>
                  <a:srgbClr val="FFFF00"/>
                </a:solidFill>
                <a:latin typeface="Times New Roman" panose="02020603050405020304" pitchFamily="18" charset="0"/>
                <a:cs typeface="Times New Roman" panose="02020603050405020304" pitchFamily="18" charset="0"/>
              </a:rPr>
              <a:t> (“La salvezza dalla perdizione”)</a:t>
            </a:r>
          </a:p>
          <a:p>
            <a:pPr indent="180340" algn="just">
              <a:spcAft>
                <a:spcPts val="0"/>
              </a:spcAft>
            </a:pPr>
            <a:endPar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«Ebbi la certezza di trovarmi sull’orlo di un dirupo franoso e d’essere sul punto di cadere nel</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Times New Roman" panose="02020603050405020304" pitchFamily="18" charset="0"/>
                <a:ea typeface="Calibri" panose="020F0502020204030204" pitchFamily="34" charset="0"/>
                <a:cs typeface="Times New Roman" panose="02020603050405020304" pitchFamily="18" charset="0"/>
              </a:rPr>
              <a:t>fuoco, se non mettevo riparo al mio stato. […] Continuai ad esitare tra le attrattive delle passioni</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Times New Roman" panose="02020603050405020304" pitchFamily="18" charset="0"/>
                <a:ea typeface="Calibri" panose="020F0502020204030204" pitchFamily="34" charset="0"/>
                <a:cs typeface="Times New Roman" panose="02020603050405020304" pitchFamily="18" charset="0"/>
              </a:rPr>
              <a:t>mondane e gli appelli dell’Aldilà per circa sei mesi […]. In quel mese la cosa passò da oggetto</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Times New Roman" panose="02020603050405020304" pitchFamily="18" charset="0"/>
                <a:ea typeface="Calibri" panose="020F0502020204030204" pitchFamily="34" charset="0"/>
                <a:cs typeface="Times New Roman" panose="02020603050405020304" pitchFamily="18" charset="0"/>
              </a:rPr>
              <a:t>di scelta a costrizione, perché Iddio mi legò la lingua al punto che non potevo più insegnare</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Times New Roman" panose="02020603050405020304" pitchFamily="18" charset="0"/>
                <a:ea typeface="Calibri" panose="020F0502020204030204" pitchFamily="34" charset="0"/>
                <a:cs typeface="Times New Roman" panose="02020603050405020304" pitchFamily="18" charset="0"/>
              </a:rPr>
              <a:t>[…]. Il nodo della lingua finì con provocarmi una tale tristezza nel cuore che non avevo più la</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Times New Roman" panose="02020603050405020304" pitchFamily="18" charset="0"/>
                <a:ea typeface="Calibri" panose="020F0502020204030204" pitchFamily="34" charset="0"/>
                <a:cs typeface="Times New Roman" panose="02020603050405020304" pitchFamily="18" charset="0"/>
              </a:rPr>
              <a:t>capacità d’inghiottire.</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it-IT" sz="2400" dirty="0">
                <a:latin typeface="Times New Roman" panose="02020603050405020304" pitchFamily="18" charset="0"/>
                <a:ea typeface="Calibri" panose="020F0502020204030204" pitchFamily="34" charset="0"/>
                <a:cs typeface="Times New Roman" panose="02020603050405020304" pitchFamily="18" charset="0"/>
              </a:rPr>
              <a:t>Presa coscienza della mia debolezza e venuta del tutto meno la mia facoltà di scelta, mi rifugiai in Dio eccelso, come fa il bisognoso che non ha assolutamente altra risorsa. […] Lasciai infine Baghdad […] entrai in Damasco e vi rimasi circa due anni senza dedicarmi ad altro che non fosse il ritiro, la solitudine, gli esercizi spirituali e la lotta contro le passioni, tutto intento a purificare l’animo […] così come avevo appreso nei libri dei sufi».</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endParaRPr lang="it-IT"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i="1" dirty="0">
                <a:latin typeface="Times New Roman" panose="02020603050405020304" pitchFamily="18"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2490438F-232C-2747-8A96-BEE86B5A8738}"/>
              </a:ext>
            </a:extLst>
          </p:cNvPr>
          <p:cNvPicPr>
            <a:picLocks noChangeAspect="1"/>
          </p:cNvPicPr>
          <p:nvPr/>
        </p:nvPicPr>
        <p:blipFill rotWithShape="1">
          <a:blip r:embed="rId2"/>
          <a:srcRect l="37920" r="12254"/>
          <a:stretch/>
        </p:blipFill>
        <p:spPr>
          <a:xfrm>
            <a:off x="-84291" y="1182897"/>
            <a:ext cx="2676219" cy="3537730"/>
          </a:xfrm>
          <a:prstGeom prst="rect">
            <a:avLst/>
          </a:prstGeom>
        </p:spPr>
      </p:pic>
    </p:spTree>
    <p:extLst>
      <p:ext uri="{BB962C8B-B14F-4D97-AF65-F5344CB8AC3E}">
        <p14:creationId xmlns:p14="http://schemas.microsoft.com/office/powerpoint/2010/main" val="3431404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CA21F65-46B0-2B4B-BA63-FFBC03F8BFF9}"/>
              </a:ext>
            </a:extLst>
          </p:cNvPr>
          <p:cNvSpPr/>
          <p:nvPr/>
        </p:nvSpPr>
        <p:spPr>
          <a:xfrm>
            <a:off x="5153152" y="1595470"/>
            <a:ext cx="6502400" cy="4154984"/>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«In quelle ore di isolamento si rivelarono cose che non è possibile enumerare ed investigare a fondo. Basterà che io dica, perché altri ne profittino, che appresi in modo certo essere particolarmente i sufi a seguire la Via di Dio eccelso […]. Dirò di più: se si riunissero l’intelletto degli intellettuali, la saggezza dei saggi, la scienza dei dotti occupati a studiare i segreti della Legge al fine di modificare qualcosa nella loro condotta e nei loro costumi e sostituirla con qualcosa di migliore, non ne avrebbero modo».</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73EB0FCE-A1EB-7449-91E1-B76643AEF5C1}"/>
              </a:ext>
            </a:extLst>
          </p:cNvPr>
          <p:cNvPicPr>
            <a:picLocks noChangeAspect="1"/>
          </p:cNvPicPr>
          <p:nvPr/>
        </p:nvPicPr>
        <p:blipFill>
          <a:blip r:embed="rId2"/>
          <a:stretch>
            <a:fillRect/>
          </a:stretch>
        </p:blipFill>
        <p:spPr>
          <a:xfrm>
            <a:off x="0" y="1717390"/>
            <a:ext cx="4492697" cy="2959100"/>
          </a:xfrm>
          <a:prstGeom prst="rect">
            <a:avLst/>
          </a:prstGeom>
        </p:spPr>
      </p:pic>
    </p:spTree>
    <p:extLst>
      <p:ext uri="{BB962C8B-B14F-4D97-AF65-F5344CB8AC3E}">
        <p14:creationId xmlns:p14="http://schemas.microsoft.com/office/powerpoint/2010/main" val="2781691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F2F604D-5AA9-3E4D-B7DF-435E2C7E6319}"/>
              </a:ext>
            </a:extLst>
          </p:cNvPr>
          <p:cNvSpPr/>
          <p:nvPr/>
        </p:nvSpPr>
        <p:spPr>
          <a:xfrm>
            <a:off x="5001768" y="569668"/>
            <a:ext cx="6592824" cy="5632311"/>
          </a:xfrm>
          <a:prstGeom prst="rect">
            <a:avLst/>
          </a:prstGeom>
        </p:spPr>
        <p:txBody>
          <a:bodyPr wrap="square">
            <a:spAutoFit/>
          </a:bodyPr>
          <a:lstStyle/>
          <a:p>
            <a:pPr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cosa potevano servirmi la solitudine e il ritiro quando il male si era così diffuso e gli stessi medici erano malati</a:t>
            </a:r>
            <a:r>
              <a:rPr lang="it-IT" sz="2400" dirty="0">
                <a:latin typeface="Times New Roman" panose="02020603050405020304" pitchFamily="18" charset="0"/>
                <a:ea typeface="Calibri" panose="020F0502020204030204" pitchFamily="34" charset="0"/>
                <a:cs typeface="Times New Roman" panose="02020603050405020304" pitchFamily="18" charset="0"/>
              </a:rPr>
              <a:t> […]. Cercai allora un compromesso tra me e Dio Altissimo […]. Ma l’Altissimo decise che si producesse spontaneamente, e non per cause esterne, un appello del</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Times New Roman" panose="02020603050405020304" pitchFamily="18" charset="0"/>
                <a:ea typeface="Calibri" panose="020F0502020204030204" pitchFamily="34" charset="0"/>
                <a:cs typeface="Times New Roman" panose="02020603050405020304" pitchFamily="18" charset="0"/>
              </a:rPr>
              <a:t>sovrano a quel tempo regnante il quale mi ordinò imperiosamente di recarmi 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Nīshāpūr</a:t>
            </a:r>
            <a:r>
              <a:rPr lang="it-IT" sz="2400" dirty="0">
                <a:latin typeface="Times New Roman" panose="02020603050405020304" pitchFamily="18" charset="0"/>
                <a:ea typeface="Calibri" panose="020F0502020204030204" pitchFamily="34" charset="0"/>
                <a:cs typeface="Times New Roman" panose="02020603050405020304" pitchFamily="18" charset="0"/>
              </a:rPr>
              <a:t> affinché riparassi alla grave situazione. […]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Avevo compreso del resto che i motivi che mi avevano indotto all’isolamento si erano indeboliti. “Non bisogna” mi dissi “che l’impulso a continuare a rimanere occultato dipenda da pigrizia, desiderio di quiete, volontà di rafforzare l’anima e preservarla dal contatto contaminante degli uomini.</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854D3262-1636-6948-ABEF-7F442F9C67BF}"/>
              </a:ext>
            </a:extLst>
          </p:cNvPr>
          <p:cNvPicPr>
            <a:picLocks noChangeAspect="1"/>
          </p:cNvPicPr>
          <p:nvPr/>
        </p:nvPicPr>
        <p:blipFill>
          <a:blip r:embed="rId2"/>
          <a:stretch>
            <a:fillRect/>
          </a:stretch>
        </p:blipFill>
        <p:spPr>
          <a:xfrm>
            <a:off x="0" y="712990"/>
            <a:ext cx="4338442" cy="2857500"/>
          </a:xfrm>
          <a:prstGeom prst="rect">
            <a:avLst/>
          </a:prstGeom>
        </p:spPr>
      </p:pic>
    </p:spTree>
    <p:extLst>
      <p:ext uri="{BB962C8B-B14F-4D97-AF65-F5344CB8AC3E}">
        <p14:creationId xmlns:p14="http://schemas.microsoft.com/office/powerpoint/2010/main" val="1939969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E59E44E-57EA-5744-8F12-B1FDFE657A9F}"/>
              </a:ext>
            </a:extLst>
          </p:cNvPr>
          <p:cNvSpPr/>
          <p:nvPr/>
        </p:nvSpPr>
        <p:spPr>
          <a:xfrm>
            <a:off x="5089821" y="796963"/>
            <a:ext cx="6096000" cy="3046988"/>
          </a:xfrm>
          <a:prstGeom prst="rect">
            <a:avLst/>
          </a:prstGeom>
        </p:spPr>
        <p:txBody>
          <a:bodyPr>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«adesso invece, chiamavo a una scienza grazie alla quale si abbandonano gli onori mondani […]. Questa è ora la mia intenzione, il mio fine, il mio desiderio, e Dio sa bene che sono sincero. Desidero migliorare me stesso e gli altri. Non so se raggiungerò il mio scopo o lo fallirò. Ma ho certa fede e salda cognizione che non c’è forza né potenza se non in Dio». </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A0614553-F02E-294A-A301-D42E236DCA6E}"/>
              </a:ext>
            </a:extLst>
          </p:cNvPr>
          <p:cNvPicPr>
            <a:picLocks noChangeAspect="1"/>
          </p:cNvPicPr>
          <p:nvPr/>
        </p:nvPicPr>
        <p:blipFill>
          <a:blip r:embed="rId2"/>
          <a:stretch>
            <a:fillRect/>
          </a:stretch>
        </p:blipFill>
        <p:spPr>
          <a:xfrm>
            <a:off x="558546" y="796963"/>
            <a:ext cx="3567163" cy="2349500"/>
          </a:xfrm>
          <a:prstGeom prst="rect">
            <a:avLst/>
          </a:prstGeom>
        </p:spPr>
      </p:pic>
      <p:sp>
        <p:nvSpPr>
          <p:cNvPr id="2" name="Rettangolo 1">
            <a:extLst>
              <a:ext uri="{FF2B5EF4-FFF2-40B4-BE49-F238E27FC236}">
                <a16:creationId xmlns:a16="http://schemas.microsoft.com/office/drawing/2014/main" id="{8C295D1A-9FFD-9147-A468-328BE9EFD871}"/>
              </a:ext>
            </a:extLst>
          </p:cNvPr>
          <p:cNvSpPr/>
          <p:nvPr/>
        </p:nvSpPr>
        <p:spPr>
          <a:xfrm>
            <a:off x="558546" y="4907023"/>
            <a:ext cx="10627275" cy="1569660"/>
          </a:xfrm>
          <a:prstGeom prst="rect">
            <a:avLst/>
          </a:prstGeom>
        </p:spPr>
        <p:txBody>
          <a:bodyPr wrap="square">
            <a:spAutoFit/>
          </a:bodyPr>
          <a:lstStyle/>
          <a:p>
            <a:pPr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«Esoterico» </a:t>
            </a:r>
            <a:r>
              <a:rPr lang="it-IT" sz="2400" dirty="0">
                <a:latin typeface="Times New Roman" panose="02020603050405020304" pitchFamily="18" charset="0"/>
                <a:ea typeface="Calibri" panose="020F0502020204030204" pitchFamily="34" charset="0"/>
                <a:cs typeface="Times New Roman" panose="02020603050405020304" pitchFamily="18" charset="0"/>
              </a:rPr>
              <a:t>deriva dal greco antico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ἐσώτερος</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esṓteros</a:t>
            </a:r>
            <a:r>
              <a:rPr lang="it-IT" sz="2400" dirty="0">
                <a:latin typeface="Times New Roman" panose="02020603050405020304" pitchFamily="18" charset="0"/>
                <a:ea typeface="Calibri" panose="020F0502020204030204" pitchFamily="34" charset="0"/>
                <a:cs typeface="Times New Roman" panose="02020603050405020304" pitchFamily="18" charset="0"/>
              </a:rPr>
              <a:t> ("interiore"), contrapposto 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exoteros</a:t>
            </a:r>
            <a:r>
              <a:rPr lang="it-IT" sz="2400" dirty="0">
                <a:latin typeface="Times New Roman" panose="02020603050405020304" pitchFamily="18" charset="0"/>
                <a:ea typeface="Calibri" panose="020F0502020204030204" pitchFamily="34" charset="0"/>
                <a:cs typeface="Times New Roman" panose="02020603050405020304" pitchFamily="18" charset="0"/>
              </a:rPr>
              <a:t> (esteriore),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«essoterico»</a:t>
            </a:r>
            <a:r>
              <a:rPr lang="it-IT" sz="2400" dirty="0">
                <a:latin typeface="Times New Roman" panose="02020603050405020304" pitchFamily="18" charset="0"/>
                <a:ea typeface="Calibri" panose="020F0502020204030204" pitchFamily="34" charset="0"/>
                <a:cs typeface="Times New Roman" panose="02020603050405020304" pitchFamily="18" charset="0"/>
              </a:rPr>
              <a:t>. Si dice essoterica quella parte di una dottrina o di una prassi religiosa la quale può essere conosciuta e condivisa da tutti. Si dice esoterica quella dottrina o prassi riservata a una parte.</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534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3A898B9-18DA-2E48-9EFB-06999C4DCC1C}"/>
              </a:ext>
            </a:extLst>
          </p:cNvPr>
          <p:cNvPicPr>
            <a:picLocks noChangeAspect="1"/>
          </p:cNvPicPr>
          <p:nvPr/>
        </p:nvPicPr>
        <p:blipFill>
          <a:blip r:embed="rId2"/>
          <a:stretch>
            <a:fillRect/>
          </a:stretch>
        </p:blipFill>
        <p:spPr>
          <a:xfrm>
            <a:off x="483728" y="1206500"/>
            <a:ext cx="6536267" cy="4902200"/>
          </a:xfrm>
          <a:prstGeom prst="rect">
            <a:avLst/>
          </a:prstGeom>
        </p:spPr>
      </p:pic>
      <p:pic>
        <p:nvPicPr>
          <p:cNvPr id="5" name="Immagine 4">
            <a:extLst>
              <a:ext uri="{FF2B5EF4-FFF2-40B4-BE49-F238E27FC236}">
                <a16:creationId xmlns:a16="http://schemas.microsoft.com/office/drawing/2014/main" id="{799C0EE3-2B99-3B44-83F9-DF458BABA6A5}"/>
              </a:ext>
            </a:extLst>
          </p:cNvPr>
          <p:cNvPicPr>
            <a:picLocks noChangeAspect="1"/>
          </p:cNvPicPr>
          <p:nvPr/>
        </p:nvPicPr>
        <p:blipFill>
          <a:blip r:embed="rId3"/>
          <a:stretch>
            <a:fillRect/>
          </a:stretch>
        </p:blipFill>
        <p:spPr>
          <a:xfrm>
            <a:off x="7736605" y="1206500"/>
            <a:ext cx="3863995" cy="4902200"/>
          </a:xfrm>
          <a:prstGeom prst="rect">
            <a:avLst/>
          </a:prstGeom>
        </p:spPr>
      </p:pic>
      <p:sp>
        <p:nvSpPr>
          <p:cNvPr id="2" name="Rettangolo 1">
            <a:extLst>
              <a:ext uri="{FF2B5EF4-FFF2-40B4-BE49-F238E27FC236}">
                <a16:creationId xmlns:a16="http://schemas.microsoft.com/office/drawing/2014/main" id="{42155C9C-CF87-184D-BF06-0FE9F506AA0E}"/>
              </a:ext>
            </a:extLst>
          </p:cNvPr>
          <p:cNvSpPr/>
          <p:nvPr/>
        </p:nvSpPr>
        <p:spPr>
          <a:xfrm>
            <a:off x="4506233" y="342325"/>
            <a:ext cx="3230372" cy="584775"/>
          </a:xfrm>
          <a:prstGeom prst="rect">
            <a:avLst/>
          </a:prstGeom>
        </p:spPr>
        <p:txBody>
          <a:bodyPr wrap="none">
            <a:spAutoFit/>
          </a:bodyPr>
          <a:lstStyle/>
          <a:p>
            <a:r>
              <a:rPr lang="it-IT" sz="3200" dirty="0" err="1">
                <a:solidFill>
                  <a:srgbClr val="FFFF00"/>
                </a:solidFill>
                <a:latin typeface="Times New Roman" panose="02020603050405020304" pitchFamily="18" charset="0"/>
                <a:ea typeface="Calibri" panose="020F0502020204030204" pitchFamily="34" charset="0"/>
              </a:rPr>
              <a:t>Iḥyā</a:t>
            </a:r>
            <a:r>
              <a:rPr lang="it-IT" sz="3200" dirty="0">
                <a:solidFill>
                  <a:srgbClr val="FFFF00"/>
                </a:solidFill>
                <a:latin typeface="Times New Roman" panose="02020603050405020304" pitchFamily="18" charset="0"/>
                <a:ea typeface="Calibri" panose="020F0502020204030204" pitchFamily="34" charset="0"/>
              </a:rPr>
              <a:t>’ ‘</a:t>
            </a:r>
            <a:r>
              <a:rPr lang="it-IT" sz="3200" dirty="0" err="1">
                <a:solidFill>
                  <a:srgbClr val="FFFF00"/>
                </a:solidFill>
                <a:latin typeface="Times New Roman" panose="02020603050405020304" pitchFamily="18" charset="0"/>
                <a:ea typeface="Calibri" panose="020F0502020204030204" pitchFamily="34" charset="0"/>
              </a:rPr>
              <a:t>ulūm</a:t>
            </a:r>
            <a:r>
              <a:rPr lang="it-IT" sz="3200" dirty="0">
                <a:solidFill>
                  <a:srgbClr val="FFFF00"/>
                </a:solidFill>
                <a:latin typeface="Times New Roman" panose="02020603050405020304" pitchFamily="18" charset="0"/>
                <a:ea typeface="Calibri" panose="020F0502020204030204" pitchFamily="34" charset="0"/>
              </a:rPr>
              <a:t> </a:t>
            </a:r>
            <a:r>
              <a:rPr lang="it-IT" sz="3200" dirty="0" err="1">
                <a:solidFill>
                  <a:srgbClr val="FFFF00"/>
                </a:solidFill>
                <a:latin typeface="Times New Roman" panose="02020603050405020304" pitchFamily="18" charset="0"/>
                <a:ea typeface="Calibri" panose="020F0502020204030204" pitchFamily="34" charset="0"/>
              </a:rPr>
              <a:t>addīn</a:t>
            </a:r>
            <a:r>
              <a:rPr lang="it-IT" sz="3200" dirty="0">
                <a:solidFill>
                  <a:srgbClr val="FFFF00"/>
                </a:solidFill>
              </a:rPr>
              <a:t> </a:t>
            </a:r>
          </a:p>
        </p:txBody>
      </p:sp>
    </p:spTree>
    <p:extLst>
      <p:ext uri="{BB962C8B-B14F-4D97-AF65-F5344CB8AC3E}">
        <p14:creationId xmlns:p14="http://schemas.microsoft.com/office/powerpoint/2010/main" val="397786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DC00B18-B8A0-8244-9937-A4860CC981EC}"/>
              </a:ext>
            </a:extLst>
          </p:cNvPr>
          <p:cNvSpPr/>
          <p:nvPr/>
        </p:nvSpPr>
        <p:spPr>
          <a:xfrm>
            <a:off x="2347686" y="282423"/>
            <a:ext cx="9673772" cy="6370975"/>
          </a:xfrm>
          <a:prstGeom prst="rect">
            <a:avLst/>
          </a:prstGeom>
        </p:spPr>
        <p:txBody>
          <a:bodyPr wrap="square">
            <a:spAutoFit/>
          </a:bodyPr>
          <a:lstStyle/>
          <a:p>
            <a:pPr indent="180340" algn="just">
              <a:spcAft>
                <a:spcPts val="0"/>
              </a:spcAft>
            </a:pP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Diversi gradi di esperienza/ricezione del </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tawḥīd</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(al-</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Ghazali</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it-IT" sz="2400" b="1"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I quattro gradi descritti possono perciò essere intesi come quattro stazioni attraverso le quali il credente procede in direzione dell’estinzione del sé empirico nella contemplazione dell’Unico, realizzando il più alto grado di unificazione nell’ultimo grado contemplato dai «Veridici». Per colui che percorre la via spirituale ogni grado superiore presuppone il precedente e lo completa.</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it-IT" sz="2400" dirty="0">
                <a:latin typeface="Times New Roman" panose="02020603050405020304" pitchFamily="18" charset="0"/>
                <a:ea typeface="Calibri" panose="020F0502020204030204" pitchFamily="34" charset="0"/>
                <a:cs typeface="Times New Roman" panose="02020603050405020304" pitchFamily="18" charset="0"/>
              </a:rPr>
              <a:t>in primo luogo il </a:t>
            </a:r>
            <a:r>
              <a:rPr lang="it-IT" sz="2400" dirty="0" err="1">
                <a:latin typeface="Times New Roman" panose="02020603050405020304" pitchFamily="18" charset="0"/>
                <a:ea typeface="Calibri" panose="020F0502020204030204" pitchFamily="34" charset="0"/>
                <a:cs typeface="Times New Roman" panose="02020603050405020304" pitchFamily="18" charset="0"/>
              </a:rPr>
              <a:t>tawḥīd</a:t>
            </a:r>
            <a:r>
              <a:rPr lang="it-IT" sz="2400" dirty="0">
                <a:latin typeface="Times New Roman" panose="02020603050405020304" pitchFamily="18" charset="0"/>
                <a:ea typeface="Calibri" panose="020F0502020204030204" pitchFamily="34" charset="0"/>
                <a:cs typeface="Times New Roman" panose="02020603050405020304" pitchFamily="18" charset="0"/>
              </a:rPr>
              <a:t> e la conoscenza dell’esistenza di Dio (essenza, attributi, atti) e della sua unicità, ovvero il </a:t>
            </a:r>
            <a:r>
              <a:rPr lang="it-IT" sz="2400" dirty="0" err="1">
                <a:latin typeface="Times New Roman" panose="02020603050405020304" pitchFamily="18" charset="0"/>
                <a:ea typeface="Calibri" panose="020F0502020204030204" pitchFamily="34" charset="0"/>
                <a:cs typeface="Times New Roman" panose="02020603050405020304" pitchFamily="18" charset="0"/>
              </a:rPr>
              <a:t>tawḥīd</a:t>
            </a:r>
            <a:r>
              <a:rPr lang="it-IT" sz="2400" dirty="0">
                <a:latin typeface="Times New Roman" panose="02020603050405020304" pitchFamily="18" charset="0"/>
                <a:ea typeface="Calibri" panose="020F0502020204030204" pitchFamily="34" charset="0"/>
                <a:cs typeface="Times New Roman" panose="02020603050405020304" pitchFamily="18" charset="0"/>
              </a:rPr>
              <a:t> della dottrina teologica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primo e secondo grado</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it-IT" sz="2400" dirty="0">
                <a:latin typeface="Times New Roman" panose="02020603050405020304" pitchFamily="18" charset="0"/>
                <a:ea typeface="Calibri" panose="020F0502020204030204" pitchFamily="34" charset="0"/>
                <a:cs typeface="Times New Roman" panose="02020603050405020304" pitchFamily="18" charset="0"/>
              </a:rPr>
              <a:t>in secondo luogo il </a:t>
            </a:r>
            <a:r>
              <a:rPr lang="it-IT" sz="2400" dirty="0" err="1">
                <a:latin typeface="Times New Roman" panose="02020603050405020304" pitchFamily="18" charset="0"/>
                <a:ea typeface="Calibri" panose="020F0502020204030204" pitchFamily="34" charset="0"/>
                <a:cs typeface="Times New Roman" panose="02020603050405020304" pitchFamily="18" charset="0"/>
              </a:rPr>
              <a:t>tawḥīd</a:t>
            </a:r>
            <a:r>
              <a:rPr lang="it-IT" sz="2400" dirty="0">
                <a:latin typeface="Times New Roman" panose="02020603050405020304" pitchFamily="18" charset="0"/>
                <a:ea typeface="Calibri" panose="020F0502020204030204" pitchFamily="34" charset="0"/>
                <a:cs typeface="Times New Roman" panose="02020603050405020304" pitchFamily="18" charset="0"/>
              </a:rPr>
              <a:t> e il riconoscimento di Dio quale unico Agente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terzo grado</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it-IT" sz="2400" dirty="0">
                <a:latin typeface="Times New Roman" panose="02020603050405020304" pitchFamily="18" charset="0"/>
                <a:ea typeface="Calibri" panose="020F0502020204030204" pitchFamily="34" charset="0"/>
                <a:cs typeface="Times New Roman" panose="02020603050405020304" pitchFamily="18" charset="0"/>
              </a:rPr>
              <a:t>in terzo luogo il </a:t>
            </a:r>
            <a:r>
              <a:rPr lang="it-IT" sz="2400" dirty="0" err="1">
                <a:latin typeface="Times New Roman" panose="02020603050405020304" pitchFamily="18" charset="0"/>
                <a:ea typeface="Calibri" panose="020F0502020204030204" pitchFamily="34" charset="0"/>
                <a:cs typeface="Times New Roman" panose="02020603050405020304" pitchFamily="18" charset="0"/>
              </a:rPr>
              <a:t>tawḥīd</a:t>
            </a:r>
            <a:r>
              <a:rPr lang="it-IT" sz="2400" dirty="0">
                <a:latin typeface="Times New Roman" panose="02020603050405020304" pitchFamily="18" charset="0"/>
                <a:ea typeface="Calibri" panose="020F0502020204030204" pitchFamily="34" charset="0"/>
                <a:cs typeface="Times New Roman" panose="02020603050405020304" pitchFamily="18" charset="0"/>
              </a:rPr>
              <a:t> è la visione/comprensione dell’Unico esistente nella realizzazione dell’unificazione, correlata all’estinzione del sé e all’unificazione in Dio praticata dagli iniziati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quarto grado</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E610B3D5-1F9C-894D-AEA9-89EB09DA0BDF}"/>
              </a:ext>
            </a:extLst>
          </p:cNvPr>
          <p:cNvPicPr>
            <a:picLocks noChangeAspect="1"/>
          </p:cNvPicPr>
          <p:nvPr/>
        </p:nvPicPr>
        <p:blipFill rotWithShape="1">
          <a:blip r:embed="rId2"/>
          <a:srcRect l="2367" r="76870"/>
          <a:stretch/>
        </p:blipFill>
        <p:spPr>
          <a:xfrm>
            <a:off x="-204854" y="0"/>
            <a:ext cx="2349340" cy="6858000"/>
          </a:xfrm>
          <a:prstGeom prst="rect">
            <a:avLst/>
          </a:prstGeom>
        </p:spPr>
      </p:pic>
    </p:spTree>
    <p:extLst>
      <p:ext uri="{BB962C8B-B14F-4D97-AF65-F5344CB8AC3E}">
        <p14:creationId xmlns:p14="http://schemas.microsoft.com/office/powerpoint/2010/main" val="1587973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3059A38-BD35-A746-B61F-941E825E1B03}"/>
              </a:ext>
            </a:extLst>
          </p:cNvPr>
          <p:cNvSpPr/>
          <p:nvPr/>
        </p:nvSpPr>
        <p:spPr>
          <a:xfrm>
            <a:off x="2717800" y="612844"/>
            <a:ext cx="9194800" cy="5632311"/>
          </a:xfrm>
          <a:prstGeom prst="rect">
            <a:avLst/>
          </a:prstGeom>
        </p:spPr>
        <p:txBody>
          <a:bodyPr wrap="square">
            <a:spAutoFit/>
          </a:bodyPr>
          <a:lstStyle/>
          <a:p>
            <a:pPr indent="180340" algn="just">
              <a:spcAft>
                <a:spcPts val="0"/>
              </a:spcAft>
            </a:pP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Primo e secondo grado: la professione esteriore dell’unicità divina</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b="1"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“Nel primo grado dell’Unicità l’uomo pronuncia la formula: Non c’è altra divinità se non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Allāh</a:t>
            </a:r>
            <a:r>
              <a:rPr lang="it-IT" sz="2400" dirty="0">
                <a:latin typeface="Times New Roman" panose="02020603050405020304" pitchFamily="18" charset="0"/>
                <a:ea typeface="Calibri" panose="020F0502020204030204" pitchFamily="34" charset="0"/>
                <a:cs typeface="Times New Roman" panose="02020603050405020304" pitchFamily="18" charset="0"/>
              </a:rPr>
              <a:t>, ma il suo cuore è distratto o perfino rinnega ciò che dice, come fanno gli ipocriti. Nel secondo grado egli crede veramente, nel suo cuore, al concetto espresso a parole; questa è la fede dei musulmani in generale e costituisce il credo delle genti comuni”, (al-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Ghazali</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i="1" dirty="0">
                <a:latin typeface="Times New Roman" panose="02020603050405020304" pitchFamily="18" charset="0"/>
                <a:ea typeface="Calibri" panose="020F0502020204030204" pitchFamily="34" charset="0"/>
                <a:cs typeface="Times New Roman" panose="02020603050405020304" pitchFamily="18" charset="0"/>
              </a:rPr>
              <a:t>La </a:t>
            </a:r>
            <a:r>
              <a:rPr lang="it-IT" sz="2400" i="1" dirty="0" err="1">
                <a:latin typeface="Times New Roman" panose="02020603050405020304" pitchFamily="18" charset="0"/>
                <a:ea typeface="Calibri" panose="020F0502020204030204" pitchFamily="34" charset="0"/>
                <a:cs typeface="Times New Roman" panose="02020603050405020304" pitchFamily="18" charset="0"/>
              </a:rPr>
              <a:t>Rinascità</a:t>
            </a:r>
            <a:r>
              <a:rPr lang="it-IT" sz="2400" i="1" dirty="0">
                <a:latin typeface="Times New Roman" panose="02020603050405020304" pitchFamily="18" charset="0"/>
                <a:ea typeface="Calibri" panose="020F0502020204030204" pitchFamily="34" charset="0"/>
                <a:cs typeface="Times New Roman" panose="02020603050405020304" pitchFamily="18" charset="0"/>
              </a:rPr>
              <a:t> delle scienze religiose</a:t>
            </a:r>
            <a:r>
              <a:rPr lang="it-IT" sz="2400" dirty="0">
                <a:latin typeface="Times New Roman" panose="02020603050405020304" pitchFamily="18" charset="0"/>
                <a:ea typeface="Calibri" panose="020F0502020204030204" pitchFamily="34" charset="0"/>
                <a:cs typeface="Times New Roman" panose="02020603050405020304" pitchFamily="18" charset="0"/>
              </a:rPr>
              <a:t>, libro XXXV).</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Terzo grado: il riconoscimento di Dio come unico agente</a:t>
            </a: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“Nel terzo grado egli contempla (l’Unicità divina) per mezzo dello svelamento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kashf</a:t>
            </a:r>
            <a:r>
              <a:rPr lang="it-IT" sz="2400" dirty="0">
                <a:latin typeface="Times New Roman" panose="02020603050405020304" pitchFamily="18" charset="0"/>
                <a:ea typeface="Calibri" panose="020F0502020204030204" pitchFamily="34" charset="0"/>
                <a:cs typeface="Times New Roman" panose="02020603050405020304" pitchFamily="18" charset="0"/>
              </a:rPr>
              <a:t>), grazie alla luce della verità (</a:t>
            </a:r>
            <a:r>
              <a:rPr lang="it-IT" sz="2400" dirty="0" err="1">
                <a:latin typeface="Times New Roman" panose="02020603050405020304" pitchFamily="18" charset="0"/>
                <a:ea typeface="Calibri" panose="020F0502020204030204" pitchFamily="34" charset="0"/>
                <a:cs typeface="Times New Roman" panose="02020603050405020304" pitchFamily="18" charset="0"/>
              </a:rPr>
              <a:t>nūr</a:t>
            </a:r>
            <a:r>
              <a:rPr lang="it-IT" sz="2400" dirty="0">
                <a:latin typeface="Times New Roman" panose="02020603050405020304" pitchFamily="18" charset="0"/>
                <a:ea typeface="Calibri" panose="020F0502020204030204" pitchFamily="34" charset="0"/>
                <a:cs typeface="Times New Roman" panose="02020603050405020304" pitchFamily="18" charset="0"/>
              </a:rPr>
              <a:t> al-</a:t>
            </a:r>
            <a:r>
              <a:rPr lang="it-IT" sz="2400" dirty="0" err="1">
                <a:latin typeface="Times New Roman" panose="02020603050405020304" pitchFamily="18" charset="0"/>
                <a:ea typeface="Calibri" panose="020F0502020204030204" pitchFamily="34" charset="0"/>
                <a:cs typeface="Times New Roman" panose="02020603050405020304" pitchFamily="18" charset="0"/>
              </a:rPr>
              <a:t>ḥaqq</a:t>
            </a:r>
            <a:r>
              <a:rPr lang="it-IT" sz="2400" dirty="0">
                <a:latin typeface="Times New Roman" panose="02020603050405020304" pitchFamily="18" charset="0"/>
                <a:ea typeface="Calibri" panose="020F0502020204030204" pitchFamily="34" charset="0"/>
                <a:cs typeface="Times New Roman" panose="02020603050405020304" pitchFamily="18" charset="0"/>
              </a:rPr>
              <a:t>); egli vede una moltitudine di cose, ma le vede provenire tutte, malgrado la loro molteplicità, dall’Unico, il Soggiogatore”, (libro XXXV).</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0DB020C2-D45D-874E-8323-9C49A0AD2347}"/>
              </a:ext>
            </a:extLst>
          </p:cNvPr>
          <p:cNvPicPr>
            <a:picLocks noChangeAspect="1"/>
          </p:cNvPicPr>
          <p:nvPr/>
        </p:nvPicPr>
        <p:blipFill rotWithShape="1">
          <a:blip r:embed="rId2"/>
          <a:srcRect l="2367" r="76870"/>
          <a:stretch/>
        </p:blipFill>
        <p:spPr>
          <a:xfrm>
            <a:off x="0" y="0"/>
            <a:ext cx="2349340" cy="6858000"/>
          </a:xfrm>
          <a:prstGeom prst="rect">
            <a:avLst/>
          </a:prstGeom>
        </p:spPr>
      </p:pic>
    </p:spTree>
    <p:extLst>
      <p:ext uri="{BB962C8B-B14F-4D97-AF65-F5344CB8AC3E}">
        <p14:creationId xmlns:p14="http://schemas.microsoft.com/office/powerpoint/2010/main" val="244700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AD6F983-A7BC-BC40-9EF7-E9E63BEF195B}"/>
              </a:ext>
            </a:extLst>
          </p:cNvPr>
          <p:cNvPicPr>
            <a:picLocks noChangeAspect="1"/>
          </p:cNvPicPr>
          <p:nvPr/>
        </p:nvPicPr>
        <p:blipFill rotWithShape="1">
          <a:blip r:embed="rId2"/>
          <a:srcRect l="17000" r="12000"/>
          <a:stretch/>
        </p:blipFill>
        <p:spPr>
          <a:xfrm>
            <a:off x="228600" y="1333498"/>
            <a:ext cx="2584411" cy="3640015"/>
          </a:xfrm>
          <a:prstGeom prst="rect">
            <a:avLst/>
          </a:prstGeom>
        </p:spPr>
      </p:pic>
      <p:pic>
        <p:nvPicPr>
          <p:cNvPr id="5" name="Immagine 4">
            <a:extLst>
              <a:ext uri="{FF2B5EF4-FFF2-40B4-BE49-F238E27FC236}">
                <a16:creationId xmlns:a16="http://schemas.microsoft.com/office/drawing/2014/main" id="{BB348756-B0FE-AA49-8C89-864194A13238}"/>
              </a:ext>
            </a:extLst>
          </p:cNvPr>
          <p:cNvPicPr>
            <a:picLocks noChangeAspect="1"/>
          </p:cNvPicPr>
          <p:nvPr/>
        </p:nvPicPr>
        <p:blipFill rotWithShape="1">
          <a:blip r:embed="rId3"/>
          <a:srcRect l="11291" t="6000" r="10080" b="4000"/>
          <a:stretch/>
        </p:blipFill>
        <p:spPr>
          <a:xfrm>
            <a:off x="3043270" y="1333499"/>
            <a:ext cx="2628900" cy="3640015"/>
          </a:xfrm>
          <a:prstGeom prst="rect">
            <a:avLst/>
          </a:prstGeom>
        </p:spPr>
      </p:pic>
      <p:pic>
        <p:nvPicPr>
          <p:cNvPr id="7" name="Immagine 6">
            <a:extLst>
              <a:ext uri="{FF2B5EF4-FFF2-40B4-BE49-F238E27FC236}">
                <a16:creationId xmlns:a16="http://schemas.microsoft.com/office/drawing/2014/main" id="{069B8716-4D61-7747-8400-831D520BD1FA}"/>
              </a:ext>
            </a:extLst>
          </p:cNvPr>
          <p:cNvPicPr>
            <a:picLocks noChangeAspect="1"/>
          </p:cNvPicPr>
          <p:nvPr/>
        </p:nvPicPr>
        <p:blipFill rotWithShape="1">
          <a:blip r:embed="rId4"/>
          <a:srcRect l="5000" t="1" r="13571" b="22857"/>
          <a:stretch/>
        </p:blipFill>
        <p:spPr>
          <a:xfrm>
            <a:off x="9296399" y="1333498"/>
            <a:ext cx="2561493" cy="3640016"/>
          </a:xfrm>
          <a:prstGeom prst="rect">
            <a:avLst/>
          </a:prstGeom>
        </p:spPr>
      </p:pic>
      <p:pic>
        <p:nvPicPr>
          <p:cNvPr id="9" name="Immagine 8">
            <a:extLst>
              <a:ext uri="{FF2B5EF4-FFF2-40B4-BE49-F238E27FC236}">
                <a16:creationId xmlns:a16="http://schemas.microsoft.com/office/drawing/2014/main" id="{D3E21C1E-0293-964A-835E-35834D5DC2B3}"/>
              </a:ext>
            </a:extLst>
          </p:cNvPr>
          <p:cNvPicPr>
            <a:picLocks noChangeAspect="1"/>
          </p:cNvPicPr>
          <p:nvPr/>
        </p:nvPicPr>
        <p:blipFill>
          <a:blip r:embed="rId5"/>
          <a:stretch>
            <a:fillRect/>
          </a:stretch>
        </p:blipFill>
        <p:spPr>
          <a:xfrm>
            <a:off x="6108699" y="1333498"/>
            <a:ext cx="2861806" cy="3640016"/>
          </a:xfrm>
          <a:prstGeom prst="rect">
            <a:avLst/>
          </a:prstGeom>
        </p:spPr>
      </p:pic>
      <p:sp>
        <p:nvSpPr>
          <p:cNvPr id="10" name="Rettangolo 9">
            <a:extLst>
              <a:ext uri="{FF2B5EF4-FFF2-40B4-BE49-F238E27FC236}">
                <a16:creationId xmlns:a16="http://schemas.microsoft.com/office/drawing/2014/main" id="{506FF272-A037-5C4B-84B0-382056C9009D}"/>
              </a:ext>
            </a:extLst>
          </p:cNvPr>
          <p:cNvSpPr/>
          <p:nvPr/>
        </p:nvSpPr>
        <p:spPr>
          <a:xfrm>
            <a:off x="228600" y="5055889"/>
            <a:ext cx="2515743" cy="1477328"/>
          </a:xfrm>
          <a:prstGeom prst="rect">
            <a:avLst/>
          </a:prstGeom>
        </p:spPr>
        <p:txBody>
          <a:bodyPr wrap="square">
            <a:spAutoFit/>
          </a:bodyPr>
          <a:lstStyle/>
          <a:p>
            <a:r>
              <a:rPr lang="it-IT" b="1" dirty="0">
                <a:solidFill>
                  <a:srgbClr val="FFFF00"/>
                </a:solidFill>
                <a:latin typeface="Times New Roman" panose="02020603050405020304" pitchFamily="18" charset="0"/>
                <a:ea typeface="Calibri" panose="020F0502020204030204" pitchFamily="34" charset="0"/>
              </a:rPr>
              <a:t>Edward Burnett </a:t>
            </a:r>
            <a:r>
              <a:rPr lang="it-IT" b="1" dirty="0" err="1">
                <a:solidFill>
                  <a:srgbClr val="FFFF00"/>
                </a:solidFill>
                <a:latin typeface="Times New Roman" panose="02020603050405020304" pitchFamily="18" charset="0"/>
                <a:ea typeface="Calibri" panose="020F0502020204030204" pitchFamily="34" charset="0"/>
              </a:rPr>
              <a:t>Tylor</a:t>
            </a:r>
            <a:r>
              <a:rPr lang="it-IT" b="1" dirty="0">
                <a:solidFill>
                  <a:srgbClr val="FFFF00"/>
                </a:solidFill>
                <a:latin typeface="Times New Roman" panose="02020603050405020304" pitchFamily="18" charset="0"/>
                <a:ea typeface="Calibri" panose="020F0502020204030204" pitchFamily="34" charset="0"/>
              </a:rPr>
              <a:t> </a:t>
            </a:r>
            <a:r>
              <a:rPr lang="it-IT" dirty="0">
                <a:latin typeface="Times New Roman" panose="02020603050405020304" pitchFamily="18" charset="0"/>
                <a:ea typeface="Calibri" panose="020F0502020204030204" pitchFamily="34" charset="0"/>
              </a:rPr>
              <a:t>(1832-1917): </a:t>
            </a:r>
          </a:p>
          <a:p>
            <a:r>
              <a:rPr lang="it-IT" dirty="0">
                <a:latin typeface="Times New Roman" panose="02020603050405020304" pitchFamily="18" charset="0"/>
                <a:ea typeface="Calibri" panose="020F0502020204030204" pitchFamily="34" charset="0"/>
              </a:rPr>
              <a:t>sviluppo evolutivo del monoteismo «per concentrazione»</a:t>
            </a:r>
            <a:endParaRPr lang="it-IT" dirty="0"/>
          </a:p>
        </p:txBody>
      </p:sp>
      <p:sp>
        <p:nvSpPr>
          <p:cNvPr id="11" name="Rettangolo 10">
            <a:extLst>
              <a:ext uri="{FF2B5EF4-FFF2-40B4-BE49-F238E27FC236}">
                <a16:creationId xmlns:a16="http://schemas.microsoft.com/office/drawing/2014/main" id="{CB19A33E-DB75-A741-967A-AB812E699654}"/>
              </a:ext>
            </a:extLst>
          </p:cNvPr>
          <p:cNvSpPr/>
          <p:nvPr/>
        </p:nvSpPr>
        <p:spPr>
          <a:xfrm>
            <a:off x="2958887" y="5076103"/>
            <a:ext cx="2713283" cy="1200329"/>
          </a:xfrm>
          <a:prstGeom prst="rect">
            <a:avLst/>
          </a:prstGeom>
        </p:spPr>
        <p:txBody>
          <a:bodyPr wrap="square">
            <a:spAutoFit/>
          </a:bodyPr>
          <a:lstStyle/>
          <a:p>
            <a:r>
              <a:rPr lang="it-IT" b="1" dirty="0">
                <a:solidFill>
                  <a:srgbClr val="FFFF00"/>
                </a:solidFill>
                <a:latin typeface="Times New Roman" panose="02020603050405020304" pitchFamily="18" charset="0"/>
                <a:ea typeface="Calibri" panose="020F0502020204030204" pitchFamily="34" charset="0"/>
              </a:rPr>
              <a:t>Wilhelm </a:t>
            </a:r>
            <a:r>
              <a:rPr lang="it-IT" b="1" dirty="0" err="1">
                <a:solidFill>
                  <a:srgbClr val="FFFF00"/>
                </a:solidFill>
                <a:latin typeface="Times New Roman" panose="02020603050405020304" pitchFamily="18" charset="0"/>
                <a:ea typeface="Calibri" panose="020F0502020204030204" pitchFamily="34" charset="0"/>
              </a:rPr>
              <a:t>Schimdt</a:t>
            </a:r>
            <a:r>
              <a:rPr lang="it-IT" dirty="0">
                <a:solidFill>
                  <a:srgbClr val="FFFF00"/>
                </a:solidFill>
                <a:latin typeface="Times New Roman" panose="02020603050405020304" pitchFamily="18" charset="0"/>
                <a:ea typeface="Calibri" panose="020F0502020204030204" pitchFamily="34" charset="0"/>
              </a:rPr>
              <a:t> </a:t>
            </a:r>
          </a:p>
          <a:p>
            <a:r>
              <a:rPr lang="it-IT" dirty="0">
                <a:latin typeface="Times New Roman" panose="02020603050405020304" pitchFamily="18" charset="0"/>
                <a:ea typeface="Calibri" panose="020F0502020204030204" pitchFamily="34" charset="0"/>
              </a:rPr>
              <a:t>(1868-1954)</a:t>
            </a:r>
            <a:r>
              <a:rPr lang="it-IT" b="1" dirty="0">
                <a:latin typeface="Times New Roman" panose="02020603050405020304" pitchFamily="18" charset="0"/>
                <a:ea typeface="Calibri" panose="020F0502020204030204" pitchFamily="34" charset="0"/>
              </a:rPr>
              <a:t>: </a:t>
            </a:r>
          </a:p>
          <a:p>
            <a:r>
              <a:rPr lang="it-IT" dirty="0">
                <a:latin typeface="Times New Roman" panose="02020603050405020304" pitchFamily="18" charset="0"/>
                <a:ea typeface="Calibri" panose="020F0502020204030204" pitchFamily="34" charset="0"/>
              </a:rPr>
              <a:t>origine </a:t>
            </a:r>
            <a:r>
              <a:rPr lang="it-IT" dirty="0" err="1">
                <a:latin typeface="Times New Roman" panose="02020603050405020304" pitchFamily="18" charset="0"/>
                <a:ea typeface="Calibri" panose="020F0502020204030204" pitchFamily="34" charset="0"/>
              </a:rPr>
              <a:t>pre</a:t>
            </a:r>
            <a:r>
              <a:rPr lang="it-IT" dirty="0">
                <a:latin typeface="Times New Roman" panose="02020603050405020304" pitchFamily="18" charset="0"/>
                <a:ea typeface="Calibri" panose="020F0502020204030204" pitchFamily="34" charset="0"/>
              </a:rPr>
              <a:t>-mitologica dell’Essere supremo </a:t>
            </a:r>
            <a:endParaRPr lang="it-IT" dirty="0"/>
          </a:p>
        </p:txBody>
      </p:sp>
      <p:sp>
        <p:nvSpPr>
          <p:cNvPr id="12" name="Rettangolo 11">
            <a:extLst>
              <a:ext uri="{FF2B5EF4-FFF2-40B4-BE49-F238E27FC236}">
                <a16:creationId xmlns:a16="http://schemas.microsoft.com/office/drawing/2014/main" id="{079FEF5B-8DF7-F54A-93D7-8B73F0C0DBDD}"/>
              </a:ext>
            </a:extLst>
          </p:cNvPr>
          <p:cNvSpPr/>
          <p:nvPr/>
        </p:nvSpPr>
        <p:spPr>
          <a:xfrm>
            <a:off x="6028688" y="5077286"/>
            <a:ext cx="2292351" cy="1754326"/>
          </a:xfrm>
          <a:prstGeom prst="rect">
            <a:avLst/>
          </a:prstGeom>
        </p:spPr>
        <p:txBody>
          <a:bodyPr wrap="square">
            <a:spAutoFit/>
          </a:bodyPr>
          <a:lstStyle/>
          <a:p>
            <a:r>
              <a:rPr lang="it-IT" b="1" dirty="0">
                <a:solidFill>
                  <a:srgbClr val="FFFF00"/>
                </a:solidFill>
                <a:latin typeface="Times New Roman" panose="02020603050405020304" pitchFamily="18" charset="0"/>
                <a:ea typeface="Calibri" panose="020F0502020204030204" pitchFamily="34" charset="0"/>
              </a:rPr>
              <a:t>Raffaele </a:t>
            </a:r>
            <a:r>
              <a:rPr lang="it-IT" b="1" dirty="0" err="1">
                <a:solidFill>
                  <a:srgbClr val="FFFF00"/>
                </a:solidFill>
                <a:latin typeface="Times New Roman" panose="02020603050405020304" pitchFamily="18" charset="0"/>
                <a:ea typeface="Calibri" panose="020F0502020204030204" pitchFamily="34" charset="0"/>
              </a:rPr>
              <a:t>Pettazzoni</a:t>
            </a:r>
            <a:r>
              <a:rPr lang="it-IT" b="1" dirty="0">
                <a:solidFill>
                  <a:srgbClr val="FFFF00"/>
                </a:solidFill>
                <a:latin typeface="Times New Roman" panose="02020603050405020304" pitchFamily="18" charset="0"/>
                <a:ea typeface="Calibri" panose="020F0502020204030204" pitchFamily="34" charset="0"/>
              </a:rPr>
              <a:t> </a:t>
            </a:r>
            <a:r>
              <a:rPr lang="it-IT" dirty="0">
                <a:latin typeface="Times New Roman" panose="02020603050405020304" pitchFamily="18" charset="0"/>
                <a:ea typeface="Calibri" panose="020F0502020204030204" pitchFamily="34" charset="0"/>
              </a:rPr>
              <a:t>(1883-1959): </a:t>
            </a:r>
          </a:p>
          <a:p>
            <a:r>
              <a:rPr lang="it-IT" dirty="0">
                <a:latin typeface="Times New Roman" panose="02020603050405020304" pitchFamily="18" charset="0"/>
                <a:ea typeface="Calibri" panose="020F0502020204030204" pitchFamily="34" charset="0"/>
              </a:rPr>
              <a:t>genesi rivoluzionaria e </a:t>
            </a:r>
            <a:r>
              <a:rPr lang="it-IT" dirty="0" err="1">
                <a:latin typeface="Times New Roman" panose="02020603050405020304" pitchFamily="18" charset="0"/>
                <a:ea typeface="Calibri" panose="020F0502020204030204" pitchFamily="34" charset="0"/>
              </a:rPr>
              <a:t>antipoliteistica</a:t>
            </a:r>
            <a:r>
              <a:rPr lang="it-IT" dirty="0">
                <a:latin typeface="Times New Roman" panose="02020603050405020304" pitchFamily="18" charset="0"/>
                <a:ea typeface="Calibri" panose="020F0502020204030204" pitchFamily="34" charset="0"/>
              </a:rPr>
              <a:t> del monoteismo, </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Urmonotheismus</a:t>
            </a:r>
            <a:r>
              <a:rPr lang="it-IT" dirty="0">
                <a:latin typeface="Times New Roman" panose="02020603050405020304" pitchFamily="18" charset="0"/>
                <a:cs typeface="Times New Roman" panose="02020603050405020304" pitchFamily="18" charset="0"/>
              </a:rPr>
              <a:t>»)</a:t>
            </a:r>
            <a:r>
              <a:rPr lang="it-IT" dirty="0">
                <a:effectLst/>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p:txBody>
      </p:sp>
      <p:sp>
        <p:nvSpPr>
          <p:cNvPr id="13" name="Rettangolo 12">
            <a:extLst>
              <a:ext uri="{FF2B5EF4-FFF2-40B4-BE49-F238E27FC236}">
                <a16:creationId xmlns:a16="http://schemas.microsoft.com/office/drawing/2014/main" id="{819DEED5-9B5C-6D4F-91DA-429FA849ED19}"/>
              </a:ext>
            </a:extLst>
          </p:cNvPr>
          <p:cNvSpPr/>
          <p:nvPr/>
        </p:nvSpPr>
        <p:spPr>
          <a:xfrm>
            <a:off x="9204959" y="5112013"/>
            <a:ext cx="2187151" cy="1200329"/>
          </a:xfrm>
          <a:prstGeom prst="rect">
            <a:avLst/>
          </a:prstGeom>
        </p:spPr>
        <p:txBody>
          <a:bodyPr wrap="square">
            <a:spAutoFit/>
          </a:bodyPr>
          <a:lstStyle/>
          <a:p>
            <a:r>
              <a:rPr lang="it-IT" b="1" dirty="0" err="1">
                <a:solidFill>
                  <a:srgbClr val="FFFF00"/>
                </a:solidFill>
                <a:latin typeface="Times New Roman" panose="02020603050405020304" pitchFamily="18" charset="0"/>
                <a:ea typeface="Calibri" panose="020F0502020204030204" pitchFamily="34" charset="0"/>
              </a:rPr>
              <a:t>Ian</a:t>
            </a:r>
            <a:r>
              <a:rPr lang="it-IT" b="1" dirty="0">
                <a:solidFill>
                  <a:srgbClr val="FFFF00"/>
                </a:solidFill>
                <a:latin typeface="Times New Roman" panose="02020603050405020304" pitchFamily="18" charset="0"/>
                <a:ea typeface="Calibri" panose="020F0502020204030204" pitchFamily="34" charset="0"/>
              </a:rPr>
              <a:t> </a:t>
            </a:r>
            <a:r>
              <a:rPr lang="it-IT" b="1" dirty="0" err="1">
                <a:solidFill>
                  <a:srgbClr val="FFFF00"/>
                </a:solidFill>
                <a:latin typeface="Times New Roman" panose="02020603050405020304" pitchFamily="18" charset="0"/>
                <a:ea typeface="Calibri" panose="020F0502020204030204" pitchFamily="34" charset="0"/>
              </a:rPr>
              <a:t>Assmann</a:t>
            </a:r>
            <a:endParaRPr lang="it-IT" b="1" dirty="0">
              <a:solidFill>
                <a:srgbClr val="FFFF00"/>
              </a:solidFill>
              <a:latin typeface="Times New Roman" panose="02020603050405020304" pitchFamily="18" charset="0"/>
              <a:ea typeface="Calibri" panose="020F0502020204030204" pitchFamily="34" charset="0"/>
            </a:endParaRPr>
          </a:p>
          <a:p>
            <a:r>
              <a:rPr lang="it-IT" dirty="0">
                <a:latin typeface="Times New Roman" panose="02020603050405020304" pitchFamily="18" charset="0"/>
                <a:ea typeface="Calibri" panose="020F0502020204030204" pitchFamily="34" charset="0"/>
              </a:rPr>
              <a:t>(1938 -2024): “distinzione mosaica”</a:t>
            </a:r>
            <a:r>
              <a:rPr lang="it-IT" dirty="0">
                <a:effectLst/>
              </a:rPr>
              <a:t> </a:t>
            </a:r>
            <a:endParaRPr lang="it-IT" dirty="0"/>
          </a:p>
        </p:txBody>
      </p:sp>
      <p:sp>
        <p:nvSpPr>
          <p:cNvPr id="14" name="Rettangolo 13">
            <a:extLst>
              <a:ext uri="{FF2B5EF4-FFF2-40B4-BE49-F238E27FC236}">
                <a16:creationId xmlns:a16="http://schemas.microsoft.com/office/drawing/2014/main" id="{F39A9688-A7FB-5B46-BF46-80A8C9FF91A3}"/>
              </a:ext>
            </a:extLst>
          </p:cNvPr>
          <p:cNvSpPr/>
          <p:nvPr/>
        </p:nvSpPr>
        <p:spPr>
          <a:xfrm>
            <a:off x="514079" y="312116"/>
            <a:ext cx="11029217" cy="523220"/>
          </a:xfrm>
          <a:prstGeom prst="rect">
            <a:avLst/>
          </a:prstGeom>
        </p:spPr>
        <p:txBody>
          <a:bodyPr wrap="square">
            <a:spAutoFit/>
          </a:bodyPr>
          <a:lstStyle/>
          <a:p>
            <a:pPr algn="ctr"/>
            <a:r>
              <a:rPr lang="it-IT" sz="2800" dirty="0">
                <a:solidFill>
                  <a:srgbClr val="FFC000"/>
                </a:solidFill>
                <a:latin typeface="Times New Roman" panose="02020603050405020304" pitchFamily="18" charset="0"/>
                <a:ea typeface="Calibri" panose="020F0502020204030204" pitchFamily="34" charset="0"/>
              </a:rPr>
              <a:t> Ipotesi di studio circa la genesi della concezione monoteistica del divino</a:t>
            </a:r>
            <a:r>
              <a:rPr lang="it-IT" sz="2800" dirty="0">
                <a:solidFill>
                  <a:srgbClr val="FFC000"/>
                </a:solidFill>
                <a:effectLst/>
              </a:rPr>
              <a:t> </a:t>
            </a:r>
            <a:endParaRPr lang="it-IT" sz="2800" dirty="0">
              <a:solidFill>
                <a:srgbClr val="FFC000"/>
              </a:solidFill>
            </a:endParaRPr>
          </a:p>
        </p:txBody>
      </p:sp>
    </p:spTree>
    <p:extLst>
      <p:ext uri="{BB962C8B-B14F-4D97-AF65-F5344CB8AC3E}">
        <p14:creationId xmlns:p14="http://schemas.microsoft.com/office/powerpoint/2010/main" val="1601327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FC3EB37-6BD4-8146-AF3D-1C975BDA9143}"/>
              </a:ext>
            </a:extLst>
          </p:cNvPr>
          <p:cNvSpPr/>
          <p:nvPr/>
        </p:nvSpPr>
        <p:spPr>
          <a:xfrm>
            <a:off x="2997200" y="582067"/>
            <a:ext cx="8255000" cy="5693866"/>
          </a:xfrm>
          <a:prstGeom prst="rect">
            <a:avLst/>
          </a:prstGeom>
        </p:spPr>
        <p:txBody>
          <a:bodyPr wrap="square">
            <a:spAutoFit/>
          </a:bodyPr>
          <a:lstStyle/>
          <a:p>
            <a:pPr indent="180340" algn="just">
              <a:spcAft>
                <a:spcPts val="0"/>
              </a:spcAft>
            </a:pP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Dio unico Agente? La questione del libero arbitrio</a:t>
            </a:r>
          </a:p>
          <a:p>
            <a:pPr marL="342900" indent="-342900" algn="just">
              <a:spcAft>
                <a:spcPts val="0"/>
              </a:spcAft>
              <a:buFontTx/>
              <a:buChar char="-"/>
            </a:pP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Qadariti</a:t>
            </a:r>
          </a:p>
          <a:p>
            <a:pPr marL="342900" indent="-342900" algn="just">
              <a:spcAft>
                <a:spcPts val="0"/>
              </a:spcAft>
              <a:buFontTx/>
              <a:buChar char="-"/>
            </a:pPr>
            <a:r>
              <a:rPr lang="it-IT" sz="2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Jabariti</a:t>
            </a:r>
            <a:endPar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0"/>
              </a:spcAft>
              <a:buFontTx/>
              <a:buChar char="-"/>
            </a:pPr>
            <a:r>
              <a:rPr lang="it-IT" sz="2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Ashariti</a:t>
            </a:r>
            <a:endPar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endParaRPr lang="it-IT" sz="26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La dottrina sostenuta da </a:t>
            </a:r>
            <a:r>
              <a:rPr lang="it-IT"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Ash‘ari</a:t>
            </a:r>
            <a:r>
              <a:rPr lang="it-IT" sz="2600" b="1" dirty="0">
                <a:latin typeface="Times New Roman" panose="02020603050405020304" pitchFamily="18" charset="0"/>
                <a:ea typeface="Calibri" panose="020F0502020204030204" pitchFamily="34" charset="0"/>
                <a:cs typeface="Times New Roman" panose="02020603050405020304" pitchFamily="18" charset="0"/>
              </a:rPr>
              <a:t>̄</a:t>
            </a:r>
            <a:r>
              <a:rPr lang="it-IT" sz="2600" dirty="0">
                <a:latin typeface="Times New Roman" panose="02020603050405020304" pitchFamily="18" charset="0"/>
                <a:ea typeface="Calibri" panose="020F0502020204030204" pitchFamily="34" charset="0"/>
                <a:cs typeface="Times New Roman" panose="02020603050405020304" pitchFamily="18" charset="0"/>
              </a:rPr>
              <a:t> riconosceva invece Dio come unico agente di ogni azione umana. Egli è il «Creatore del potere di causazione umano [è] pertanto creatore dell’atto o dell’evento che tramite questo potere si realizza». Nella comprensione </a:t>
            </a:r>
            <a:r>
              <a:rPr lang="it-IT" sz="2600" dirty="0" err="1">
                <a:latin typeface="Times New Roman" panose="02020603050405020304" pitchFamily="18" charset="0"/>
                <a:ea typeface="Calibri" panose="020F0502020204030204" pitchFamily="34" charset="0"/>
                <a:cs typeface="Times New Roman" panose="02020603050405020304" pitchFamily="18" charset="0"/>
              </a:rPr>
              <a:t>asharita</a:t>
            </a:r>
            <a:r>
              <a:rPr lang="it-IT" sz="2600" dirty="0">
                <a:latin typeface="Times New Roman" panose="02020603050405020304" pitchFamily="18" charset="0"/>
                <a:ea typeface="Calibri" panose="020F0502020204030204" pitchFamily="34" charset="0"/>
                <a:cs typeface="Times New Roman" panose="02020603050405020304" pitchFamily="18" charset="0"/>
              </a:rPr>
              <a:t>, l’agire dell’uomo è difatti limitato a un potere di acquisizione (</a:t>
            </a:r>
            <a:r>
              <a:rPr lang="it-IT" sz="2600" dirty="0" err="1">
                <a:latin typeface="Times New Roman" panose="02020603050405020304" pitchFamily="18" charset="0"/>
                <a:ea typeface="Calibri" panose="020F0502020204030204" pitchFamily="34" charset="0"/>
                <a:cs typeface="Times New Roman" panose="02020603050405020304" pitchFamily="18" charset="0"/>
              </a:rPr>
              <a:t>kasb</a:t>
            </a:r>
            <a:r>
              <a:rPr lang="it-IT" sz="2600" dirty="0">
                <a:latin typeface="Times New Roman" panose="02020603050405020304" pitchFamily="18" charset="0"/>
                <a:ea typeface="Calibri" panose="020F0502020204030204" pitchFamily="34" charset="0"/>
                <a:cs typeface="Times New Roman" panose="02020603050405020304" pitchFamily="18" charset="0"/>
              </a:rPr>
              <a:t>) degli atti creati da Dio. Al momento della realizzazione dell’atto, l’uomo esercita un potere causativo creato da Dio simultaneamente al compimento dell’azione.</a:t>
            </a:r>
            <a:endParaRPr lang="it-IT" sz="2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E734CA2F-3229-9249-8BD7-3AA25C7E459D}"/>
              </a:ext>
            </a:extLst>
          </p:cNvPr>
          <p:cNvPicPr>
            <a:picLocks noChangeAspect="1"/>
          </p:cNvPicPr>
          <p:nvPr/>
        </p:nvPicPr>
        <p:blipFill rotWithShape="1">
          <a:blip r:embed="rId2"/>
          <a:srcRect l="2367" r="76870"/>
          <a:stretch/>
        </p:blipFill>
        <p:spPr>
          <a:xfrm>
            <a:off x="0" y="0"/>
            <a:ext cx="2349340" cy="6858000"/>
          </a:xfrm>
          <a:prstGeom prst="rect">
            <a:avLst/>
          </a:prstGeom>
        </p:spPr>
      </p:pic>
    </p:spTree>
    <p:extLst>
      <p:ext uri="{BB962C8B-B14F-4D97-AF65-F5344CB8AC3E}">
        <p14:creationId xmlns:p14="http://schemas.microsoft.com/office/powerpoint/2010/main" val="3036317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B8F14A-2846-204A-94C3-B86C58C31DFC}"/>
              </a:ext>
            </a:extLst>
          </p:cNvPr>
          <p:cNvSpPr/>
          <p:nvPr/>
        </p:nvSpPr>
        <p:spPr>
          <a:xfrm>
            <a:off x="2768600" y="362183"/>
            <a:ext cx="8813800" cy="6495817"/>
          </a:xfrm>
          <a:prstGeom prst="rect">
            <a:avLst/>
          </a:prstGeom>
        </p:spPr>
        <p:txBody>
          <a:bodyPr wrap="square">
            <a:spAutoFit/>
          </a:bodyPr>
          <a:lstStyle/>
          <a:p>
            <a:pPr indent="180340" algn="just">
              <a:spcAft>
                <a:spcPts val="0"/>
              </a:spcAft>
            </a:pPr>
            <a:r>
              <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 natura?</a:t>
            </a:r>
          </a:p>
          <a:p>
            <a:pPr indent="180340" algn="just">
              <a:spcAft>
                <a:spcPts val="0"/>
              </a:spcAft>
            </a:pPr>
            <a:endPar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“non è lecito affermare un legame causale naturale, necessario in sé, tra ciò che si ritiene “causa” (</a:t>
            </a:r>
            <a:r>
              <a:rPr lang="it-IT" sz="2800" dirty="0" err="1">
                <a:latin typeface="Times New Roman" panose="02020603050405020304" pitchFamily="18" charset="0"/>
                <a:ea typeface="Calibri" panose="020F0502020204030204" pitchFamily="34" charset="0"/>
                <a:cs typeface="Times New Roman" panose="02020603050405020304" pitchFamily="18" charset="0"/>
              </a:rPr>
              <a:t>sabab</a:t>
            </a:r>
            <a:r>
              <a:rPr lang="it-IT" sz="2800" dirty="0">
                <a:latin typeface="Times New Roman" panose="02020603050405020304" pitchFamily="18" charset="0"/>
                <a:ea typeface="Calibri" panose="020F0502020204030204" pitchFamily="34" charset="0"/>
                <a:cs typeface="Times New Roman" panose="02020603050405020304" pitchFamily="18" charset="0"/>
              </a:rPr>
              <a:t>) e ciò che si ritiene “causato” (</a:t>
            </a:r>
            <a:r>
              <a:rPr lang="it-IT" sz="2800" dirty="0" err="1">
                <a:latin typeface="Times New Roman" panose="02020603050405020304" pitchFamily="18" charset="0"/>
                <a:ea typeface="Calibri" panose="020F0502020204030204" pitchFamily="34" charset="0"/>
                <a:cs typeface="Times New Roman" panose="02020603050405020304" pitchFamily="18" charset="0"/>
              </a:rPr>
              <a:t>musabbab</a:t>
            </a:r>
            <a:r>
              <a:rPr lang="it-IT" sz="2800" dirty="0">
                <a:latin typeface="Times New Roman" panose="02020603050405020304" pitchFamily="18" charset="0"/>
                <a:ea typeface="Calibri" panose="020F0502020204030204" pitchFamily="34" charset="0"/>
                <a:cs typeface="Times New Roman" panose="02020603050405020304" pitchFamily="18" charset="0"/>
              </a:rPr>
              <a:t>). Ciò che è causato ha sempre origine in un atto decretato da Dio </a:t>
            </a:r>
            <a:r>
              <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che lega liberamente</a:t>
            </a:r>
            <a:r>
              <a:rPr lang="it-IT" sz="2800" dirty="0">
                <a:latin typeface="Times New Roman" panose="02020603050405020304" pitchFamily="18" charset="0"/>
                <a:ea typeface="Calibri" panose="020F0502020204030204" pitchFamily="34" charset="0"/>
                <a:cs typeface="Times New Roman" panose="02020603050405020304" pitchFamily="18" charset="0"/>
              </a:rPr>
              <a:t> una cosa con l’altra”, (al-</a:t>
            </a:r>
            <a:r>
              <a:rPr lang="it-IT" sz="2800" dirty="0" err="1">
                <a:latin typeface="Times New Roman" panose="02020603050405020304" pitchFamily="18" charset="0"/>
                <a:ea typeface="Calibri" panose="020F0502020204030204" pitchFamily="34" charset="0"/>
                <a:cs typeface="Times New Roman" panose="02020603050405020304" pitchFamily="18" charset="0"/>
              </a:rPr>
              <a:t>Ghazali</a:t>
            </a:r>
            <a:r>
              <a:rPr lang="it-IT" sz="2800" dirty="0">
                <a:latin typeface="Times New Roman" panose="02020603050405020304" pitchFamily="18" charset="0"/>
                <a:ea typeface="Calibri" panose="020F0502020204030204" pitchFamily="34" charset="0"/>
                <a:cs typeface="Times New Roman" panose="02020603050405020304" pitchFamily="18" charset="0"/>
              </a:rPr>
              <a:t>, XVII questione del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Tahāfut</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al-falāsifa</a:t>
            </a:r>
            <a:r>
              <a:rPr lang="it-IT" sz="28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spcAft>
                <a:spcPts val="0"/>
              </a:spcAft>
            </a:pPr>
            <a:endParaRPr lang="it-IT"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it-IT" sz="2800" dirty="0">
                <a:latin typeface="Times New Roman" panose="02020603050405020304" pitchFamily="18" charset="0"/>
                <a:cs typeface="Times New Roman" panose="02020603050405020304" pitchFamily="18" charset="0"/>
              </a:rPr>
              <a:t>«il bruciare accade quando vi è un contatto col fuoco: ma l’osservazione dimostra solo che [un fenomeno] si produce</a:t>
            </a:r>
          </a:p>
          <a:p>
            <a:pPr algn="just"/>
            <a:r>
              <a:rPr lang="it-IT" sz="2800" dirty="0">
                <a:latin typeface="Times New Roman" panose="02020603050405020304" pitchFamily="18" charset="0"/>
                <a:cs typeface="Times New Roman" panose="02020603050405020304" pitchFamily="18" charset="0"/>
              </a:rPr>
              <a:t>accanto all’altro (῾</a:t>
            </a:r>
            <a:r>
              <a:rPr lang="it-IT" sz="2800" dirty="0" err="1">
                <a:latin typeface="Times New Roman" panose="02020603050405020304" pitchFamily="18" charset="0"/>
                <a:cs typeface="Times New Roman" panose="02020603050405020304" pitchFamily="18" charset="0"/>
              </a:rPr>
              <a:t>indahu</a:t>
            </a:r>
            <a:r>
              <a:rPr lang="it-IT" sz="2800" dirty="0">
                <a:latin typeface="Times New Roman" panose="02020603050405020304" pitchFamily="18" charset="0"/>
                <a:cs typeface="Times New Roman" panose="02020603050405020304" pitchFamily="18" charset="0"/>
              </a:rPr>
              <a:t>), non per mezzo dell’altro (</a:t>
            </a:r>
            <a:r>
              <a:rPr lang="it-IT" sz="2800" dirty="0" err="1">
                <a:latin typeface="Times New Roman" panose="02020603050405020304" pitchFamily="18" charset="0"/>
                <a:cs typeface="Times New Roman" panose="02020603050405020304" pitchFamily="18" charset="0"/>
              </a:rPr>
              <a:t>bihi</a:t>
            </a:r>
            <a:r>
              <a:rPr lang="it-IT" sz="2800" dirty="0">
                <a:latin typeface="Times New Roman" panose="02020603050405020304" pitchFamily="18" charset="0"/>
                <a:cs typeface="Times New Roman" panose="02020603050405020304" pitchFamily="18" charset="0"/>
              </a:rPr>
              <a:t>) — e invero non vi è altra causa che Lui!».</a:t>
            </a:r>
          </a:p>
          <a:p>
            <a:pPr indent="180340" algn="just">
              <a:spcAft>
                <a:spcPts val="0"/>
              </a:spcAft>
            </a:pP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6898DF86-3BC2-7040-9E26-B5F91F31E9A4}"/>
              </a:ext>
            </a:extLst>
          </p:cNvPr>
          <p:cNvPicPr>
            <a:picLocks noChangeAspect="1"/>
          </p:cNvPicPr>
          <p:nvPr/>
        </p:nvPicPr>
        <p:blipFill rotWithShape="1">
          <a:blip r:embed="rId2"/>
          <a:srcRect l="2367" r="76870"/>
          <a:stretch/>
        </p:blipFill>
        <p:spPr>
          <a:xfrm>
            <a:off x="0" y="0"/>
            <a:ext cx="2349340" cy="6858000"/>
          </a:xfrm>
          <a:prstGeom prst="rect">
            <a:avLst/>
          </a:prstGeom>
        </p:spPr>
      </p:pic>
    </p:spTree>
    <p:extLst>
      <p:ext uri="{BB962C8B-B14F-4D97-AF65-F5344CB8AC3E}">
        <p14:creationId xmlns:p14="http://schemas.microsoft.com/office/powerpoint/2010/main" val="1203347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49A7EB5-2EAC-8245-A159-AB5B6E3E46A4}"/>
              </a:ext>
            </a:extLst>
          </p:cNvPr>
          <p:cNvSpPr/>
          <p:nvPr/>
        </p:nvSpPr>
        <p:spPr>
          <a:xfrm>
            <a:off x="3015343" y="951744"/>
            <a:ext cx="8559800" cy="5139869"/>
          </a:xfrm>
          <a:prstGeom prst="rect">
            <a:avLst/>
          </a:prstGeom>
        </p:spPr>
        <p:txBody>
          <a:bodyPr wrap="square">
            <a:spAutoFit/>
          </a:bodyPr>
          <a:lstStyle/>
          <a:p>
            <a:pPr indent="180340" algn="just">
              <a:spcAft>
                <a:spcPts val="0"/>
              </a:spcAft>
            </a:pPr>
            <a:r>
              <a:rPr lang="it-IT" sz="2200" dirty="0" err="1">
                <a:latin typeface="Times New Roman" panose="02020603050405020304" pitchFamily="18" charset="0"/>
                <a:ea typeface="Calibri" panose="020F0502020204030204" pitchFamily="34" charset="0"/>
                <a:cs typeface="Times New Roman" panose="02020603050405020304" pitchFamily="18" charset="0"/>
              </a:rPr>
              <a:t>al-Ghazāli</a:t>
            </a:r>
            <a:r>
              <a:rPr lang="it-IT" sz="2200" dirty="0">
                <a:latin typeface="Times New Roman" panose="02020603050405020304" pitchFamily="18" charset="0"/>
                <a:ea typeface="Calibri" panose="020F0502020204030204" pitchFamily="34" charset="0"/>
                <a:cs typeface="Times New Roman" panose="02020603050405020304" pitchFamily="18" charset="0"/>
              </a:rPr>
              <a:t>̄ giunge alla possibilità </a:t>
            </a:r>
            <a:r>
              <a:rPr lang="it-IT" sz="2200" b="1" dirty="0">
                <a:latin typeface="Times New Roman" panose="02020603050405020304" pitchFamily="18" charset="0"/>
                <a:ea typeface="Calibri" panose="020F0502020204030204" pitchFamily="34" charset="0"/>
                <a:cs typeface="Times New Roman" panose="02020603050405020304" pitchFamily="18" charset="0"/>
              </a:rPr>
              <a:t>di considerare </a:t>
            </a: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“concause” le cause naturali osservate nel mondo</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fenomenico</a:t>
            </a:r>
            <a:r>
              <a:rPr lang="it-IT" sz="2200" b="1" dirty="0">
                <a:latin typeface="Times New Roman" panose="02020603050405020304" pitchFamily="18" charset="0"/>
                <a:ea typeface="Calibri" panose="020F0502020204030204" pitchFamily="34" charset="0"/>
                <a:cs typeface="Times New Roman" panose="02020603050405020304" pitchFamily="18" charset="0"/>
              </a:rPr>
              <a:t> (ad esempio il ruolo del padre nella generazione del figlio).</a:t>
            </a:r>
          </a:p>
          <a:p>
            <a:pPr indent="180340" algn="just">
              <a:spcAft>
                <a:spcPts val="0"/>
              </a:spcAft>
            </a:pPr>
            <a:endParaRPr lang="it-IT" sz="2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it-IT" sz="2200" dirty="0">
                <a:latin typeface="Times New Roman" panose="02020603050405020304" pitchFamily="18" charset="0"/>
                <a:cs typeface="Times New Roman" panose="02020603050405020304" pitchFamily="18" charset="0"/>
              </a:rPr>
              <a:t>“Se diciamo che Tizio è stato ucciso dal principe, oppure che Tizio è stato ucciso dal boia, entrambi hanno fatto questo, seppur con un senso differente. Così anche il fedele e Dio Altissimo sono agenti, però con un senso differente: Dio è agente perché crea le cose e le fa esistere; il fedele è agente perché è il luogo in cui vengono create la scienza, la volontà e la capacità. [...] così il boia e il principe sono entrambi uccisori – perché l’atto d’uccidere è legato alla loro capacità – ma lo sono in due maniere diverse, anche se l’atto vien attribuito ad entrambi. Per mettere d’accordo tutto questo, nel Corano Dio ha attribuito gli atti ora agli angeli ora ai fedeli, e talvolta li ha attribuiti a Sé stesso”, (al-</a:t>
            </a:r>
            <a:r>
              <a:rPr lang="it-IT" sz="2200" dirty="0" err="1">
                <a:latin typeface="Times New Roman" panose="02020603050405020304" pitchFamily="18" charset="0"/>
                <a:cs typeface="Times New Roman" panose="02020603050405020304" pitchFamily="18" charset="0"/>
              </a:rPr>
              <a:t>Ghazali</a:t>
            </a:r>
            <a:r>
              <a:rPr lang="it-IT" sz="2200" dirty="0">
                <a:latin typeface="Times New Roman" panose="02020603050405020304" pitchFamily="18" charset="0"/>
                <a:cs typeface="Times New Roman" panose="02020603050405020304" pitchFamily="18" charset="0"/>
              </a:rPr>
              <a:t>).</a:t>
            </a:r>
          </a:p>
          <a:p>
            <a:pPr indent="180340" algn="just">
              <a:spcAft>
                <a:spcPts val="0"/>
              </a:spcAft>
            </a:pP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Tree>
    <p:extLst>
      <p:ext uri="{BB962C8B-B14F-4D97-AF65-F5344CB8AC3E}">
        <p14:creationId xmlns:p14="http://schemas.microsoft.com/office/powerpoint/2010/main" val="3947208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BA415AE9-EEA1-4046-834A-FE71DCE58407}"/>
              </a:ext>
            </a:extLst>
          </p:cNvPr>
          <p:cNvSpPr/>
          <p:nvPr/>
        </p:nvSpPr>
        <p:spPr>
          <a:xfrm>
            <a:off x="3200400" y="1025160"/>
            <a:ext cx="7848600" cy="5110823"/>
          </a:xfrm>
          <a:prstGeom prst="rect">
            <a:avLst/>
          </a:prstGeom>
        </p:spPr>
        <p:txBody>
          <a:bodyPr wrap="square">
            <a:spAutoFit/>
          </a:bodyPr>
          <a:lstStyle/>
          <a:p>
            <a:pPr indent="180340" algn="ctr">
              <a:lnSpc>
                <a:spcPct val="150000"/>
              </a:lnSpc>
              <a:spcAft>
                <a:spcPts val="0"/>
              </a:spcAft>
            </a:pPr>
            <a:r>
              <a:rPr lang="it-IT"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Quarto grado: la contemplazione dell’Unico</a:t>
            </a:r>
            <a:endParaRPr lang="it-IT"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“Nel quarto grado </a:t>
            </a:r>
            <a:r>
              <a:rPr lang="it-IT" sz="2600"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egli non vede nell’esistenza che un Unico Essere </a:t>
            </a:r>
            <a:r>
              <a:rPr lang="it-IT" sz="2600" dirty="0">
                <a:latin typeface="Times New Roman" panose="02020603050405020304" pitchFamily="18" charset="0"/>
                <a:ea typeface="Calibri" panose="020F0502020204030204" pitchFamily="34" charset="0"/>
                <a:cs typeface="Times New Roman" panose="02020603050405020304" pitchFamily="18" charset="0"/>
              </a:rPr>
              <a:t>(</a:t>
            </a:r>
            <a:r>
              <a:rPr lang="it-IT" sz="2600" dirty="0" err="1">
                <a:latin typeface="Times New Roman" panose="02020603050405020304" pitchFamily="18" charset="0"/>
                <a:ea typeface="Calibri" panose="020F0502020204030204" pitchFamily="34" charset="0"/>
                <a:cs typeface="Times New Roman" panose="02020603050405020304" pitchFamily="18" charset="0"/>
              </a:rPr>
              <a:t>wāhid</a:t>
            </a:r>
            <a:r>
              <a:rPr lang="it-IT" sz="2600" dirty="0">
                <a:latin typeface="Times New Roman" panose="02020603050405020304" pitchFamily="18" charset="0"/>
                <a:ea typeface="Calibri" panose="020F0502020204030204" pitchFamily="34" charset="0"/>
                <a:cs typeface="Times New Roman" panose="02020603050405020304" pitchFamily="18" charset="0"/>
              </a:rPr>
              <a:t>); questo stato costituisce la visione contemplativa dei Veridici (</a:t>
            </a:r>
            <a:r>
              <a:rPr lang="it-IT" sz="2600" dirty="0" err="1">
                <a:latin typeface="Times New Roman" panose="02020603050405020304" pitchFamily="18" charset="0"/>
                <a:ea typeface="Calibri" panose="020F0502020204030204" pitchFamily="34" charset="0"/>
                <a:cs typeface="Times New Roman" panose="02020603050405020304" pitchFamily="18" charset="0"/>
              </a:rPr>
              <a:t>mushāhada</a:t>
            </a:r>
            <a:r>
              <a:rPr lang="it-IT" sz="2600" dirty="0">
                <a:latin typeface="Times New Roman" panose="02020603050405020304" pitchFamily="18" charset="0"/>
                <a:ea typeface="Calibri" panose="020F0502020204030204" pitchFamily="34" charset="0"/>
                <a:cs typeface="Times New Roman" panose="02020603050405020304" pitchFamily="18" charset="0"/>
              </a:rPr>
              <a:t> </a:t>
            </a:r>
            <a:r>
              <a:rPr lang="it-IT" sz="2600" dirty="0" err="1">
                <a:latin typeface="Times New Roman" panose="02020603050405020304" pitchFamily="18" charset="0"/>
                <a:ea typeface="Calibri" panose="020F0502020204030204" pitchFamily="34" charset="0"/>
                <a:cs typeface="Times New Roman" panose="02020603050405020304" pitchFamily="18" charset="0"/>
              </a:rPr>
              <a:t>al-siddīqūn</a:t>
            </a:r>
            <a:r>
              <a:rPr lang="it-IT" sz="2600" dirty="0">
                <a:latin typeface="Times New Roman" panose="02020603050405020304" pitchFamily="18" charset="0"/>
                <a:ea typeface="Calibri" panose="020F0502020204030204" pitchFamily="34" charset="0"/>
                <a:cs typeface="Times New Roman" panose="02020603050405020304" pitchFamily="18" charset="0"/>
              </a:rPr>
              <a:t>) – ciò che i Sufi chiamano </a:t>
            </a:r>
            <a:r>
              <a:rPr lang="it-IT"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“l’estinzione nell’Unicità divina” (</a:t>
            </a:r>
            <a:r>
              <a:rPr lang="it-IT" sz="2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fana</a:t>
            </a:r>
            <a:r>
              <a:rPr lang="it-IT"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2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fi-l-tawḥīd</a:t>
            </a:r>
            <a:r>
              <a:rPr lang="it-IT"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2600" dirty="0">
                <a:latin typeface="Times New Roman" panose="02020603050405020304" pitchFamily="18" charset="0"/>
                <a:ea typeface="Calibri" panose="020F0502020204030204" pitchFamily="34" charset="0"/>
                <a:cs typeface="Times New Roman" panose="02020603050405020304" pitchFamily="18" charset="0"/>
              </a:rPr>
              <a:t>–, poiché costui non vedendo che un Unico Essere, non vede neppure se stesso. E non vedendo più se stesso poiché è completamente immerso nell’Unicità divina si estingue a se stesso nella sua visione dell’Unicità, in quanto ha cessato di scorgere sia se stesso che il mondo”.</a:t>
            </a:r>
            <a:endParaRPr lang="it-IT" sz="26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i="1" dirty="0">
                <a:latin typeface="Times New Roman" panose="02020603050405020304" pitchFamily="18" charset="0"/>
                <a:ea typeface="Calibri" panose="020F0502020204030204" pitchFamily="34" charset="0"/>
                <a:cs typeface="Times New Roman" panose="02020603050405020304" pitchFamily="18" charset="0"/>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2234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973DB06F-F1C1-AE4B-A59E-933EA1D56641}"/>
              </a:ext>
            </a:extLst>
          </p:cNvPr>
          <p:cNvSpPr/>
          <p:nvPr/>
        </p:nvSpPr>
        <p:spPr>
          <a:xfrm>
            <a:off x="3225800" y="553807"/>
            <a:ext cx="7975600" cy="5940088"/>
          </a:xfrm>
          <a:prstGeom prst="rect">
            <a:avLst/>
          </a:prstGeom>
        </p:spPr>
        <p:txBody>
          <a:bodyPr wrap="square">
            <a:spAutoFit/>
          </a:bodyPr>
          <a:lstStyle/>
          <a:p>
            <a:pPr indent="180340" algn="just">
              <a:spcAft>
                <a:spcPts val="0"/>
              </a:spcAft>
            </a:pPr>
            <a:r>
              <a:rPr lang="it-IT" sz="2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“«non v’è altro dio se non Dio» </a:t>
            </a:r>
            <a:r>
              <a:rPr lang="it-IT" sz="2600" dirty="0">
                <a:latin typeface="Times New Roman" panose="02020603050405020304" pitchFamily="18" charset="0"/>
                <a:ea typeface="Calibri" panose="020F0502020204030204" pitchFamily="34" charset="0"/>
                <a:cs typeface="Times New Roman" panose="02020603050405020304" pitchFamily="18" charset="0"/>
              </a:rPr>
              <a:t>è la professione dell’Unicità di Dio fatta dalla gente comune, mentre </a:t>
            </a:r>
            <a:r>
              <a:rPr lang="it-IT" sz="2600"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«non v’è altro Lui se non Lui» </a:t>
            </a:r>
            <a:r>
              <a:rPr lang="it-IT" sz="2600" dirty="0">
                <a:latin typeface="Times New Roman" panose="02020603050405020304" pitchFamily="18" charset="0"/>
                <a:ea typeface="Calibri" panose="020F0502020204030204" pitchFamily="34" charset="0"/>
                <a:cs typeface="Times New Roman" panose="02020603050405020304" pitchFamily="18" charset="0"/>
              </a:rPr>
              <a:t>è la professione dell’Unicità di Dio fatta dagli eletti, poiché la prima è più generale, mentre la seconda è più particolare, più completa, più autentica”.</a:t>
            </a:r>
          </a:p>
          <a:p>
            <a:pPr indent="180340" algn="just">
              <a:spcAft>
                <a:spcPts val="0"/>
              </a:spcAft>
            </a:pPr>
            <a:endParaRPr lang="it-IT"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it-IT" sz="2600" dirty="0">
                <a:latin typeface="Times New Roman" panose="02020603050405020304" pitchFamily="18" charset="0"/>
                <a:cs typeface="Times New Roman" panose="02020603050405020304" pitchFamily="18" charset="0"/>
              </a:rPr>
              <a:t>«in verità, tutte le cose in ogni momento sono non-esistenti quanto alla loro essenza [...] </a:t>
            </a:r>
            <a:r>
              <a:rPr lang="it-IT" sz="2600" dirty="0" err="1">
                <a:latin typeface="Times New Roman" panose="02020603050405020304" pitchFamily="18" charset="0"/>
                <a:cs typeface="Times New Roman" panose="02020603050405020304" pitchFamily="18" charset="0"/>
              </a:rPr>
              <a:t>poichè</a:t>
            </a:r>
            <a:r>
              <a:rPr lang="it-IT" sz="2600" dirty="0">
                <a:latin typeface="Times New Roman" panose="02020603050405020304" pitchFamily="18" charset="0"/>
                <a:cs typeface="Times New Roman" panose="02020603050405020304" pitchFamily="18" charset="0"/>
              </a:rPr>
              <a:t> la loro esistenza o non-esistenza non viene dalla loro essenza, ma dall’essenza di Dio. Tale esistenza è quindi metaforica e non è reale. Pertanto, l’affermazione che non esiste altro esistente reale che Dio risulta corretta».</a:t>
            </a:r>
          </a:p>
          <a:p>
            <a:r>
              <a:rPr lang="it-IT" dirty="0"/>
              <a:t> </a:t>
            </a:r>
          </a:p>
          <a:p>
            <a:pPr indent="180340" algn="just">
              <a:spcAft>
                <a:spcPts val="0"/>
              </a:spcAft>
            </a:pP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5858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E060B66E-0E14-FC48-B5D7-4DBE8AF83FF4}"/>
              </a:ext>
            </a:extLst>
          </p:cNvPr>
          <p:cNvSpPr/>
          <p:nvPr/>
        </p:nvSpPr>
        <p:spPr>
          <a:xfrm>
            <a:off x="2971800" y="288813"/>
            <a:ext cx="8940800" cy="5847755"/>
          </a:xfrm>
          <a:prstGeom prst="rect">
            <a:avLst/>
          </a:prstGeom>
        </p:spPr>
        <p:txBody>
          <a:bodyPr wrap="square">
            <a:spAutoFit/>
          </a:bodyPr>
          <a:lstStyle/>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Per </a:t>
            </a: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comprendere il discorso sull’estinzione/unificazione</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200" dirty="0">
                <a:latin typeface="Times New Roman" panose="02020603050405020304" pitchFamily="18" charset="0"/>
                <a:ea typeface="Calibri" panose="020F0502020204030204" pitchFamily="34" charset="0"/>
                <a:cs typeface="Times New Roman" panose="02020603050405020304" pitchFamily="18" charset="0"/>
              </a:rPr>
              <a:t>sarà opportuno rileggere la sintesi delle differenti interpretazioni di unificazione che il maestro persiano propone nel Libro XXXVI dell’</a:t>
            </a:r>
            <a:r>
              <a:rPr lang="it-IT" sz="2200" dirty="0" err="1">
                <a:latin typeface="Times New Roman" panose="02020603050405020304" pitchFamily="18" charset="0"/>
                <a:ea typeface="Calibri" panose="020F0502020204030204" pitchFamily="34" charset="0"/>
                <a:cs typeface="Times New Roman" panose="02020603050405020304" pitchFamily="18" charset="0"/>
              </a:rPr>
              <a:t>Iḥya</a:t>
            </a:r>
            <a:r>
              <a:rPr lang="it-IT" sz="22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spcAft>
                <a:spcPts val="0"/>
              </a:spcAft>
            </a:pP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«Questo rapporto non si manifesta che con la perseveranza nelle preghiere supererogatorie dopo che si sono compiute a dovere le obbligatorie, come ha detto Dio Altissimo: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“non cessa il servo di avvicinarsi a Me con le preghiere supererogatorie affinché lo ami. E quando io l’abbia amato, Io sono il suo udito con cui ode, il suo sguardo con cui vede, la sua lingua con cui parla”. </a:t>
            </a:r>
            <a:r>
              <a:rPr lang="it-IT" sz="2200" dirty="0">
                <a:latin typeface="Times New Roman" panose="02020603050405020304" pitchFamily="18" charset="0"/>
                <a:ea typeface="Calibri" panose="020F0502020204030204" pitchFamily="34" charset="0"/>
                <a:cs typeface="Times New Roman" panose="02020603050405020304" pitchFamily="18" charset="0"/>
              </a:rPr>
              <a:t>Ma questo è un argomento in cui occorre frenare la penna. La gente si è divisa in più partiti al riguardo: in persone di scarso intelletto le quali hanno inclinato a una somiglianza esteriore e in estremisti intemperanti che hanno superato il limite del rapporto parlando di identificazione dell’uomo con Dio. Essi hanno affermato la discesa di Dio nell’uomo tanto che uno di loro esclamò: “Il sono il Vero”, e i cristiani hanno errato dicendo di Gesù: “Egli è Iddio”. Altri hanno affermato: “L’umanità si è rivestita della divinità” e altri ancora: “Si è unificata con questa”. </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2699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6B87FB0-B8D0-E149-87D7-2BCE67DF973E}"/>
              </a:ext>
            </a:extLst>
          </p:cNvPr>
          <p:cNvPicPr>
            <a:picLocks noChangeAspect="1"/>
          </p:cNvPicPr>
          <p:nvPr/>
        </p:nvPicPr>
        <p:blipFill rotWithShape="1">
          <a:blip r:embed="rId2"/>
          <a:srcRect l="20569" t="10000" r="3909" b="9630"/>
          <a:stretch/>
        </p:blipFill>
        <p:spPr>
          <a:xfrm>
            <a:off x="990599" y="762000"/>
            <a:ext cx="3454401" cy="5511800"/>
          </a:xfrm>
          <a:prstGeom prst="rect">
            <a:avLst/>
          </a:prstGeom>
        </p:spPr>
      </p:pic>
      <p:sp>
        <p:nvSpPr>
          <p:cNvPr id="4" name="Rettangolo 3">
            <a:extLst>
              <a:ext uri="{FF2B5EF4-FFF2-40B4-BE49-F238E27FC236}">
                <a16:creationId xmlns:a16="http://schemas.microsoft.com/office/drawing/2014/main" id="{D6B8858E-1CD9-974C-84A6-8CBEED25DDA7}"/>
              </a:ext>
            </a:extLst>
          </p:cNvPr>
          <p:cNvSpPr/>
          <p:nvPr/>
        </p:nvSpPr>
        <p:spPr>
          <a:xfrm>
            <a:off x="4713514" y="1553505"/>
            <a:ext cx="7213600" cy="3901196"/>
          </a:xfrm>
          <a:prstGeom prst="rect">
            <a:avLst/>
          </a:prstGeom>
        </p:spPr>
        <p:txBody>
          <a:bodyPr wrap="square">
            <a:spAutoFit/>
          </a:bodyPr>
          <a:lstStyle/>
          <a:p>
            <a:pPr indent="180340" algn="just">
              <a:lnSpc>
                <a:spcPct val="150000"/>
              </a:lnSpc>
              <a:spcAft>
                <a:spcPts val="0"/>
              </a:spcAft>
            </a:pPr>
            <a:r>
              <a:rPr lang="it-IT" sz="2800" dirty="0" err="1">
                <a:solidFill>
                  <a:srgbClr val="92D050"/>
                </a:solidFill>
                <a:latin typeface="Times New Roman" panose="02020603050405020304" pitchFamily="18" charset="0"/>
                <a:ea typeface="Calibri" panose="020F0502020204030204" pitchFamily="34" charset="0"/>
                <a:cs typeface="Times New Roman" panose="02020603050405020304" pitchFamily="18" charset="0"/>
              </a:rPr>
              <a:t>Mansur</a:t>
            </a:r>
            <a:r>
              <a:rPr lang="it-IT" sz="2800"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al-</a:t>
            </a:r>
            <a:r>
              <a:rPr lang="it-IT" sz="2800" dirty="0" err="1">
                <a:solidFill>
                  <a:srgbClr val="92D050"/>
                </a:solidFill>
                <a:latin typeface="Times New Roman" panose="02020603050405020304" pitchFamily="18" charset="0"/>
                <a:ea typeface="Calibri" panose="020F0502020204030204" pitchFamily="34" charset="0"/>
                <a:cs typeface="Times New Roman" panose="02020603050405020304" pitchFamily="18" charset="0"/>
              </a:rPr>
              <a:t>Hallaj</a:t>
            </a:r>
            <a:r>
              <a:rPr lang="it-IT" sz="2800"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(858-922)</a:t>
            </a:r>
          </a:p>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Io sono Colui che amo</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Io sono Colui che amo, e Colui che amo è me;</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Siamo due spiriti che abitano un solo corpo.</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Se tu mi vedi, vedi Lui:</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se tu vedi Lui, vedi Noi.</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6401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11ADC0D-DAE7-D749-9201-4DC151D2490B}"/>
              </a:ext>
            </a:extLst>
          </p:cNvPr>
          <p:cNvSpPr/>
          <p:nvPr/>
        </p:nvSpPr>
        <p:spPr>
          <a:xfrm>
            <a:off x="3505200" y="517411"/>
            <a:ext cx="8077200" cy="5864875"/>
          </a:xfrm>
          <a:prstGeom prst="rect">
            <a:avLst/>
          </a:prstGeom>
        </p:spPr>
        <p:txBody>
          <a:bodyPr wrap="square">
            <a:spAutoFit/>
          </a:bodyPr>
          <a:lstStyle/>
          <a:p>
            <a:pPr indent="180340" algn="just">
              <a:lnSpc>
                <a:spcPct val="150000"/>
              </a:lnSpc>
              <a:spcAft>
                <a:spcPts val="0"/>
              </a:spcAft>
            </a:pPr>
            <a:r>
              <a:rPr lang="it-IT" sz="2400" b="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Al-</a:t>
            </a:r>
            <a:r>
              <a:rPr lang="it-IT" sz="2400" b="1" dirty="0" err="1">
                <a:solidFill>
                  <a:srgbClr val="92D050"/>
                </a:solidFill>
                <a:latin typeface="Times New Roman" panose="02020603050405020304" pitchFamily="18" charset="0"/>
                <a:ea typeface="Calibri" panose="020F0502020204030204" pitchFamily="34" charset="0"/>
                <a:cs typeface="Times New Roman" panose="02020603050405020304" pitchFamily="18" charset="0"/>
              </a:rPr>
              <a:t>Bistami</a:t>
            </a:r>
            <a:r>
              <a:rPr lang="it-IT" sz="2400" b="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(804-874)</a:t>
            </a:r>
            <a:endParaRPr lang="it-IT" sz="2400" dirty="0">
              <a:solidFill>
                <a:srgbClr val="92D05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Abu </a:t>
            </a:r>
            <a:r>
              <a:rPr lang="it-IT" sz="2400" dirty="0" err="1">
                <a:latin typeface="Times New Roman" panose="02020603050405020304" pitchFamily="18" charset="0"/>
                <a:ea typeface="Calibri" panose="020F0502020204030204" pitchFamily="34" charset="0"/>
                <a:cs typeface="Times New Roman" panose="02020603050405020304" pitchFamily="18" charset="0"/>
              </a:rPr>
              <a:t>Yazîd</a:t>
            </a:r>
            <a:r>
              <a:rPr lang="it-IT" sz="2400" dirty="0">
                <a:latin typeface="Times New Roman" panose="02020603050405020304" pitchFamily="18" charset="0"/>
                <a:ea typeface="Calibri" panose="020F0502020204030204" pitchFamily="34" charset="0"/>
                <a:cs typeface="Times New Roman" panose="02020603050405020304" pitchFamily="18" charset="0"/>
              </a:rPr>
              <a:t> al </a:t>
            </a:r>
            <a:r>
              <a:rPr lang="it-IT" sz="2400" dirty="0" err="1">
                <a:latin typeface="Times New Roman" panose="02020603050405020304" pitchFamily="18" charset="0"/>
                <a:ea typeface="Calibri" panose="020F0502020204030204" pitchFamily="34" charset="0"/>
                <a:cs typeface="Times New Roman" panose="02020603050405020304" pitchFamily="18" charset="0"/>
              </a:rPr>
              <a:t>Bistâmi</a:t>
            </a:r>
            <a:r>
              <a:rPr lang="it-IT" sz="2400" dirty="0">
                <a:latin typeface="Times New Roman" panose="02020603050405020304" pitchFamily="18" charset="0"/>
                <a:ea typeface="Calibri" panose="020F0502020204030204" pitchFamily="34" charset="0"/>
                <a:cs typeface="Times New Roman" panose="02020603050405020304" pitchFamily="18" charset="0"/>
              </a:rPr>
              <a:t> si avvicinò alla Presenza Divina e “bussò” alla porta. Gli fu chiesto: “Chi è là?” “Sono venuto, o mio Signore” rispose Abu </a:t>
            </a:r>
            <a:r>
              <a:rPr lang="it-IT" sz="2400" dirty="0" err="1">
                <a:latin typeface="Times New Roman" panose="02020603050405020304" pitchFamily="18" charset="0"/>
                <a:ea typeface="Calibri" panose="020F0502020204030204" pitchFamily="34" charset="0"/>
                <a:cs typeface="Times New Roman" panose="02020603050405020304" pitchFamily="18" charset="0"/>
              </a:rPr>
              <a:t>Yazîd</a:t>
            </a:r>
            <a:r>
              <a:rPr lang="it-IT" sz="2400" dirty="0">
                <a:latin typeface="Times New Roman" panose="02020603050405020304" pitchFamily="18" charset="0"/>
                <a:ea typeface="Calibri" panose="020F0502020204030204" pitchFamily="34" charset="0"/>
                <a:cs typeface="Times New Roman" panose="02020603050405020304" pitchFamily="18" charset="0"/>
              </a:rPr>
              <a:t>. Gli fu detto: “Qui non c’è posto per due, lascia il tuo ego dietro di te e vieni.” Quando una seconda volta Abu </a:t>
            </a:r>
            <a:r>
              <a:rPr lang="it-IT" sz="2400" dirty="0" err="1">
                <a:latin typeface="Times New Roman" panose="02020603050405020304" pitchFamily="18" charset="0"/>
                <a:ea typeface="Calibri" panose="020F0502020204030204" pitchFamily="34" charset="0"/>
                <a:cs typeface="Times New Roman" panose="02020603050405020304" pitchFamily="18" charset="0"/>
              </a:rPr>
              <a:t>Yazîd</a:t>
            </a:r>
            <a:r>
              <a:rPr lang="it-IT" sz="2400" dirty="0">
                <a:latin typeface="Times New Roman" panose="02020603050405020304" pitchFamily="18" charset="0"/>
                <a:ea typeface="Calibri" panose="020F0502020204030204" pitchFamily="34" charset="0"/>
                <a:cs typeface="Times New Roman" panose="02020603050405020304" pitchFamily="18" charset="0"/>
              </a:rPr>
              <a:t> avvicinò la Presenza Divina gli fu chiesto chi fosse, disse: “Tu, o Signore.”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Abu </a:t>
            </a:r>
            <a:r>
              <a:rPr lang="it-IT" sz="2400" dirty="0" err="1">
                <a:latin typeface="Times New Roman" panose="02020603050405020304" pitchFamily="18" charset="0"/>
                <a:ea typeface="Calibri" panose="020F0502020204030204" pitchFamily="34" charset="0"/>
                <a:cs typeface="Times New Roman" panose="02020603050405020304" pitchFamily="18" charset="0"/>
              </a:rPr>
              <a:t>Yazîd</a:t>
            </a:r>
            <a:r>
              <a:rPr lang="it-IT" sz="2400" dirty="0">
                <a:latin typeface="Times New Roman" panose="02020603050405020304" pitchFamily="18" charset="0"/>
                <a:ea typeface="Calibri" panose="020F0502020204030204" pitchFamily="34" charset="0"/>
                <a:cs typeface="Times New Roman" panose="02020603050405020304" pitchFamily="18" charset="0"/>
              </a:rPr>
              <a:t> al </a:t>
            </a:r>
            <a:r>
              <a:rPr lang="it-IT" sz="2400" dirty="0" err="1">
                <a:latin typeface="Times New Roman" panose="02020603050405020304" pitchFamily="18" charset="0"/>
                <a:ea typeface="Calibri" panose="020F0502020204030204" pitchFamily="34" charset="0"/>
                <a:cs typeface="Times New Roman" panose="02020603050405020304" pitchFamily="18" charset="0"/>
              </a:rPr>
              <a:t>Bistâmi</a:t>
            </a:r>
            <a:r>
              <a:rPr lang="it-IT" sz="2400" dirty="0">
                <a:latin typeface="Times New Roman" panose="02020603050405020304" pitchFamily="18" charset="0"/>
                <a:ea typeface="Calibri" panose="020F0502020204030204" pitchFamily="34" charset="0"/>
                <a:cs typeface="Times New Roman" panose="02020603050405020304" pitchFamily="18" charset="0"/>
              </a:rPr>
              <a:t> era solito affermare: “Lode a Me, per la Mia Gloria più alta!” e “Non c’è niente in questo abito che indosso tranne Allah”. L’insegnante di </a:t>
            </a:r>
            <a:r>
              <a:rPr lang="it-IT" sz="2400" dirty="0" err="1">
                <a:latin typeface="Times New Roman" panose="02020603050405020304" pitchFamily="18" charset="0"/>
                <a:ea typeface="Calibri" panose="020F0502020204030204" pitchFamily="34" charset="0"/>
                <a:cs typeface="Times New Roman" panose="02020603050405020304" pitchFamily="18" charset="0"/>
              </a:rPr>
              <a:t>Ibn</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Taymiyya</a:t>
            </a:r>
            <a:r>
              <a:rPr lang="it-IT" sz="2400" dirty="0">
                <a:latin typeface="Times New Roman" panose="02020603050405020304" pitchFamily="18" charset="0"/>
                <a:ea typeface="Calibri" panose="020F0502020204030204" pitchFamily="34" charset="0"/>
                <a:cs typeface="Times New Roman" panose="02020603050405020304" pitchFamily="18" charset="0"/>
              </a:rPr>
              <a:t> spiegò, “Egli non vedeva più se stesso come esistente, ma vedeva solo l’esistenza di Allah, a causa del suo auto-annullamento.”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D27801ED-AE66-BA47-A545-2EAB79E9FC82}"/>
              </a:ext>
            </a:extLst>
          </p:cNvPr>
          <p:cNvPicPr>
            <a:picLocks noChangeAspect="1"/>
          </p:cNvPicPr>
          <p:nvPr/>
        </p:nvPicPr>
        <p:blipFill rotWithShape="1">
          <a:blip r:embed="rId2"/>
          <a:srcRect l="22609" r="22150"/>
          <a:stretch/>
        </p:blipFill>
        <p:spPr>
          <a:xfrm>
            <a:off x="0" y="20849"/>
            <a:ext cx="3073400" cy="6858000"/>
          </a:xfrm>
          <a:prstGeom prst="rect">
            <a:avLst/>
          </a:prstGeom>
        </p:spPr>
      </p:pic>
    </p:spTree>
    <p:extLst>
      <p:ext uri="{BB962C8B-B14F-4D97-AF65-F5344CB8AC3E}">
        <p14:creationId xmlns:p14="http://schemas.microsoft.com/office/powerpoint/2010/main" val="3149993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F0EA000-D304-D148-B6F0-CF375086C549}"/>
              </a:ext>
            </a:extLst>
          </p:cNvPr>
          <p:cNvPicPr>
            <a:picLocks noChangeAspect="1"/>
          </p:cNvPicPr>
          <p:nvPr/>
        </p:nvPicPr>
        <p:blipFill rotWithShape="1">
          <a:blip r:embed="rId2"/>
          <a:srcRect l="11961" r="16408"/>
          <a:stretch/>
        </p:blipFill>
        <p:spPr>
          <a:xfrm>
            <a:off x="0" y="0"/>
            <a:ext cx="3683001" cy="6858000"/>
          </a:xfrm>
          <a:prstGeom prst="rect">
            <a:avLst/>
          </a:prstGeom>
        </p:spPr>
      </p:pic>
      <p:sp>
        <p:nvSpPr>
          <p:cNvPr id="7" name="Rettangolo 6">
            <a:extLst>
              <a:ext uri="{FF2B5EF4-FFF2-40B4-BE49-F238E27FC236}">
                <a16:creationId xmlns:a16="http://schemas.microsoft.com/office/drawing/2014/main" id="{88837FE3-13A4-E44A-AD92-2E85586D45A2}"/>
              </a:ext>
            </a:extLst>
          </p:cNvPr>
          <p:cNvSpPr/>
          <p:nvPr/>
        </p:nvSpPr>
        <p:spPr>
          <a:xfrm>
            <a:off x="4318000" y="736600"/>
            <a:ext cx="7874000" cy="4465133"/>
          </a:xfrm>
          <a:prstGeom prst="rect">
            <a:avLst/>
          </a:prstGeom>
        </p:spPr>
        <p:txBody>
          <a:bodyPr wrap="square">
            <a:spAutoFit/>
          </a:bodyPr>
          <a:lstStyle/>
          <a:p>
            <a:pPr indent="180340" algn="just">
              <a:lnSpc>
                <a:spcPct val="150000"/>
              </a:lnSpc>
              <a:spcAft>
                <a:spcPts val="0"/>
              </a:spcAft>
            </a:pP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Ibn</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Arabi (1165-1240)</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Ora il mio cuore è capace di ogni forma:</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è convento dei monaci e tempio degli idoli;</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il prato delle gazzelle e la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Ka’ba</a:t>
            </a:r>
            <a:r>
              <a:rPr lang="it-IT" sz="2400" dirty="0">
                <a:latin typeface="Times New Roman" panose="02020603050405020304" pitchFamily="18" charset="0"/>
                <a:ea typeface="Calibri" panose="020F0502020204030204" pitchFamily="34" charset="0"/>
                <a:cs typeface="Times New Roman" panose="02020603050405020304" pitchFamily="18" charset="0"/>
              </a:rPr>
              <a:t> del pellegrino,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le tavole della Torah e il testo del Corano.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Mia religione è l’amore ovunque portino le sue cavalcature: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l’amore è la mia religione e la mia fede.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2229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385F82C0-BD3B-2D44-9467-39D9CB041C30}"/>
              </a:ext>
            </a:extLst>
          </p:cNvPr>
          <p:cNvSpPr/>
          <p:nvPr/>
        </p:nvSpPr>
        <p:spPr>
          <a:xfrm>
            <a:off x="3073400" y="797510"/>
            <a:ext cx="8178800" cy="5262979"/>
          </a:xfrm>
          <a:prstGeom prst="rect">
            <a:avLst/>
          </a:prstGeom>
        </p:spPr>
        <p:txBody>
          <a:bodyPr wrap="square">
            <a:spAutoFit/>
          </a:bodyPr>
          <a:lstStyle/>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Il figlio di Maria è perciò esaltato come il più «eminente in questo mondo e nell’aldilà [Egli è] tra i più prossimi a Dio»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3, 45). Gesù è il vivente, colui che tornerà nell’ultima ora (poiché non è stato ucciso, in quanto «Allah lo ha elevato fino a sé»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4,158]). Egli è un profeta tra i più venerati, di cui il Corano dice: «Abbiamo dato a Gesù prove evidenti e lo abbiamo coadiuvato con lo Spirito di Santità»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2,87), egli è colui che conferma la parola affidata ai profeti biblici, ma è anche il precursore di Muhammad, colui che annuncia la futura venuta del Sigillo dei profeti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cf</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61,6).</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548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76E7AFB-C026-F942-B58F-7D6234210053}"/>
              </a:ext>
            </a:extLst>
          </p:cNvPr>
          <p:cNvSpPr/>
          <p:nvPr/>
        </p:nvSpPr>
        <p:spPr>
          <a:xfrm>
            <a:off x="4125686" y="846014"/>
            <a:ext cx="7391400" cy="4524315"/>
          </a:xfrm>
          <a:prstGeom prst="rect">
            <a:avLst/>
          </a:prstGeom>
        </p:spPr>
        <p:txBody>
          <a:bodyPr wrap="square">
            <a:spAutoFit/>
          </a:bodyPr>
          <a:lstStyle/>
          <a:p>
            <a:pPr marL="144145"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Sulla base di una concreta conoscenza della storia delle religioni, </a:t>
            </a:r>
            <a:r>
              <a:rPr lang="it-IT" sz="2400" dirty="0" err="1">
                <a:latin typeface="Times New Roman" panose="02020603050405020304" pitchFamily="18" charset="0"/>
                <a:ea typeface="Calibri" panose="020F0502020204030204" pitchFamily="34" charset="0"/>
                <a:cs typeface="Times New Roman" panose="02020603050405020304" pitchFamily="18" charset="0"/>
              </a:rPr>
              <a:t>Pettazzoni</a:t>
            </a:r>
            <a:r>
              <a:rPr lang="it-IT" sz="2400" dirty="0">
                <a:latin typeface="Times New Roman" panose="02020603050405020304" pitchFamily="18" charset="0"/>
                <a:ea typeface="Calibri" panose="020F0502020204030204" pitchFamily="34" charset="0"/>
                <a:cs typeface="Times New Roman" panose="02020603050405020304" pitchFamily="18" charset="0"/>
              </a:rPr>
              <a:t> perverrà alla conclusione che il monoteismo è una: </a:t>
            </a:r>
          </a:p>
          <a:p>
            <a:pPr marL="144145" indent="180340" algn="just">
              <a:spcAft>
                <a:spcPts val="0"/>
              </a:spcAft>
            </a:pPr>
            <a:r>
              <a:rPr lang="it-IT" sz="2400" b="1" dirty="0">
                <a:latin typeface="Times New Roman" panose="02020603050405020304" pitchFamily="18" charset="0"/>
                <a:ea typeface="Calibri" panose="020F0502020204030204" pitchFamily="34" charset="0"/>
                <a:cs typeface="Times New Roman" panose="02020603050405020304" pitchFamily="18" charset="0"/>
              </a:rPr>
              <a:t>«formazione originale, che presuppone, sì, il politeismo, ma da esso procede piuttosto per rivoluzione che per evoluzione».</a:t>
            </a:r>
          </a:p>
          <a:p>
            <a:pPr marL="144145" indent="180340" algn="just">
              <a:spcAft>
                <a:spcPts val="0"/>
              </a:spcAft>
            </a:pPr>
            <a:endParaRPr lang="it-IT" sz="2400" b="1" dirty="0">
              <a:latin typeface="Times New Roman" panose="02020603050405020304" pitchFamily="18" charset="0"/>
              <a:cs typeface="Times New Roman" panose="02020603050405020304" pitchFamily="18" charset="0"/>
            </a:endParaRPr>
          </a:p>
          <a:p>
            <a:pPr marL="144145" indent="180340" algn="just">
              <a:spcAft>
                <a:spcPts val="0"/>
              </a:spcAft>
            </a:pPr>
            <a:r>
              <a:rPr lang="it-IT" sz="2400" dirty="0">
                <a:latin typeface="Times New Roman" panose="02020603050405020304" pitchFamily="18" charset="0"/>
                <a:cs typeface="Times New Roman" panose="02020603050405020304" pitchFamily="18" charset="0"/>
              </a:rPr>
              <a:t>il vero monoteismo si formò definitivamente </a:t>
            </a:r>
            <a:r>
              <a:rPr lang="it-IT" sz="2400" b="1" dirty="0">
                <a:latin typeface="Times New Roman" panose="02020603050405020304" pitchFamily="18" charset="0"/>
                <a:cs typeface="Times New Roman" panose="02020603050405020304" pitchFamily="18" charset="0"/>
              </a:rPr>
              <a:t>«non per fusione, per aggregazione, per gerarchizzazione monarchica delle varie divinità, bensì per negazione di tutti gli </a:t>
            </a:r>
            <a:r>
              <a:rPr lang="it-IT" sz="2400" b="1" dirty="0" err="1">
                <a:latin typeface="Times New Roman" panose="02020603050405020304" pitchFamily="18" charset="0"/>
                <a:cs typeface="Times New Roman" panose="02020603050405020304" pitchFamily="18" charset="0"/>
              </a:rPr>
              <a:t>dèi</a:t>
            </a:r>
            <a:r>
              <a:rPr lang="it-IT" sz="2400" b="1" dirty="0">
                <a:latin typeface="Times New Roman" panose="02020603050405020304" pitchFamily="18" charset="0"/>
                <a:cs typeface="Times New Roman" panose="02020603050405020304" pitchFamily="18" charset="0"/>
              </a:rPr>
              <a:t> all’infuori di uno, ossia per annullamento di ogni pluralismo divino» </a:t>
            </a:r>
            <a:endParaRPr lang="it-IT"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C2C66833-6BE9-5C4B-988C-7AE404A7A979}"/>
              </a:ext>
            </a:extLst>
          </p:cNvPr>
          <p:cNvPicPr>
            <a:picLocks noChangeAspect="1"/>
          </p:cNvPicPr>
          <p:nvPr/>
        </p:nvPicPr>
        <p:blipFill>
          <a:blip r:embed="rId2"/>
          <a:stretch>
            <a:fillRect/>
          </a:stretch>
        </p:blipFill>
        <p:spPr>
          <a:xfrm>
            <a:off x="676728" y="1159326"/>
            <a:ext cx="2861806" cy="3640016"/>
          </a:xfrm>
          <a:prstGeom prst="rect">
            <a:avLst/>
          </a:prstGeom>
        </p:spPr>
      </p:pic>
    </p:spTree>
    <p:extLst>
      <p:ext uri="{BB962C8B-B14F-4D97-AF65-F5344CB8AC3E}">
        <p14:creationId xmlns:p14="http://schemas.microsoft.com/office/powerpoint/2010/main" val="211020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65777438-47B7-944B-BEE7-10365AD64685}"/>
              </a:ext>
            </a:extLst>
          </p:cNvPr>
          <p:cNvSpPr/>
          <p:nvPr/>
        </p:nvSpPr>
        <p:spPr>
          <a:xfrm>
            <a:off x="3276600" y="508905"/>
            <a:ext cx="8153400" cy="5840189"/>
          </a:xfrm>
          <a:prstGeom prst="rect">
            <a:avLst/>
          </a:prstGeom>
        </p:spPr>
        <p:txBody>
          <a:bodyPr wrap="square">
            <a:spAutoFit/>
          </a:bodyPr>
          <a:lstStyle/>
          <a:p>
            <a:pPr algn="just">
              <a:lnSpc>
                <a:spcPct val="150000"/>
              </a:lnSpc>
            </a:pPr>
            <a:r>
              <a:rPr lang="it-IT" sz="2800" dirty="0">
                <a:latin typeface="Times New Roman" panose="02020603050405020304" pitchFamily="18" charset="0"/>
                <a:cs typeface="Times New Roman" panose="02020603050405020304" pitchFamily="18" charset="0"/>
              </a:rPr>
              <a:t>«O gente del Libro (</a:t>
            </a:r>
            <a:r>
              <a:rPr lang="it-IT" sz="2800" dirty="0" err="1">
                <a:latin typeface="Times New Roman" panose="02020603050405020304" pitchFamily="18" charset="0"/>
                <a:cs typeface="Times New Roman" panose="02020603050405020304" pitchFamily="18" charset="0"/>
              </a:rPr>
              <a:t>ahl</a:t>
            </a:r>
            <a:r>
              <a:rPr lang="it-IT" sz="2800" dirty="0">
                <a:latin typeface="Times New Roman" panose="02020603050405020304" pitchFamily="18" charset="0"/>
                <a:cs typeface="Times New Roman" panose="02020603050405020304" pitchFamily="18" charset="0"/>
              </a:rPr>
              <a:t> al-</a:t>
            </a:r>
            <a:r>
              <a:rPr lang="it-IT" sz="2800" dirty="0" err="1">
                <a:latin typeface="Times New Roman" panose="02020603050405020304" pitchFamily="18" charset="0"/>
                <a:cs typeface="Times New Roman" panose="02020603050405020304" pitchFamily="18" charset="0"/>
              </a:rPr>
              <a:t>kitāb</a:t>
            </a:r>
            <a:r>
              <a:rPr lang="it-IT" sz="2800" dirty="0">
                <a:latin typeface="Times New Roman" panose="02020603050405020304" pitchFamily="18" charset="0"/>
                <a:cs typeface="Times New Roman" panose="02020603050405020304" pitchFamily="18" charset="0"/>
              </a:rPr>
              <a:t>), non siate eccessivi (</a:t>
            </a:r>
            <a:r>
              <a:rPr lang="it-IT" sz="2800" dirty="0" err="1">
                <a:latin typeface="Times New Roman" panose="02020603050405020304" pitchFamily="18" charset="0"/>
                <a:cs typeface="Times New Roman" panose="02020603050405020304" pitchFamily="18" charset="0"/>
              </a:rPr>
              <a:t>lā</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taghlū</a:t>
            </a:r>
            <a:r>
              <a:rPr lang="it-IT" sz="2800" dirty="0">
                <a:latin typeface="Times New Roman" panose="02020603050405020304" pitchFamily="18" charset="0"/>
                <a:cs typeface="Times New Roman" panose="02020603050405020304" pitchFamily="18" charset="0"/>
              </a:rPr>
              <a:t>) nella vostra religione e non dite di Dio se non la verità (</a:t>
            </a:r>
            <a:r>
              <a:rPr lang="it-IT" sz="2800" dirty="0" err="1">
                <a:latin typeface="Times New Roman" panose="02020603050405020304" pitchFamily="18" charset="0"/>
                <a:cs typeface="Times New Roman" panose="02020603050405020304" pitchFamily="18" charset="0"/>
              </a:rPr>
              <a:t>haqq</a:t>
            </a:r>
            <a:r>
              <a:rPr lang="it-IT" sz="2800" dirty="0">
                <a:latin typeface="Times New Roman" panose="02020603050405020304" pitchFamily="18" charset="0"/>
                <a:cs typeface="Times New Roman" panose="02020603050405020304" pitchFamily="18" charset="0"/>
              </a:rPr>
              <a:t>): ché </a:t>
            </a:r>
            <a:r>
              <a:rPr lang="it-IT" sz="2800" dirty="0">
                <a:solidFill>
                  <a:srgbClr val="FFFF00"/>
                </a:solidFill>
                <a:latin typeface="Times New Roman" panose="02020603050405020304" pitchFamily="18" charset="0"/>
                <a:cs typeface="Times New Roman" panose="02020603050405020304" pitchFamily="18" charset="0"/>
              </a:rPr>
              <a:t>il messia </a:t>
            </a: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masīh</a:t>
            </a:r>
            <a:r>
              <a:rPr lang="it-IT" sz="2800" dirty="0">
                <a:latin typeface="Times New Roman" panose="02020603050405020304" pitchFamily="18" charset="0"/>
                <a:cs typeface="Times New Roman" panose="02020603050405020304" pitchFamily="18" charset="0"/>
              </a:rPr>
              <a:t>) Gesù (‘</a:t>
            </a:r>
            <a:r>
              <a:rPr lang="it-IT" sz="2800" dirty="0" err="1">
                <a:latin typeface="Times New Roman" panose="02020603050405020304" pitchFamily="18" charset="0"/>
                <a:cs typeface="Times New Roman" panose="02020603050405020304" pitchFamily="18" charset="0"/>
              </a:rPr>
              <a:t>Isā</a:t>
            </a:r>
            <a:r>
              <a:rPr lang="it-IT" sz="2800" dirty="0">
                <a:latin typeface="Times New Roman" panose="02020603050405020304" pitchFamily="18" charset="0"/>
                <a:cs typeface="Times New Roman" panose="02020603050405020304" pitchFamily="18" charset="0"/>
              </a:rPr>
              <a:t>) </a:t>
            </a:r>
            <a:r>
              <a:rPr lang="it-IT" sz="2800" dirty="0">
                <a:solidFill>
                  <a:srgbClr val="FFFF00"/>
                </a:solidFill>
                <a:latin typeface="Times New Roman" panose="02020603050405020304" pitchFamily="18" charset="0"/>
                <a:cs typeface="Times New Roman" panose="02020603050405020304" pitchFamily="18" charset="0"/>
              </a:rPr>
              <a:t>Figlio</a:t>
            </a:r>
            <a:r>
              <a:rPr lang="it-IT" sz="2800" dirty="0">
                <a:latin typeface="Times New Roman" panose="02020603050405020304" pitchFamily="18" charset="0"/>
                <a:cs typeface="Times New Roman" panose="02020603050405020304" pitchFamily="18" charset="0"/>
              </a:rPr>
              <a:t> di Maria è un </a:t>
            </a:r>
            <a:r>
              <a:rPr lang="it-IT" sz="2800" dirty="0">
                <a:solidFill>
                  <a:srgbClr val="FFFF00"/>
                </a:solidFill>
                <a:latin typeface="Times New Roman" panose="02020603050405020304" pitchFamily="18" charset="0"/>
                <a:cs typeface="Times New Roman" panose="02020603050405020304" pitchFamily="18" charset="0"/>
              </a:rPr>
              <a:t>messaggero</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rasūl</a:t>
            </a:r>
            <a:r>
              <a:rPr lang="it-IT" sz="2800" dirty="0">
                <a:latin typeface="Times New Roman" panose="02020603050405020304" pitchFamily="18" charset="0"/>
                <a:cs typeface="Times New Roman" panose="02020603050405020304" pitchFamily="18" charset="0"/>
              </a:rPr>
              <a:t>) di Dio, una </a:t>
            </a:r>
            <a:r>
              <a:rPr lang="it-IT" sz="2800" dirty="0">
                <a:solidFill>
                  <a:srgbClr val="FFFF00"/>
                </a:solidFill>
                <a:latin typeface="Times New Roman" panose="02020603050405020304" pitchFamily="18" charset="0"/>
                <a:cs typeface="Times New Roman" panose="02020603050405020304" pitchFamily="18" charset="0"/>
              </a:rPr>
              <a:t>sua parola </a:t>
            </a: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kalima</a:t>
            </a:r>
            <a:r>
              <a:rPr lang="it-IT" sz="2800" dirty="0">
                <a:latin typeface="Times New Roman" panose="02020603050405020304" pitchFamily="18" charset="0"/>
                <a:cs typeface="Times New Roman" panose="02020603050405020304" pitchFamily="18" charset="0"/>
              </a:rPr>
              <a:t>) che Egli ha posto (</a:t>
            </a:r>
            <a:r>
              <a:rPr lang="it-IT" sz="2800" dirty="0" err="1">
                <a:latin typeface="Times New Roman" panose="02020603050405020304" pitchFamily="18" charset="0"/>
                <a:cs typeface="Times New Roman" panose="02020603050405020304" pitchFamily="18" charset="0"/>
              </a:rPr>
              <a:t>alqāhā</a:t>
            </a:r>
            <a:r>
              <a:rPr lang="it-IT" sz="2800" dirty="0">
                <a:latin typeface="Times New Roman" panose="02020603050405020304" pitchFamily="18" charset="0"/>
                <a:cs typeface="Times New Roman" panose="02020603050405020304" pitchFamily="18" charset="0"/>
              </a:rPr>
              <a:t>) dentro Maria, uno </a:t>
            </a:r>
            <a:r>
              <a:rPr lang="it-IT" sz="2800" dirty="0">
                <a:solidFill>
                  <a:srgbClr val="FFFF00"/>
                </a:solidFill>
                <a:latin typeface="Times New Roman" panose="02020603050405020304" pitchFamily="18" charset="0"/>
                <a:cs typeface="Times New Roman" panose="02020603050405020304" pitchFamily="18" charset="0"/>
              </a:rPr>
              <a:t>Spirito</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rūh</a:t>
            </a:r>
            <a:r>
              <a:rPr lang="it-IT" sz="2800" dirty="0">
                <a:latin typeface="Times New Roman" panose="02020603050405020304" pitchFamily="18" charset="0"/>
                <a:cs typeface="Times New Roman" panose="02020603050405020304" pitchFamily="18" charset="0"/>
              </a:rPr>
              <a:t>) proveniente da Lui. </a:t>
            </a:r>
            <a:r>
              <a:rPr lang="it-IT" sz="2800" u="sng" dirty="0">
                <a:latin typeface="Times New Roman" panose="02020603050405020304" pitchFamily="18" charset="0"/>
                <a:cs typeface="Times New Roman" panose="02020603050405020304" pitchFamily="18" charset="0"/>
              </a:rPr>
              <a:t>Credete in Dio e nei suoi messaggeri e non dite “tre” (</a:t>
            </a:r>
            <a:r>
              <a:rPr lang="it-IT" sz="2800" u="sng" dirty="0" err="1">
                <a:latin typeface="Times New Roman" panose="02020603050405020304" pitchFamily="18" charset="0"/>
                <a:cs typeface="Times New Roman" panose="02020603050405020304" pitchFamily="18" charset="0"/>
              </a:rPr>
              <a:t>thalatha</a:t>
            </a:r>
            <a:r>
              <a:rPr lang="it-IT" sz="2800" u="sng" dirty="0">
                <a:latin typeface="Times New Roman" panose="02020603050405020304" pitchFamily="18" charset="0"/>
                <a:cs typeface="Times New Roman" panose="02020603050405020304" pitchFamily="18" charset="0"/>
              </a:rPr>
              <a:t>). </a:t>
            </a:r>
            <a:r>
              <a:rPr lang="it-IT" sz="2800" dirty="0">
                <a:latin typeface="Times New Roman" panose="02020603050405020304" pitchFamily="18" charset="0"/>
                <a:cs typeface="Times New Roman" panose="02020603050405020304" pitchFamily="18" charset="0"/>
              </a:rPr>
              <a:t>Smettetela! È meglio per voi, poiché </a:t>
            </a:r>
            <a:r>
              <a:rPr lang="it-IT" sz="2800" u="sng" dirty="0">
                <a:latin typeface="Times New Roman" panose="02020603050405020304" pitchFamily="18" charset="0"/>
                <a:cs typeface="Times New Roman" panose="02020603050405020304" pitchFamily="18" charset="0"/>
              </a:rPr>
              <a:t>Dio è Uno </a:t>
            </a: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ahad</a:t>
            </a:r>
            <a:r>
              <a:rPr lang="it-IT" sz="2800" dirty="0">
                <a:latin typeface="Times New Roman" panose="02020603050405020304" pitchFamily="18" charset="0"/>
                <a:cs typeface="Times New Roman" panose="02020603050405020304" pitchFamily="18" charset="0"/>
              </a:rPr>
              <a:t>) – sia lode a Lui! – e non ha Figli», </a:t>
            </a:r>
            <a:r>
              <a:rPr lang="it-IT" sz="2800" dirty="0">
                <a:latin typeface="Times New Roman" panose="02020603050405020304" pitchFamily="18" charset="0"/>
                <a:ea typeface="Calibri" panose="020F0502020204030204" pitchFamily="34" charset="0"/>
                <a:cs typeface="Times New Roman" panose="02020603050405020304" pitchFamily="18" charset="0"/>
              </a:rPr>
              <a:t>(</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4,171).</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190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D0199365-AAD0-8F43-BB13-6BAC54D1E3F1}"/>
              </a:ext>
            </a:extLst>
          </p:cNvPr>
          <p:cNvSpPr/>
          <p:nvPr/>
        </p:nvSpPr>
        <p:spPr>
          <a:xfrm>
            <a:off x="3378200" y="1223305"/>
            <a:ext cx="7747000" cy="3892861"/>
          </a:xfrm>
          <a:prstGeom prst="rect">
            <a:avLst/>
          </a:prstGeom>
        </p:spPr>
        <p:txBody>
          <a:bodyPr wrap="square">
            <a:spAutoFit/>
          </a:bodyPr>
          <a:lstStyle/>
          <a:p>
            <a:pPr indent="180340" algn="just">
              <a:lnSpc>
                <a:spcPct val="150000"/>
              </a:lnSpc>
              <a:spcAft>
                <a:spcPts val="0"/>
              </a:spcAft>
            </a:pPr>
            <a:r>
              <a:rPr lang="it-IT"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Versetti chiaramente anti-trinitari</a:t>
            </a:r>
            <a:endPar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spcAft>
                <a:spcPts val="0"/>
              </a:spcAft>
              <a:buAutoNum type="alphaLcParenR"/>
            </a:pPr>
            <a:r>
              <a:rPr lang="it-IT" sz="2800" dirty="0">
                <a:latin typeface="Times New Roman" panose="02020603050405020304" pitchFamily="18" charset="0"/>
                <a:ea typeface="Calibri" panose="020F0502020204030204" pitchFamily="34" charset="0"/>
                <a:cs typeface="Times New Roman" panose="02020603050405020304" pitchFamily="18" charset="0"/>
              </a:rPr>
              <a:t>«non dite “tre” (lā </a:t>
            </a:r>
            <a:r>
              <a:rPr lang="it-IT" sz="2800" dirty="0" err="1">
                <a:latin typeface="Times New Roman" panose="02020603050405020304" pitchFamily="18" charset="0"/>
                <a:ea typeface="Calibri" panose="020F0502020204030204" pitchFamily="34" charset="0"/>
                <a:cs typeface="Times New Roman" panose="02020603050405020304" pitchFamily="18" charset="0"/>
              </a:rPr>
              <a:t>taqūlu</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thalātha</a:t>
            </a:r>
            <a:r>
              <a:rPr lang="it-IT" sz="2800" dirty="0">
                <a:latin typeface="Times New Roman" panose="02020603050405020304" pitchFamily="18" charset="0"/>
                <a:ea typeface="Calibri" panose="020F0502020204030204" pitchFamily="34" charset="0"/>
                <a:cs typeface="Times New Roman" panose="02020603050405020304" pitchFamily="18" charset="0"/>
              </a:rPr>
              <a:t>). Smettetela! [...] poiché Dio è uno» (4,171). </a:t>
            </a:r>
          </a:p>
          <a:p>
            <a:pPr algn="just">
              <a:lnSpc>
                <a:spcPct val="150000"/>
              </a:lnSpc>
              <a:spcAft>
                <a:spcPts val="0"/>
              </a:spcAft>
            </a:pPr>
            <a:endParaRPr lang="it-IT" sz="2800"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spcAft>
                <a:spcPts val="0"/>
              </a:spcAft>
              <a:buAutoNum type="alphaLcParenR"/>
            </a:pPr>
            <a:r>
              <a:rPr lang="it-IT" sz="2800" dirty="0">
                <a:latin typeface="Times New Roman" panose="02020603050405020304" pitchFamily="18" charset="0"/>
                <a:ea typeface="Calibri" panose="020F0502020204030204" pitchFamily="34" charset="0"/>
                <a:cs typeface="Times New Roman" panose="02020603050405020304" pitchFamily="18" charset="0"/>
              </a:rPr>
              <a:t>«sono miscredenti quelli che dicono: “Dio è il 	terzo di tre”»</a:t>
            </a:r>
            <a:r>
              <a:rPr lang="it-IT" dirty="0"/>
              <a:t> </a:t>
            </a: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thālith</a:t>
            </a:r>
            <a:r>
              <a:rPr lang="it-IT" sz="2800" dirty="0">
                <a:latin typeface="Times New Roman" panose="02020603050405020304" pitchFamily="18" charset="0"/>
                <a:cs typeface="Times New Roman" panose="02020603050405020304" pitchFamily="18" charset="0"/>
              </a:rPr>
              <a:t> </a:t>
            </a:r>
            <a:r>
              <a:rPr lang="it-IT" sz="2800" dirty="0" err="1">
                <a:solidFill>
                  <a:srgbClr val="FFFF00"/>
                </a:solidFill>
                <a:latin typeface="Times New Roman" panose="02020603050405020304" pitchFamily="18" charset="0"/>
                <a:cs typeface="Times New Roman" panose="02020603050405020304" pitchFamily="18" charset="0"/>
              </a:rPr>
              <a:t>thalatha</a:t>
            </a:r>
            <a:r>
              <a:rPr lang="it-IT" sz="2800" dirty="0">
                <a:latin typeface="Times New Roman" panose="02020603050405020304" pitchFamily="18" charset="0"/>
                <a:cs typeface="Times New Roman" panose="02020603050405020304" pitchFamily="18" charset="0"/>
              </a:rPr>
              <a:t>)</a:t>
            </a:r>
            <a:r>
              <a:rPr lang="it-IT" sz="2800" dirty="0">
                <a:latin typeface="Times New Roman" panose="02020603050405020304" pitchFamily="18" charset="0"/>
                <a:ea typeface="Calibri" panose="020F0502020204030204" pitchFamily="34" charset="0"/>
                <a:cs typeface="Times New Roman" panose="02020603050405020304" pitchFamily="18" charset="0"/>
              </a:rPr>
              <a:t>, (5,73).</a:t>
            </a:r>
            <a:endParaRPr lang="it-IT"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1366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D8A49CF3-DD0D-3243-8760-41708B0C6556}"/>
              </a:ext>
            </a:extLst>
          </p:cNvPr>
          <p:cNvSpPr/>
          <p:nvPr/>
        </p:nvSpPr>
        <p:spPr>
          <a:xfrm>
            <a:off x="2641600" y="715305"/>
            <a:ext cx="9271000" cy="5878532"/>
          </a:xfrm>
          <a:prstGeom prst="rect">
            <a:avLst/>
          </a:prstGeom>
        </p:spPr>
        <p:txBody>
          <a:bodyPr wrap="square">
            <a:spAutoFit/>
          </a:bodyPr>
          <a:lstStyle/>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Nella sua confutazione del triteismo, alcuni anni prima della nascita dell’islam, Pietro di </a:t>
            </a:r>
            <a:r>
              <a:rPr lang="it-IT" sz="2200" dirty="0" err="1">
                <a:latin typeface="Times New Roman" panose="02020603050405020304" pitchFamily="18" charset="0"/>
                <a:ea typeface="Calibri" panose="020F0502020204030204" pitchFamily="34" charset="0"/>
                <a:cs typeface="Times New Roman" panose="02020603050405020304" pitchFamily="18" charset="0"/>
              </a:rPr>
              <a:t>Callicano</a:t>
            </a:r>
            <a:r>
              <a:rPr lang="it-IT" sz="2200" dirty="0">
                <a:latin typeface="Times New Roman" panose="02020603050405020304" pitchFamily="18" charset="0"/>
                <a:ea typeface="Calibri" panose="020F0502020204030204" pitchFamily="34" charset="0"/>
                <a:cs typeface="Times New Roman" panose="02020603050405020304" pitchFamily="18" charset="0"/>
              </a:rPr>
              <a:t> utilizza una terminologia molto simile a quella utilizzata successivamente nel Corano. Citando il triteista Giovanni </a:t>
            </a:r>
            <a:r>
              <a:rPr lang="it-IT" sz="2200" dirty="0" err="1">
                <a:latin typeface="Times New Roman" panose="02020603050405020304" pitchFamily="18" charset="0"/>
                <a:ea typeface="Calibri" panose="020F0502020204030204" pitchFamily="34" charset="0"/>
                <a:cs typeface="Times New Roman" panose="02020603050405020304" pitchFamily="18" charset="0"/>
              </a:rPr>
              <a:t>Filopono</a:t>
            </a:r>
            <a:r>
              <a:rPr lang="it-IT" sz="2200" dirty="0">
                <a:latin typeface="Times New Roman" panose="02020603050405020304" pitchFamily="18" charset="0"/>
                <a:ea typeface="Calibri" panose="020F0502020204030204" pitchFamily="34" charset="0"/>
                <a:cs typeface="Times New Roman" panose="02020603050405020304" pitchFamily="18" charset="0"/>
              </a:rPr>
              <a:t>, Pietro afferma che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non si può parlare di tre dei o tre divinità particolari o tre sostanze</a:t>
            </a:r>
            <a:r>
              <a:rPr lang="it-IT" sz="22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spcAft>
                <a:spcPts val="0"/>
              </a:spcAft>
            </a:pPr>
            <a:endParaRPr lang="it-IT" sz="22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cs typeface="Times New Roman" panose="02020603050405020304" pitchFamily="18" charset="0"/>
              </a:rPr>
              <a:t>«Confessiamo che la santa e consustanziale Trinità è un unico Dio e che la sua sostanza e natura è una sola; </a:t>
            </a:r>
            <a:r>
              <a:rPr lang="it-IT" sz="2200" dirty="0">
                <a:solidFill>
                  <a:srgbClr val="FFFF00"/>
                </a:solidFill>
                <a:latin typeface="Times New Roman" panose="02020603050405020304" pitchFamily="18" charset="0"/>
                <a:cs typeface="Times New Roman" panose="02020603050405020304" pitchFamily="18" charset="0"/>
              </a:rPr>
              <a:t>non diciamo tre nature o tre sostanze, nemmeno tre nature proprie o tre sostanze proprie</a:t>
            </a:r>
            <a:r>
              <a:rPr lang="it-IT" sz="2200" dirty="0">
                <a:latin typeface="Times New Roman" panose="02020603050405020304" pitchFamily="18" charset="0"/>
                <a:cs typeface="Times New Roman" panose="02020603050405020304" pitchFamily="18" charset="0"/>
              </a:rPr>
              <a:t>, perché non è stato detto da nessuno dei dottori della Chiesa», (</a:t>
            </a:r>
            <a:r>
              <a:rPr lang="it-IT" sz="2200" i="1" dirty="0" err="1">
                <a:latin typeface="Times New Roman" panose="02020603050405020304" pitchFamily="18" charset="0"/>
                <a:cs typeface="Times New Roman" panose="02020603050405020304" pitchFamily="18" charset="0"/>
              </a:rPr>
              <a:t>Oratio</a:t>
            </a:r>
            <a:r>
              <a:rPr lang="it-IT" sz="2200" i="1" dirty="0">
                <a:latin typeface="Times New Roman" panose="02020603050405020304" pitchFamily="18" charset="0"/>
                <a:cs typeface="Times New Roman" panose="02020603050405020304" pitchFamily="18" charset="0"/>
              </a:rPr>
              <a:t> </a:t>
            </a:r>
            <a:r>
              <a:rPr lang="it-IT" sz="2200" i="1" dirty="0" err="1">
                <a:latin typeface="Times New Roman" panose="02020603050405020304" pitchFamily="18" charset="0"/>
                <a:cs typeface="Times New Roman" panose="02020603050405020304" pitchFamily="18" charset="0"/>
              </a:rPr>
              <a:t>theologica</a:t>
            </a:r>
            <a:r>
              <a:rPr lang="it-IT" sz="2200" dirty="0">
                <a:latin typeface="Times New Roman" panose="02020603050405020304" pitchFamily="18" charset="0"/>
                <a:cs typeface="Times New Roman" panose="02020603050405020304" pitchFamily="18" charset="0"/>
              </a:rPr>
              <a:t>, Teodosio di Alessandria, 560).</a:t>
            </a:r>
          </a:p>
          <a:p>
            <a:pPr indent="180340" algn="just">
              <a:spcAft>
                <a:spcPts val="0"/>
              </a:spcAft>
            </a:pPr>
            <a:endParaRPr lang="it-IT" sz="2200" dirty="0">
              <a:latin typeface="Times New Roman" panose="02020603050405020304" pitchFamily="18" charset="0"/>
              <a:ea typeface="Calibri" panose="020F0502020204030204" pitchFamily="34" charset="0"/>
              <a:cs typeface="Times New Roman" panose="02020603050405020304" pitchFamily="18" charset="0"/>
            </a:endParaRPr>
          </a:p>
          <a:p>
            <a:r>
              <a:rPr lang="it-IT" sz="2200" dirty="0">
                <a:latin typeface="Times New Roman" panose="02020603050405020304" pitchFamily="18" charset="0"/>
                <a:cs typeface="Times New Roman" panose="02020603050405020304" pitchFamily="18" charset="0"/>
              </a:rPr>
              <a:t> </a:t>
            </a:r>
          </a:p>
          <a:p>
            <a:pPr algn="just"/>
            <a:r>
              <a:rPr lang="it-IT" sz="2200" dirty="0">
                <a:latin typeface="Times New Roman" panose="02020603050405020304" pitchFamily="18" charset="0"/>
                <a:cs typeface="Times New Roman" panose="02020603050405020304" pitchFamily="18" charset="0"/>
              </a:rPr>
              <a:t>«Per quanto riguarda coloro che pensassero di cambiare o trasgredire la confessione di fede proposta o osassero pensare </a:t>
            </a:r>
            <a:r>
              <a:rPr lang="it-IT" sz="2200" dirty="0">
                <a:solidFill>
                  <a:srgbClr val="FFFF00"/>
                </a:solidFill>
                <a:latin typeface="Times New Roman" panose="02020603050405020304" pitchFamily="18" charset="0"/>
                <a:cs typeface="Times New Roman" panose="02020603050405020304" pitchFamily="18" charset="0"/>
              </a:rPr>
              <a:t>o dire tre dei o tre certi dei </a:t>
            </a:r>
            <a:r>
              <a:rPr lang="it-IT" sz="2200" dirty="0">
                <a:latin typeface="Times New Roman" panose="02020603050405020304" pitchFamily="18" charset="0"/>
                <a:cs typeface="Times New Roman" panose="02020603050405020304" pitchFamily="18" charset="0"/>
              </a:rPr>
              <a:t>[...] introducendo così il politeismo 	del paganesimo, noi distoglieremo il nostro volto da costoro [...] e li scomunichiamo e li giudichiamo al di fuori da ogni comunione con gli Ortodossi, (</a:t>
            </a:r>
            <a:r>
              <a:rPr lang="it-IT" sz="2200" i="1" dirty="0" err="1">
                <a:latin typeface="Times New Roman" panose="02020603050405020304" pitchFamily="18" charset="0"/>
                <a:cs typeface="Times New Roman" panose="02020603050405020304" pitchFamily="18" charset="0"/>
              </a:rPr>
              <a:t>Syndocticon</a:t>
            </a:r>
            <a:r>
              <a:rPr lang="it-IT" sz="2200" dirty="0">
                <a:latin typeface="Times New Roman" panose="02020603050405020304" pitchFamily="18" charset="0"/>
                <a:cs typeface="Times New Roman" panose="02020603050405020304" pitchFamily="18" charset="0"/>
              </a:rPr>
              <a:t>).</a:t>
            </a: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030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B4E9725F-3217-0945-AE05-3BD4E8CBD524}"/>
              </a:ext>
            </a:extLst>
          </p:cNvPr>
          <p:cNvSpPr/>
          <p:nvPr/>
        </p:nvSpPr>
        <p:spPr>
          <a:xfrm>
            <a:off x="3077028" y="659011"/>
            <a:ext cx="8690429" cy="5539978"/>
          </a:xfrm>
          <a:prstGeom prst="rect">
            <a:avLst/>
          </a:prstGeom>
        </p:spPr>
        <p:txBody>
          <a:bodyPr wrap="square">
            <a:spAutoFit/>
          </a:bodyPr>
          <a:lstStyle/>
          <a:p>
            <a:r>
              <a:rPr lang="it-IT" sz="2400" dirty="0">
                <a:latin typeface="Times New Roman" panose="02020603050405020304" pitchFamily="18" charset="0"/>
                <a:cs typeface="Times New Roman" panose="02020603050405020304" pitchFamily="18" charset="0"/>
              </a:rPr>
              <a:t>Ritornando al testo coranico, e prendendo per buona la tradizione</a:t>
            </a:r>
          </a:p>
          <a:p>
            <a:r>
              <a:rPr lang="it-IT" sz="2400" dirty="0">
                <a:latin typeface="Times New Roman" panose="02020603050405020304" pitchFamily="18" charset="0"/>
                <a:cs typeface="Times New Roman" panose="02020603050405020304" pitchFamily="18" charset="0"/>
              </a:rPr>
              <a:t>che colloca la rivelazione dei versetti esaminati nell’ambito nella disputa di </a:t>
            </a:r>
            <a:r>
              <a:rPr lang="it-IT" sz="2400" dirty="0" err="1">
                <a:latin typeface="Times New Roman" panose="02020603050405020304" pitchFamily="18" charset="0"/>
                <a:cs typeface="Times New Roman" panose="02020603050405020304" pitchFamily="18" charset="0"/>
              </a:rPr>
              <a:t>Najrān</a:t>
            </a:r>
            <a:r>
              <a:rPr lang="it-IT" sz="2400" dirty="0">
                <a:latin typeface="Times New Roman" panose="02020603050405020304" pitchFamily="18" charset="0"/>
                <a:cs typeface="Times New Roman" panose="02020603050405020304" pitchFamily="18" charset="0"/>
              </a:rPr>
              <a:t>, le espressioni: </a:t>
            </a:r>
            <a:r>
              <a:rPr lang="it-IT" sz="2400" dirty="0">
                <a:solidFill>
                  <a:srgbClr val="FFFF00"/>
                </a:solidFill>
                <a:latin typeface="Times New Roman" panose="02020603050405020304" pitchFamily="18" charset="0"/>
                <a:cs typeface="Times New Roman" panose="02020603050405020304" pitchFamily="18" charset="0"/>
              </a:rPr>
              <a:t>«smettetela di dire tre» (</a:t>
            </a:r>
            <a:r>
              <a:rPr lang="it-IT" sz="2400" dirty="0" err="1">
                <a:solidFill>
                  <a:srgbClr val="FFFF00"/>
                </a:solidFill>
                <a:latin typeface="Times New Roman" panose="02020603050405020304" pitchFamily="18" charset="0"/>
                <a:cs typeface="Times New Roman" panose="02020603050405020304" pitchFamily="18" charset="0"/>
              </a:rPr>
              <a:t>Q</a:t>
            </a:r>
            <a:r>
              <a:rPr lang="it-IT" sz="2400" dirty="0">
                <a:solidFill>
                  <a:srgbClr val="FFFF00"/>
                </a:solidFill>
                <a:latin typeface="Times New Roman" panose="02020603050405020304" pitchFamily="18" charset="0"/>
                <a:cs typeface="Times New Roman" panose="02020603050405020304" pitchFamily="18" charset="0"/>
              </a:rPr>
              <a:t>. 4,171) e «Dio non è il terzo di Tre» (</a:t>
            </a:r>
            <a:r>
              <a:rPr lang="it-IT" sz="2400" dirty="0" err="1">
                <a:solidFill>
                  <a:srgbClr val="FFFF00"/>
                </a:solidFill>
                <a:latin typeface="Times New Roman" panose="02020603050405020304" pitchFamily="18" charset="0"/>
                <a:cs typeface="Times New Roman" panose="02020603050405020304" pitchFamily="18" charset="0"/>
              </a:rPr>
              <a:t>Q</a:t>
            </a:r>
            <a:r>
              <a:rPr lang="it-IT" sz="2400" dirty="0">
                <a:solidFill>
                  <a:srgbClr val="FFFF00"/>
                </a:solidFill>
                <a:latin typeface="Times New Roman" panose="02020603050405020304" pitchFamily="18" charset="0"/>
                <a:cs typeface="Times New Roman" panose="02020603050405020304" pitchFamily="18" charset="0"/>
              </a:rPr>
              <a:t>. 5,73) </a:t>
            </a:r>
            <a:r>
              <a:rPr lang="it-IT" sz="2400" dirty="0">
                <a:latin typeface="Times New Roman" panose="02020603050405020304" pitchFamily="18" charset="0"/>
                <a:cs typeface="Times New Roman" panose="02020603050405020304" pitchFamily="18" charset="0"/>
              </a:rPr>
              <a:t>potranno perciò essere intese come una risposta sollecitata dalle affermazioni triteiste dei cristiani </a:t>
            </a:r>
            <a:r>
              <a:rPr lang="it-IT" sz="2400" dirty="0" err="1">
                <a:latin typeface="Times New Roman" panose="02020603050405020304" pitchFamily="18" charset="0"/>
                <a:cs typeface="Times New Roman" panose="02020603050405020304" pitchFamily="18" charset="0"/>
              </a:rPr>
              <a:t>najiriti</a:t>
            </a:r>
            <a:r>
              <a:rPr lang="it-IT" sz="2400" dirty="0">
                <a:latin typeface="Times New Roman" panose="02020603050405020304" pitchFamily="18" charset="0"/>
                <a:cs typeface="Times New Roman" panose="02020603050405020304" pitchFamily="18" charset="0"/>
              </a:rPr>
              <a:t>. </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La disputa che troviamo nel Corano non rende perciò ragione del confronto tra la dottrina trinitaria delle chiese </a:t>
            </a:r>
            <a:r>
              <a:rPr lang="it-IT" sz="2400" dirty="0" err="1">
                <a:latin typeface="Times New Roman" panose="02020603050405020304" pitchFamily="18" charset="0"/>
                <a:cs typeface="Times New Roman" panose="02020603050405020304" pitchFamily="18" charset="0"/>
              </a:rPr>
              <a:t>calcedonesi</a:t>
            </a:r>
            <a:r>
              <a:rPr lang="it-IT" sz="2400" dirty="0">
                <a:latin typeface="Times New Roman" panose="02020603050405020304" pitchFamily="18" charset="0"/>
                <a:cs typeface="Times New Roman" panose="02020603050405020304" pitchFamily="18" charset="0"/>
              </a:rPr>
              <a:t> e il monoteismo coranico</a:t>
            </a:r>
            <a:r>
              <a:rPr lang="it-IT" sz="2400" dirty="0">
                <a:solidFill>
                  <a:srgbClr val="FFFF00"/>
                </a:solidFill>
                <a:latin typeface="Times New Roman" panose="02020603050405020304" pitchFamily="18" charset="0"/>
                <a:cs typeface="Times New Roman" panose="02020603050405020304" pitchFamily="18" charset="0"/>
              </a:rPr>
              <a:t>, ma tra il triteismo monofisita e il corretto anti-triteismo coranico</a:t>
            </a:r>
            <a:r>
              <a:rPr lang="it-IT" sz="2400" dirty="0">
                <a:latin typeface="Times New Roman" panose="02020603050405020304" pitchFamily="18" charset="0"/>
                <a:cs typeface="Times New Roman" panose="02020603050405020304" pitchFamily="18" charset="0"/>
              </a:rPr>
              <a:t>. L’assenza del termine </a:t>
            </a:r>
            <a:r>
              <a:rPr lang="it-IT" sz="2400" dirty="0" err="1">
                <a:latin typeface="Times New Roman" panose="02020603050405020304" pitchFamily="18" charset="0"/>
                <a:cs typeface="Times New Roman" panose="02020603050405020304" pitchFamily="18" charset="0"/>
              </a:rPr>
              <a:t>ath-thālūth</a:t>
            </a:r>
            <a:r>
              <a:rPr lang="it-IT" sz="2400" dirty="0">
                <a:latin typeface="Times New Roman" panose="02020603050405020304" pitchFamily="18" charset="0"/>
                <a:cs typeface="Times New Roman" panose="02020603050405020304" pitchFamily="18" charset="0"/>
              </a:rPr>
              <a:t> (Trinità) nel Corano indirizza la polemica </a:t>
            </a:r>
            <a:r>
              <a:rPr lang="it-IT" sz="2400" dirty="0" err="1">
                <a:latin typeface="Times New Roman" panose="02020603050405020304" pitchFamily="18" charset="0"/>
                <a:cs typeface="Times New Roman" panose="02020603050405020304" pitchFamily="18" charset="0"/>
              </a:rPr>
              <a:t>muhammadiana</a:t>
            </a:r>
            <a:r>
              <a:rPr lang="it-IT" sz="2400" dirty="0">
                <a:latin typeface="Times New Roman" panose="02020603050405020304" pitchFamily="18" charset="0"/>
                <a:cs typeface="Times New Roman" panose="02020603050405020304" pitchFamily="18" charset="0"/>
              </a:rPr>
              <a:t> nella direzione di una chiara presa di posizione contro il triteismo professato dai </a:t>
            </a:r>
            <a:r>
              <a:rPr lang="it-IT" sz="2400" dirty="0" err="1">
                <a:latin typeface="Times New Roman" panose="02020603050405020304" pitchFamily="18" charset="0"/>
                <a:cs typeface="Times New Roman" panose="02020603050405020304" pitchFamily="18" charset="0"/>
              </a:rPr>
              <a:t>najiriti</a:t>
            </a:r>
            <a:r>
              <a:rPr lang="it-IT" sz="2400" dirty="0">
                <a:latin typeface="Times New Roman" panose="02020603050405020304" pitchFamily="18" charset="0"/>
                <a:cs typeface="Times New Roman" panose="02020603050405020304" pitchFamily="18" charset="0"/>
              </a:rPr>
              <a:t>, incompatibile con l’assoluto monoteismo predicato dal Corano.</a:t>
            </a:r>
          </a:p>
          <a:p>
            <a:endParaRPr lang="it-IT" dirty="0">
              <a:effectLst/>
              <a:latin typeface="Times" pitchFamily="2" charset="0"/>
            </a:endParaRPr>
          </a:p>
        </p:txBody>
      </p:sp>
    </p:spTree>
    <p:extLst>
      <p:ext uri="{BB962C8B-B14F-4D97-AF65-F5344CB8AC3E}">
        <p14:creationId xmlns:p14="http://schemas.microsoft.com/office/powerpoint/2010/main" val="1729413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65777438-47B7-944B-BEE7-10365AD64685}"/>
              </a:ext>
            </a:extLst>
          </p:cNvPr>
          <p:cNvSpPr/>
          <p:nvPr/>
        </p:nvSpPr>
        <p:spPr>
          <a:xfrm>
            <a:off x="3276600" y="508905"/>
            <a:ext cx="8153400" cy="5693866"/>
          </a:xfrm>
          <a:prstGeom prst="rect">
            <a:avLst/>
          </a:prstGeom>
        </p:spPr>
        <p:txBody>
          <a:bodyPr wrap="square">
            <a:spAutoFit/>
          </a:bodyPr>
          <a:lstStyle/>
          <a:p>
            <a:pPr algn="just"/>
            <a:r>
              <a:rPr lang="it-IT" sz="2800" dirty="0">
                <a:solidFill>
                  <a:srgbClr val="FF0000"/>
                </a:solidFill>
                <a:latin typeface="Times New Roman" panose="02020603050405020304" pitchFamily="18" charset="0"/>
                <a:cs typeface="Times New Roman" panose="02020603050405020304" pitchFamily="18" charset="0"/>
              </a:rPr>
              <a:t>Prima parte </a:t>
            </a:r>
            <a:r>
              <a:rPr lang="it-IT" sz="2800" dirty="0" err="1">
                <a:solidFill>
                  <a:srgbClr val="FF0000"/>
                </a:solidFill>
                <a:latin typeface="Times New Roman" panose="02020603050405020304" pitchFamily="18" charset="0"/>
                <a:cs typeface="Times New Roman" panose="02020603050405020304" pitchFamily="18" charset="0"/>
              </a:rPr>
              <a:t>Q</a:t>
            </a:r>
            <a:r>
              <a:rPr lang="it-IT" sz="2800" dirty="0">
                <a:solidFill>
                  <a:srgbClr val="FF0000"/>
                </a:solidFill>
                <a:latin typeface="Times New Roman" panose="02020603050405020304" pitchFamily="18" charset="0"/>
                <a:cs typeface="Times New Roman" panose="02020603050405020304" pitchFamily="18" charset="0"/>
              </a:rPr>
              <a:t>. 4,171 (titoli di ‘</a:t>
            </a:r>
            <a:r>
              <a:rPr lang="it-IT" sz="2800" dirty="0" err="1">
                <a:solidFill>
                  <a:srgbClr val="FF0000"/>
                </a:solidFill>
                <a:latin typeface="Times New Roman" panose="02020603050405020304" pitchFamily="18" charset="0"/>
                <a:cs typeface="Times New Roman" panose="02020603050405020304" pitchFamily="18" charset="0"/>
              </a:rPr>
              <a:t>Isā</a:t>
            </a:r>
            <a:r>
              <a:rPr lang="it-IT" sz="2800" dirty="0">
                <a:solidFill>
                  <a:srgbClr val="FF0000"/>
                </a:solidFill>
                <a:latin typeface="Times New Roman" panose="02020603050405020304" pitchFamily="18" charset="0"/>
                <a:cs typeface="Times New Roman" panose="02020603050405020304" pitchFamily="18" charset="0"/>
              </a:rPr>
              <a:t> </a:t>
            </a:r>
            <a:r>
              <a:rPr lang="it-IT" sz="2800" dirty="0" err="1">
                <a:solidFill>
                  <a:srgbClr val="FF0000"/>
                </a:solidFill>
                <a:latin typeface="Times New Roman" panose="02020603050405020304" pitchFamily="18" charset="0"/>
                <a:cs typeface="Times New Roman" panose="02020603050405020304" pitchFamily="18" charset="0"/>
              </a:rPr>
              <a:t>Ibn</a:t>
            </a:r>
            <a:r>
              <a:rPr lang="it-IT" sz="2800" dirty="0">
                <a:solidFill>
                  <a:srgbClr val="FF0000"/>
                </a:solidFill>
                <a:latin typeface="Times New Roman" panose="02020603050405020304" pitchFamily="18" charset="0"/>
                <a:cs typeface="Times New Roman" panose="02020603050405020304" pitchFamily="18" charset="0"/>
              </a:rPr>
              <a:t> </a:t>
            </a:r>
            <a:r>
              <a:rPr lang="it-IT" sz="2800" dirty="0" err="1">
                <a:solidFill>
                  <a:srgbClr val="FF0000"/>
                </a:solidFill>
                <a:latin typeface="Times New Roman" panose="02020603050405020304" pitchFamily="18" charset="0"/>
                <a:cs typeface="Times New Roman" panose="02020603050405020304" pitchFamily="18" charset="0"/>
              </a:rPr>
              <a:t>Maryam</a:t>
            </a:r>
            <a:r>
              <a:rPr lang="it-IT" sz="2800" dirty="0">
                <a:solidFill>
                  <a:srgbClr val="FF0000"/>
                </a:solidFill>
                <a:latin typeface="Times New Roman" panose="02020603050405020304" pitchFamily="18" charset="0"/>
                <a:cs typeface="Times New Roman" panose="02020603050405020304" pitchFamily="18" charset="0"/>
              </a:rPr>
              <a:t>):</a:t>
            </a:r>
          </a:p>
          <a:p>
            <a:pPr algn="just"/>
            <a:r>
              <a:rPr lang="it-IT" sz="2800" dirty="0">
                <a:latin typeface="Times New Roman" panose="02020603050405020304" pitchFamily="18" charset="0"/>
                <a:cs typeface="Times New Roman" panose="02020603050405020304" pitchFamily="18" charset="0"/>
              </a:rPr>
              <a:t>«O gente del Libro (</a:t>
            </a:r>
            <a:r>
              <a:rPr lang="it-IT" sz="2800" dirty="0" err="1">
                <a:latin typeface="Times New Roman" panose="02020603050405020304" pitchFamily="18" charset="0"/>
                <a:cs typeface="Times New Roman" panose="02020603050405020304" pitchFamily="18" charset="0"/>
              </a:rPr>
              <a:t>ahl</a:t>
            </a:r>
            <a:r>
              <a:rPr lang="it-IT" sz="2800" dirty="0">
                <a:latin typeface="Times New Roman" panose="02020603050405020304" pitchFamily="18" charset="0"/>
                <a:cs typeface="Times New Roman" panose="02020603050405020304" pitchFamily="18" charset="0"/>
              </a:rPr>
              <a:t> al-</a:t>
            </a:r>
            <a:r>
              <a:rPr lang="it-IT" sz="2800" dirty="0" err="1">
                <a:latin typeface="Times New Roman" panose="02020603050405020304" pitchFamily="18" charset="0"/>
                <a:cs typeface="Times New Roman" panose="02020603050405020304" pitchFamily="18" charset="0"/>
              </a:rPr>
              <a:t>kitāb</a:t>
            </a:r>
            <a:r>
              <a:rPr lang="it-IT" sz="2800" dirty="0">
                <a:latin typeface="Times New Roman" panose="02020603050405020304" pitchFamily="18" charset="0"/>
                <a:cs typeface="Times New Roman" panose="02020603050405020304" pitchFamily="18" charset="0"/>
              </a:rPr>
              <a:t>), non siate eccessivi (</a:t>
            </a:r>
            <a:r>
              <a:rPr lang="it-IT" sz="2800" dirty="0" err="1">
                <a:latin typeface="Times New Roman" panose="02020603050405020304" pitchFamily="18" charset="0"/>
                <a:cs typeface="Times New Roman" panose="02020603050405020304" pitchFamily="18" charset="0"/>
              </a:rPr>
              <a:t>lā</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taghlū</a:t>
            </a:r>
            <a:r>
              <a:rPr lang="it-IT" sz="2800" dirty="0">
                <a:latin typeface="Times New Roman" panose="02020603050405020304" pitchFamily="18" charset="0"/>
                <a:cs typeface="Times New Roman" panose="02020603050405020304" pitchFamily="18" charset="0"/>
              </a:rPr>
              <a:t>) nella vostra religione e non dite di Dio se non la verità (</a:t>
            </a:r>
            <a:r>
              <a:rPr lang="it-IT" sz="2800" dirty="0" err="1">
                <a:latin typeface="Times New Roman" panose="02020603050405020304" pitchFamily="18" charset="0"/>
                <a:cs typeface="Times New Roman" panose="02020603050405020304" pitchFamily="18" charset="0"/>
              </a:rPr>
              <a:t>haqq</a:t>
            </a:r>
            <a:r>
              <a:rPr lang="it-IT" sz="2800" dirty="0">
                <a:latin typeface="Times New Roman" panose="02020603050405020304" pitchFamily="18" charset="0"/>
                <a:cs typeface="Times New Roman" panose="02020603050405020304" pitchFamily="18" charset="0"/>
              </a:rPr>
              <a:t>): ché </a:t>
            </a:r>
            <a:r>
              <a:rPr lang="it-IT" sz="2800" dirty="0">
                <a:solidFill>
                  <a:srgbClr val="FFFF00"/>
                </a:solidFill>
                <a:latin typeface="Times New Roman" panose="02020603050405020304" pitchFamily="18" charset="0"/>
                <a:cs typeface="Times New Roman" panose="02020603050405020304" pitchFamily="18" charset="0"/>
              </a:rPr>
              <a:t>il messia </a:t>
            </a: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masīh</a:t>
            </a:r>
            <a:r>
              <a:rPr lang="it-IT" sz="2800" dirty="0">
                <a:latin typeface="Times New Roman" panose="02020603050405020304" pitchFamily="18" charset="0"/>
                <a:cs typeface="Times New Roman" panose="02020603050405020304" pitchFamily="18" charset="0"/>
              </a:rPr>
              <a:t>) Gesù (‘</a:t>
            </a:r>
            <a:r>
              <a:rPr lang="it-IT" sz="2800" dirty="0" err="1">
                <a:latin typeface="Times New Roman" panose="02020603050405020304" pitchFamily="18" charset="0"/>
                <a:cs typeface="Times New Roman" panose="02020603050405020304" pitchFamily="18" charset="0"/>
              </a:rPr>
              <a:t>Isā</a:t>
            </a:r>
            <a:r>
              <a:rPr lang="it-IT" sz="2800" dirty="0">
                <a:latin typeface="Times New Roman" panose="02020603050405020304" pitchFamily="18" charset="0"/>
                <a:cs typeface="Times New Roman" panose="02020603050405020304" pitchFamily="18" charset="0"/>
              </a:rPr>
              <a:t>) </a:t>
            </a:r>
            <a:r>
              <a:rPr lang="it-IT" sz="2800" dirty="0">
                <a:solidFill>
                  <a:srgbClr val="FFFF00"/>
                </a:solidFill>
                <a:latin typeface="Times New Roman" panose="02020603050405020304" pitchFamily="18" charset="0"/>
                <a:cs typeface="Times New Roman" panose="02020603050405020304" pitchFamily="18" charset="0"/>
              </a:rPr>
              <a:t>Figlio</a:t>
            </a:r>
            <a:r>
              <a:rPr lang="it-IT" sz="2800" dirty="0">
                <a:latin typeface="Times New Roman" panose="02020603050405020304" pitchFamily="18" charset="0"/>
                <a:cs typeface="Times New Roman" panose="02020603050405020304" pitchFamily="18" charset="0"/>
              </a:rPr>
              <a:t> di Maria è un </a:t>
            </a:r>
            <a:r>
              <a:rPr lang="it-IT" sz="2800" dirty="0">
                <a:solidFill>
                  <a:srgbClr val="FFFF00"/>
                </a:solidFill>
                <a:latin typeface="Times New Roman" panose="02020603050405020304" pitchFamily="18" charset="0"/>
                <a:cs typeface="Times New Roman" panose="02020603050405020304" pitchFamily="18" charset="0"/>
              </a:rPr>
              <a:t>messaggero</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rasūl</a:t>
            </a:r>
            <a:r>
              <a:rPr lang="it-IT" sz="2800" dirty="0">
                <a:latin typeface="Times New Roman" panose="02020603050405020304" pitchFamily="18" charset="0"/>
                <a:cs typeface="Times New Roman" panose="02020603050405020304" pitchFamily="18" charset="0"/>
              </a:rPr>
              <a:t>) di Dio, una </a:t>
            </a:r>
            <a:r>
              <a:rPr lang="it-IT" sz="2800" dirty="0">
                <a:solidFill>
                  <a:srgbClr val="FFFF00"/>
                </a:solidFill>
                <a:latin typeface="Times New Roman" panose="02020603050405020304" pitchFamily="18" charset="0"/>
                <a:cs typeface="Times New Roman" panose="02020603050405020304" pitchFamily="18" charset="0"/>
              </a:rPr>
              <a:t>sua parola </a:t>
            </a: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kalima</a:t>
            </a:r>
            <a:r>
              <a:rPr lang="it-IT" sz="2800" dirty="0">
                <a:latin typeface="Times New Roman" panose="02020603050405020304" pitchFamily="18" charset="0"/>
                <a:cs typeface="Times New Roman" panose="02020603050405020304" pitchFamily="18" charset="0"/>
              </a:rPr>
              <a:t>) che Egli ha posto (</a:t>
            </a:r>
            <a:r>
              <a:rPr lang="it-IT" sz="2800" dirty="0" err="1">
                <a:latin typeface="Times New Roman" panose="02020603050405020304" pitchFamily="18" charset="0"/>
                <a:cs typeface="Times New Roman" panose="02020603050405020304" pitchFamily="18" charset="0"/>
              </a:rPr>
              <a:t>alqāhā</a:t>
            </a:r>
            <a:r>
              <a:rPr lang="it-IT" sz="2800" dirty="0">
                <a:latin typeface="Times New Roman" panose="02020603050405020304" pitchFamily="18" charset="0"/>
                <a:cs typeface="Times New Roman" panose="02020603050405020304" pitchFamily="18" charset="0"/>
              </a:rPr>
              <a:t>) dentro Maria, uno </a:t>
            </a:r>
            <a:r>
              <a:rPr lang="it-IT" sz="2800" dirty="0">
                <a:solidFill>
                  <a:srgbClr val="FFFF00"/>
                </a:solidFill>
                <a:latin typeface="Times New Roman" panose="02020603050405020304" pitchFamily="18" charset="0"/>
                <a:cs typeface="Times New Roman" panose="02020603050405020304" pitchFamily="18" charset="0"/>
              </a:rPr>
              <a:t>Spirito</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rūh</a:t>
            </a:r>
            <a:r>
              <a:rPr lang="it-IT" sz="2800" dirty="0">
                <a:latin typeface="Times New Roman" panose="02020603050405020304" pitchFamily="18" charset="0"/>
                <a:cs typeface="Times New Roman" panose="02020603050405020304" pitchFamily="18" charset="0"/>
              </a:rPr>
              <a:t>) proveniente da Lui. </a:t>
            </a:r>
          </a:p>
          <a:p>
            <a:pPr algn="just"/>
            <a:endParaRPr lang="it-IT" sz="2800" u="sng" dirty="0">
              <a:latin typeface="Times New Roman" panose="02020603050405020304" pitchFamily="18" charset="0"/>
              <a:cs typeface="Times New Roman" panose="02020603050405020304" pitchFamily="18" charset="0"/>
            </a:endParaRPr>
          </a:p>
          <a:p>
            <a:pPr algn="just"/>
            <a:r>
              <a:rPr lang="it-IT" sz="2800" dirty="0">
                <a:solidFill>
                  <a:srgbClr val="FF0000"/>
                </a:solidFill>
                <a:latin typeface="Times New Roman" panose="02020603050405020304" pitchFamily="18" charset="0"/>
                <a:cs typeface="Times New Roman" panose="02020603050405020304" pitchFamily="18" charset="0"/>
              </a:rPr>
              <a:t>Seconda parte </a:t>
            </a:r>
            <a:r>
              <a:rPr lang="it-IT" sz="2800" dirty="0" err="1">
                <a:solidFill>
                  <a:srgbClr val="FF0000"/>
                </a:solidFill>
                <a:latin typeface="Times New Roman" panose="02020603050405020304" pitchFamily="18" charset="0"/>
                <a:cs typeface="Times New Roman" panose="02020603050405020304" pitchFamily="18" charset="0"/>
              </a:rPr>
              <a:t>Q</a:t>
            </a:r>
            <a:r>
              <a:rPr lang="it-IT" sz="2800" dirty="0">
                <a:solidFill>
                  <a:srgbClr val="FF0000"/>
                </a:solidFill>
                <a:latin typeface="Times New Roman" panose="02020603050405020304" pitchFamily="18" charset="0"/>
                <a:cs typeface="Times New Roman" panose="02020603050405020304" pitchFamily="18" charset="0"/>
              </a:rPr>
              <a:t>. 4,171 (accusa anti-triteista):</a:t>
            </a:r>
          </a:p>
          <a:p>
            <a:pPr algn="just"/>
            <a:r>
              <a:rPr lang="it-IT" sz="2800" dirty="0">
                <a:latin typeface="Times New Roman" panose="02020603050405020304" pitchFamily="18" charset="0"/>
                <a:cs typeface="Times New Roman" panose="02020603050405020304" pitchFamily="18" charset="0"/>
              </a:rPr>
              <a:t>Credete in Dio e nei suoi messaggeri </a:t>
            </a:r>
            <a:r>
              <a:rPr lang="it-IT" sz="2800" dirty="0">
                <a:solidFill>
                  <a:srgbClr val="FFFF00"/>
                </a:solidFill>
                <a:latin typeface="Times New Roman" panose="02020603050405020304" pitchFamily="18" charset="0"/>
                <a:cs typeface="Times New Roman" panose="02020603050405020304" pitchFamily="18" charset="0"/>
              </a:rPr>
              <a:t>e non dite “tre” </a:t>
            </a: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thalatha</a:t>
            </a:r>
            <a:r>
              <a:rPr lang="it-IT" sz="2800" dirty="0">
                <a:latin typeface="Times New Roman" panose="02020603050405020304" pitchFamily="18" charset="0"/>
                <a:cs typeface="Times New Roman" panose="02020603050405020304" pitchFamily="18" charset="0"/>
              </a:rPr>
              <a:t>). Smettetela! È meglio per voi, </a:t>
            </a:r>
            <a:r>
              <a:rPr lang="it-IT" sz="2800" dirty="0">
                <a:solidFill>
                  <a:srgbClr val="FFFF00"/>
                </a:solidFill>
                <a:latin typeface="Times New Roman" panose="02020603050405020304" pitchFamily="18" charset="0"/>
                <a:cs typeface="Times New Roman" panose="02020603050405020304" pitchFamily="18" charset="0"/>
              </a:rPr>
              <a:t>poiché Dio è Uno (</a:t>
            </a:r>
            <a:r>
              <a:rPr lang="it-IT" sz="2800" dirty="0" err="1">
                <a:solidFill>
                  <a:srgbClr val="FFFF00"/>
                </a:solidFill>
                <a:latin typeface="Times New Roman" panose="02020603050405020304" pitchFamily="18" charset="0"/>
                <a:cs typeface="Times New Roman" panose="02020603050405020304" pitchFamily="18" charset="0"/>
              </a:rPr>
              <a:t>ahad</a:t>
            </a:r>
            <a:r>
              <a:rPr lang="it-IT" sz="2800" dirty="0">
                <a:solidFill>
                  <a:srgbClr val="FFFF00"/>
                </a:solidFill>
                <a:latin typeface="Times New Roman" panose="02020603050405020304" pitchFamily="18" charset="0"/>
                <a:cs typeface="Times New Roman" panose="02020603050405020304" pitchFamily="18" charset="0"/>
              </a:rPr>
              <a:t>)</a:t>
            </a:r>
            <a:r>
              <a:rPr lang="it-IT" sz="2800" dirty="0">
                <a:latin typeface="Times New Roman" panose="02020603050405020304" pitchFamily="18" charset="0"/>
                <a:cs typeface="Times New Roman" panose="02020603050405020304" pitchFamily="18" charset="0"/>
              </a:rPr>
              <a:t> – sia lode a Lui! – e non ha Figli», </a:t>
            </a:r>
            <a:r>
              <a:rPr lang="it-IT" sz="2800" dirty="0">
                <a:latin typeface="Times New Roman" panose="02020603050405020304" pitchFamily="18" charset="0"/>
                <a:ea typeface="Calibri" panose="020F0502020204030204" pitchFamily="34" charset="0"/>
                <a:cs typeface="Times New Roman" panose="02020603050405020304" pitchFamily="18" charset="0"/>
              </a:rPr>
              <a:t>(</a:t>
            </a:r>
            <a:r>
              <a:rPr lang="it-IT" sz="2800" dirty="0" err="1">
                <a:latin typeface="Times New Roman" panose="02020603050405020304" pitchFamily="18" charset="0"/>
                <a:ea typeface="Calibri" panose="020F0502020204030204" pitchFamily="34" charset="0"/>
                <a:cs typeface="Times New Roman" panose="02020603050405020304" pitchFamily="18" charset="0"/>
              </a:rPr>
              <a:t>Q</a:t>
            </a:r>
            <a:r>
              <a:rPr lang="it-IT" sz="2800" dirty="0">
                <a:latin typeface="Times New Roman" panose="02020603050405020304" pitchFamily="18" charset="0"/>
                <a:ea typeface="Calibri" panose="020F0502020204030204" pitchFamily="34" charset="0"/>
                <a:cs typeface="Times New Roman" panose="02020603050405020304" pitchFamily="18" charset="0"/>
              </a:rPr>
              <a:t>. 4,171).</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349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644CEFA-BC6E-D541-B4EA-5F963F0DA51C}"/>
              </a:ext>
            </a:extLst>
          </p:cNvPr>
          <p:cNvSpPr/>
          <p:nvPr/>
        </p:nvSpPr>
        <p:spPr>
          <a:xfrm>
            <a:off x="1062309" y="932934"/>
            <a:ext cx="7529625" cy="4832092"/>
          </a:xfrm>
          <a:prstGeom prst="rect">
            <a:avLst/>
          </a:prstGeom>
        </p:spPr>
        <p:txBody>
          <a:bodyPr wrap="none">
            <a:spAutoFit/>
          </a:bodyPr>
          <a:lstStyle/>
          <a:p>
            <a:r>
              <a:rPr lang="it-IT"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Liber de </a:t>
            </a:r>
            <a:r>
              <a:rPr lang="it-IT"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Haeresibus</a:t>
            </a:r>
            <a:r>
              <a:rPr lang="it-IT" sz="2800" b="1" dirty="0">
                <a:latin typeface="Times New Roman" panose="02020603050405020304" pitchFamily="18" charset="0"/>
                <a:ea typeface="Calibri" panose="020F0502020204030204" pitchFamily="34" charset="0"/>
                <a:cs typeface="Times New Roman" panose="02020603050405020304" pitchFamily="18" charset="0"/>
              </a:rPr>
              <a:t>, 743</a:t>
            </a:r>
            <a:r>
              <a:rPr lang="it-IT" sz="2800" b="1" dirty="0">
                <a:latin typeface="Times New Roman" panose="02020603050405020304" pitchFamily="18" charset="0"/>
                <a:cs typeface="Times New Roman" panose="02020603050405020304" pitchFamily="18" charset="0"/>
              </a:rPr>
              <a:t> , Giovanni Damasceno</a:t>
            </a:r>
          </a:p>
          <a:p>
            <a:endParaRPr lang="it-IT" sz="2800" b="1" dirty="0">
              <a:latin typeface="Times New Roman" panose="02020603050405020304" pitchFamily="18" charset="0"/>
              <a:cs typeface="Times New Roman" panose="02020603050405020304" pitchFamily="18" charset="0"/>
            </a:endParaRPr>
          </a:p>
          <a:p>
            <a:endParaRPr lang="it-IT" sz="2800" b="1" dirty="0">
              <a:latin typeface="Times New Roman" panose="02020603050405020304" pitchFamily="18" charset="0"/>
              <a:cs typeface="Times New Roman" panose="02020603050405020304" pitchFamily="18" charset="0"/>
            </a:endParaRPr>
          </a:p>
          <a:p>
            <a:endParaRPr lang="it-IT" sz="2800" b="1" dirty="0">
              <a:latin typeface="Times New Roman" panose="02020603050405020304" pitchFamily="18" charset="0"/>
              <a:cs typeface="Times New Roman" panose="02020603050405020304" pitchFamily="18" charset="0"/>
            </a:endParaRPr>
          </a:p>
          <a:p>
            <a:endParaRPr lang="it-IT" sz="2800" b="1" dirty="0">
              <a:latin typeface="Times New Roman" panose="02020603050405020304" pitchFamily="18" charset="0"/>
              <a:cs typeface="Times New Roman" panose="02020603050405020304" pitchFamily="18" charset="0"/>
            </a:endParaRPr>
          </a:p>
          <a:p>
            <a:r>
              <a:rPr lang="it-IT" sz="2800" b="1" dirty="0">
                <a:solidFill>
                  <a:srgbClr val="FFFF00"/>
                </a:solidFill>
                <a:latin typeface="Times New Roman" panose="02020603050405020304" pitchFamily="18" charset="0"/>
                <a:cs typeface="Times New Roman" panose="02020603050405020304" pitchFamily="18" charset="0"/>
              </a:rPr>
              <a:t>l’Omelia arabo-cristiana</a:t>
            </a:r>
            <a:r>
              <a:rPr lang="it-IT" sz="2800" b="1" dirty="0">
                <a:latin typeface="Times New Roman" panose="02020603050405020304" pitchFamily="18" charset="0"/>
                <a:cs typeface="Times New Roman" panose="02020603050405020304" pitchFamily="18" charset="0"/>
              </a:rPr>
              <a:t>, 754</a:t>
            </a:r>
          </a:p>
          <a:p>
            <a:endParaRPr lang="it-IT" sz="2800" b="1" dirty="0">
              <a:latin typeface="Times New Roman" panose="02020603050405020304" pitchFamily="18" charset="0"/>
              <a:cs typeface="Times New Roman" panose="02020603050405020304" pitchFamily="18" charset="0"/>
            </a:endParaRPr>
          </a:p>
          <a:p>
            <a:endParaRPr lang="it-IT" sz="2800" b="1" dirty="0">
              <a:latin typeface="Times New Roman" panose="02020603050405020304" pitchFamily="18" charset="0"/>
              <a:cs typeface="Times New Roman" panose="02020603050405020304" pitchFamily="18" charset="0"/>
            </a:endParaRPr>
          </a:p>
          <a:p>
            <a:endParaRPr lang="it-IT" sz="2800" b="1" dirty="0">
              <a:latin typeface="Times New Roman" panose="02020603050405020304" pitchFamily="18" charset="0"/>
              <a:cs typeface="Times New Roman" panose="02020603050405020304" pitchFamily="18" charset="0"/>
            </a:endParaRPr>
          </a:p>
          <a:p>
            <a:endParaRPr lang="it-IT" sz="2800" b="1" dirty="0">
              <a:latin typeface="Times New Roman" panose="02020603050405020304" pitchFamily="18" charset="0"/>
              <a:cs typeface="Times New Roman" panose="02020603050405020304" pitchFamily="18" charset="0"/>
            </a:endParaRPr>
          </a:p>
          <a:p>
            <a:r>
              <a:rPr lang="it-IT" sz="2800" b="1" dirty="0">
                <a:solidFill>
                  <a:srgbClr val="FFFF00"/>
                </a:solidFill>
                <a:latin typeface="Times New Roman" panose="02020603050405020304" pitchFamily="18" charset="0"/>
                <a:cs typeface="Times New Roman" panose="02020603050405020304" pitchFamily="18" charset="0"/>
              </a:rPr>
              <a:t>Apologia </a:t>
            </a:r>
            <a:r>
              <a:rPr lang="it-IT" sz="2800" b="1" dirty="0">
                <a:latin typeface="Times New Roman" panose="02020603050405020304" pitchFamily="18" charset="0"/>
                <a:cs typeface="Times New Roman" panose="02020603050405020304" pitchFamily="18" charset="0"/>
              </a:rPr>
              <a:t>di al-</a:t>
            </a:r>
            <a:r>
              <a:rPr lang="it-IT" sz="2800" b="1" dirty="0" err="1">
                <a:latin typeface="Times New Roman" panose="02020603050405020304" pitchFamily="18" charset="0"/>
                <a:cs typeface="Times New Roman" panose="02020603050405020304" pitchFamily="18" charset="0"/>
              </a:rPr>
              <a:t>Kindi</a:t>
            </a:r>
            <a:r>
              <a:rPr lang="it-IT" sz="2800" b="1" dirty="0">
                <a:latin typeface="Times New Roman" panose="02020603050405020304" pitchFamily="18" charset="0"/>
                <a:cs typeface="Times New Roman" panose="02020603050405020304" pitchFamily="18" charset="0"/>
              </a:rPr>
              <a:t>, IX secolo</a:t>
            </a:r>
          </a:p>
        </p:txBody>
      </p:sp>
      <p:pic>
        <p:nvPicPr>
          <p:cNvPr id="4" name="Immagine 3">
            <a:extLst>
              <a:ext uri="{FF2B5EF4-FFF2-40B4-BE49-F238E27FC236}">
                <a16:creationId xmlns:a16="http://schemas.microsoft.com/office/drawing/2014/main" id="{94D28847-1A2F-9245-9598-CBD80954C518}"/>
              </a:ext>
            </a:extLst>
          </p:cNvPr>
          <p:cNvPicPr>
            <a:picLocks noChangeAspect="1"/>
          </p:cNvPicPr>
          <p:nvPr/>
        </p:nvPicPr>
        <p:blipFill>
          <a:blip r:embed="rId2"/>
          <a:stretch>
            <a:fillRect/>
          </a:stretch>
        </p:blipFill>
        <p:spPr>
          <a:xfrm>
            <a:off x="9931399" y="344282"/>
            <a:ext cx="1290218" cy="1979817"/>
          </a:xfrm>
          <a:prstGeom prst="rect">
            <a:avLst/>
          </a:prstGeom>
        </p:spPr>
      </p:pic>
      <p:pic>
        <p:nvPicPr>
          <p:cNvPr id="9" name="Immagine 8">
            <a:extLst>
              <a:ext uri="{FF2B5EF4-FFF2-40B4-BE49-F238E27FC236}">
                <a16:creationId xmlns:a16="http://schemas.microsoft.com/office/drawing/2014/main" id="{6CF87AA7-334A-1D41-A89E-F03AE7CB8D2B}"/>
              </a:ext>
            </a:extLst>
          </p:cNvPr>
          <p:cNvPicPr>
            <a:picLocks noChangeAspect="1"/>
          </p:cNvPicPr>
          <p:nvPr/>
        </p:nvPicPr>
        <p:blipFill>
          <a:blip r:embed="rId3"/>
          <a:stretch>
            <a:fillRect/>
          </a:stretch>
        </p:blipFill>
        <p:spPr>
          <a:xfrm>
            <a:off x="9931399" y="2653457"/>
            <a:ext cx="1290218" cy="1943100"/>
          </a:xfrm>
          <a:prstGeom prst="rect">
            <a:avLst/>
          </a:prstGeom>
        </p:spPr>
      </p:pic>
      <p:pic>
        <p:nvPicPr>
          <p:cNvPr id="11" name="Immagine 10">
            <a:extLst>
              <a:ext uri="{FF2B5EF4-FFF2-40B4-BE49-F238E27FC236}">
                <a16:creationId xmlns:a16="http://schemas.microsoft.com/office/drawing/2014/main" id="{099EF800-4EF9-F844-8D6F-381DD7737EB3}"/>
              </a:ext>
            </a:extLst>
          </p:cNvPr>
          <p:cNvPicPr>
            <a:picLocks noChangeAspect="1"/>
          </p:cNvPicPr>
          <p:nvPr/>
        </p:nvPicPr>
        <p:blipFill>
          <a:blip r:embed="rId4"/>
          <a:stretch>
            <a:fillRect/>
          </a:stretch>
        </p:blipFill>
        <p:spPr>
          <a:xfrm>
            <a:off x="9931399" y="4798983"/>
            <a:ext cx="1251991" cy="1932085"/>
          </a:xfrm>
          <a:prstGeom prst="rect">
            <a:avLst/>
          </a:prstGeom>
        </p:spPr>
      </p:pic>
    </p:spTree>
    <p:extLst>
      <p:ext uri="{BB962C8B-B14F-4D97-AF65-F5344CB8AC3E}">
        <p14:creationId xmlns:p14="http://schemas.microsoft.com/office/powerpoint/2010/main" val="2442315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91F63CD-20F8-6A49-B46B-C3DEE5634F8C}"/>
              </a:ext>
            </a:extLst>
          </p:cNvPr>
          <p:cNvSpPr/>
          <p:nvPr/>
        </p:nvSpPr>
        <p:spPr>
          <a:xfrm>
            <a:off x="3048000" y="988261"/>
            <a:ext cx="8737600" cy="4570482"/>
          </a:xfrm>
          <a:prstGeom prst="rect">
            <a:avLst/>
          </a:prstGeom>
        </p:spPr>
        <p:txBody>
          <a:bodyPr wrap="square">
            <a:spAutoFit/>
          </a:bodyPr>
          <a:lstStyle/>
          <a:p>
            <a:pPr indent="180340" algn="just">
              <a:lnSpc>
                <a:spcPct val="150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«Noi ti adoriamo, o nostro Signore e nostro Dio nella tua Parola e nel tuo Spirito. [...] Noi ti lodiamo Dio, ti diamo gloria, ti magnifichiamo nella tua Parola creatrice e nel tuo Spirito Santo e vivificante, Unico Dio, Unico Signore, Unico Creatore»..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l’autore risponde all’accusa coranica rivolta ai cristiani colpevoli di moltiplicare l’unicità di Dio: </a:t>
            </a: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«noi non separiamo Dio dalla sua Parola e dal suo Spirito, né adoriamo insieme a Dio nella sua Parola e nel suo Spirito un altro Dio»</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21FCF13C-9F4D-AB45-9501-EAC4534D0C7A}"/>
              </a:ext>
            </a:extLst>
          </p:cNvPr>
          <p:cNvPicPr>
            <a:picLocks noChangeAspect="1"/>
          </p:cNvPicPr>
          <p:nvPr/>
        </p:nvPicPr>
        <p:blipFill>
          <a:blip r:embed="rId2"/>
          <a:stretch>
            <a:fillRect/>
          </a:stretch>
        </p:blipFill>
        <p:spPr>
          <a:xfrm>
            <a:off x="177800" y="1457402"/>
            <a:ext cx="2672693" cy="4025141"/>
          </a:xfrm>
          <a:prstGeom prst="rect">
            <a:avLst/>
          </a:prstGeom>
        </p:spPr>
      </p:pic>
    </p:spTree>
    <p:extLst>
      <p:ext uri="{BB962C8B-B14F-4D97-AF65-F5344CB8AC3E}">
        <p14:creationId xmlns:p14="http://schemas.microsoft.com/office/powerpoint/2010/main" val="3368491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84D64E0-17A9-E145-A941-24CDB94DDFE6}"/>
              </a:ext>
            </a:extLst>
          </p:cNvPr>
          <p:cNvPicPr>
            <a:picLocks noChangeAspect="1"/>
          </p:cNvPicPr>
          <p:nvPr/>
        </p:nvPicPr>
        <p:blipFill>
          <a:blip r:embed="rId2"/>
          <a:stretch>
            <a:fillRect/>
          </a:stretch>
        </p:blipFill>
        <p:spPr>
          <a:xfrm>
            <a:off x="241808" y="1600200"/>
            <a:ext cx="2287829" cy="3530600"/>
          </a:xfrm>
          <a:prstGeom prst="rect">
            <a:avLst/>
          </a:prstGeom>
        </p:spPr>
      </p:pic>
      <p:sp>
        <p:nvSpPr>
          <p:cNvPr id="4" name="Rettangolo 3">
            <a:extLst>
              <a:ext uri="{FF2B5EF4-FFF2-40B4-BE49-F238E27FC236}">
                <a16:creationId xmlns:a16="http://schemas.microsoft.com/office/drawing/2014/main" id="{9BB84043-FE1B-CE4A-826F-CDDC24E4BC67}"/>
              </a:ext>
            </a:extLst>
          </p:cNvPr>
          <p:cNvSpPr/>
          <p:nvPr/>
        </p:nvSpPr>
        <p:spPr>
          <a:xfrm>
            <a:off x="2946400" y="1600200"/>
            <a:ext cx="7747000" cy="3416320"/>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(«credete in Dio e nei suoi inviati e non dite “tre”, smettetela, è meglio per voi, Dio è una sola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divinita</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Chiede infatti l’autore: chi sarebbero questi cristiani che affermerebbero che Dio «è il terzo di tre»?</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it-IT" sz="2400" dirty="0">
                <a:latin typeface="Times New Roman" panose="02020603050405020304" pitchFamily="18" charset="0"/>
                <a:cs typeface="Times New Roman" panose="02020603050405020304" pitchFamily="18" charset="0"/>
              </a:rPr>
              <a:t>«tu hai preteso di conoscere le tre sette che, giuro sono le più note; sai se una di loro afferma che Dio è il terzo di Tre?»</a:t>
            </a: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1582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5703F822-0D25-3D4F-BD2E-80AB1DD4A05C}"/>
              </a:ext>
            </a:extLst>
          </p:cNvPr>
          <p:cNvSpPr/>
          <p:nvPr/>
        </p:nvSpPr>
        <p:spPr>
          <a:xfrm>
            <a:off x="2830286" y="1012954"/>
            <a:ext cx="8788400" cy="4832092"/>
          </a:xfrm>
          <a:prstGeom prst="rect">
            <a:avLst/>
          </a:prstGeom>
        </p:spPr>
        <p:txBody>
          <a:bodyPr wrap="square">
            <a:spAutoFit/>
          </a:bodyPr>
          <a:lstStyle/>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Tale criterio pone al centro dell’interpretazione il ruolo della ragione: </a:t>
            </a:r>
          </a:p>
          <a:p>
            <a:pPr indent="180340" algn="just">
              <a:spcAft>
                <a:spcPts val="0"/>
              </a:spcAft>
            </a:pPr>
            <a:endParaRPr lang="it-IT" sz="26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«quando i testi sono menzionati, se sono in accordo con ciò che è razionale (</a:t>
            </a:r>
            <a:r>
              <a:rPr lang="it-IT" sz="2600" dirty="0" err="1">
                <a:latin typeface="Times New Roman" panose="02020603050405020304" pitchFamily="18" charset="0"/>
                <a:ea typeface="Calibri" panose="020F0502020204030204" pitchFamily="34" charset="0"/>
                <a:cs typeface="Times New Roman" panose="02020603050405020304" pitchFamily="18" charset="0"/>
              </a:rPr>
              <a:t>ma‘qūl</a:t>
            </a:r>
            <a:r>
              <a:rPr lang="it-IT" sz="2600" dirty="0">
                <a:latin typeface="Times New Roman" panose="02020603050405020304" pitchFamily="18" charset="0"/>
                <a:ea typeface="Calibri" panose="020F0502020204030204" pitchFamily="34" charset="0"/>
                <a:cs typeface="Times New Roman" panose="02020603050405020304" pitchFamily="18" charset="0"/>
              </a:rPr>
              <a:t>), i loro significati letterali (vanno) lasciati (come sono) ma, se si oppongono alla chiarezza dell’intelletto, bisogna interpretarli allegoricamente e credere che i loro significati propri (</a:t>
            </a:r>
            <a:r>
              <a:rPr lang="it-IT" sz="2600" dirty="0" err="1">
                <a:latin typeface="Times New Roman" panose="02020603050405020304" pitchFamily="18" charset="0"/>
                <a:ea typeface="Calibri" panose="020F0502020204030204" pitchFamily="34" charset="0"/>
                <a:cs typeface="Times New Roman" panose="02020603050405020304" pitchFamily="18" charset="0"/>
              </a:rPr>
              <a:t>ḥaqa</a:t>
            </a:r>
            <a:r>
              <a:rPr lang="it-IT" sz="2600" dirty="0">
                <a:latin typeface="Times New Roman" panose="02020603050405020304" pitchFamily="18" charset="0"/>
                <a:ea typeface="Calibri" panose="020F0502020204030204" pitchFamily="34" charset="0"/>
                <a:cs typeface="Times New Roman" panose="02020603050405020304" pitchFamily="18" charset="0"/>
              </a:rPr>
              <a:t>̄’</a:t>
            </a:r>
            <a:r>
              <a:rPr lang="it-IT" sz="2600" dirty="0" err="1">
                <a:latin typeface="Times New Roman" panose="02020603050405020304" pitchFamily="18" charset="0"/>
                <a:ea typeface="Calibri" panose="020F0502020204030204" pitchFamily="34" charset="0"/>
                <a:cs typeface="Times New Roman" panose="02020603050405020304" pitchFamily="18" charset="0"/>
              </a:rPr>
              <a:t>iq</a:t>
            </a:r>
            <a:r>
              <a:rPr lang="it-IT" sz="2600" dirty="0">
                <a:latin typeface="Times New Roman" panose="02020603050405020304" pitchFamily="18" charset="0"/>
                <a:ea typeface="Calibri" panose="020F0502020204030204" pitchFamily="34" charset="0"/>
                <a:cs typeface="Times New Roman" panose="02020603050405020304" pitchFamily="18" charset="0"/>
              </a:rPr>
              <a:t>) non sono ciò che si vuole (intendere) e, se è così, (bisogna) ricondurli alla metafora», (</a:t>
            </a:r>
            <a:r>
              <a:rPr lang="it-IT" sz="2600" dirty="0" err="1">
                <a:latin typeface="Times New Roman" panose="02020603050405020304" pitchFamily="18" charset="0"/>
                <a:ea typeface="Calibri" panose="020F0502020204030204" pitchFamily="34" charset="0"/>
                <a:cs typeface="Times New Roman" panose="02020603050405020304" pitchFamily="18" charset="0"/>
              </a:rPr>
              <a:t>Radd</a:t>
            </a:r>
            <a:r>
              <a:rPr lang="it-IT" sz="2600" dirty="0">
                <a:latin typeface="Times New Roman" panose="02020603050405020304" pitchFamily="18" charset="0"/>
                <a:ea typeface="Calibri" panose="020F0502020204030204" pitchFamily="34" charset="0"/>
                <a:cs typeface="Times New Roman" panose="02020603050405020304" pitchFamily="18" charset="0"/>
              </a:rPr>
              <a:t>, c. I, n. 29).</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6822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B77CEB97-7AD0-824D-8005-7666A3C4F683}"/>
              </a:ext>
            </a:extLst>
          </p:cNvPr>
          <p:cNvSpPr/>
          <p:nvPr/>
        </p:nvSpPr>
        <p:spPr>
          <a:xfrm>
            <a:off x="2859315" y="775348"/>
            <a:ext cx="8813800" cy="5632311"/>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Le pericopi attestanti l’umanità di Gesù andrebbero correttamente intese nel loro significato letterale, quel senso che rivela l’immagine di un uomo limitato, affamato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cf</a:t>
            </a:r>
            <a:r>
              <a:rPr lang="it-IT" sz="2400" dirty="0">
                <a:latin typeface="Times New Roman" panose="02020603050405020304" pitchFamily="18" charset="0"/>
                <a:ea typeface="Calibri" panose="020F0502020204030204" pitchFamily="34" charset="0"/>
                <a:cs typeface="Times New Roman" panose="02020603050405020304" pitchFamily="18" charset="0"/>
              </a:rPr>
              <a:t> Mc 11,12-13), non cosciente del giorno ultimo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cf</a:t>
            </a:r>
            <a:r>
              <a:rPr lang="it-IT" sz="2400" dirty="0">
                <a:latin typeface="Times New Roman" panose="02020603050405020304" pitchFamily="18" charset="0"/>
                <a:ea typeface="Calibri" panose="020F0502020204030204" pitchFamily="34" charset="0"/>
                <a:cs typeface="Times New Roman" panose="02020603050405020304" pitchFamily="18" charset="0"/>
              </a:rPr>
              <a:t> Mc 13,32: «Quanto a quel giorno e a quell’ora, nessuno li conosce [...] eccetto il Padre»), inviato da Dio, ma non Dio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cf</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Gv</a:t>
            </a:r>
            <a:r>
              <a:rPr lang="it-IT" sz="2400" dirty="0">
                <a:latin typeface="Times New Roman" panose="02020603050405020304" pitchFamily="18" charset="0"/>
                <a:ea typeface="Calibri" panose="020F0502020204030204" pitchFamily="34" charset="0"/>
                <a:cs typeface="Times New Roman" panose="02020603050405020304" pitchFamily="18" charset="0"/>
              </a:rPr>
              <a:t> 17,3: «È questa la vita eterna: che conoscano Te, che Tu sei il solo vero Dio, e colui che Tu hai inviato, Gesù Cristo»). </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Secondo una prospettiva islamica, Gesù stesso ha dunque proclamato l’assoluta unicità di Dio e la chiara distinzione che lo separa dal Padre. A tal proposito l’autore della confutazione cita numerosi passi a sostegno della sua tesi (1 Tim 2,5; Mt 23,9;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Gv</a:t>
            </a:r>
            <a:r>
              <a:rPr lang="it-IT" sz="2400" dirty="0">
                <a:latin typeface="Times New Roman" panose="02020603050405020304" pitchFamily="18" charset="0"/>
                <a:ea typeface="Calibri" panose="020F0502020204030204" pitchFamily="34" charset="0"/>
                <a:cs typeface="Times New Roman" panose="02020603050405020304" pitchFamily="18" charset="0"/>
              </a:rPr>
              <a:t> 14,1;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Gv</a:t>
            </a:r>
            <a:r>
              <a:rPr lang="it-IT" sz="2400" dirty="0">
                <a:latin typeface="Times New Roman" panose="02020603050405020304" pitchFamily="18" charset="0"/>
                <a:ea typeface="Calibri" panose="020F0502020204030204" pitchFamily="34" charset="0"/>
                <a:cs typeface="Times New Roman" panose="02020603050405020304" pitchFamily="18" charset="0"/>
              </a:rPr>
              <a:t> 5,24;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Gv</a:t>
            </a:r>
            <a:r>
              <a:rPr lang="it-IT" sz="2400" dirty="0">
                <a:latin typeface="Times New Roman" panose="02020603050405020304" pitchFamily="18" charset="0"/>
                <a:ea typeface="Calibri" panose="020F0502020204030204" pitchFamily="34" charset="0"/>
                <a:cs typeface="Times New Roman" panose="02020603050405020304" pitchFamily="18" charset="0"/>
              </a:rPr>
              <a:t> 8,26;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Gv</a:t>
            </a:r>
            <a:r>
              <a:rPr lang="it-IT" sz="2400" dirty="0">
                <a:latin typeface="Times New Roman" panose="02020603050405020304" pitchFamily="18" charset="0"/>
                <a:ea typeface="Calibri" panose="020F0502020204030204" pitchFamily="34" charset="0"/>
                <a:cs typeface="Times New Roman" panose="02020603050405020304" pitchFamily="18" charset="0"/>
              </a:rPr>
              <a:t> 12,49-50; </a:t>
            </a:r>
            <a:r>
              <a:rPr lang="it-IT" sz="2400" dirty="0" err="1">
                <a:latin typeface="Times New Roman" panose="02020603050405020304" pitchFamily="18" charset="0"/>
                <a:ea typeface="Calibri" panose="020F0502020204030204" pitchFamily="34" charset="0"/>
                <a:cs typeface="Times New Roman" panose="02020603050405020304" pitchFamily="18" charset="0"/>
              </a:rPr>
              <a:t>Eb</a:t>
            </a:r>
            <a:r>
              <a:rPr lang="it-IT" sz="2400" dirty="0">
                <a:latin typeface="Times New Roman" panose="02020603050405020304" pitchFamily="18" charset="0"/>
                <a:ea typeface="Calibri" panose="020F0502020204030204" pitchFamily="34" charset="0"/>
                <a:cs typeface="Times New Roman" panose="02020603050405020304" pitchFamily="18" charset="0"/>
              </a:rPr>
              <a:t> 3,1-2), brani nei quali Gesù avrebbe posto in evidenza la sua personale subordinazione al Padre e il suo ruolo di mediatore. </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145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36140F6-47E0-9744-9428-C2A907ECDF63}"/>
              </a:ext>
            </a:extLst>
          </p:cNvPr>
          <p:cNvSpPr/>
          <p:nvPr/>
        </p:nvSpPr>
        <p:spPr>
          <a:xfrm>
            <a:off x="4432300" y="1719610"/>
            <a:ext cx="7175500" cy="3539430"/>
          </a:xfrm>
          <a:prstGeom prst="rect">
            <a:avLst/>
          </a:prstGeom>
        </p:spPr>
        <p:txBody>
          <a:bodyPr wrap="square">
            <a:spAutoFit/>
          </a:bodyPr>
          <a:lstStyle/>
          <a:p>
            <a:pPr marL="144145"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Nelle diverse concezioni del divino che segnano la storia religiosa dell’umanità possiamo individuare l’emergere di un “</a:t>
            </a:r>
            <a:r>
              <a:rPr lang="it-IT" sz="2800" dirty="0" err="1">
                <a:latin typeface="Times New Roman" panose="02020603050405020304" pitchFamily="18" charset="0"/>
                <a:ea typeface="Calibri" panose="020F0502020204030204" pitchFamily="34" charset="0"/>
                <a:cs typeface="Times New Roman" panose="02020603050405020304" pitchFamily="18" charset="0"/>
              </a:rPr>
              <a:t>sensus</a:t>
            </a:r>
            <a:r>
              <a:rPr lang="it-IT" sz="2800" dirty="0">
                <a:latin typeface="Times New Roman" panose="02020603050405020304" pitchFamily="18" charset="0"/>
                <a:ea typeface="Calibri" panose="020F0502020204030204" pitchFamily="34" charset="0"/>
                <a:cs typeface="Times New Roman" panose="02020603050405020304" pitchFamily="18" charset="0"/>
              </a:rPr>
              <a:t>” dell’unicità divina che si elabora teoreticamente a partire da tre dinamiche fondamentali: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marL="144145"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1) per assorbimento (dal molteplice all’uno),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marL="144145"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2) per emanazione (dall’uno al molteplice),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marL="144145"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3) per esclusione (l’uno annulla il molteplice).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9234ED17-226C-4D46-A8CE-FEF8C6429D8A}"/>
              </a:ext>
            </a:extLst>
          </p:cNvPr>
          <p:cNvPicPr>
            <a:picLocks noChangeAspect="1"/>
          </p:cNvPicPr>
          <p:nvPr/>
        </p:nvPicPr>
        <p:blipFill>
          <a:blip r:embed="rId2"/>
          <a:stretch>
            <a:fillRect/>
          </a:stretch>
        </p:blipFill>
        <p:spPr>
          <a:xfrm>
            <a:off x="685800" y="946150"/>
            <a:ext cx="3390900" cy="5086350"/>
          </a:xfrm>
          <a:prstGeom prst="rect">
            <a:avLst/>
          </a:prstGeom>
        </p:spPr>
      </p:pic>
    </p:spTree>
    <p:extLst>
      <p:ext uri="{BB962C8B-B14F-4D97-AF65-F5344CB8AC3E}">
        <p14:creationId xmlns:p14="http://schemas.microsoft.com/office/powerpoint/2010/main" val="1357536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FC77AC7E-DDF1-1B49-9D8C-F513EBD526DA}"/>
              </a:ext>
            </a:extLst>
          </p:cNvPr>
          <p:cNvSpPr/>
          <p:nvPr/>
        </p:nvSpPr>
        <p:spPr>
          <a:xfrm>
            <a:off x="3207657" y="949267"/>
            <a:ext cx="8051800" cy="4893647"/>
          </a:xfrm>
          <a:prstGeom prst="rect">
            <a:avLst/>
          </a:prstGeom>
        </p:spPr>
        <p:txBody>
          <a:bodyPr wrap="square">
            <a:spAutoFit/>
          </a:bodyPr>
          <a:lstStyle/>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Così l’autore del </a:t>
            </a:r>
            <a:r>
              <a:rPr lang="it-IT" sz="2600" i="1" dirty="0" err="1">
                <a:latin typeface="Times New Roman" panose="02020603050405020304" pitchFamily="18" charset="0"/>
                <a:ea typeface="Calibri" panose="020F0502020204030204" pitchFamily="34" charset="0"/>
                <a:cs typeface="Times New Roman" panose="02020603050405020304" pitchFamily="18" charset="0"/>
              </a:rPr>
              <a:t>Radd</a:t>
            </a:r>
            <a:r>
              <a:rPr lang="it-IT" sz="2600" dirty="0">
                <a:latin typeface="Times New Roman" panose="02020603050405020304" pitchFamily="18" charset="0"/>
                <a:ea typeface="Calibri" panose="020F0502020204030204" pitchFamily="34" charset="0"/>
                <a:cs typeface="Times New Roman" panose="02020603050405020304" pitchFamily="18" charset="0"/>
              </a:rPr>
              <a:t> conclude il suo studio sulle scritture cristiane affermando:</a:t>
            </a:r>
          </a:p>
          <a:p>
            <a:pPr indent="180340" algn="just">
              <a:spcAft>
                <a:spcPts val="0"/>
              </a:spcAft>
            </a:pPr>
            <a:endParaRPr lang="it-IT" sz="26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«Io mi domando allora quale scusa può trovare l’oppositore [ovvero i cristiani] dopo la sua (di Gesù) dichiarazione (concernente) l’umanità, l’essere Inviato, la propria sottomissione ai Suoi statuti [...] a volte dichiarando il suo essere Inviato, a volte mettendosi a domandare e pregare Dio con l’atteggiamento del servo sottomesso e chiedendo a Dio benefici per i suoi discepoli, dicendo: “Custodiscili nel Tuo nome, (coloro) che mi hai dato” e dicendo: “Santificali nella Tua verità».</a:t>
            </a:r>
          </a:p>
        </p:txBody>
      </p:sp>
    </p:spTree>
    <p:extLst>
      <p:ext uri="{BB962C8B-B14F-4D97-AF65-F5344CB8AC3E}">
        <p14:creationId xmlns:p14="http://schemas.microsoft.com/office/powerpoint/2010/main" val="2848499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9E12B2B9-0EE2-9B49-91FF-5BD0A97E5F39}"/>
              </a:ext>
            </a:extLst>
          </p:cNvPr>
          <p:cNvSpPr/>
          <p:nvPr/>
        </p:nvSpPr>
        <p:spPr>
          <a:xfrm>
            <a:off x="3403600" y="1384612"/>
            <a:ext cx="7721600" cy="3664273"/>
          </a:xfrm>
          <a:prstGeom prst="rect">
            <a:avLst/>
          </a:prstGeom>
        </p:spPr>
        <p:txBody>
          <a:bodyPr wrap="square">
            <a:spAutoFit/>
          </a:bodyPr>
          <a:lstStyle/>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Sostiene infatti San Giovanni della Croce, “quando Dio le fa la grazia di giungere ad essere deiforme e unita con la Santissima Trinità, [l’anima] diventa Dio per partecipazione. Allora si rende possibile nell’anima un’altra vita intellettiva, conoscitiva e caritativa, realizzata nella Trinità, in unione con la Trinità e simile a quella della stessa Trinità. Ciò tuttavia solo per comunicazione». </a:t>
            </a:r>
          </a:p>
          <a:p>
            <a:pPr indent="180340" algn="just">
              <a:lnSpc>
                <a:spcPct val="150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7064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71D0A9AD-26D7-064B-9018-E02E851AB8AB}"/>
              </a:ext>
            </a:extLst>
          </p:cNvPr>
          <p:cNvSpPr/>
          <p:nvPr/>
        </p:nvSpPr>
        <p:spPr>
          <a:xfrm>
            <a:off x="2830286" y="438168"/>
            <a:ext cx="8610600" cy="6401753"/>
          </a:xfrm>
          <a:prstGeom prst="rect">
            <a:avLst/>
          </a:prstGeom>
        </p:spPr>
        <p:txBody>
          <a:bodyPr wrap="square">
            <a:spAutoFit/>
          </a:bodyPr>
          <a:lstStyle/>
          <a:p>
            <a:pPr algn="just"/>
            <a:r>
              <a:rPr lang="it-IT" sz="24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Monoteismo islamico: </a:t>
            </a:r>
          </a:p>
          <a:p>
            <a:pPr algn="just"/>
            <a:r>
              <a:rPr lang="it-IT" sz="2400" dirty="0">
                <a:latin typeface="Times New Roman" panose="02020603050405020304" pitchFamily="18" charset="0"/>
                <a:ea typeface="Calibri" panose="020F0502020204030204" pitchFamily="34" charset="0"/>
                <a:cs typeface="Times New Roman" panose="02020603050405020304" pitchFamily="18" charset="0"/>
              </a:rPr>
              <a:t>Nell’islam troviamo l’uno accanto all’altro un rigoroso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teismo trascendente </a:t>
            </a:r>
            <a:r>
              <a:rPr lang="it-IT" sz="2400" dirty="0">
                <a:latin typeface="Times New Roman" panose="02020603050405020304" pitchFamily="18" charset="0"/>
                <a:ea typeface="Calibri" panose="020F0502020204030204" pitchFamily="34" charset="0"/>
                <a:cs typeface="Times New Roman" panose="02020603050405020304" pitchFamily="18" charset="0"/>
              </a:rPr>
              <a:t>e un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personalismo divino di chiara ascendenza biblica</a:t>
            </a:r>
            <a:r>
              <a:rPr lang="it-IT" sz="2400" dirty="0">
                <a:latin typeface="Times New Roman" panose="02020603050405020304" pitchFamily="18" charset="0"/>
                <a:ea typeface="Calibri" panose="020F0502020204030204" pitchFamily="34" charset="0"/>
                <a:cs typeface="Times New Roman" panose="02020603050405020304" pitchFamily="18" charset="0"/>
              </a:rPr>
              <a:t>: in primo luogo Allah è definito dalla sua  perfetta autosussistenza e separazione dal mondo, “altro” rispetto alla realtà contingente del divenire e del patire, in secondo luogo l’Altissimo è considerato una forza provvidente, più vicino all’uomo «della sua stessa vena giugulare»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cf</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Q</a:t>
            </a:r>
            <a:r>
              <a:rPr lang="it-IT" sz="2400" dirty="0">
                <a:latin typeface="Times New Roman" panose="02020603050405020304" pitchFamily="18" charset="0"/>
                <a:ea typeface="Calibri" panose="020F0502020204030204" pitchFamily="34" charset="0"/>
                <a:cs typeface="Times New Roman" panose="02020603050405020304" pitchFamily="18" charset="0"/>
              </a:rPr>
              <a:t>. 50,16), un Dio che assiste e perdona, condanna e soccorre.</a:t>
            </a:r>
            <a:r>
              <a:rPr lang="it-IT" sz="2400" dirty="0">
                <a:latin typeface="Times New Roman" panose="02020603050405020304" pitchFamily="18" charset="0"/>
                <a:cs typeface="Times New Roman" panose="02020603050405020304" pitchFamily="18" charset="0"/>
              </a:rPr>
              <a:t> </a:t>
            </a:r>
          </a:p>
          <a:p>
            <a:pPr algn="just"/>
            <a:endParaRPr lang="it-IT" sz="2400" dirty="0">
              <a:latin typeface="Times New Roman" panose="02020603050405020304" pitchFamily="18" charset="0"/>
              <a:cs typeface="Times New Roman" panose="02020603050405020304" pitchFamily="18" charset="0"/>
            </a:endParaRPr>
          </a:p>
          <a:p>
            <a:pPr algn="just"/>
            <a:r>
              <a:rPr lang="it-IT" sz="2400" dirty="0">
                <a:solidFill>
                  <a:srgbClr val="FFC000"/>
                </a:solidFill>
                <a:latin typeface="Times New Roman" panose="02020603050405020304" pitchFamily="18" charset="0"/>
                <a:cs typeface="Times New Roman" panose="02020603050405020304" pitchFamily="18" charset="0"/>
              </a:rPr>
              <a:t>Monoteismo cristiano:</a:t>
            </a:r>
          </a:p>
          <a:p>
            <a:pPr algn="just"/>
            <a:r>
              <a:rPr lang="it-IT" sz="2400" dirty="0">
                <a:latin typeface="Times New Roman" panose="02020603050405020304" pitchFamily="18" charset="0"/>
                <a:cs typeface="Times New Roman" panose="02020603050405020304" pitchFamily="18" charset="0"/>
              </a:rPr>
              <a:t>Diversamente dal monoteismo coranico, </a:t>
            </a:r>
            <a:r>
              <a:rPr lang="it-IT" sz="2400" dirty="0">
                <a:solidFill>
                  <a:srgbClr val="FFFF00"/>
                </a:solidFill>
                <a:latin typeface="Times New Roman" panose="02020603050405020304" pitchFamily="18" charset="0"/>
                <a:cs typeface="Times New Roman" panose="02020603050405020304" pitchFamily="18" charset="0"/>
              </a:rPr>
              <a:t>la “natura” </a:t>
            </a:r>
            <a:r>
              <a:rPr lang="it-IT" sz="2400" dirty="0" err="1">
                <a:solidFill>
                  <a:srgbClr val="FFFF00"/>
                </a:solidFill>
                <a:latin typeface="Times New Roman" panose="02020603050405020304" pitchFamily="18" charset="0"/>
                <a:cs typeface="Times New Roman" panose="02020603050405020304" pitchFamily="18" charset="0"/>
              </a:rPr>
              <a:t>teo</a:t>
            </a:r>
            <a:r>
              <a:rPr lang="it-IT" sz="2400" dirty="0">
                <a:solidFill>
                  <a:srgbClr val="FFFF00"/>
                </a:solidFill>
                <a:latin typeface="Times New Roman" panose="02020603050405020304" pitchFamily="18" charset="0"/>
                <a:cs typeface="Times New Roman" panose="02020603050405020304" pitchFamily="18" charset="0"/>
              </a:rPr>
              <a:t>-logica del monoteismo trinitario è soteriologica.</a:t>
            </a:r>
            <a:r>
              <a:rPr lang="it-IT" sz="2400" dirty="0">
                <a:latin typeface="Times New Roman" panose="02020603050405020304" pitchFamily="18" charset="0"/>
                <a:cs typeface="Times New Roman" panose="02020603050405020304" pitchFamily="18" charset="0"/>
              </a:rPr>
              <a:t> Gli esseri umani sono oggetto della redenzione divina aderendo soggettivamente, per grazia, alla comunione con Dio Padre, per mezzo di Cristo nello Spirito. La Trinità è in se stessa per la soteriologia.</a:t>
            </a:r>
          </a:p>
          <a:p>
            <a:pPr algn="just"/>
            <a:endParaRPr lang="it-IT" sz="2600" dirty="0"/>
          </a:p>
        </p:txBody>
      </p:sp>
    </p:spTree>
    <p:extLst>
      <p:ext uri="{BB962C8B-B14F-4D97-AF65-F5344CB8AC3E}">
        <p14:creationId xmlns:p14="http://schemas.microsoft.com/office/powerpoint/2010/main" val="42691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3C1EC57E-0BB6-4E43-91CD-A1317F6BACE9}"/>
              </a:ext>
            </a:extLst>
          </p:cNvPr>
          <p:cNvSpPr/>
          <p:nvPr/>
        </p:nvSpPr>
        <p:spPr>
          <a:xfrm>
            <a:off x="2590800" y="474176"/>
            <a:ext cx="9144000" cy="6678751"/>
          </a:xfrm>
          <a:prstGeom prst="rect">
            <a:avLst/>
          </a:prstGeom>
        </p:spPr>
        <p:txBody>
          <a:bodyPr wrap="square">
            <a:spAutoFit/>
          </a:bodyPr>
          <a:lstStyle/>
          <a:p>
            <a:pPr algn="just"/>
            <a:r>
              <a:rPr lang="it-IT" sz="2600" dirty="0">
                <a:solidFill>
                  <a:srgbClr val="FFFF00"/>
                </a:solidFill>
                <a:latin typeface="Times New Roman" panose="02020603050405020304" pitchFamily="18" charset="0"/>
                <a:ea typeface="Calibri" panose="020F0502020204030204" pitchFamily="34" charset="0"/>
              </a:rPr>
              <a:t>Diversamente dal monoteismo coranico, la “natura” </a:t>
            </a:r>
            <a:r>
              <a:rPr lang="it-IT" sz="2600" dirty="0" err="1">
                <a:solidFill>
                  <a:srgbClr val="FFFF00"/>
                </a:solidFill>
                <a:latin typeface="Times New Roman" panose="02020603050405020304" pitchFamily="18" charset="0"/>
                <a:ea typeface="Calibri" panose="020F0502020204030204" pitchFamily="34" charset="0"/>
              </a:rPr>
              <a:t>teo</a:t>
            </a:r>
            <a:r>
              <a:rPr lang="it-IT" sz="2600" dirty="0">
                <a:solidFill>
                  <a:srgbClr val="FFFF00"/>
                </a:solidFill>
                <a:latin typeface="Times New Roman" panose="02020603050405020304" pitchFamily="18" charset="0"/>
                <a:ea typeface="Calibri" panose="020F0502020204030204" pitchFamily="34" charset="0"/>
              </a:rPr>
              <a:t>-logica del monoteismo trinitario è soteriologica. Gli esseri umani sono oggetto della redenzione divina aderendo soggettivamente, per grazia, alla comunione con Dio Padre, per mezzo di Cristo nello Spirito. La Trinità è in se stessa per la soteriologia.</a:t>
            </a:r>
            <a:r>
              <a:rPr lang="it-IT" sz="2600" dirty="0">
                <a:solidFill>
                  <a:srgbClr val="FFFF00"/>
                </a:solidFill>
              </a:rPr>
              <a:t> </a:t>
            </a:r>
          </a:p>
          <a:p>
            <a:pPr algn="just"/>
            <a:endParaRPr lang="it-IT" sz="2600" dirty="0"/>
          </a:p>
          <a:p>
            <a:pPr algn="just"/>
            <a:r>
              <a:rPr lang="it-IT" sz="2600" dirty="0">
                <a:latin typeface="Times New Roman" panose="02020603050405020304" pitchFamily="18" charset="0"/>
                <a:cs typeface="Times New Roman" panose="02020603050405020304" pitchFamily="18" charset="0"/>
              </a:rPr>
              <a:t>«ci ha salvato non perché ha offerto a Dio una riparazione del peccato al posto degli uomini, ma perché ha offerto da parte di Dio a tutti i peccatori la forza dello Spirito che purifica e rinnova”, (C. Molari)</a:t>
            </a:r>
          </a:p>
          <a:p>
            <a:pPr algn="just"/>
            <a:endParaRPr lang="it-IT" sz="2600" dirty="0">
              <a:latin typeface="Times New Roman" panose="02020603050405020304" pitchFamily="18" charset="0"/>
              <a:cs typeface="Times New Roman" panose="02020603050405020304" pitchFamily="18" charset="0"/>
            </a:endParaRPr>
          </a:p>
          <a:p>
            <a:pPr algn="just"/>
            <a:r>
              <a:rPr lang="it-IT" dirty="0">
                <a:latin typeface="Times New Roman" panose="02020603050405020304" pitchFamily="18" charset="0"/>
                <a:cs typeface="Times New Roman" panose="02020603050405020304" pitchFamily="18" charset="0"/>
              </a:rPr>
              <a:t>Col 1,13-14.19-20: «È lui [il Padre] infatti che ci ha liberati dal potere delle tenebre e ci ha trasferiti nel regno del suo Figlio diletto, per opera del quale abbiamo la redenzione, la remissione dei peccati. [...] </a:t>
            </a:r>
            <a:r>
              <a:rPr lang="it-IT" dirty="0" err="1">
                <a:latin typeface="Times New Roman" panose="02020603050405020304" pitchFamily="18" charset="0"/>
                <a:cs typeface="Times New Roman" panose="02020603050405020304" pitchFamily="18" charset="0"/>
              </a:rPr>
              <a:t>Perche</a:t>
            </a:r>
            <a:r>
              <a:rPr lang="it-IT" dirty="0">
                <a:latin typeface="Times New Roman" panose="02020603050405020304" pitchFamily="18" charset="0"/>
                <a:cs typeface="Times New Roman" panose="02020603050405020304" pitchFamily="18" charset="0"/>
              </a:rPr>
              <a:t>́ piacque a Dio di fare abitare in lui ogni pienezza e per mezzo di lui riconciliare a sé tutte le cose, rappacificando con il sangue della sua croce, </a:t>
            </a:r>
            <a:r>
              <a:rPr lang="it-IT" dirty="0" err="1">
                <a:latin typeface="Times New Roman" panose="02020603050405020304" pitchFamily="18" charset="0"/>
                <a:cs typeface="Times New Roman" panose="02020603050405020304" pitchFamily="18" charset="0"/>
              </a:rPr>
              <a:t>cioe</a:t>
            </a:r>
            <a:r>
              <a:rPr lang="it-IT" dirty="0">
                <a:latin typeface="Times New Roman" panose="02020603050405020304" pitchFamily="18" charset="0"/>
                <a:cs typeface="Times New Roman" panose="02020603050405020304" pitchFamily="18" charset="0"/>
              </a:rPr>
              <a:t>̀ per mezzo di lui, le cose che stanno sulla terra e quelle nei cieli»</a:t>
            </a:r>
          </a:p>
          <a:p>
            <a:pPr algn="just"/>
            <a:endParaRPr lang="it-IT" sz="2600" dirty="0">
              <a:latin typeface="Times New Roman" panose="02020603050405020304" pitchFamily="18" charset="0"/>
              <a:cs typeface="Times New Roman" panose="02020603050405020304" pitchFamily="18" charset="0"/>
            </a:endParaRPr>
          </a:p>
          <a:p>
            <a:pPr algn="just"/>
            <a:endParaRPr lang="it-IT" sz="2600" dirty="0"/>
          </a:p>
        </p:txBody>
      </p:sp>
    </p:spTree>
    <p:extLst>
      <p:ext uri="{BB962C8B-B14F-4D97-AF65-F5344CB8AC3E}">
        <p14:creationId xmlns:p14="http://schemas.microsoft.com/office/powerpoint/2010/main" val="2709973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pic>
        <p:nvPicPr>
          <p:cNvPr id="3" name="Immagine 2">
            <a:extLst>
              <a:ext uri="{FF2B5EF4-FFF2-40B4-BE49-F238E27FC236}">
                <a16:creationId xmlns:a16="http://schemas.microsoft.com/office/drawing/2014/main" id="{3789C80C-F7BD-374F-B19F-FE3F12B652C2}"/>
              </a:ext>
            </a:extLst>
          </p:cNvPr>
          <p:cNvPicPr>
            <a:picLocks noChangeAspect="1"/>
          </p:cNvPicPr>
          <p:nvPr/>
        </p:nvPicPr>
        <p:blipFill rotWithShape="1">
          <a:blip r:embed="rId3"/>
          <a:srcRect l="13196" t="8148" r="14351" b="37778"/>
          <a:stretch/>
        </p:blipFill>
        <p:spPr>
          <a:xfrm>
            <a:off x="2668132" y="1276350"/>
            <a:ext cx="9134562" cy="4260850"/>
          </a:xfrm>
          <a:prstGeom prst="rect">
            <a:avLst/>
          </a:prstGeom>
        </p:spPr>
      </p:pic>
    </p:spTree>
    <p:extLst>
      <p:ext uri="{BB962C8B-B14F-4D97-AF65-F5344CB8AC3E}">
        <p14:creationId xmlns:p14="http://schemas.microsoft.com/office/powerpoint/2010/main" val="3076685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34413E69-4836-5445-BA2A-5538B4F3F9FA}"/>
              </a:ext>
            </a:extLst>
          </p:cNvPr>
          <p:cNvSpPr/>
          <p:nvPr/>
        </p:nvSpPr>
        <p:spPr>
          <a:xfrm>
            <a:off x="2895600" y="243512"/>
            <a:ext cx="8991600" cy="6370975"/>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Il Figlio e lo Spirito rivelano l’identità dell’Esse per se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subsistens</a:t>
            </a:r>
            <a:r>
              <a:rPr lang="it-IT" sz="2400" dirty="0">
                <a:latin typeface="Times New Roman" panose="02020603050405020304" pitchFamily="18" charset="0"/>
                <a:ea typeface="Calibri" panose="020F0502020204030204" pitchFamily="34" charset="0"/>
                <a:cs typeface="Times New Roman" panose="02020603050405020304" pitchFamily="18" charset="0"/>
              </a:rPr>
              <a:t> nella sua dimensione di auto-donazione essenziale piuttosto che di assoluta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ipseità</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L’ideale islamico di un’unità divina esclusiva, impenetrabile, concepisce l’alterità come una «deficienza a suo riguardo». Dove invece «Dio viene definito come amore egli deve essere in se stesso una perfetta dedizione di se stesso» (H.U von </a:t>
            </a:r>
            <a:r>
              <a:rPr lang="it-IT" sz="2400" dirty="0" err="1">
                <a:latin typeface="Times New Roman" panose="02020603050405020304" pitchFamily="18" charset="0"/>
                <a:ea typeface="Calibri" panose="020F0502020204030204" pitchFamily="34" charset="0"/>
                <a:cs typeface="Times New Roman" panose="02020603050405020304" pitchFamily="18" charset="0"/>
              </a:rPr>
              <a:t>Balthasar</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trascendente nella sua trans-discendenza agapica e </a:t>
            </a: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kenotica</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Tale tensione, osservabile nella fede cristiana, si scioglie realizzandosi nell’Incarnazione del Figlio (il Trascendente che si comunica nell’immanenza: il Trans-discendente), ovvero nell’accoglienza, da parte umana, della libera scelta divina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di uscire da Sé nell’A/altro da Sé per vivere nell’A/altro come Sé</a:t>
            </a:r>
            <a:r>
              <a:rPr lang="it-IT" sz="2400" dirty="0">
                <a:latin typeface="Times New Roman" panose="02020603050405020304" pitchFamily="18" charset="0"/>
                <a:ea typeface="Calibri" panose="020F0502020204030204" pitchFamily="34" charset="0"/>
                <a:cs typeface="Times New Roman" panose="02020603050405020304" pitchFamily="18" charset="0"/>
              </a:rPr>
              <a:t>. Scelta che ha definitivamente aperto nel finito la strada per l’Infinito, che ha fatto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dell’immanenza il locus della trascendenza.</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2068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F02E4D5-E227-8E49-8F12-0E259F66A511}"/>
              </a:ext>
            </a:extLst>
          </p:cNvPr>
          <p:cNvPicPr>
            <a:picLocks noChangeAspect="1"/>
          </p:cNvPicPr>
          <p:nvPr/>
        </p:nvPicPr>
        <p:blipFill rotWithShape="1">
          <a:blip r:embed="rId2"/>
          <a:srcRect l="2367" r="76870"/>
          <a:stretch/>
        </p:blipFill>
        <p:spPr>
          <a:xfrm>
            <a:off x="0" y="0"/>
            <a:ext cx="2349340" cy="6858000"/>
          </a:xfrm>
          <a:prstGeom prst="rect">
            <a:avLst/>
          </a:prstGeom>
        </p:spPr>
      </p:pic>
      <p:sp>
        <p:nvSpPr>
          <p:cNvPr id="2" name="Rettangolo 1">
            <a:extLst>
              <a:ext uri="{FF2B5EF4-FFF2-40B4-BE49-F238E27FC236}">
                <a16:creationId xmlns:a16="http://schemas.microsoft.com/office/drawing/2014/main" id="{F003A5EF-811F-3A41-846F-72EB19136C92}"/>
              </a:ext>
            </a:extLst>
          </p:cNvPr>
          <p:cNvSpPr/>
          <p:nvPr/>
        </p:nvSpPr>
        <p:spPr>
          <a:xfrm>
            <a:off x="3073400" y="487025"/>
            <a:ext cx="8610600" cy="6370975"/>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In Cristo e nello Spirito il Padre compie la sua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kenosi</a:t>
            </a:r>
            <a:r>
              <a:rPr lang="it-IT" sz="2400" dirty="0">
                <a:latin typeface="Times New Roman" panose="02020603050405020304" pitchFamily="18" charset="0"/>
                <a:ea typeface="Calibri" panose="020F0502020204030204" pitchFamily="34" charset="0"/>
                <a:cs typeface="Times New Roman" panose="02020603050405020304" pitchFamily="18" charset="0"/>
              </a:rPr>
              <a:t> d’amore per realizzare nella carne umana lo spazio dell’</a:t>
            </a:r>
            <a:r>
              <a:rPr lang="it-IT" sz="2400" dirty="0" err="1">
                <a:latin typeface="Times New Roman" panose="02020603050405020304" pitchFamily="18" charset="0"/>
                <a:ea typeface="Calibri" panose="020F0502020204030204" pitchFamily="34" charset="0"/>
                <a:cs typeface="Times New Roman" panose="02020603050405020304" pitchFamily="18" charset="0"/>
              </a:rPr>
              <a:t>inabitazione</a:t>
            </a:r>
            <a:r>
              <a:rPr lang="it-IT" sz="2400" dirty="0">
                <a:latin typeface="Times New Roman" panose="02020603050405020304" pitchFamily="18" charset="0"/>
                <a:ea typeface="Calibri" panose="020F0502020204030204" pitchFamily="34" charset="0"/>
                <a:cs typeface="Times New Roman" panose="02020603050405020304" pitchFamily="18" charset="0"/>
              </a:rPr>
              <a:t> divina. Non è l’uomo che estingue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fana</a:t>
            </a:r>
            <a:r>
              <a:rPr lang="it-IT" sz="2400" dirty="0">
                <a:latin typeface="Times New Roman" panose="02020603050405020304" pitchFamily="18" charset="0"/>
                <a:ea typeface="Calibri" panose="020F0502020204030204" pitchFamily="34" charset="0"/>
                <a:cs typeface="Times New Roman" panose="02020603050405020304" pitchFamily="18" charset="0"/>
              </a:rPr>
              <a:t>̄’) se stesso per permanere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baqa</a:t>
            </a:r>
            <a:r>
              <a:rPr lang="it-IT" sz="2400" dirty="0">
                <a:latin typeface="Times New Roman" panose="02020603050405020304" pitchFamily="18" charset="0"/>
                <a:ea typeface="Calibri" panose="020F0502020204030204" pitchFamily="34" charset="0"/>
                <a:cs typeface="Times New Roman" panose="02020603050405020304" pitchFamily="18" charset="0"/>
              </a:rPr>
              <a:t>̄’) in Dio, ma è Dio che “svuota” se stesso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ἀλλὰ</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ἑ</a:t>
            </a:r>
            <a:r>
              <a:rPr lang="it-IT" sz="2400" dirty="0">
                <a:latin typeface="Times New Roman" panose="02020603050405020304" pitchFamily="18" charset="0"/>
                <a:ea typeface="Calibri" panose="020F0502020204030204" pitchFamily="34" charset="0"/>
                <a:cs typeface="Times New Roman" panose="02020603050405020304" pitchFamily="18" charset="0"/>
              </a:rPr>
              <a:t>α</a:t>
            </a:r>
            <a:r>
              <a:rPr lang="it-IT" sz="2400" dirty="0" err="1">
                <a:latin typeface="Times New Roman" panose="02020603050405020304" pitchFamily="18" charset="0"/>
                <a:ea typeface="Calibri" panose="020F0502020204030204" pitchFamily="34" charset="0"/>
                <a:cs typeface="Times New Roman" panose="02020603050405020304" pitchFamily="18" charset="0"/>
              </a:rPr>
              <a:t>υτὸν</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ἐκένωσεν</a:t>
            </a:r>
            <a:r>
              <a:rPr lang="it-IT" sz="2400" dirty="0">
                <a:latin typeface="Times New Roman" panose="02020603050405020304" pitchFamily="18" charset="0"/>
                <a:ea typeface="Calibri" panose="020F0502020204030204" pitchFamily="34" charset="0"/>
                <a:cs typeface="Times New Roman" panose="02020603050405020304" pitchFamily="18" charset="0"/>
              </a:rPr>
              <a:t>», [Fil 2,7]) per permanere nell’uomo. È nel Figlio consustanziale al Padre che Dio assume «la condizione di servo»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μορφὴν</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δούλου</a:t>
            </a:r>
            <a:r>
              <a:rPr lang="it-IT" sz="2400" dirty="0">
                <a:latin typeface="Times New Roman" panose="02020603050405020304" pitchFamily="18" charset="0"/>
                <a:ea typeface="Calibri" panose="020F0502020204030204" pitchFamily="34" charset="0"/>
                <a:cs typeface="Times New Roman" panose="02020603050405020304" pitchFamily="18" charset="0"/>
              </a:rPr>
              <a:t>», v.7), umiliando se stesso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ἐτ</a:t>
            </a:r>
            <a:r>
              <a:rPr lang="it-IT" sz="2400" dirty="0">
                <a:latin typeface="Times New Roman" panose="02020603050405020304" pitchFamily="18" charset="0"/>
                <a:ea typeface="Calibri" panose="020F0502020204030204" pitchFamily="34" charset="0"/>
                <a:cs typeface="Times New Roman" panose="02020603050405020304" pitchFamily="18" charset="0"/>
              </a:rPr>
              <a:t>απ</a:t>
            </a:r>
            <a:r>
              <a:rPr lang="it-IT" sz="2400" dirty="0" err="1">
                <a:latin typeface="Times New Roman" panose="02020603050405020304" pitchFamily="18" charset="0"/>
                <a:ea typeface="Calibri" panose="020F0502020204030204" pitchFamily="34" charset="0"/>
                <a:cs typeface="Times New Roman" panose="02020603050405020304" pitchFamily="18" charset="0"/>
              </a:rPr>
              <a:t>είνωσεν</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ἑ</a:t>
            </a:r>
            <a:r>
              <a:rPr lang="it-IT" sz="2400" dirty="0">
                <a:latin typeface="Times New Roman" panose="02020603050405020304" pitchFamily="18" charset="0"/>
                <a:ea typeface="Calibri" panose="020F0502020204030204" pitchFamily="34" charset="0"/>
                <a:cs typeface="Times New Roman" panose="02020603050405020304" pitchFamily="18" charset="0"/>
              </a:rPr>
              <a:t>α</a:t>
            </a:r>
            <a:r>
              <a:rPr lang="it-IT" sz="2400" dirty="0" err="1">
                <a:latin typeface="Times New Roman" panose="02020603050405020304" pitchFamily="18" charset="0"/>
                <a:ea typeface="Calibri" panose="020F0502020204030204" pitchFamily="34" charset="0"/>
                <a:cs typeface="Times New Roman" panose="02020603050405020304" pitchFamily="18" charset="0"/>
              </a:rPr>
              <a:t>υτὸν</a:t>
            </a:r>
            <a:r>
              <a:rPr lang="it-IT" sz="2400" dirty="0">
                <a:latin typeface="Times New Roman" panose="02020603050405020304" pitchFamily="18" charset="0"/>
                <a:ea typeface="Calibri" panose="020F0502020204030204" pitchFamily="34" charset="0"/>
                <a:cs typeface="Times New Roman" panose="02020603050405020304" pitchFamily="18" charset="0"/>
              </a:rPr>
              <a:t>», v.8), affinché l’uomo possa partecipare per grazia della Sua vita divina.</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Utilizzando un termine caro alla tradizione sufi, possiamo dire che l’estinzione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fana</a:t>
            </a:r>
            <a:r>
              <a:rPr lang="it-IT" sz="2400" dirty="0">
                <a:latin typeface="Times New Roman" panose="02020603050405020304" pitchFamily="18" charset="0"/>
                <a:ea typeface="Calibri" panose="020F0502020204030204" pitchFamily="34" charset="0"/>
                <a:cs typeface="Times New Roman" panose="02020603050405020304" pitchFamily="18" charset="0"/>
              </a:rPr>
              <a:t>̄’), intesa come svuotamento di sé (</a:t>
            </a:r>
            <a:r>
              <a:rPr lang="it-IT" sz="2400" dirty="0" err="1">
                <a:latin typeface="Times New Roman" panose="02020603050405020304" pitchFamily="18" charset="0"/>
                <a:ea typeface="Calibri" panose="020F0502020204030204" pitchFamily="34" charset="0"/>
                <a:cs typeface="Times New Roman" panose="02020603050405020304" pitchFamily="18" charset="0"/>
              </a:rPr>
              <a:t>κένωσις</a:t>
            </a:r>
            <a:r>
              <a:rPr lang="it-IT" sz="2400" dirty="0">
                <a:latin typeface="Times New Roman" panose="02020603050405020304" pitchFamily="18" charset="0"/>
                <a:ea typeface="Calibri" panose="020F0502020204030204" pitchFamily="34" charset="0"/>
                <a:cs typeface="Times New Roman" panose="02020603050405020304" pitchFamily="18" charset="0"/>
              </a:rPr>
              <a:t>), è l’atto compiuto dal Padre nel Figlio per la salvezza dell’uomo. L’uomo non è dunque chiamato ad estinguersi, ma a rivestirsi di quelle virtù divine comunicate dal Padre in Cristo per mezzo dello Spirito, «il quale trasfigurerà il nostro misero corpo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μετ</a:t>
            </a:r>
            <a:r>
              <a:rPr lang="it-IT" sz="2400" dirty="0">
                <a:latin typeface="Times New Roman" panose="02020603050405020304" pitchFamily="18" charset="0"/>
                <a:ea typeface="Calibri" panose="020F0502020204030204" pitchFamily="34" charset="0"/>
                <a:cs typeface="Times New Roman" panose="02020603050405020304" pitchFamily="18" charset="0"/>
              </a:rPr>
              <a:t>α</a:t>
            </a:r>
            <a:r>
              <a:rPr lang="it-IT" sz="2400" dirty="0" err="1">
                <a:latin typeface="Times New Roman" panose="02020603050405020304" pitchFamily="18" charset="0"/>
                <a:ea typeface="Calibri" panose="020F0502020204030204" pitchFamily="34" charset="0"/>
                <a:cs typeface="Times New Roman" panose="02020603050405020304" pitchFamily="18" charset="0"/>
              </a:rPr>
              <a:t>σχημ</a:t>
            </a:r>
            <a:r>
              <a:rPr lang="it-IT" sz="2400" dirty="0">
                <a:latin typeface="Times New Roman" panose="02020603050405020304" pitchFamily="18" charset="0"/>
                <a:ea typeface="Calibri" panose="020F0502020204030204" pitchFamily="34" charset="0"/>
                <a:cs typeface="Times New Roman" panose="02020603050405020304" pitchFamily="18" charset="0"/>
              </a:rPr>
              <a:t>α</a:t>
            </a:r>
            <a:r>
              <a:rPr lang="it-IT" sz="2400" dirty="0" err="1">
                <a:latin typeface="Times New Roman" panose="02020603050405020304" pitchFamily="18" charset="0"/>
                <a:ea typeface="Calibri" panose="020F0502020204030204" pitchFamily="34" charset="0"/>
                <a:cs typeface="Times New Roman" panose="02020603050405020304" pitchFamily="18" charset="0"/>
              </a:rPr>
              <a:t>τίσει</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τὸ</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σῶμ</a:t>
            </a:r>
            <a:r>
              <a:rPr lang="it-IT" sz="2400" dirty="0">
                <a:latin typeface="Times New Roman" panose="02020603050405020304" pitchFamily="18" charset="0"/>
                <a:ea typeface="Calibri" panose="020F0502020204030204" pitchFamily="34" charset="0"/>
                <a:cs typeface="Times New Roman" panose="02020603050405020304" pitchFamily="18" charset="0"/>
              </a:rPr>
              <a:t>α) per conformarlo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σύμμορφον</a:t>
            </a:r>
            <a:r>
              <a:rPr lang="it-IT" sz="2400" dirty="0">
                <a:latin typeface="Times New Roman" panose="02020603050405020304" pitchFamily="18" charset="0"/>
                <a:ea typeface="Calibri" panose="020F0502020204030204" pitchFamily="34" charset="0"/>
                <a:cs typeface="Times New Roman" panose="02020603050405020304" pitchFamily="18" charset="0"/>
              </a:rPr>
              <a:t>) al suo corpo glorioso» (Fil 3,21)</a:t>
            </a:r>
          </a:p>
        </p:txBody>
      </p:sp>
    </p:spTree>
    <p:extLst>
      <p:ext uri="{BB962C8B-B14F-4D97-AF65-F5344CB8AC3E}">
        <p14:creationId xmlns:p14="http://schemas.microsoft.com/office/powerpoint/2010/main" val="1395661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9D1F956-7C72-2B4D-A287-BF87CEFCFA3E}"/>
              </a:ext>
            </a:extLst>
          </p:cNvPr>
          <p:cNvSpPr/>
          <p:nvPr/>
        </p:nvSpPr>
        <p:spPr>
          <a:xfrm>
            <a:off x="4457492" y="221734"/>
            <a:ext cx="4432507" cy="769441"/>
          </a:xfrm>
          <a:prstGeom prst="rect">
            <a:avLst/>
          </a:prstGeom>
        </p:spPr>
        <p:txBody>
          <a:bodyPr wrap="square">
            <a:spAutoFit/>
          </a:bodyPr>
          <a:lstStyle/>
          <a:p>
            <a:r>
              <a:rPr lang="ar-AE" sz="4400" dirty="0">
                <a:latin typeface="Arial" panose="020B0604020202020204" pitchFamily="34" charset="0"/>
              </a:rPr>
              <a:t> </a:t>
            </a:r>
            <a:r>
              <a:rPr lang="ar-AE" sz="4400" dirty="0">
                <a:latin typeface="Times New Roman" panose="02020603050405020304" pitchFamily="18" charset="0"/>
                <a:cs typeface="Times New Roman" panose="02020603050405020304" pitchFamily="18" charset="0"/>
              </a:rPr>
              <a:t>يَحْيَىٰ ٱبْن زَكَرِيَّا</a:t>
            </a:r>
            <a:r>
              <a:rPr lang="ar-AE" sz="4400" dirty="0">
                <a:solidFill>
                  <a:srgbClr val="202122"/>
                </a:solidFill>
                <a:latin typeface="Arial" panose="020B0604020202020204" pitchFamily="34" charset="0"/>
              </a:rPr>
              <a:t>‎</a:t>
            </a:r>
            <a:endParaRPr lang="it-IT" sz="4400" dirty="0"/>
          </a:p>
        </p:txBody>
      </p:sp>
      <p:pic>
        <p:nvPicPr>
          <p:cNvPr id="4" name="Immagine 3">
            <a:extLst>
              <a:ext uri="{FF2B5EF4-FFF2-40B4-BE49-F238E27FC236}">
                <a16:creationId xmlns:a16="http://schemas.microsoft.com/office/drawing/2014/main" id="{0EFB79AE-31B3-F34C-9C62-E615E5655073}"/>
              </a:ext>
            </a:extLst>
          </p:cNvPr>
          <p:cNvPicPr>
            <a:picLocks noChangeAspect="1"/>
          </p:cNvPicPr>
          <p:nvPr/>
        </p:nvPicPr>
        <p:blipFill>
          <a:blip r:embed="rId2"/>
          <a:stretch>
            <a:fillRect/>
          </a:stretch>
        </p:blipFill>
        <p:spPr>
          <a:xfrm>
            <a:off x="0" y="1207197"/>
            <a:ext cx="7137400" cy="4799902"/>
          </a:xfrm>
          <a:prstGeom prst="rect">
            <a:avLst/>
          </a:prstGeom>
        </p:spPr>
      </p:pic>
      <p:pic>
        <p:nvPicPr>
          <p:cNvPr id="7" name="Immagine 6">
            <a:extLst>
              <a:ext uri="{FF2B5EF4-FFF2-40B4-BE49-F238E27FC236}">
                <a16:creationId xmlns:a16="http://schemas.microsoft.com/office/drawing/2014/main" id="{0B679A60-7D4B-4E40-AB11-18E21E8D8ED0}"/>
              </a:ext>
            </a:extLst>
          </p:cNvPr>
          <p:cNvPicPr>
            <a:picLocks noChangeAspect="1"/>
          </p:cNvPicPr>
          <p:nvPr/>
        </p:nvPicPr>
        <p:blipFill>
          <a:blip r:embed="rId3"/>
          <a:stretch>
            <a:fillRect/>
          </a:stretch>
        </p:blipFill>
        <p:spPr>
          <a:xfrm>
            <a:off x="6604001" y="3137323"/>
            <a:ext cx="5588000" cy="3720677"/>
          </a:xfrm>
          <a:prstGeom prst="rect">
            <a:avLst/>
          </a:prstGeom>
        </p:spPr>
      </p:pic>
    </p:spTree>
    <p:extLst>
      <p:ext uri="{BB962C8B-B14F-4D97-AF65-F5344CB8AC3E}">
        <p14:creationId xmlns:p14="http://schemas.microsoft.com/office/powerpoint/2010/main" val="2564113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488E475-0A3F-F74B-86F5-BB049037F0D6}"/>
              </a:ext>
            </a:extLst>
          </p:cNvPr>
          <p:cNvPicPr>
            <a:picLocks noChangeAspect="1"/>
          </p:cNvPicPr>
          <p:nvPr/>
        </p:nvPicPr>
        <p:blipFill>
          <a:blip r:embed="rId2"/>
          <a:stretch>
            <a:fillRect/>
          </a:stretch>
        </p:blipFill>
        <p:spPr>
          <a:xfrm>
            <a:off x="1016000" y="38100"/>
            <a:ext cx="10160000" cy="6781800"/>
          </a:xfrm>
          <a:prstGeom prst="rect">
            <a:avLst/>
          </a:prstGeom>
        </p:spPr>
      </p:pic>
    </p:spTree>
    <p:extLst>
      <p:ext uri="{BB962C8B-B14F-4D97-AF65-F5344CB8AC3E}">
        <p14:creationId xmlns:p14="http://schemas.microsoft.com/office/powerpoint/2010/main" val="1461437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A1068C9-6678-D041-AC23-3D081603A6AF}"/>
              </a:ext>
            </a:extLst>
          </p:cNvPr>
          <p:cNvSpPr/>
          <p:nvPr/>
        </p:nvSpPr>
        <p:spPr>
          <a:xfrm>
            <a:off x="3559629" y="243512"/>
            <a:ext cx="7895771" cy="6370975"/>
          </a:xfrm>
          <a:prstGeom prst="rect">
            <a:avLst/>
          </a:prstGeom>
        </p:spPr>
        <p:txBody>
          <a:bodyPr wrap="square">
            <a:spAutoFit/>
          </a:bodyPr>
          <a:lstStyle/>
          <a:p>
            <a:pPr indent="180340" algn="just">
              <a:spcAft>
                <a:spcPts val="0"/>
              </a:spcAft>
            </a:pP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19, 5-10</a:t>
            </a:r>
          </a:p>
          <a:p>
            <a:pPr indent="180340" algn="just">
              <a:spcAft>
                <a:spcPts val="0"/>
              </a:spcAft>
            </a:pPr>
            <a:endPar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«O Signor mio, già sono </a:t>
            </a:r>
            <a:r>
              <a:rPr lang="it-IT" sz="24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stanche le mie ossa </a:t>
            </a:r>
            <a:r>
              <a:rPr lang="it-IT" sz="2400" i="1" dirty="0">
                <a:latin typeface="Times New Roman" panose="02020603050405020304" pitchFamily="18" charset="0"/>
                <a:ea typeface="Calibri" panose="020F0502020204030204" pitchFamily="34" charset="0"/>
                <a:cs typeface="Times New Roman" panose="02020603050405020304" pitchFamily="18" charset="0"/>
              </a:rPr>
              <a:t>e sul mio capo brilla la canizie e non sono mai stato deluso </a:t>
            </a:r>
            <a:r>
              <a:rPr lang="it-IT" sz="2400" i="1" dirty="0" err="1">
                <a:latin typeface="Times New Roman" panose="02020603050405020304" pitchFamily="18" charset="0"/>
                <a:ea typeface="Calibri" panose="020F0502020204030204" pitchFamily="34" charset="0"/>
                <a:cs typeface="Times New Roman" panose="02020603050405020304" pitchFamily="18" charset="0"/>
              </a:rPr>
              <a:t>invocandoTi</a:t>
            </a:r>
            <a:r>
              <a:rPr lang="it-IT" sz="2400" i="1" dirty="0">
                <a:latin typeface="Times New Roman" panose="02020603050405020304" pitchFamily="18" charset="0"/>
                <a:ea typeface="Calibri" panose="020F0502020204030204" pitchFamily="34" charset="0"/>
                <a:cs typeface="Times New Roman" panose="02020603050405020304" pitchFamily="18" charset="0"/>
              </a:rPr>
              <a:t>, o mio Signore!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«Mia moglie </a:t>
            </a:r>
            <a:r>
              <a:rPr lang="it-IT" sz="24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è sterile </a:t>
            </a:r>
            <a:r>
              <a:rPr lang="it-IT" sz="2400" i="1" dirty="0">
                <a:latin typeface="Times New Roman" panose="02020603050405020304" pitchFamily="18" charset="0"/>
                <a:ea typeface="Calibri" panose="020F0502020204030204" pitchFamily="34" charset="0"/>
                <a:cs typeface="Times New Roman" panose="02020603050405020304" pitchFamily="18" charset="0"/>
              </a:rPr>
              <a:t>e temo </a:t>
            </a:r>
            <a:r>
              <a:rPr lang="it-IT" sz="24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comportamento] </a:t>
            </a:r>
            <a:r>
              <a:rPr lang="it-IT" sz="2400" i="1" dirty="0">
                <a:latin typeface="Times New Roman" panose="02020603050405020304" pitchFamily="18" charset="0"/>
                <a:ea typeface="Calibri" panose="020F0502020204030204" pitchFamily="34" charset="0"/>
                <a:cs typeface="Times New Roman" panose="02020603050405020304" pitchFamily="18" charset="0"/>
              </a:rPr>
              <a:t>dei miei parenti dopo di me: concedimi, da parte Tua, un erede».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«O Zaccaria, ti diamo la lieta novella di un figlio. Il suo nome sarà Giovanni. </a:t>
            </a:r>
            <a:r>
              <a:rPr lang="it-IT" sz="24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nessuno, in passato, imponemmo lo stesso nome</a:t>
            </a:r>
            <a:r>
              <a:rPr lang="it-IT" sz="2400" i="1"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Disse: «Come potrò mai avere un figlio? Mia moglie è sterile e la vecchiaia mi ha rinsecchito».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Rispose: «È così! Il tuo Signore ha detto: “Ciò è facile per me: già una volta ti ho creato quando non esistevi”».</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Disse [Zaccaria]: «Dammi un segno, mio Signore!». Rispose: «Il tuo segno sarà che, </a:t>
            </a:r>
            <a:r>
              <a:rPr lang="it-IT" sz="24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pur essendo sano, non potrai parlare alla gente per tre notti [e giorni successivi]</a:t>
            </a:r>
            <a:r>
              <a:rPr lang="it-IT" sz="2400" i="1"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24532029-0103-7B46-8D83-89D6C71D835B}"/>
              </a:ext>
            </a:extLst>
          </p:cNvPr>
          <p:cNvPicPr>
            <a:picLocks noChangeAspect="1"/>
          </p:cNvPicPr>
          <p:nvPr/>
        </p:nvPicPr>
        <p:blipFill rotWithShape="1">
          <a:blip r:embed="rId3"/>
          <a:srcRect l="35278" r="30000"/>
          <a:stretch/>
        </p:blipFill>
        <p:spPr>
          <a:xfrm>
            <a:off x="0" y="0"/>
            <a:ext cx="3175000" cy="6858000"/>
          </a:xfrm>
          <a:prstGeom prst="rect">
            <a:avLst/>
          </a:prstGeom>
        </p:spPr>
      </p:pic>
    </p:spTree>
    <p:extLst>
      <p:ext uri="{BB962C8B-B14F-4D97-AF65-F5344CB8AC3E}">
        <p14:creationId xmlns:p14="http://schemas.microsoft.com/office/powerpoint/2010/main" val="253176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EF427A-63A5-8D4B-99C3-E1BB15159FE6}"/>
              </a:ext>
            </a:extLst>
          </p:cNvPr>
          <p:cNvPicPr>
            <a:picLocks noChangeAspect="1"/>
          </p:cNvPicPr>
          <p:nvPr/>
        </p:nvPicPr>
        <p:blipFill>
          <a:blip r:embed="rId2"/>
          <a:stretch>
            <a:fillRect/>
          </a:stretch>
        </p:blipFill>
        <p:spPr>
          <a:xfrm>
            <a:off x="454024" y="1440671"/>
            <a:ext cx="3590699" cy="4103657"/>
          </a:xfrm>
          <a:prstGeom prst="rect">
            <a:avLst/>
          </a:prstGeom>
        </p:spPr>
      </p:pic>
      <p:sp>
        <p:nvSpPr>
          <p:cNvPr id="5" name="Rettangolo 4">
            <a:extLst>
              <a:ext uri="{FF2B5EF4-FFF2-40B4-BE49-F238E27FC236}">
                <a16:creationId xmlns:a16="http://schemas.microsoft.com/office/drawing/2014/main" id="{2924B968-A849-9B42-BDF9-2904C78D5507}"/>
              </a:ext>
            </a:extLst>
          </p:cNvPr>
          <p:cNvSpPr/>
          <p:nvPr/>
        </p:nvSpPr>
        <p:spPr>
          <a:xfrm>
            <a:off x="4362450" y="1281143"/>
            <a:ext cx="7245350" cy="4524315"/>
          </a:xfrm>
          <a:prstGeom prst="rect">
            <a:avLst/>
          </a:prstGeom>
        </p:spPr>
        <p:txBody>
          <a:bodyPr wrap="square">
            <a:spAutoFit/>
          </a:bodyPr>
          <a:lstStyle/>
          <a:p>
            <a:pPr marL="144145" indent="180340" algn="ctr">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«E poi, chi è così pazzo e dissennato da negare la certezza, cioè l’esistenza di un unico Dio</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marL="144145" indent="180340" algn="ctr">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sommo, ingenerato e senza prole, eppure padre grande e magnifico della natura? Le sue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marL="144145" indent="180340" algn="ctr">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manifestazioni diffuse per il mondo creato noi invochiamo in molti modi perché tutti ne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marL="144145" indent="180340" algn="ctr">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ignoriamo evidentemente il vero nome. Dio è infatti appellativo comune ad ogni religione: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marL="144145" indent="180340" algn="ctr">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accade perciò che, mentre ne inseguiamo per così dire le membra separatamente, con riti</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it-IT" sz="2400" dirty="0">
                <a:latin typeface="Times New Roman" panose="02020603050405020304" pitchFamily="18" charset="0"/>
                <a:ea typeface="Calibri" panose="020F0502020204030204" pitchFamily="34" charset="0"/>
              </a:rPr>
              <a:t>diversi, in realtà lo adoriamo nella sua interezza», (Massimo di </a:t>
            </a:r>
            <a:r>
              <a:rPr lang="it-IT" sz="2400" dirty="0" err="1">
                <a:latin typeface="Times New Roman" panose="02020603050405020304" pitchFamily="18" charset="0"/>
                <a:ea typeface="Calibri" panose="020F0502020204030204" pitchFamily="34" charset="0"/>
              </a:rPr>
              <a:t>Madaura</a:t>
            </a:r>
            <a:r>
              <a:rPr lang="it-IT" sz="2400" dirty="0">
                <a:latin typeface="Times New Roman" panose="02020603050405020304" pitchFamily="18" charset="0"/>
                <a:ea typeface="Calibri" panose="020F0502020204030204" pitchFamily="34" charset="0"/>
              </a:rPr>
              <a:t>)</a:t>
            </a:r>
            <a:endParaRPr lang="it-IT" sz="2400" dirty="0"/>
          </a:p>
        </p:txBody>
      </p:sp>
    </p:spTree>
    <p:extLst>
      <p:ext uri="{BB962C8B-B14F-4D97-AF65-F5344CB8AC3E}">
        <p14:creationId xmlns:p14="http://schemas.microsoft.com/office/powerpoint/2010/main" val="507375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70FEE12-4A20-8C43-8BAD-E0CA953705D3}"/>
              </a:ext>
            </a:extLst>
          </p:cNvPr>
          <p:cNvSpPr/>
          <p:nvPr/>
        </p:nvSpPr>
        <p:spPr>
          <a:xfrm>
            <a:off x="3683000" y="1351508"/>
            <a:ext cx="8102600" cy="4154984"/>
          </a:xfrm>
          <a:prstGeom prst="rect">
            <a:avLst/>
          </a:prstGeom>
        </p:spPr>
        <p:txBody>
          <a:bodyPr wrap="square">
            <a:spAutoFit/>
          </a:bodyPr>
          <a:lstStyle/>
          <a:p>
            <a:pPr indent="180340" algn="just">
              <a:spcAft>
                <a:spcPts val="0"/>
              </a:spcAft>
            </a:pPr>
            <a:r>
              <a:rPr lang="it-IT" sz="2400" i="1" dirty="0" err="1">
                <a:latin typeface="Times New Roman" panose="02020603050405020304" pitchFamily="18" charset="0"/>
                <a:ea typeface="Calibri" panose="020F0502020204030204" pitchFamily="34" charset="0"/>
                <a:cs typeface="Times New Roman" panose="02020603050405020304" pitchFamily="18" charset="0"/>
              </a:rPr>
              <a:t>Sura</a:t>
            </a:r>
            <a:r>
              <a:rPr lang="it-IT" sz="2400" i="1" dirty="0">
                <a:latin typeface="Times New Roman" panose="02020603050405020304" pitchFamily="18" charset="0"/>
                <a:ea typeface="Calibri" panose="020F0502020204030204" pitchFamily="34" charset="0"/>
                <a:cs typeface="Times New Roman" panose="02020603050405020304" pitchFamily="18" charset="0"/>
              </a:rPr>
              <a:t> 3, 38-39</a:t>
            </a:r>
          </a:p>
          <a:p>
            <a:pPr indent="180340" algn="just">
              <a:spcAft>
                <a:spcPts val="0"/>
              </a:spcAft>
            </a:pPr>
            <a:endParaRPr lang="it-IT" sz="2400" i="1"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38. Zaccaria allora si rivolse al suo Signore e disse: «O Signor mio, concedimi da parte Tua una buona discendenza. In verità Tu sei Colui Che ascolta l’invocazione».</a:t>
            </a: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 </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39. Gli angeli lo chiamarono mentre stava </a:t>
            </a:r>
            <a:r>
              <a:rPr lang="it-IT" sz="2400" b="1" i="1" dirty="0">
                <a:latin typeface="Times New Roman" panose="02020603050405020304" pitchFamily="18" charset="0"/>
                <a:ea typeface="Calibri" panose="020F0502020204030204" pitchFamily="34" charset="0"/>
                <a:cs typeface="Times New Roman" panose="02020603050405020304" pitchFamily="18" charset="0"/>
              </a:rPr>
              <a:t>ritto in preghiera nel Santuario</a:t>
            </a:r>
            <a:r>
              <a:rPr lang="it-IT" sz="2400" i="1" dirty="0">
                <a:latin typeface="Times New Roman" panose="02020603050405020304" pitchFamily="18" charset="0"/>
                <a:ea typeface="Calibri" panose="020F0502020204030204" pitchFamily="34" charset="0"/>
                <a:cs typeface="Times New Roman" panose="02020603050405020304" pitchFamily="18" charset="0"/>
              </a:rPr>
              <a:t>: «Allah ti annuncia Giovanni [33], </a:t>
            </a:r>
            <a:r>
              <a:rPr lang="it-IT" sz="2400" b="1" i="1" dirty="0">
                <a:latin typeface="Times New Roman" panose="02020603050405020304" pitchFamily="18" charset="0"/>
                <a:ea typeface="Calibri" panose="020F0502020204030204" pitchFamily="34" charset="0"/>
                <a:cs typeface="Times New Roman" panose="02020603050405020304" pitchFamily="18" charset="0"/>
              </a:rPr>
              <a:t>che confermerà una parola di Allah</a:t>
            </a:r>
            <a:r>
              <a:rPr lang="it-IT" sz="2400" i="1" dirty="0">
                <a:latin typeface="Times New Roman" panose="02020603050405020304" pitchFamily="18" charset="0"/>
                <a:ea typeface="Calibri" panose="020F0502020204030204" pitchFamily="34" charset="0"/>
                <a:cs typeface="Times New Roman" panose="02020603050405020304" pitchFamily="18" charset="0"/>
              </a:rPr>
              <a:t> [34], sarà un nobile, un casto, un profeta, uno dei devoti». (</a:t>
            </a:r>
            <a:r>
              <a:rPr lang="it-IT" sz="2400" i="1" dirty="0" err="1">
                <a:latin typeface="Times New Roman" panose="02020603050405020304" pitchFamily="18" charset="0"/>
                <a:ea typeface="Calibri" panose="020F0502020204030204" pitchFamily="34" charset="0"/>
                <a:cs typeface="Times New Roman" panose="02020603050405020304" pitchFamily="18" charset="0"/>
              </a:rPr>
              <a:t>Q</a:t>
            </a:r>
            <a:r>
              <a:rPr lang="it-IT" sz="2400" i="1" dirty="0">
                <a:latin typeface="Times New Roman" panose="02020603050405020304" pitchFamily="18" charset="0"/>
                <a:ea typeface="Calibri" panose="020F0502020204030204" pitchFamily="34" charset="0"/>
                <a:cs typeface="Times New Roman" panose="02020603050405020304" pitchFamily="18" charset="0"/>
              </a:rPr>
              <a:t>. 3,38-39).</a:t>
            </a: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7EAD13ED-789B-0E44-8178-F798D7817E7C}"/>
              </a:ext>
            </a:extLst>
          </p:cNvPr>
          <p:cNvPicPr>
            <a:picLocks noChangeAspect="1"/>
          </p:cNvPicPr>
          <p:nvPr/>
        </p:nvPicPr>
        <p:blipFill rotWithShape="1">
          <a:blip r:embed="rId2"/>
          <a:srcRect l="35278" r="30000"/>
          <a:stretch/>
        </p:blipFill>
        <p:spPr>
          <a:xfrm>
            <a:off x="0" y="0"/>
            <a:ext cx="3175000" cy="6858000"/>
          </a:xfrm>
          <a:prstGeom prst="rect">
            <a:avLst/>
          </a:prstGeom>
        </p:spPr>
      </p:pic>
    </p:spTree>
    <p:extLst>
      <p:ext uri="{BB962C8B-B14F-4D97-AF65-F5344CB8AC3E}">
        <p14:creationId xmlns:p14="http://schemas.microsoft.com/office/powerpoint/2010/main" val="3716786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EAD13ED-789B-0E44-8178-F798D7817E7C}"/>
              </a:ext>
            </a:extLst>
          </p:cNvPr>
          <p:cNvPicPr>
            <a:picLocks noChangeAspect="1"/>
          </p:cNvPicPr>
          <p:nvPr/>
        </p:nvPicPr>
        <p:blipFill rotWithShape="1">
          <a:blip r:embed="rId2"/>
          <a:srcRect l="35278" r="30000"/>
          <a:stretch/>
        </p:blipFill>
        <p:spPr>
          <a:xfrm>
            <a:off x="0" y="0"/>
            <a:ext cx="3175000" cy="6858000"/>
          </a:xfrm>
          <a:prstGeom prst="rect">
            <a:avLst/>
          </a:prstGeom>
        </p:spPr>
      </p:pic>
      <p:sp>
        <p:nvSpPr>
          <p:cNvPr id="3" name="Rettangolo 2">
            <a:extLst>
              <a:ext uri="{FF2B5EF4-FFF2-40B4-BE49-F238E27FC236}">
                <a16:creationId xmlns:a16="http://schemas.microsoft.com/office/drawing/2014/main" id="{EE8D14E0-0A49-D948-827A-FE113D847D12}"/>
              </a:ext>
            </a:extLst>
          </p:cNvPr>
          <p:cNvSpPr/>
          <p:nvPr/>
        </p:nvSpPr>
        <p:spPr>
          <a:xfrm>
            <a:off x="3835400" y="1382286"/>
            <a:ext cx="7594600" cy="4093428"/>
          </a:xfrm>
          <a:prstGeom prst="rect">
            <a:avLst/>
          </a:prstGeom>
        </p:spPr>
        <p:txBody>
          <a:bodyPr wrap="square">
            <a:spAutoFit/>
          </a:bodyPr>
          <a:lstStyle/>
          <a:p>
            <a:pPr indent="180340" algn="just">
              <a:spcAft>
                <a:spcPts val="0"/>
              </a:spcAft>
            </a:pPr>
            <a:r>
              <a:rPr lang="it-IT" sz="2600" dirty="0">
                <a:latin typeface="Times New Roman" panose="02020603050405020304" pitchFamily="18" charset="0"/>
                <a:ea typeface="Calibri" panose="020F0502020204030204" pitchFamily="34" charset="0"/>
                <a:cs typeface="Times New Roman" panose="02020603050405020304" pitchFamily="18" charset="0"/>
              </a:rPr>
              <a:t>In diversi </a:t>
            </a:r>
            <a:r>
              <a:rPr lang="it-IT" sz="26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600" dirty="0">
                <a:latin typeface="Times New Roman" panose="02020603050405020304" pitchFamily="18" charset="0"/>
                <a:ea typeface="Calibri" panose="020F0502020204030204" pitchFamily="34" charset="0"/>
                <a:cs typeface="Times New Roman" panose="02020603050405020304" pitchFamily="18" charset="0"/>
              </a:rPr>
              <a:t> si racconta che Yahya diede testimonianza della grandezza del Cristo prima ancora che nascesse. A tal proposito, si riporta che un giorno Elisabetta, la moglie di Zaccaria, ancor prima di partorire Giovanni, incontrando Maria, a sua volta in attesa di Gesù, le riferì che colui che portava nel grembo si prostrava davanti a colui che lei portava nel suo. Questa narrazione si trova in diversi </a:t>
            </a:r>
            <a:r>
              <a:rPr lang="it-IT" sz="26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600" dirty="0">
                <a:latin typeface="Times New Roman" panose="02020603050405020304" pitchFamily="18" charset="0"/>
                <a:ea typeface="Calibri" panose="020F0502020204030204" pitchFamily="34" charset="0"/>
                <a:cs typeface="Times New Roman" panose="02020603050405020304" pitchFamily="18" charset="0"/>
              </a:rPr>
              <a:t>, in alcuni casi si legge il verbo “</a:t>
            </a:r>
            <a:r>
              <a:rPr lang="it-IT" sz="2600" dirty="0" err="1">
                <a:latin typeface="Times New Roman" panose="02020603050405020304" pitchFamily="18" charset="0"/>
                <a:ea typeface="Calibri" panose="020F0502020204030204" pitchFamily="34" charset="0"/>
                <a:cs typeface="Times New Roman" panose="02020603050405020304" pitchFamily="18" charset="0"/>
              </a:rPr>
              <a:t>sajada</a:t>
            </a:r>
            <a:r>
              <a:rPr lang="it-IT" sz="2600" dirty="0">
                <a:latin typeface="Times New Roman" panose="02020603050405020304" pitchFamily="18" charset="0"/>
                <a:ea typeface="Calibri" panose="020F0502020204030204" pitchFamily="34" charset="0"/>
                <a:cs typeface="Times New Roman" panose="02020603050405020304" pitchFamily="18" charset="0"/>
              </a:rPr>
              <a:t>” (prostrarsi), in altri “</a:t>
            </a:r>
            <a:r>
              <a:rPr lang="it-IT" sz="2600" dirty="0" err="1">
                <a:latin typeface="Times New Roman" panose="02020603050405020304" pitchFamily="18" charset="0"/>
                <a:ea typeface="Calibri" panose="020F0502020204030204" pitchFamily="34" charset="0"/>
                <a:cs typeface="Times New Roman" panose="02020603050405020304" pitchFamily="18" charset="0"/>
              </a:rPr>
              <a:t>taharraqa</a:t>
            </a:r>
            <a:r>
              <a:rPr lang="it-IT" sz="2600" dirty="0">
                <a:latin typeface="Times New Roman" panose="02020603050405020304" pitchFamily="18" charset="0"/>
                <a:ea typeface="Calibri" panose="020F0502020204030204" pitchFamily="34" charset="0"/>
                <a:cs typeface="Times New Roman" panose="02020603050405020304" pitchFamily="18" charset="0"/>
              </a:rPr>
              <a:t>” (muoversi/agitarsi).</a:t>
            </a:r>
            <a:endParaRPr lang="it-IT"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439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EAD13ED-789B-0E44-8178-F798D7817E7C}"/>
              </a:ext>
            </a:extLst>
          </p:cNvPr>
          <p:cNvPicPr>
            <a:picLocks noChangeAspect="1"/>
          </p:cNvPicPr>
          <p:nvPr/>
        </p:nvPicPr>
        <p:blipFill rotWithShape="1">
          <a:blip r:embed="rId2"/>
          <a:srcRect l="35278" r="30000"/>
          <a:stretch/>
        </p:blipFill>
        <p:spPr>
          <a:xfrm>
            <a:off x="0" y="0"/>
            <a:ext cx="3175000" cy="6858000"/>
          </a:xfrm>
          <a:prstGeom prst="rect">
            <a:avLst/>
          </a:prstGeom>
        </p:spPr>
      </p:pic>
      <p:sp>
        <p:nvSpPr>
          <p:cNvPr id="2" name="Rettangolo 1">
            <a:extLst>
              <a:ext uri="{FF2B5EF4-FFF2-40B4-BE49-F238E27FC236}">
                <a16:creationId xmlns:a16="http://schemas.microsoft.com/office/drawing/2014/main" id="{C1A0FA7B-5B3D-304D-9FE2-E3E698021CD3}"/>
              </a:ext>
            </a:extLst>
          </p:cNvPr>
          <p:cNvSpPr/>
          <p:nvPr/>
        </p:nvSpPr>
        <p:spPr>
          <a:xfrm>
            <a:off x="3606800" y="982176"/>
            <a:ext cx="8153400" cy="4893647"/>
          </a:xfrm>
          <a:prstGeom prst="rect">
            <a:avLst/>
          </a:prstGeom>
        </p:spPr>
        <p:txBody>
          <a:bodyPr wrap="square">
            <a:spAutoFit/>
          </a:bodyPr>
          <a:lstStyle/>
          <a:p>
            <a:pPr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Matteo 9, 14-15</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Allora si avvicinarono a lui i discepoli di Giovanni e gli dissero: «Perché noi e i farisei digiuniamo, e i tuoi discepoli non digiunano?» Gesù disse loro: «Possono gli amici dello sposo fare lutto finché lo sposo è con loro? Ma verranno i giorni che lo sposo sarà loro tolto, e allora digiuneranno.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Matteo 11,18-19</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È venuto Giovanni, che non mangia e non beve, e hanno detto: Ha un demonio. È venuto il Figlio dell'uomo, che mangia e beve, e dicono: Ecco un mangione e un beone, amico dei pubblicani e dei peccatori. Ma alla sapienza è stata resa giustizia dalle sue opere».</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5315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EAD13ED-789B-0E44-8178-F798D7817E7C}"/>
              </a:ext>
            </a:extLst>
          </p:cNvPr>
          <p:cNvPicPr>
            <a:picLocks noChangeAspect="1"/>
          </p:cNvPicPr>
          <p:nvPr/>
        </p:nvPicPr>
        <p:blipFill rotWithShape="1">
          <a:blip r:embed="rId2"/>
          <a:srcRect l="35278" r="30000"/>
          <a:stretch/>
        </p:blipFill>
        <p:spPr>
          <a:xfrm>
            <a:off x="0" y="-8561"/>
            <a:ext cx="3175000" cy="6858000"/>
          </a:xfrm>
          <a:prstGeom prst="rect">
            <a:avLst/>
          </a:prstGeom>
        </p:spPr>
      </p:pic>
      <p:sp>
        <p:nvSpPr>
          <p:cNvPr id="2" name="Rettangolo 1">
            <a:extLst>
              <a:ext uri="{FF2B5EF4-FFF2-40B4-BE49-F238E27FC236}">
                <a16:creationId xmlns:a16="http://schemas.microsoft.com/office/drawing/2014/main" id="{7F5161DB-4506-D349-8CC1-9D4E0177CA8B}"/>
              </a:ext>
            </a:extLst>
          </p:cNvPr>
          <p:cNvSpPr/>
          <p:nvPr/>
        </p:nvSpPr>
        <p:spPr>
          <a:xfrm>
            <a:off x="3904342" y="2454310"/>
            <a:ext cx="6883400" cy="2246769"/>
          </a:xfrm>
          <a:prstGeom prst="rect">
            <a:avLst/>
          </a:prstGeom>
        </p:spPr>
        <p:txBody>
          <a:bodyPr wrap="square">
            <a:spAutoFit/>
          </a:bodyPr>
          <a:lstStyle/>
          <a:p>
            <a:pPr marL="457200"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“L’unità di azione profetica in Gesù arriva dunque fino alla coincidenza con YHWH. In ciò consiste il </a:t>
            </a:r>
            <a:r>
              <a:rPr lang="it-IT" sz="2800" dirty="0" err="1">
                <a:latin typeface="Times New Roman" panose="02020603050405020304" pitchFamily="18" charset="0"/>
                <a:ea typeface="Calibri" panose="020F0502020204030204" pitchFamily="34" charset="0"/>
                <a:cs typeface="Times New Roman" panose="02020603050405020304" pitchFamily="18" charset="0"/>
              </a:rPr>
              <a:t>Novum</a:t>
            </a:r>
            <a:r>
              <a:rPr lang="it-IT" sz="2800" dirty="0">
                <a:latin typeface="Times New Roman" panose="02020603050405020304" pitchFamily="18" charset="0"/>
                <a:ea typeface="Calibri" panose="020F0502020204030204" pitchFamily="34" charset="0"/>
                <a:cs typeface="Times New Roman" panose="02020603050405020304" pitchFamily="18" charset="0"/>
              </a:rPr>
              <a:t> escatologico, non più superabile, del fenomeno “Gesù” (</a:t>
            </a:r>
            <a:r>
              <a:rPr lang="it-IT" sz="2800" dirty="0" err="1">
                <a:latin typeface="Times New Roman" panose="02020603050405020304" pitchFamily="18" charset="0"/>
                <a:ea typeface="Calibri" panose="020F0502020204030204" pitchFamily="34" charset="0"/>
                <a:cs typeface="Times New Roman" panose="02020603050405020304" pitchFamily="18" charset="0"/>
              </a:rPr>
              <a:t>F</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Mussner</a:t>
            </a:r>
            <a:r>
              <a:rPr lang="it-IT" sz="2800" dirty="0">
                <a:latin typeface="Times New Roman" panose="02020603050405020304" pitchFamily="18" charset="0"/>
                <a:ea typeface="Calibri" panose="020F0502020204030204" pitchFamily="34" charset="0"/>
                <a:cs typeface="Times New Roman" panose="02020603050405020304" pitchFamily="18" charset="0"/>
              </a:rPr>
              <a:t>).</a:t>
            </a:r>
            <a:endParaRPr lang="it-IT"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35013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EAD13ED-789B-0E44-8178-F798D7817E7C}"/>
              </a:ext>
            </a:extLst>
          </p:cNvPr>
          <p:cNvPicPr>
            <a:picLocks noChangeAspect="1"/>
          </p:cNvPicPr>
          <p:nvPr/>
        </p:nvPicPr>
        <p:blipFill rotWithShape="1">
          <a:blip r:embed="rId2"/>
          <a:srcRect l="35278" r="30000"/>
          <a:stretch/>
        </p:blipFill>
        <p:spPr>
          <a:xfrm>
            <a:off x="0" y="0"/>
            <a:ext cx="3175000" cy="6858000"/>
          </a:xfrm>
          <a:prstGeom prst="rect">
            <a:avLst/>
          </a:prstGeom>
        </p:spPr>
      </p:pic>
      <p:sp>
        <p:nvSpPr>
          <p:cNvPr id="2" name="Rettangolo 1">
            <a:extLst>
              <a:ext uri="{FF2B5EF4-FFF2-40B4-BE49-F238E27FC236}">
                <a16:creationId xmlns:a16="http://schemas.microsoft.com/office/drawing/2014/main" id="{4471493E-BC5E-744F-ACD8-EAD7706B61DA}"/>
              </a:ext>
            </a:extLst>
          </p:cNvPr>
          <p:cNvSpPr/>
          <p:nvPr/>
        </p:nvSpPr>
        <p:spPr>
          <a:xfrm>
            <a:off x="3175000" y="428178"/>
            <a:ext cx="8534400" cy="6001643"/>
          </a:xfrm>
          <a:prstGeom prst="rect">
            <a:avLst/>
          </a:prstGeom>
        </p:spPr>
        <p:txBody>
          <a:bodyPr wrap="square">
            <a:spAutoFit/>
          </a:bodyPr>
          <a:lstStyle/>
          <a:p>
            <a:pPr marL="457200" indent="180340" algn="ctr">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Muhammad – Giovanni Battista – Gesù</a:t>
            </a:r>
          </a:p>
          <a:p>
            <a:pPr marL="457200" indent="180340" algn="ctr">
              <a:spcAft>
                <a:spcPts val="0"/>
              </a:spcAft>
            </a:pPr>
            <a:endPar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180340" algn="just">
              <a:spcAft>
                <a:spcPts val="0"/>
              </a:spcAft>
            </a:pP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33, 45-47 (Muhammad)</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«O Profeta, ti abbiamo mandato come </a:t>
            </a:r>
            <a:r>
              <a:rPr lang="it-IT" sz="2400" i="1" u="sng" dirty="0">
                <a:latin typeface="Times New Roman" panose="02020603050405020304" pitchFamily="18" charset="0"/>
                <a:ea typeface="Calibri" panose="020F0502020204030204" pitchFamily="34" charset="0"/>
                <a:cs typeface="Times New Roman" panose="02020603050405020304" pitchFamily="18" charset="0"/>
              </a:rPr>
              <a:t>testimone, nunzio e ammonitore</a:t>
            </a:r>
            <a:r>
              <a:rPr lang="it-IT" sz="2400" i="1" dirty="0">
                <a:latin typeface="Times New Roman" panose="02020603050405020304" pitchFamily="18" charset="0"/>
                <a:ea typeface="Calibri" panose="020F0502020204030204" pitchFamily="34" charset="0"/>
                <a:cs typeface="Times New Roman" panose="02020603050405020304" pitchFamily="18" charset="0"/>
              </a:rPr>
              <a:t>,</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i="1" dirty="0">
                <a:latin typeface="Times New Roman" panose="02020603050405020304" pitchFamily="18" charset="0"/>
                <a:ea typeface="Calibri" panose="020F0502020204030204" pitchFamily="34" charset="0"/>
                <a:cs typeface="Times New Roman" panose="02020603050405020304" pitchFamily="18" charset="0"/>
              </a:rPr>
              <a:t>che chiama ad Allah, con il Suo permesso; e </a:t>
            </a:r>
            <a:r>
              <a:rPr lang="it-IT"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come lampada che illumina</a:t>
            </a:r>
            <a:r>
              <a:rPr lang="it-IT" sz="2400" i="1" dirty="0">
                <a:latin typeface="Times New Roman" panose="02020603050405020304" pitchFamily="18" charset="0"/>
                <a:ea typeface="Calibri" panose="020F0502020204030204" pitchFamily="34" charset="0"/>
                <a:cs typeface="Times New Roman" panose="02020603050405020304" pitchFamily="18" charset="0"/>
              </a:rPr>
              <a:t>.</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sz="2400" i="1" dirty="0">
                <a:latin typeface="Times New Roman" panose="02020603050405020304" pitchFamily="18" charset="0"/>
                <a:ea typeface="Calibri" panose="020F0502020204030204" pitchFamily="34" charset="0"/>
                <a:cs typeface="Times New Roman" panose="02020603050405020304" pitchFamily="18" charset="0"/>
              </a:rPr>
              <a:t>E da’ ai credenti la lieta novella che per loro c’è una grande grazia di Allah»</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Giovanni 1,7 (Il Battista)</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«Egli venne come testimone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per rendere testimonianza alla luce</a:t>
            </a:r>
            <a:r>
              <a:rPr lang="it-IT" sz="2400" i="1"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perché tutti credessero per mezzo di lui».</a:t>
            </a:r>
            <a:endParaRPr lang="it-IT" sz="2400" i="1"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endParaRPr lang="it-IT" sz="2400" i="1"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Giovanni 1,9 (Gesù)</a:t>
            </a: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i="1" dirty="0">
                <a:latin typeface="Times New Roman" panose="02020603050405020304" pitchFamily="18" charset="0"/>
                <a:ea typeface="Calibri" panose="020F0502020204030204" pitchFamily="34" charset="0"/>
                <a:cs typeface="Times New Roman" panose="02020603050405020304" pitchFamily="18" charset="0"/>
              </a:rPr>
              <a:t>«Veniva nel mondo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spcAft>
                <a:spcPts val="0"/>
              </a:spcAft>
            </a:pPr>
            <a:r>
              <a:rPr lang="it-IT"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 luce vera,</a:t>
            </a:r>
            <a:r>
              <a:rPr lang="it-IT" i="1" dirty="0"/>
              <a:t> </a:t>
            </a:r>
            <a:r>
              <a:rPr lang="it-IT" sz="2400" i="1" dirty="0">
                <a:latin typeface="Times New Roman" panose="02020603050405020304" pitchFamily="18" charset="0"/>
                <a:cs typeface="Times New Roman" panose="02020603050405020304" pitchFamily="18" charset="0"/>
              </a:rPr>
              <a:t>quella che illumina ogni uomo</a:t>
            </a:r>
            <a:r>
              <a:rPr lang="it-IT" sz="2400" i="1"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1092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ABDB7A2-74FF-AD49-997F-2627120DA5A2}"/>
              </a:ext>
            </a:extLst>
          </p:cNvPr>
          <p:cNvSpPr/>
          <p:nvPr/>
        </p:nvSpPr>
        <p:spPr>
          <a:xfrm>
            <a:off x="3029857" y="280477"/>
            <a:ext cx="8824686" cy="6297045"/>
          </a:xfrm>
          <a:prstGeom prst="rect">
            <a:avLst/>
          </a:prstGeom>
        </p:spPr>
        <p:txBody>
          <a:bodyPr wrap="square">
            <a:spAutoFit/>
          </a:bodyPr>
          <a:lstStyle/>
          <a:p>
            <a:pPr marL="408940" indent="180340" algn="just">
              <a:lnSpc>
                <a:spcPct val="115000"/>
              </a:lnSpc>
              <a:spcAft>
                <a:spcPts val="0"/>
              </a:spcAft>
            </a:pP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Maria e Zaccaria</a:t>
            </a:r>
            <a:endParaRPr lang="it-IT" sz="22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08940" indent="180340" algn="just">
              <a:lnSpc>
                <a:spcPct val="115000"/>
              </a:lnSpc>
              <a:spcAft>
                <a:spcPts val="0"/>
              </a:spcAft>
            </a:pPr>
            <a:r>
              <a:rPr lang="it-IT" sz="2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3,37</a:t>
            </a:r>
            <a:endParaRPr lang="it-IT"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08940"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«Il signore la accolse di accoglienza buona e la fece germogliare di buon germoglio. Zaccaria la prese sotto la propria tutela».</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408940"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marL="408940" indent="180340" algn="just">
              <a:lnSpc>
                <a:spcPct val="115000"/>
              </a:lnSpc>
              <a:spcAft>
                <a:spcPts val="0"/>
              </a:spcAft>
            </a:pPr>
            <a:r>
              <a:rPr lang="it-IT" sz="2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Protovangelo di Giacomo VIII,2:</a:t>
            </a:r>
            <a:endParaRPr lang="it-IT"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08940"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“Quando compì dodici anni, si tenne un consiglio di sacerdoti; dicevano: "Ecco che Maria è giunta all’età di dodici anni nel tempio del Signore. Adesso che faremo di lei </a:t>
            </a:r>
            <a:r>
              <a:rPr lang="it-IT" sz="2200" dirty="0" err="1">
                <a:latin typeface="Times New Roman" panose="02020603050405020304" pitchFamily="18" charset="0"/>
                <a:ea typeface="Calibri" panose="020F0502020204030204" pitchFamily="34" charset="0"/>
                <a:cs typeface="Times New Roman" panose="02020603050405020304" pitchFamily="18" charset="0"/>
              </a:rPr>
              <a:t>affinchè</a:t>
            </a:r>
            <a:r>
              <a:rPr lang="it-IT" sz="2200" dirty="0">
                <a:latin typeface="Times New Roman" panose="02020603050405020304" pitchFamily="18" charset="0"/>
                <a:ea typeface="Calibri" panose="020F0502020204030204" pitchFamily="34" charset="0"/>
                <a:cs typeface="Times New Roman" panose="02020603050405020304" pitchFamily="18" charset="0"/>
              </a:rPr>
              <a:t> non contamini il tempio del Signore?".</a:t>
            </a:r>
            <a:r>
              <a:rPr lang="it-IT" sz="2200" dirty="0">
                <a:latin typeface="Calibri" panose="020F0502020204030204" pitchFamily="34" charset="0"/>
                <a:ea typeface="Calibri" panose="020F0502020204030204" pitchFamily="34" charset="0"/>
                <a:cs typeface="Times New Roman" panose="02020603050405020304" pitchFamily="18" charset="0"/>
              </a:rPr>
              <a:t> </a:t>
            </a:r>
            <a:r>
              <a:rPr lang="it-IT" sz="2200" dirty="0">
                <a:latin typeface="Times New Roman" panose="02020603050405020304" pitchFamily="18" charset="0"/>
                <a:ea typeface="Calibri" panose="020F0502020204030204" pitchFamily="34" charset="0"/>
                <a:cs typeface="Times New Roman" panose="02020603050405020304" pitchFamily="18" charset="0"/>
              </a:rPr>
              <a:t>Dissero dunque al sommo sacerdote: "Tu stai presso l'altare del Signore: entra e prega a suo riguardo. Faremo quello che il Signore ti </a:t>
            </a:r>
            <a:r>
              <a:rPr lang="it-IT" sz="2200" dirty="0" err="1">
                <a:latin typeface="Times New Roman" panose="02020603050405020304" pitchFamily="18" charset="0"/>
                <a:ea typeface="Calibri" panose="020F0502020204030204" pitchFamily="34" charset="0"/>
                <a:cs typeface="Times New Roman" panose="02020603050405020304" pitchFamily="18" charset="0"/>
              </a:rPr>
              <a:t>manifestera</a:t>
            </a:r>
            <a:r>
              <a:rPr lang="it-IT" sz="2200" dirty="0">
                <a:latin typeface="Times New Roman" panose="02020603050405020304" pitchFamily="18" charset="0"/>
                <a:ea typeface="Calibri" panose="020F0502020204030204" pitchFamily="34" charset="0"/>
                <a:cs typeface="Times New Roman" panose="02020603050405020304" pitchFamily="18" charset="0"/>
              </a:rPr>
              <a:t>̀»</a:t>
            </a:r>
            <a:r>
              <a:rPr lang="it-IT" sz="2200" dirty="0">
                <a:latin typeface="Calibri" panose="020F0502020204030204" pitchFamily="34" charset="0"/>
                <a:ea typeface="Calibri" panose="020F0502020204030204" pitchFamily="34" charset="0"/>
                <a:cs typeface="Times New Roman" panose="02020603050405020304" pitchFamily="18" charset="0"/>
              </a:rPr>
              <a:t>. </a:t>
            </a:r>
            <a:r>
              <a:rPr lang="it-IT" sz="2200" dirty="0">
                <a:latin typeface="Times New Roman" panose="02020603050405020304" pitchFamily="18" charset="0"/>
                <a:ea typeface="Calibri" panose="020F0502020204030204" pitchFamily="34" charset="0"/>
                <a:cs typeface="Times New Roman" panose="02020603050405020304" pitchFamily="18" charset="0"/>
              </a:rPr>
              <a:t>Indossato il manto, il sommo sacerdote entrò nel santo dei santi e pregò a riguardo di Maria. Ed ecco che gli apparve un angelo del Signore, dicendogli: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"Zaccaria, Zaccaria! Esci e raduna tutti i vedovi del popolo</a:t>
            </a:r>
            <a:r>
              <a:rPr lang="it-IT" sz="2200" dirty="0">
                <a:latin typeface="Times New Roman" panose="02020603050405020304" pitchFamily="18" charset="0"/>
                <a:ea typeface="Calibri" panose="020F0502020204030204" pitchFamily="34" charset="0"/>
                <a:cs typeface="Times New Roman" panose="02020603050405020304" pitchFamily="18" charset="0"/>
              </a:rPr>
              <a:t>. Ognuno porti un bastone: sarà la moglie di colui che il Signore designerà per mezzo di un segno”</a:t>
            </a:r>
            <a:endParaRPr lang="it-IT"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AD7D98E1-66A8-CB4C-9F0C-0074192BFAC8}"/>
              </a:ext>
            </a:extLst>
          </p:cNvPr>
          <p:cNvPicPr>
            <a:picLocks noChangeAspect="1"/>
          </p:cNvPicPr>
          <p:nvPr/>
        </p:nvPicPr>
        <p:blipFill rotWithShape="1">
          <a:blip r:embed="rId3"/>
          <a:srcRect l="18601" t="10000" r="27834" b="11111"/>
          <a:stretch/>
        </p:blipFill>
        <p:spPr>
          <a:xfrm>
            <a:off x="-1" y="0"/>
            <a:ext cx="2801155" cy="6858000"/>
          </a:xfrm>
          <a:prstGeom prst="rect">
            <a:avLst/>
          </a:prstGeom>
        </p:spPr>
      </p:pic>
    </p:spTree>
    <p:extLst>
      <p:ext uri="{BB962C8B-B14F-4D97-AF65-F5344CB8AC3E}">
        <p14:creationId xmlns:p14="http://schemas.microsoft.com/office/powerpoint/2010/main" val="15435479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440378F-DC65-D041-A061-ACE3889FF278}"/>
              </a:ext>
            </a:extLst>
          </p:cNvPr>
          <p:cNvPicPr>
            <a:picLocks noChangeAspect="1"/>
          </p:cNvPicPr>
          <p:nvPr/>
        </p:nvPicPr>
        <p:blipFill>
          <a:blip r:embed="rId2"/>
          <a:stretch>
            <a:fillRect/>
          </a:stretch>
        </p:blipFill>
        <p:spPr>
          <a:xfrm>
            <a:off x="1625599" y="160506"/>
            <a:ext cx="8882407" cy="6494294"/>
          </a:xfrm>
          <a:prstGeom prst="rect">
            <a:avLst/>
          </a:prstGeom>
        </p:spPr>
      </p:pic>
    </p:spTree>
    <p:extLst>
      <p:ext uri="{BB962C8B-B14F-4D97-AF65-F5344CB8AC3E}">
        <p14:creationId xmlns:p14="http://schemas.microsoft.com/office/powerpoint/2010/main" val="157560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253FD5A-8FFA-054D-8E00-8EEB875F8C3D}"/>
              </a:ext>
            </a:extLst>
          </p:cNvPr>
          <p:cNvPicPr>
            <a:picLocks noChangeAspect="1"/>
          </p:cNvPicPr>
          <p:nvPr/>
        </p:nvPicPr>
        <p:blipFill rotWithShape="1">
          <a:blip r:embed="rId2"/>
          <a:srcRect l="18601" t="10000" r="27834" b="11111"/>
          <a:stretch/>
        </p:blipFill>
        <p:spPr>
          <a:xfrm>
            <a:off x="-1" y="0"/>
            <a:ext cx="2801155" cy="6858000"/>
          </a:xfrm>
          <a:prstGeom prst="rect">
            <a:avLst/>
          </a:prstGeom>
        </p:spPr>
      </p:pic>
      <p:sp>
        <p:nvSpPr>
          <p:cNvPr id="6" name="Rettangolo 5">
            <a:extLst>
              <a:ext uri="{FF2B5EF4-FFF2-40B4-BE49-F238E27FC236}">
                <a16:creationId xmlns:a16="http://schemas.microsoft.com/office/drawing/2014/main" id="{3687B55D-B6D2-3D45-8616-03DD90322A0F}"/>
              </a:ext>
            </a:extLst>
          </p:cNvPr>
          <p:cNvSpPr/>
          <p:nvPr/>
        </p:nvSpPr>
        <p:spPr>
          <a:xfrm>
            <a:off x="3276642" y="1196081"/>
            <a:ext cx="8349446" cy="4465838"/>
          </a:xfrm>
          <a:prstGeom prst="rect">
            <a:avLst/>
          </a:prstGeom>
        </p:spPr>
        <p:txBody>
          <a:bodyPr wrap="square">
            <a:spAutoFit/>
          </a:bodyPr>
          <a:lstStyle/>
          <a:p>
            <a:pPr indent="180340" algn="just">
              <a:lnSpc>
                <a:spcPct val="115000"/>
              </a:lnSpc>
              <a:spcAft>
                <a:spcPts val="0"/>
              </a:spcAft>
            </a:pPr>
            <a:r>
              <a:rPr lang="it-IT"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Maria nel sufismo</a:t>
            </a:r>
          </a:p>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“Se la tua anima è abbastanza pura e colma d’amore, essa diventa come Maria: genera il Messia”, (Rumi).</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 </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“Dal tuo corpo, come </a:t>
            </a:r>
            <a:r>
              <a:rPr lang="it-IT" sz="2800" dirty="0" err="1">
                <a:latin typeface="Times New Roman" panose="02020603050405020304" pitchFamily="18" charset="0"/>
                <a:ea typeface="Calibri" panose="020F0502020204030204" pitchFamily="34" charset="0"/>
                <a:cs typeface="Times New Roman" panose="02020603050405020304" pitchFamily="18" charset="0"/>
              </a:rPr>
              <a:t>Maryam</a:t>
            </a:r>
            <a:r>
              <a:rPr lang="it-IT" sz="2800" dirty="0">
                <a:latin typeface="Times New Roman" panose="02020603050405020304" pitchFamily="18" charset="0"/>
                <a:ea typeface="Calibri" panose="020F0502020204030204" pitchFamily="34" charset="0"/>
                <a:cs typeface="Times New Roman" panose="02020603050405020304" pitchFamily="18" charset="0"/>
              </a:rPr>
              <a:t>, fai nascere, senza padre, un Gesù! [...] Se l’effusione dello Spirito Santo dispensa nuovamente il suo aiuto, altri faranno, a loro volta, ciò che il Cristo stesso fece: il Padre pronuncia il verbo dell’Anima Universale e, quando il Figlio è nato, ogni anima diventa Maria” (Rumi)</a:t>
            </a:r>
            <a:endParaRPr lang="it-IT"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89520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253FD5A-8FFA-054D-8E00-8EEB875F8C3D}"/>
              </a:ext>
            </a:extLst>
          </p:cNvPr>
          <p:cNvPicPr>
            <a:picLocks noChangeAspect="1"/>
          </p:cNvPicPr>
          <p:nvPr/>
        </p:nvPicPr>
        <p:blipFill rotWithShape="1">
          <a:blip r:embed="rId2"/>
          <a:srcRect l="18601" t="10000" r="27834" b="11111"/>
          <a:stretch/>
        </p:blipFill>
        <p:spPr>
          <a:xfrm>
            <a:off x="-1" y="0"/>
            <a:ext cx="2801155" cy="6858000"/>
          </a:xfrm>
          <a:prstGeom prst="rect">
            <a:avLst/>
          </a:prstGeom>
        </p:spPr>
      </p:pic>
      <p:sp>
        <p:nvSpPr>
          <p:cNvPr id="2" name="Rettangolo 1">
            <a:extLst>
              <a:ext uri="{FF2B5EF4-FFF2-40B4-BE49-F238E27FC236}">
                <a16:creationId xmlns:a16="http://schemas.microsoft.com/office/drawing/2014/main" id="{2295E0F6-3900-224D-9CEF-265F1E9B5A35}"/>
              </a:ext>
            </a:extLst>
          </p:cNvPr>
          <p:cNvSpPr/>
          <p:nvPr/>
        </p:nvSpPr>
        <p:spPr>
          <a:xfrm>
            <a:off x="3294743" y="830558"/>
            <a:ext cx="8305800" cy="4524315"/>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“Quando la parola di Dio penetra nel cuore di qualcuno e l’ispirazione divina purifica e riempie il suo cuore e la sua anima, la sua natura diventa tale che in lui si produce un bambino spirituale avente il soffio di Gesù”, (</a:t>
            </a:r>
            <a:r>
              <a:rPr lang="it-IT" sz="2400" dirty="0" err="1">
                <a:latin typeface="Times New Roman" panose="02020603050405020304" pitchFamily="18" charset="0"/>
                <a:ea typeface="Calibri" panose="020F0502020204030204" pitchFamily="34" charset="0"/>
                <a:cs typeface="Times New Roman" panose="02020603050405020304" pitchFamily="18" charset="0"/>
              </a:rPr>
              <a:t>Faouzi</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Skali</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“L’essere umano deve nascere due volte: una volta da sua madre, l’altra a partire dal proprio corpo e dalla propria esistenza”, (Rumi).</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“Pertanto quando l’anima è stata fecondata dall’Anima dell’anima, allora, il mondo sarà fecondato da una simile anima”, (Rumi).</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8361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12EC00-DC2E-F744-ACC1-2A7B929C09A1}"/>
              </a:ext>
            </a:extLst>
          </p:cNvPr>
          <p:cNvPicPr>
            <a:picLocks noChangeAspect="1"/>
          </p:cNvPicPr>
          <p:nvPr/>
        </p:nvPicPr>
        <p:blipFill rotWithShape="1">
          <a:blip r:embed="rId2"/>
          <a:srcRect l="61171" r="14000"/>
          <a:stretch/>
        </p:blipFill>
        <p:spPr>
          <a:xfrm>
            <a:off x="0" y="1"/>
            <a:ext cx="2554225" cy="6857999"/>
          </a:xfrm>
          <a:prstGeom prst="rect">
            <a:avLst/>
          </a:prstGeom>
        </p:spPr>
      </p:pic>
      <p:sp>
        <p:nvSpPr>
          <p:cNvPr id="2" name="Rettangolo 1">
            <a:extLst>
              <a:ext uri="{FF2B5EF4-FFF2-40B4-BE49-F238E27FC236}">
                <a16:creationId xmlns:a16="http://schemas.microsoft.com/office/drawing/2014/main" id="{62611790-DFBE-3445-9BF1-E630ED22ED94}"/>
              </a:ext>
            </a:extLst>
          </p:cNvPr>
          <p:cNvSpPr/>
          <p:nvPr/>
        </p:nvSpPr>
        <p:spPr>
          <a:xfrm>
            <a:off x="3106057" y="594035"/>
            <a:ext cx="8559800" cy="5632311"/>
          </a:xfrm>
          <a:prstGeom prst="rect">
            <a:avLst/>
          </a:prstGeom>
        </p:spPr>
        <p:txBody>
          <a:bodyPr wrap="square">
            <a:spAutoFit/>
          </a:bodyPr>
          <a:lstStyle/>
          <a:p>
            <a:pPr indent="180340" algn="just">
              <a:spcAft>
                <a:spcPts val="0"/>
              </a:spcAft>
            </a:pP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Gesù parla nella culla – </a:t>
            </a:r>
            <a:r>
              <a:rPr lang="it-IT" sz="2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19, </a:t>
            </a:r>
            <a:r>
              <a:rPr lang="it-IT" sz="2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Maryam</a:t>
            </a:r>
            <a:endPar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endPar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23.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 dolori del parto</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000" dirty="0">
                <a:latin typeface="Times New Roman" panose="02020603050405020304" pitchFamily="18" charset="0"/>
                <a:ea typeface="Calibri" panose="020F0502020204030204" pitchFamily="34" charset="0"/>
                <a:cs typeface="Times New Roman" panose="02020603050405020304" pitchFamily="18" charset="0"/>
              </a:rPr>
              <a:t>la condussero presso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tronco di una palma</a:t>
            </a:r>
            <a:r>
              <a:rPr lang="it-IT" sz="2000" dirty="0">
                <a:latin typeface="Times New Roman" panose="02020603050405020304" pitchFamily="18" charset="0"/>
                <a:ea typeface="Calibri" panose="020F0502020204030204" pitchFamily="34" charset="0"/>
                <a:cs typeface="Times New Roman" panose="02020603050405020304" pitchFamily="18" charset="0"/>
              </a:rPr>
              <a:t>. Diceva: «Me disgraziata! Fossi morta prima di ciò e fossi già del tutto dimenticata!».</a:t>
            </a:r>
          </a:p>
          <a:p>
            <a:pPr indent="180340" algn="just">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24.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Fu chiamata da sotto</a:t>
            </a:r>
            <a:r>
              <a:rPr lang="it-IT" sz="2000" dirty="0">
                <a:latin typeface="Times New Roman" panose="02020603050405020304" pitchFamily="18" charset="0"/>
                <a:ea typeface="Calibri" panose="020F0502020204030204" pitchFamily="34" charset="0"/>
                <a:cs typeface="Times New Roman" panose="02020603050405020304" pitchFamily="18" charset="0"/>
              </a:rPr>
              <a:t>: «Non ti affliggere, ché certo il tuo Signore ha posto un ruscello ai tuoi piedi; 25.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scuoti il tronco della palma</a:t>
            </a:r>
            <a:r>
              <a:rPr lang="it-IT" sz="2000" dirty="0">
                <a:latin typeface="Times New Roman" panose="02020603050405020304" pitchFamily="18" charset="0"/>
                <a:ea typeface="Calibri" panose="020F0502020204030204" pitchFamily="34" charset="0"/>
                <a:cs typeface="Times New Roman" panose="02020603050405020304" pitchFamily="18" charset="0"/>
              </a:rPr>
              <a:t>: lascerà cadere su di te datteri freschi e maturi. [...] 27. Tornò dai suoi portando [il bambino]. Dissero: «O Maria, hai commesso un abominio! 28.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O sorella di Aronne</a:t>
            </a:r>
            <a:r>
              <a:rPr lang="it-IT" sz="2000" dirty="0">
                <a:latin typeface="Times New Roman" panose="02020603050405020304" pitchFamily="18" charset="0"/>
                <a:ea typeface="Calibri" panose="020F0502020204030204" pitchFamily="34" charset="0"/>
                <a:cs typeface="Times New Roman" panose="02020603050405020304" pitchFamily="18" charset="0"/>
              </a:rPr>
              <a:t>, tuo padre non era un empio né tua madre una libertina». 29. Maria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indicò</a:t>
            </a:r>
            <a:r>
              <a:rPr lang="it-IT" sz="2000" dirty="0">
                <a:latin typeface="Times New Roman" panose="02020603050405020304" pitchFamily="18" charset="0"/>
                <a:ea typeface="Calibri" panose="020F0502020204030204" pitchFamily="34" charset="0"/>
                <a:cs typeface="Times New Roman" panose="02020603050405020304" pitchFamily="18" charset="0"/>
              </a:rPr>
              <a:t> loro [il bambino]. Dissero: «Come potremmo parlare con un infante nella culla?», 30. [Ma Gesù] disse: «In verità sono un servo di Allah. Mi ha dato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Libro</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000" dirty="0">
                <a:latin typeface="Times New Roman" panose="02020603050405020304" pitchFamily="18" charset="0"/>
                <a:ea typeface="Calibri" panose="020F0502020204030204" pitchFamily="34" charset="0"/>
                <a:cs typeface="Times New Roman" panose="02020603050405020304" pitchFamily="18" charset="0"/>
              </a:rPr>
              <a:t>e ha fatto di me un profeta. 31. Mi ha </a:t>
            </a:r>
            <a:r>
              <a:rPr lang="it-IT" sz="2000" b="1" dirty="0">
                <a:latin typeface="Times New Roman" panose="02020603050405020304" pitchFamily="18" charset="0"/>
                <a:ea typeface="Calibri" panose="020F0502020204030204" pitchFamily="34" charset="0"/>
                <a:cs typeface="Times New Roman" panose="02020603050405020304" pitchFamily="18" charset="0"/>
              </a:rPr>
              <a:t>benedetto</a:t>
            </a:r>
            <a:r>
              <a:rPr lang="it-IT" sz="2000" dirty="0">
                <a:latin typeface="Times New Roman" panose="02020603050405020304" pitchFamily="18" charset="0"/>
                <a:ea typeface="Calibri" panose="020F0502020204030204" pitchFamily="34" charset="0"/>
                <a:cs typeface="Times New Roman" panose="02020603050405020304" pitchFamily="18" charset="0"/>
              </a:rPr>
              <a:t> ovunque sia e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mi ha prescritto l’orazione e l’elemosina</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000" dirty="0">
                <a:latin typeface="Times New Roman" panose="02020603050405020304" pitchFamily="18" charset="0"/>
                <a:ea typeface="Calibri" panose="020F0502020204030204" pitchFamily="34" charset="0"/>
                <a:cs typeface="Times New Roman" panose="02020603050405020304" pitchFamily="18" charset="0"/>
              </a:rPr>
              <a:t>finché avrò vita, 32. </a:t>
            </a:r>
            <a:r>
              <a:rPr lang="it-IT" sz="2000" b="1" dirty="0">
                <a:latin typeface="Times New Roman" panose="02020603050405020304" pitchFamily="18" charset="0"/>
                <a:ea typeface="Calibri" panose="020F0502020204030204" pitchFamily="34" charset="0"/>
                <a:cs typeface="Times New Roman" panose="02020603050405020304" pitchFamily="18" charset="0"/>
              </a:rPr>
              <a:t>e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la bontà</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000" dirty="0">
                <a:latin typeface="Times New Roman" panose="02020603050405020304" pitchFamily="18" charset="0"/>
                <a:ea typeface="Calibri" panose="020F0502020204030204" pitchFamily="34" charset="0"/>
                <a:cs typeface="Times New Roman" panose="02020603050405020304" pitchFamily="18" charset="0"/>
              </a:rPr>
              <a:t>verso colei che mi ha generato. Non mi ha fatto </a:t>
            </a:r>
            <a:r>
              <a:rPr lang="it-IT" sz="2000" b="1" dirty="0">
                <a:latin typeface="Times New Roman" panose="02020603050405020304" pitchFamily="18" charset="0"/>
                <a:ea typeface="Calibri" panose="020F0502020204030204" pitchFamily="34" charset="0"/>
                <a:cs typeface="Times New Roman" panose="02020603050405020304" pitchFamily="18" charset="0"/>
              </a:rPr>
              <a:t>né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prepotente né scellerato</a:t>
            </a:r>
            <a:r>
              <a:rPr lang="it-IT" sz="2000" dirty="0">
                <a:latin typeface="Times New Roman" panose="02020603050405020304" pitchFamily="18" charset="0"/>
                <a:ea typeface="Calibri" panose="020F0502020204030204" pitchFamily="34" charset="0"/>
                <a:cs typeface="Times New Roman" panose="02020603050405020304" pitchFamily="18" charset="0"/>
              </a:rPr>
              <a:t>. 33. Pace su di me il giorno in cui sono nato, il giorno in cui morrò e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il Giorno in cui sarò resuscitato a nuova vita</a:t>
            </a:r>
            <a:r>
              <a:rPr lang="it-IT" sz="20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spcAft>
                <a:spcPts val="0"/>
              </a:spcAft>
            </a:pPr>
            <a:endParaRPr lang="it-IT" sz="20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37. Poi le </a:t>
            </a:r>
            <a:r>
              <a:rPr lang="it-IT"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sette</a:t>
            </a:r>
            <a:r>
              <a:rPr lang="it-IT" sz="2000" dirty="0">
                <a:latin typeface="Times New Roman" panose="02020603050405020304" pitchFamily="18" charset="0"/>
                <a:ea typeface="Calibri" panose="020F0502020204030204" pitchFamily="34" charset="0"/>
                <a:cs typeface="Times New Roman" panose="02020603050405020304" pitchFamily="18" charset="0"/>
              </a:rPr>
              <a:t> furono in disaccordo tra loro. Guai a coloro che non credono, quando compariranno nel Giorno terribile.</a:t>
            </a:r>
          </a:p>
        </p:txBody>
      </p:sp>
    </p:spTree>
    <p:extLst>
      <p:ext uri="{BB962C8B-B14F-4D97-AF65-F5344CB8AC3E}">
        <p14:creationId xmlns:p14="http://schemas.microsoft.com/office/powerpoint/2010/main" val="320543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B44164-934F-4248-B2CB-853A27AB44F2}"/>
              </a:ext>
            </a:extLst>
          </p:cNvPr>
          <p:cNvSpPr txBox="1"/>
          <p:nvPr/>
        </p:nvSpPr>
        <p:spPr>
          <a:xfrm>
            <a:off x="598714" y="1120934"/>
            <a:ext cx="10961914" cy="461665"/>
          </a:xfrm>
          <a:prstGeom prst="rect">
            <a:avLst/>
          </a:prstGeom>
          <a:noFill/>
        </p:spPr>
        <p:txBody>
          <a:bodyPr wrap="square" rtlCol="0">
            <a:spAutoFit/>
          </a:bodyPr>
          <a:lstStyle/>
          <a:p>
            <a:r>
              <a:rPr lang="it-IT" sz="2400" dirty="0">
                <a:solidFill>
                  <a:srgbClr val="FFFF00"/>
                </a:solidFill>
              </a:rPr>
              <a:t>GENESI STORICA DELLA CONCEZIONE MONOTEISTICA DI DIO NELL’ISLAM</a:t>
            </a:r>
          </a:p>
        </p:txBody>
      </p:sp>
      <p:sp>
        <p:nvSpPr>
          <p:cNvPr id="3" name="Freccia giù 2">
            <a:extLst>
              <a:ext uri="{FF2B5EF4-FFF2-40B4-BE49-F238E27FC236}">
                <a16:creationId xmlns:a16="http://schemas.microsoft.com/office/drawing/2014/main" id="{8BA69B00-5FFD-6544-A3C5-7080F2BEB379}"/>
              </a:ext>
            </a:extLst>
          </p:cNvPr>
          <p:cNvSpPr/>
          <p:nvPr/>
        </p:nvSpPr>
        <p:spPr>
          <a:xfrm>
            <a:off x="1540331"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giù 3">
            <a:extLst>
              <a:ext uri="{FF2B5EF4-FFF2-40B4-BE49-F238E27FC236}">
                <a16:creationId xmlns:a16="http://schemas.microsoft.com/office/drawing/2014/main" id="{2900F211-34A5-8D44-994B-7B16EE8499F3}"/>
              </a:ext>
            </a:extLst>
          </p:cNvPr>
          <p:cNvSpPr/>
          <p:nvPr/>
        </p:nvSpPr>
        <p:spPr>
          <a:xfrm>
            <a:off x="4033158" y="2081440"/>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giù 4">
            <a:extLst>
              <a:ext uri="{FF2B5EF4-FFF2-40B4-BE49-F238E27FC236}">
                <a16:creationId xmlns:a16="http://schemas.microsoft.com/office/drawing/2014/main" id="{9A6E9F47-FAAC-AD45-9884-8441E9E0E840}"/>
              </a:ext>
            </a:extLst>
          </p:cNvPr>
          <p:cNvSpPr/>
          <p:nvPr/>
        </p:nvSpPr>
        <p:spPr>
          <a:xfrm>
            <a:off x="6245678"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giù 5">
            <a:extLst>
              <a:ext uri="{FF2B5EF4-FFF2-40B4-BE49-F238E27FC236}">
                <a16:creationId xmlns:a16="http://schemas.microsoft.com/office/drawing/2014/main" id="{A43E0EE5-F476-2042-9F51-26AA2BDFE842}"/>
              </a:ext>
            </a:extLst>
          </p:cNvPr>
          <p:cNvSpPr/>
          <p:nvPr/>
        </p:nvSpPr>
        <p:spPr>
          <a:xfrm>
            <a:off x="8659586" y="206125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275C448B-A80A-4C4C-954C-BC3FCD94738B}"/>
              </a:ext>
            </a:extLst>
          </p:cNvPr>
          <p:cNvSpPr txBox="1"/>
          <p:nvPr/>
        </p:nvSpPr>
        <p:spPr>
          <a:xfrm>
            <a:off x="234045" y="3433381"/>
            <a:ext cx="2612571" cy="923330"/>
          </a:xfrm>
          <a:prstGeom prst="rect">
            <a:avLst/>
          </a:prstGeom>
          <a:noFill/>
        </p:spPr>
        <p:txBody>
          <a:bodyPr wrap="square" rtlCol="0">
            <a:spAutoFit/>
          </a:bodyPr>
          <a:lstStyle/>
          <a:p>
            <a:pPr algn="ctr"/>
            <a:r>
              <a:rPr lang="it-IT" dirty="0"/>
              <a:t>ELEMENTI DI UNA RELIGIOSITA’ </a:t>
            </a:r>
          </a:p>
          <a:p>
            <a:pPr algn="ctr"/>
            <a:r>
              <a:rPr lang="it-IT" dirty="0"/>
              <a:t>ARABA PREISL. </a:t>
            </a:r>
          </a:p>
        </p:txBody>
      </p:sp>
      <p:sp>
        <p:nvSpPr>
          <p:cNvPr id="8" name="CasellaDiTesto 7">
            <a:extLst>
              <a:ext uri="{FF2B5EF4-FFF2-40B4-BE49-F238E27FC236}">
                <a16:creationId xmlns:a16="http://schemas.microsoft.com/office/drawing/2014/main" id="{9517544B-1720-FF41-92FC-3123FACA365F}"/>
              </a:ext>
            </a:extLst>
          </p:cNvPr>
          <p:cNvSpPr txBox="1"/>
          <p:nvPr/>
        </p:nvSpPr>
        <p:spPr>
          <a:xfrm>
            <a:off x="2754833" y="3537461"/>
            <a:ext cx="2841172" cy="646331"/>
          </a:xfrm>
          <a:prstGeom prst="rect">
            <a:avLst/>
          </a:prstGeom>
          <a:noFill/>
        </p:spPr>
        <p:txBody>
          <a:bodyPr wrap="square" rtlCol="0">
            <a:spAutoFit/>
          </a:bodyPr>
          <a:lstStyle/>
          <a:p>
            <a:pPr algn="ctr"/>
            <a:r>
              <a:rPr lang="it-IT" dirty="0"/>
              <a:t>MONOTEISMO </a:t>
            </a:r>
          </a:p>
          <a:p>
            <a:pPr algn="ctr"/>
            <a:r>
              <a:rPr lang="it-IT" dirty="0"/>
              <a:t>EBRAICO</a:t>
            </a:r>
          </a:p>
        </p:txBody>
      </p:sp>
      <p:sp>
        <p:nvSpPr>
          <p:cNvPr id="9" name="CasellaDiTesto 8">
            <a:extLst>
              <a:ext uri="{FF2B5EF4-FFF2-40B4-BE49-F238E27FC236}">
                <a16:creationId xmlns:a16="http://schemas.microsoft.com/office/drawing/2014/main" id="{334A052E-6D31-974A-8A96-8AA8E538FFF8}"/>
              </a:ext>
            </a:extLst>
          </p:cNvPr>
          <p:cNvSpPr txBox="1"/>
          <p:nvPr/>
        </p:nvSpPr>
        <p:spPr>
          <a:xfrm>
            <a:off x="5146221" y="3523211"/>
            <a:ext cx="2743200" cy="923330"/>
          </a:xfrm>
          <a:prstGeom prst="rect">
            <a:avLst/>
          </a:prstGeom>
          <a:noFill/>
        </p:spPr>
        <p:txBody>
          <a:bodyPr wrap="square" rtlCol="0">
            <a:spAutoFit/>
          </a:bodyPr>
          <a:lstStyle/>
          <a:p>
            <a:pPr algn="ctr"/>
            <a:r>
              <a:rPr lang="it-IT" dirty="0"/>
              <a:t>MONOTEISMO</a:t>
            </a:r>
          </a:p>
          <a:p>
            <a:pPr algn="ctr"/>
            <a:r>
              <a:rPr lang="it-IT" dirty="0"/>
              <a:t>CRISTIANO</a:t>
            </a:r>
          </a:p>
          <a:p>
            <a:pPr algn="ctr"/>
            <a:r>
              <a:rPr lang="it-IT" dirty="0"/>
              <a:t>(quale?)</a:t>
            </a:r>
          </a:p>
        </p:txBody>
      </p:sp>
      <p:sp>
        <p:nvSpPr>
          <p:cNvPr id="10" name="CasellaDiTesto 9">
            <a:extLst>
              <a:ext uri="{FF2B5EF4-FFF2-40B4-BE49-F238E27FC236}">
                <a16:creationId xmlns:a16="http://schemas.microsoft.com/office/drawing/2014/main" id="{930E72AC-008B-C04B-B2F5-D49CA729DDDA}"/>
              </a:ext>
            </a:extLst>
          </p:cNvPr>
          <p:cNvSpPr txBox="1"/>
          <p:nvPr/>
        </p:nvSpPr>
        <p:spPr>
          <a:xfrm>
            <a:off x="7794172" y="3523211"/>
            <a:ext cx="2275114" cy="923330"/>
          </a:xfrm>
          <a:prstGeom prst="rect">
            <a:avLst/>
          </a:prstGeom>
          <a:noFill/>
        </p:spPr>
        <p:txBody>
          <a:bodyPr wrap="square" rtlCol="0">
            <a:spAutoFit/>
          </a:bodyPr>
          <a:lstStyle/>
          <a:p>
            <a:pPr algn="ctr"/>
            <a:r>
              <a:rPr lang="it-IT" dirty="0"/>
              <a:t>TEOLOGIA POLITICA DELLA TARDA ANTICHITA’</a:t>
            </a:r>
          </a:p>
        </p:txBody>
      </p:sp>
      <p:sp>
        <p:nvSpPr>
          <p:cNvPr id="11" name="Freccia giù 10">
            <a:extLst>
              <a:ext uri="{FF2B5EF4-FFF2-40B4-BE49-F238E27FC236}">
                <a16:creationId xmlns:a16="http://schemas.microsoft.com/office/drawing/2014/main" id="{A05ADC9C-087C-4045-A13E-5AA33D7687F1}"/>
              </a:ext>
            </a:extLst>
          </p:cNvPr>
          <p:cNvSpPr/>
          <p:nvPr/>
        </p:nvSpPr>
        <p:spPr>
          <a:xfrm>
            <a:off x="615045"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giù 11">
            <a:extLst>
              <a:ext uri="{FF2B5EF4-FFF2-40B4-BE49-F238E27FC236}">
                <a16:creationId xmlns:a16="http://schemas.microsoft.com/office/drawing/2014/main" id="{1311D2AA-4550-A64C-9DBC-87C9FA343B6C}"/>
              </a:ext>
            </a:extLst>
          </p:cNvPr>
          <p:cNvSpPr/>
          <p:nvPr/>
        </p:nvSpPr>
        <p:spPr>
          <a:xfrm>
            <a:off x="1779339" y="4675378"/>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D2644A4-10A9-674E-8908-F455E477E8AD}"/>
              </a:ext>
            </a:extLst>
          </p:cNvPr>
          <p:cNvSpPr txBox="1"/>
          <p:nvPr/>
        </p:nvSpPr>
        <p:spPr>
          <a:xfrm>
            <a:off x="-255813" y="5496182"/>
            <a:ext cx="1796143" cy="584775"/>
          </a:xfrm>
          <a:prstGeom prst="rect">
            <a:avLst/>
          </a:prstGeom>
          <a:noFill/>
        </p:spPr>
        <p:txBody>
          <a:bodyPr wrap="square" rtlCol="0">
            <a:spAutoFit/>
          </a:bodyPr>
          <a:lstStyle/>
          <a:p>
            <a:pPr algn="ctr"/>
            <a:r>
              <a:rPr lang="it-IT" sz="1600" dirty="0"/>
              <a:t>POLITEISMO</a:t>
            </a:r>
          </a:p>
          <a:p>
            <a:pPr algn="ctr"/>
            <a:r>
              <a:rPr lang="it-IT" sz="1600" dirty="0"/>
              <a:t>ARABO</a:t>
            </a:r>
          </a:p>
        </p:txBody>
      </p:sp>
      <p:sp>
        <p:nvSpPr>
          <p:cNvPr id="14" name="Rettangolo 13">
            <a:extLst>
              <a:ext uri="{FF2B5EF4-FFF2-40B4-BE49-F238E27FC236}">
                <a16:creationId xmlns:a16="http://schemas.microsoft.com/office/drawing/2014/main" id="{727AF352-BBE1-F54C-A2F9-9EE57DF09FA9}"/>
              </a:ext>
            </a:extLst>
          </p:cNvPr>
          <p:cNvSpPr/>
          <p:nvPr/>
        </p:nvSpPr>
        <p:spPr>
          <a:xfrm>
            <a:off x="1272409" y="5496182"/>
            <a:ext cx="1340432" cy="584775"/>
          </a:xfrm>
          <a:prstGeom prst="rect">
            <a:avLst/>
          </a:prstGeom>
        </p:spPr>
        <p:txBody>
          <a:bodyPr wrap="none">
            <a:spAutoFit/>
          </a:bodyPr>
          <a:lstStyle/>
          <a:p>
            <a:pPr algn="ctr"/>
            <a:r>
              <a:rPr lang="it-IT" sz="1600" dirty="0"/>
              <a:t>ENOTEISMO</a:t>
            </a:r>
          </a:p>
          <a:p>
            <a:pPr algn="ctr"/>
            <a:r>
              <a:rPr lang="it-IT" sz="1600" dirty="0"/>
              <a:t>ARABO</a:t>
            </a:r>
          </a:p>
        </p:txBody>
      </p:sp>
      <p:sp>
        <p:nvSpPr>
          <p:cNvPr id="15" name="Freccia giù 14">
            <a:extLst>
              <a:ext uri="{FF2B5EF4-FFF2-40B4-BE49-F238E27FC236}">
                <a16:creationId xmlns:a16="http://schemas.microsoft.com/office/drawing/2014/main" id="{714432BF-339A-8747-997B-6BD62EB06AC5}"/>
              </a:ext>
            </a:extLst>
          </p:cNvPr>
          <p:cNvSpPr/>
          <p:nvPr/>
        </p:nvSpPr>
        <p:spPr>
          <a:xfrm>
            <a:off x="2956834" y="4688941"/>
            <a:ext cx="163286" cy="593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9" name="Freccia giù 18">
            <a:extLst>
              <a:ext uri="{FF2B5EF4-FFF2-40B4-BE49-F238E27FC236}">
                <a16:creationId xmlns:a16="http://schemas.microsoft.com/office/drawing/2014/main" id="{6E71D95E-F6BE-564D-974F-572FA24CF295}"/>
              </a:ext>
            </a:extLst>
          </p:cNvPr>
          <p:cNvSpPr/>
          <p:nvPr/>
        </p:nvSpPr>
        <p:spPr>
          <a:xfrm>
            <a:off x="6381749" y="4620932"/>
            <a:ext cx="157844" cy="64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89B4A3C8-E5AC-CE44-9325-301B7D268756}"/>
              </a:ext>
            </a:extLst>
          </p:cNvPr>
          <p:cNvSpPr txBox="1"/>
          <p:nvPr/>
        </p:nvSpPr>
        <p:spPr>
          <a:xfrm>
            <a:off x="5402035" y="5434626"/>
            <a:ext cx="2231572" cy="923330"/>
          </a:xfrm>
          <a:prstGeom prst="rect">
            <a:avLst/>
          </a:prstGeom>
          <a:noFill/>
        </p:spPr>
        <p:txBody>
          <a:bodyPr wrap="square" rtlCol="0">
            <a:spAutoFit/>
          </a:bodyPr>
          <a:lstStyle/>
          <a:p>
            <a:pPr algn="ctr"/>
            <a:r>
              <a:rPr lang="it-IT" dirty="0"/>
              <a:t>Circa la prassi:</a:t>
            </a:r>
          </a:p>
          <a:p>
            <a:pPr algn="ctr"/>
            <a:r>
              <a:rPr lang="it-IT" dirty="0"/>
              <a:t>Tradizioni monastiche</a:t>
            </a:r>
          </a:p>
        </p:txBody>
      </p:sp>
      <p:sp>
        <p:nvSpPr>
          <p:cNvPr id="21" name="Freccia giù 20">
            <a:extLst>
              <a:ext uri="{FF2B5EF4-FFF2-40B4-BE49-F238E27FC236}">
                <a16:creationId xmlns:a16="http://schemas.microsoft.com/office/drawing/2014/main" id="{73FB6319-266F-8E4C-9B4D-639CF4ADA0FD}"/>
              </a:ext>
            </a:extLst>
          </p:cNvPr>
          <p:cNvSpPr/>
          <p:nvPr/>
        </p:nvSpPr>
        <p:spPr>
          <a:xfrm>
            <a:off x="11073494" y="2051161"/>
            <a:ext cx="272143" cy="1164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B8273324-70C8-D143-AF11-EF89B65277CD}"/>
              </a:ext>
            </a:extLst>
          </p:cNvPr>
          <p:cNvSpPr txBox="1"/>
          <p:nvPr/>
        </p:nvSpPr>
        <p:spPr>
          <a:xfrm>
            <a:off x="10280812" y="3537065"/>
            <a:ext cx="1856759" cy="923330"/>
          </a:xfrm>
          <a:prstGeom prst="rect">
            <a:avLst/>
          </a:prstGeom>
          <a:noFill/>
        </p:spPr>
        <p:txBody>
          <a:bodyPr wrap="square" rtlCol="0">
            <a:spAutoFit/>
          </a:bodyPr>
          <a:lstStyle/>
          <a:p>
            <a:pPr algn="ctr"/>
            <a:r>
              <a:rPr lang="it-IT" dirty="0"/>
              <a:t>CARISMA PROFETICO DI MUHAMMAD?</a:t>
            </a:r>
          </a:p>
        </p:txBody>
      </p:sp>
      <p:sp>
        <p:nvSpPr>
          <p:cNvPr id="22" name="CasellaDiTesto 21">
            <a:extLst>
              <a:ext uri="{FF2B5EF4-FFF2-40B4-BE49-F238E27FC236}">
                <a16:creationId xmlns:a16="http://schemas.microsoft.com/office/drawing/2014/main" id="{0DA859F5-49EB-6445-8B7A-34C511D1D317}"/>
              </a:ext>
            </a:extLst>
          </p:cNvPr>
          <p:cNvSpPr txBox="1"/>
          <p:nvPr/>
        </p:nvSpPr>
        <p:spPr>
          <a:xfrm>
            <a:off x="2612841" y="5415509"/>
            <a:ext cx="2079172" cy="461665"/>
          </a:xfrm>
          <a:prstGeom prst="rect">
            <a:avLst/>
          </a:prstGeom>
          <a:noFill/>
        </p:spPr>
        <p:txBody>
          <a:bodyPr wrap="square" rtlCol="0">
            <a:spAutoFit/>
          </a:bodyPr>
          <a:lstStyle/>
          <a:p>
            <a:r>
              <a:rPr lang="it-IT" sz="2400" dirty="0" err="1">
                <a:latin typeface="Times New Roman" panose="02020603050405020304" pitchFamily="18" charset="0"/>
                <a:cs typeface="Times New Roman" panose="02020603050405020304" pitchFamily="18" charset="0"/>
              </a:rPr>
              <a:t>Hanīf</a:t>
            </a:r>
            <a:r>
              <a:rPr lang="it-IT"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726664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12EC00-DC2E-F744-ACC1-2A7B929C09A1}"/>
              </a:ext>
            </a:extLst>
          </p:cNvPr>
          <p:cNvPicPr>
            <a:picLocks noChangeAspect="1"/>
          </p:cNvPicPr>
          <p:nvPr/>
        </p:nvPicPr>
        <p:blipFill rotWithShape="1">
          <a:blip r:embed="rId2"/>
          <a:srcRect l="61171" r="14000"/>
          <a:stretch/>
        </p:blipFill>
        <p:spPr>
          <a:xfrm>
            <a:off x="0" y="1"/>
            <a:ext cx="2554225" cy="6857999"/>
          </a:xfrm>
          <a:prstGeom prst="rect">
            <a:avLst/>
          </a:prstGeom>
        </p:spPr>
      </p:pic>
      <p:sp>
        <p:nvSpPr>
          <p:cNvPr id="2" name="Rettangolo 1">
            <a:extLst>
              <a:ext uri="{FF2B5EF4-FFF2-40B4-BE49-F238E27FC236}">
                <a16:creationId xmlns:a16="http://schemas.microsoft.com/office/drawing/2014/main" id="{B8F3D4A7-E56E-834E-8E9B-E1257E60418A}"/>
              </a:ext>
            </a:extLst>
          </p:cNvPr>
          <p:cNvSpPr/>
          <p:nvPr/>
        </p:nvSpPr>
        <p:spPr>
          <a:xfrm>
            <a:off x="2761343" y="759448"/>
            <a:ext cx="9144000" cy="5518370"/>
          </a:xfrm>
          <a:prstGeom prst="rect">
            <a:avLst/>
          </a:prstGeom>
        </p:spPr>
        <p:txBody>
          <a:bodyPr wrap="square">
            <a:spAutoFit/>
          </a:bodyPr>
          <a:lstStyle/>
          <a:p>
            <a:pPr indent="180340" algn="just">
              <a:lnSpc>
                <a:spcPct val="115000"/>
              </a:lnSpc>
              <a:spcAft>
                <a:spcPts val="0"/>
              </a:spcAft>
            </a:pPr>
            <a:r>
              <a:rPr lang="it-IT" sz="2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discorso programmatico</a:t>
            </a:r>
            <a:endParaRPr lang="it-IT" sz="22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endParaRPr lang="it-IT" sz="22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47. Ella disse: «Come potrei avere un bambino se mai un uomo mi ha toccata?». Disse: «È così che Allah crea ciò che vuole: quando decide una cosa dice solo “Sii” ed essa è.</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48. E Allah gli insegnerà il Libro e la saggezza, la </a:t>
            </a:r>
            <a:r>
              <a:rPr lang="it-IT" sz="2200" dirty="0" err="1">
                <a:latin typeface="Times New Roman" panose="02020603050405020304" pitchFamily="18" charset="0"/>
                <a:ea typeface="Calibri" panose="020F0502020204030204" pitchFamily="34" charset="0"/>
                <a:cs typeface="Times New Roman" panose="02020603050405020304" pitchFamily="18" charset="0"/>
              </a:rPr>
              <a:t>Torâh</a:t>
            </a:r>
            <a:r>
              <a:rPr lang="it-IT" sz="2200" dirty="0">
                <a:latin typeface="Times New Roman" panose="02020603050405020304" pitchFamily="18" charset="0"/>
                <a:ea typeface="Calibri" panose="020F0502020204030204" pitchFamily="34" charset="0"/>
                <a:cs typeface="Times New Roman" panose="02020603050405020304" pitchFamily="18" charset="0"/>
              </a:rPr>
              <a:t> e l’</a:t>
            </a:r>
            <a:r>
              <a:rPr lang="it-IT" sz="2200" dirty="0" err="1">
                <a:latin typeface="Times New Roman" panose="02020603050405020304" pitchFamily="18" charset="0"/>
                <a:ea typeface="Calibri" panose="020F0502020204030204" pitchFamily="34" charset="0"/>
                <a:cs typeface="Times New Roman" panose="02020603050405020304" pitchFamily="18" charset="0"/>
              </a:rPr>
              <a:t>Ingîl</a:t>
            </a:r>
            <a:r>
              <a:rPr lang="it-IT" sz="2200" dirty="0">
                <a:latin typeface="Times New Roman" panose="02020603050405020304" pitchFamily="18" charset="0"/>
                <a:ea typeface="Calibri" panose="020F0502020204030204" pitchFamily="34" charset="0"/>
                <a:cs typeface="Times New Roman" panose="02020603050405020304" pitchFamily="18" charset="0"/>
              </a:rPr>
              <a:t>.</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49. E [ne farà un] messaggero per i figli di Israele [41] [che dirà loro]: “In verità vi reco un segno da parte del vostro Signore.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Plasmo per voi un simulacro di uccello</a:t>
            </a:r>
            <a:r>
              <a:rPr lang="it-IT" sz="2200" dirty="0">
                <a:latin typeface="Times New Roman" panose="02020603050405020304" pitchFamily="18" charset="0"/>
                <a:ea typeface="Calibri" panose="020F0502020204030204" pitchFamily="34" charset="0"/>
                <a:cs typeface="Times New Roman" panose="02020603050405020304" pitchFamily="18" charset="0"/>
              </a:rPr>
              <a:t> nella creta e poi vi soffio sopra e, </a:t>
            </a: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con il permesso di Allah, diventa un uccello</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E </a:t>
            </a:r>
            <a:r>
              <a:rPr lang="it-IT" sz="2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per volontà di Allah</a:t>
            </a:r>
            <a:r>
              <a:rPr lang="it-IT" sz="2200" dirty="0">
                <a:latin typeface="Times New Roman" panose="02020603050405020304" pitchFamily="18" charset="0"/>
                <a:ea typeface="Calibri" panose="020F0502020204030204" pitchFamily="34" charset="0"/>
                <a:cs typeface="Times New Roman" panose="02020603050405020304" pitchFamily="18" charset="0"/>
              </a:rPr>
              <a:t>, guarisco il cieco nato e il lebbroso, e resuscito il morto. E vi informo di quel che mangiate e di quel che accumulate nelle vostre case. Certamente in ciò vi è un segno se siete credenti!</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50. [Sono stato mandato] a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confermarvi la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Torâh</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che mi ha preceduto e a rendervi lecito qualcosa che vi era stata vietata</a:t>
            </a: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94056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0825C3E-AF33-0E4E-9AB4-8924F44FCB75}"/>
              </a:ext>
            </a:extLst>
          </p:cNvPr>
          <p:cNvPicPr>
            <a:picLocks noChangeAspect="1"/>
          </p:cNvPicPr>
          <p:nvPr/>
        </p:nvPicPr>
        <p:blipFill rotWithShape="1">
          <a:blip r:embed="rId2"/>
          <a:srcRect r="24176"/>
          <a:stretch/>
        </p:blipFill>
        <p:spPr>
          <a:xfrm>
            <a:off x="203200" y="990130"/>
            <a:ext cx="7015904" cy="4857751"/>
          </a:xfrm>
          <a:prstGeom prst="rect">
            <a:avLst/>
          </a:prstGeom>
        </p:spPr>
      </p:pic>
      <p:pic>
        <p:nvPicPr>
          <p:cNvPr id="7" name="Immagine 6">
            <a:extLst>
              <a:ext uri="{FF2B5EF4-FFF2-40B4-BE49-F238E27FC236}">
                <a16:creationId xmlns:a16="http://schemas.microsoft.com/office/drawing/2014/main" id="{EBA0F78C-A7E8-1E40-A0F7-E5696D7982B7}"/>
              </a:ext>
            </a:extLst>
          </p:cNvPr>
          <p:cNvPicPr>
            <a:picLocks noChangeAspect="1"/>
          </p:cNvPicPr>
          <p:nvPr/>
        </p:nvPicPr>
        <p:blipFill>
          <a:blip r:embed="rId3"/>
          <a:stretch>
            <a:fillRect/>
          </a:stretch>
        </p:blipFill>
        <p:spPr>
          <a:xfrm>
            <a:off x="7611110" y="107011"/>
            <a:ext cx="4040632" cy="6623987"/>
          </a:xfrm>
          <a:prstGeom prst="rect">
            <a:avLst/>
          </a:prstGeom>
        </p:spPr>
      </p:pic>
    </p:spTree>
    <p:extLst>
      <p:ext uri="{BB962C8B-B14F-4D97-AF65-F5344CB8AC3E}">
        <p14:creationId xmlns:p14="http://schemas.microsoft.com/office/powerpoint/2010/main" val="38346887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12EC00-DC2E-F744-ACC1-2A7B929C09A1}"/>
              </a:ext>
            </a:extLst>
          </p:cNvPr>
          <p:cNvPicPr>
            <a:picLocks noChangeAspect="1"/>
          </p:cNvPicPr>
          <p:nvPr/>
        </p:nvPicPr>
        <p:blipFill rotWithShape="1">
          <a:blip r:embed="rId2"/>
          <a:srcRect l="61171" r="14000"/>
          <a:stretch/>
        </p:blipFill>
        <p:spPr>
          <a:xfrm>
            <a:off x="0" y="1"/>
            <a:ext cx="2554225" cy="6857999"/>
          </a:xfrm>
          <a:prstGeom prst="rect">
            <a:avLst/>
          </a:prstGeom>
        </p:spPr>
      </p:pic>
      <p:sp>
        <p:nvSpPr>
          <p:cNvPr id="2" name="Rettangolo 1">
            <a:extLst>
              <a:ext uri="{FF2B5EF4-FFF2-40B4-BE49-F238E27FC236}">
                <a16:creationId xmlns:a16="http://schemas.microsoft.com/office/drawing/2014/main" id="{C4E3E537-42F9-2B41-AB38-BF72B9B5D280}"/>
              </a:ext>
            </a:extLst>
          </p:cNvPr>
          <p:cNvSpPr/>
          <p:nvPr/>
        </p:nvSpPr>
        <p:spPr>
          <a:xfrm>
            <a:off x="3098800" y="1495363"/>
            <a:ext cx="8737600" cy="3416320"/>
          </a:xfrm>
          <a:prstGeom prst="rect">
            <a:avLst/>
          </a:prstGeom>
        </p:spPr>
        <p:txBody>
          <a:bodyPr wrap="square">
            <a:spAutoFit/>
          </a:bodyPr>
          <a:lstStyle/>
          <a:p>
            <a:pPr indent="180340" algn="just">
              <a:spcAft>
                <a:spcPts val="0"/>
              </a:spcAft>
            </a:pPr>
            <a:r>
              <a:rPr lang="it-IT"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 – Apostoli di Gesù</a:t>
            </a:r>
          </a:p>
          <a:p>
            <a:pPr indent="180340" algn="just">
              <a:spcAft>
                <a:spcPts val="0"/>
              </a:spcAft>
            </a:pPr>
            <a:endPar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52. Quando poi Gesù avvertì la miscredenza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kufr</a:t>
            </a:r>
            <a:r>
              <a:rPr lang="it-IT" sz="2400" dirty="0">
                <a:latin typeface="Times New Roman" panose="02020603050405020304" pitchFamily="18" charset="0"/>
                <a:ea typeface="Calibri" panose="020F0502020204030204" pitchFamily="34" charset="0"/>
                <a:cs typeface="Times New Roman" panose="02020603050405020304" pitchFamily="18" charset="0"/>
              </a:rPr>
              <a:t>) in loro, disse: «Chi sono i miei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ausiliari</a:t>
            </a:r>
            <a:r>
              <a:rPr lang="it-IT" sz="2400" dirty="0">
                <a:latin typeface="Times New Roman" panose="02020603050405020304" pitchFamily="18" charset="0"/>
                <a:ea typeface="Calibri" panose="020F0502020204030204" pitchFamily="34" charset="0"/>
                <a:cs typeface="Times New Roman" panose="02020603050405020304" pitchFamily="18" charset="0"/>
              </a:rPr>
              <a:t> (ansar) sulla via di Allah?». «Noi, dissero gli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apostoli</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Times New Roman" panose="02020603050405020304" pitchFamily="18" charset="0"/>
                <a:cs typeface="Times New Roman" panose="02020603050405020304" pitchFamily="18" charset="0"/>
              </a:rPr>
              <a:t>ḥawāriyyūn</a:t>
            </a:r>
            <a:r>
              <a:rPr lang="it-IT" sz="2400" dirty="0">
                <a:latin typeface="Times New Roman" panose="02020603050405020304" pitchFamily="18" charset="0"/>
                <a:ea typeface="Times New Roman" panose="02020603050405020304" pitchFamily="18" charset="0"/>
                <a:cs typeface="Times New Roman" panose="02020603050405020304" pitchFamily="18" charset="0"/>
              </a:rPr>
              <a:t>)</a:t>
            </a:r>
            <a:r>
              <a:rPr lang="it-IT" sz="2400" dirty="0">
                <a:latin typeface="Times New Roman" panose="02020603050405020304" pitchFamily="18" charset="0"/>
                <a:ea typeface="Calibri" panose="020F0502020204030204" pitchFamily="34" charset="0"/>
                <a:cs typeface="Times New Roman" panose="02020603050405020304" pitchFamily="18" charset="0"/>
              </a:rPr>
              <a:t> siamo gli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ausiliari</a:t>
            </a:r>
            <a:r>
              <a:rPr lang="it-IT" sz="2400" dirty="0">
                <a:latin typeface="Times New Roman" panose="02020603050405020304" pitchFamily="18" charset="0"/>
                <a:ea typeface="Calibri" panose="020F0502020204030204" pitchFamily="34" charset="0"/>
                <a:cs typeface="Times New Roman" panose="02020603050405020304" pitchFamily="18" charset="0"/>
              </a:rPr>
              <a:t> di Allah. Noi crediamo in Allah, sii testimone della nostra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sottomissione</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53. Signore! Abbiamo creduto in quello che hai fatto scendere e abbiamo seguito il messaggero, annoveraci tra coloro che testimoniano».</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30509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F7C79C7-18FF-AA40-AF8E-94D3CCCF843F}"/>
              </a:ext>
            </a:extLst>
          </p:cNvPr>
          <p:cNvPicPr>
            <a:picLocks noChangeAspect="1"/>
          </p:cNvPicPr>
          <p:nvPr/>
        </p:nvPicPr>
        <p:blipFill>
          <a:blip r:embed="rId2"/>
          <a:stretch>
            <a:fillRect/>
          </a:stretch>
        </p:blipFill>
        <p:spPr>
          <a:xfrm>
            <a:off x="1092200" y="328820"/>
            <a:ext cx="9906000" cy="6137412"/>
          </a:xfrm>
          <a:prstGeom prst="rect">
            <a:avLst/>
          </a:prstGeom>
        </p:spPr>
      </p:pic>
    </p:spTree>
    <p:extLst>
      <p:ext uri="{BB962C8B-B14F-4D97-AF65-F5344CB8AC3E}">
        <p14:creationId xmlns:p14="http://schemas.microsoft.com/office/powerpoint/2010/main" val="770821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ED801AB-40EF-434B-B098-B858AEB431F2}"/>
              </a:ext>
            </a:extLst>
          </p:cNvPr>
          <p:cNvPicPr>
            <a:picLocks noChangeAspect="1"/>
          </p:cNvPicPr>
          <p:nvPr/>
        </p:nvPicPr>
        <p:blipFill>
          <a:blip r:embed="rId2"/>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39677323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12EC00-DC2E-F744-ACC1-2A7B929C09A1}"/>
              </a:ext>
            </a:extLst>
          </p:cNvPr>
          <p:cNvPicPr>
            <a:picLocks noChangeAspect="1"/>
          </p:cNvPicPr>
          <p:nvPr/>
        </p:nvPicPr>
        <p:blipFill rotWithShape="1">
          <a:blip r:embed="rId2"/>
          <a:srcRect l="61171" r="14000"/>
          <a:stretch/>
        </p:blipFill>
        <p:spPr>
          <a:xfrm>
            <a:off x="0" y="1"/>
            <a:ext cx="2554225" cy="6857999"/>
          </a:xfrm>
          <a:prstGeom prst="rect">
            <a:avLst/>
          </a:prstGeom>
        </p:spPr>
      </p:pic>
      <p:sp>
        <p:nvSpPr>
          <p:cNvPr id="2" name="Rettangolo 1">
            <a:extLst>
              <a:ext uri="{FF2B5EF4-FFF2-40B4-BE49-F238E27FC236}">
                <a16:creationId xmlns:a16="http://schemas.microsoft.com/office/drawing/2014/main" id="{9EA5D522-FE0B-6B4F-8299-2514154CFEB2}"/>
              </a:ext>
            </a:extLst>
          </p:cNvPr>
          <p:cNvSpPr/>
          <p:nvPr/>
        </p:nvSpPr>
        <p:spPr>
          <a:xfrm>
            <a:off x="3048000" y="847876"/>
            <a:ext cx="8534400" cy="5162247"/>
          </a:xfrm>
          <a:prstGeom prst="rect">
            <a:avLst/>
          </a:prstGeom>
        </p:spPr>
        <p:txBody>
          <a:bodyPr wrap="square">
            <a:spAutoFit/>
          </a:bodyPr>
          <a:lstStyle/>
          <a:p>
            <a:pPr indent="180340" algn="just">
              <a:lnSpc>
                <a:spcPct val="115000"/>
              </a:lnSpc>
              <a:spcAft>
                <a:spcPts val="0"/>
              </a:spcAft>
            </a:pP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Status del profeta Gesù – </a:t>
            </a:r>
            <a:r>
              <a:rPr lang="it-IT"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5</a:t>
            </a:r>
          </a:p>
          <a:p>
            <a:pPr indent="180340" algn="just">
              <a:lnSpc>
                <a:spcPct val="115000"/>
              </a:lnSpc>
              <a:spcAft>
                <a:spcPts val="0"/>
              </a:spcAft>
            </a:pPr>
            <a:endParaRPr lang="it-IT"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116. E quando Allah dirà: «O Gesù figlio di Maria, hai forse detto alla gente: “Prendete me e mia madre come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due divinità </a:t>
            </a:r>
            <a:r>
              <a:rPr lang="it-IT" sz="2400" dirty="0">
                <a:latin typeface="Times New Roman" panose="02020603050405020304" pitchFamily="18" charset="0"/>
                <a:ea typeface="Calibri" panose="020F0502020204030204" pitchFamily="34" charset="0"/>
                <a:cs typeface="Times New Roman" panose="02020603050405020304" pitchFamily="18" charset="0"/>
              </a:rPr>
              <a:t>all’infuori di Allah?”», risponderà: «Gloria a Te! Come potrei dire ciò di cui non ho il diritto? Se lo avessi detto, Tu certamente lo sapresti, ché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Tu conosci quello che c’è in me e io non conosco quello che c’è in Te</a:t>
            </a:r>
            <a:r>
              <a:rPr lang="it-IT" sz="2400" dirty="0">
                <a:latin typeface="Times New Roman" panose="02020603050405020304" pitchFamily="18" charset="0"/>
                <a:ea typeface="Calibri" panose="020F0502020204030204" pitchFamily="34" charset="0"/>
                <a:cs typeface="Times New Roman" panose="02020603050405020304" pitchFamily="18" charset="0"/>
              </a:rPr>
              <a:t>. In verità sei il Supremo conoscitore dell’inconoscibile.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117. Ho detto loro solo quello che Tu mi avevi ordinato di dire: “Adorate Allah, mio Signore e vostro Signore”. Fui testimone di loro finché rimasi presso di loro; da quando mi hai elevato [a Te], Tu sei rimasto a sorvegliarli. </a:t>
            </a: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Tu sei testimone di tutte le cose</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78403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12EC00-DC2E-F744-ACC1-2A7B929C09A1}"/>
              </a:ext>
            </a:extLst>
          </p:cNvPr>
          <p:cNvPicPr>
            <a:picLocks noChangeAspect="1"/>
          </p:cNvPicPr>
          <p:nvPr/>
        </p:nvPicPr>
        <p:blipFill rotWithShape="1">
          <a:blip r:embed="rId2"/>
          <a:srcRect l="61171" r="14000"/>
          <a:stretch/>
        </p:blipFill>
        <p:spPr>
          <a:xfrm>
            <a:off x="0" y="1"/>
            <a:ext cx="2554225" cy="6857999"/>
          </a:xfrm>
          <a:prstGeom prst="rect">
            <a:avLst/>
          </a:prstGeom>
        </p:spPr>
      </p:pic>
      <p:sp>
        <p:nvSpPr>
          <p:cNvPr id="2" name="Rettangolo 1">
            <a:extLst>
              <a:ext uri="{FF2B5EF4-FFF2-40B4-BE49-F238E27FC236}">
                <a16:creationId xmlns:a16="http://schemas.microsoft.com/office/drawing/2014/main" id="{9A334769-B371-1542-8B9A-7D16BD974174}"/>
              </a:ext>
            </a:extLst>
          </p:cNvPr>
          <p:cNvSpPr/>
          <p:nvPr/>
        </p:nvSpPr>
        <p:spPr>
          <a:xfrm>
            <a:off x="2881086" y="401667"/>
            <a:ext cx="9144000" cy="5847755"/>
          </a:xfrm>
          <a:prstGeom prst="rect">
            <a:avLst/>
          </a:prstGeom>
        </p:spPr>
        <p:txBody>
          <a:bodyPr wrap="square">
            <a:spAutoFit/>
          </a:bodyPr>
          <a:lstStyle/>
          <a:p>
            <a:pPr indent="180340" algn="just">
              <a:spcAft>
                <a:spcPts val="0"/>
              </a:spcAft>
            </a:pP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Miracolo della mensa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5)</a:t>
            </a:r>
            <a:endParaRPr lang="it-IT" sz="22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fontAlgn="base">
              <a:spcAft>
                <a:spcPts val="0"/>
              </a:spcAft>
            </a:pPr>
            <a:r>
              <a:rPr lang="it-IT" sz="2200" dirty="0">
                <a:latin typeface="Times New Roman" panose="02020603050405020304" pitchFamily="18" charset="0"/>
                <a:ea typeface="Times New Roman" panose="02020603050405020304" pitchFamily="18" charset="0"/>
                <a:cs typeface="Times New Roman" panose="02020603050405020304" pitchFamily="18" charset="0"/>
              </a:rPr>
              <a:t>112. Quando gli apostoli dissero: «O Gesù, figlio di Maria, è possibile che il tuo Signore faccia scendere su di noi dal cielo una tavola imbandita?», rispose: «Temete Allah se siete credenti». 113. </a:t>
            </a:r>
            <a:r>
              <a:rPr lang="it-IT" sz="2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Dissero: «Vogliamo mangiare da essa. Così i nostri cuori saranno rassicurati,</a:t>
            </a:r>
            <a:r>
              <a:rPr lang="it-IT" sz="2200" dirty="0">
                <a:latin typeface="Times New Roman" panose="02020603050405020304" pitchFamily="18" charset="0"/>
                <a:ea typeface="Times New Roman" panose="02020603050405020304" pitchFamily="18" charset="0"/>
                <a:cs typeface="Times New Roman" panose="02020603050405020304" pitchFamily="18" charset="0"/>
              </a:rPr>
              <a:t> sapremo che tu hai detto la verità e ne saremo testimoni». 114. Gesù figlio di Maria disse: «O Allah nostro Signore, fa’ scendere su di noi, dal cielo, </a:t>
            </a:r>
            <a:r>
              <a:rPr lang="it-IT" sz="2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 tavola imbandita che sia una festa per noi </a:t>
            </a:r>
            <a:r>
              <a:rPr lang="it-IT" sz="2200" dirty="0">
                <a:latin typeface="Times New Roman" panose="02020603050405020304" pitchFamily="18" charset="0"/>
                <a:ea typeface="Times New Roman" panose="02020603050405020304" pitchFamily="18" charset="0"/>
                <a:cs typeface="Times New Roman" panose="02020603050405020304" pitchFamily="18" charset="0"/>
              </a:rPr>
              <a:t>– per il primo di noi come per l’ultimo – e un segno da parte Tua. Provvedi a noi, Tu che sei il migliore dei sostentatori».</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fontAlgn="base">
              <a:spcAft>
                <a:spcPts val="0"/>
              </a:spcAft>
            </a:pPr>
            <a:r>
              <a:rPr lang="it-IT" sz="22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Gesù profeta di Muhammad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sura</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61)</a:t>
            </a:r>
            <a:endParaRPr lang="it-IT" sz="22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6. E quando Gesù figlio di Maria disse: «O Figli di Israele, io sono veramente un Messaggero di Allah a voi [inviato],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per confermare la </a:t>
            </a:r>
            <a:r>
              <a:rPr lang="it-IT" sz="2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Torâh</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it-IT" sz="2200" dirty="0">
                <a:latin typeface="Times New Roman" panose="02020603050405020304" pitchFamily="18" charset="0"/>
                <a:ea typeface="Calibri" panose="020F0502020204030204" pitchFamily="34" charset="0"/>
                <a:cs typeface="Times New Roman" panose="02020603050405020304" pitchFamily="18" charset="0"/>
              </a:rPr>
              <a:t>che mi ha preceduto, </a:t>
            </a:r>
            <a:r>
              <a:rPr lang="it-IT"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 per annunciarvi un Messaggero che verrà dopo di me</a:t>
            </a:r>
            <a:r>
              <a:rPr lang="it-IT" sz="2200" dirty="0">
                <a:latin typeface="Times New Roman" panose="02020603050405020304" pitchFamily="18" charset="0"/>
                <a:ea typeface="Calibri" panose="020F0502020204030204" pitchFamily="34" charset="0"/>
                <a:cs typeface="Times New Roman" panose="02020603050405020304" pitchFamily="18" charset="0"/>
              </a:rPr>
              <a:t>, il cui nome sarà </a:t>
            </a:r>
            <a:r>
              <a:rPr lang="it-IT"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Ahmad</a:t>
            </a:r>
            <a:r>
              <a:rPr lang="it-IT" sz="2200" dirty="0">
                <a:latin typeface="Times New Roman" panose="02020603050405020304" pitchFamily="18" charset="0"/>
                <a:ea typeface="Calibri" panose="020F0502020204030204" pitchFamily="34" charset="0"/>
                <a:cs typeface="Times New Roman" panose="02020603050405020304" pitchFamily="18" charset="0"/>
              </a:rPr>
              <a:t>. Ma quando questi giunse loro con le prove incontestabili, dissero: «Questa è magia evidente».</a:t>
            </a:r>
            <a:endParaRPr lang="it-IT" sz="2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49701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E939E12-DE31-694A-8C95-5721CF776EA9}"/>
              </a:ext>
            </a:extLst>
          </p:cNvPr>
          <p:cNvSpPr/>
          <p:nvPr/>
        </p:nvSpPr>
        <p:spPr>
          <a:xfrm>
            <a:off x="254000" y="558800"/>
            <a:ext cx="11658600" cy="5582939"/>
          </a:xfrm>
          <a:prstGeom prst="rect">
            <a:avLst/>
          </a:prstGeom>
        </p:spPr>
        <p:txBody>
          <a:bodyPr wrap="square">
            <a:spAutoFit/>
          </a:bodyPr>
          <a:lstStyle/>
          <a:p>
            <a:pPr indent="180340" algn="just">
              <a:lnSpc>
                <a:spcPct val="150000"/>
              </a:lnSpc>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CLASSIFICAZIONE DEGLI HADITH</a:t>
            </a:r>
            <a:endParaRPr lang="it-IT"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Musnad</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la cui catena di trasmissione include la menzione esplicita di ogni narratore fino al Profeta.</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Mu’allaq</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in cui l’autore di un’opera riporta direttamente dal Profeta senza menzionare la catena di trasmissione.</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Mursal</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in cui la menzione del Compagno che riporta dal Profeta viene omessa.</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Munqati</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la cui menzione del </a:t>
            </a:r>
            <a:r>
              <a:rPr lang="it-IT" sz="2000" dirty="0" err="1">
                <a:latin typeface="Times New Roman" panose="02020603050405020304" pitchFamily="18" charset="0"/>
                <a:ea typeface="Calibri" panose="020F0502020204030204" pitchFamily="34" charset="0"/>
                <a:cs typeface="Times New Roman" panose="02020603050405020304" pitchFamily="18" charset="0"/>
              </a:rPr>
              <a:t>tabi’</a:t>
            </a:r>
            <a:r>
              <a:rPr lang="it-IT" sz="2000" dirty="0">
                <a:latin typeface="Times New Roman" panose="02020603050405020304" pitchFamily="18" charset="0"/>
                <a:ea typeface="Calibri" panose="020F0502020204030204" pitchFamily="34" charset="0"/>
                <a:cs typeface="Times New Roman" panose="02020603050405020304" pitchFamily="18" charset="0"/>
              </a:rPr>
              <a:t> (appartenente alla generazione che ha incontrato i Compagni del Profeta) o di altri trasmettitori dopo di lui è stata omessa.</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Mu’dal</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in cui è stata omessa la menzione più trasmettitori</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Marfu</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che risale al Profeta.</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Mawquf</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che risale ad un Compagno.</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Maqtu</a:t>
            </a:r>
            <a:r>
              <a:rPr lang="it-IT"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latin typeface="Times New Roman" panose="02020603050405020304" pitchFamily="18" charset="0"/>
                <a:ea typeface="Calibri" panose="020F0502020204030204" pitchFamily="34" charset="0"/>
                <a:cs typeface="Times New Roman" panose="02020603050405020304" pitchFamily="18" charset="0"/>
              </a:rPr>
              <a:t>hadith</a:t>
            </a:r>
            <a:r>
              <a:rPr lang="it-IT" sz="2000" dirty="0">
                <a:latin typeface="Times New Roman" panose="02020603050405020304" pitchFamily="18" charset="0"/>
                <a:ea typeface="Calibri" panose="020F0502020204030204" pitchFamily="34" charset="0"/>
                <a:cs typeface="Times New Roman" panose="02020603050405020304" pitchFamily="18" charset="0"/>
              </a:rPr>
              <a:t> che risale ad un </a:t>
            </a:r>
            <a:r>
              <a:rPr lang="it-IT" sz="2000" dirty="0" err="1">
                <a:latin typeface="Times New Roman" panose="02020603050405020304" pitchFamily="18" charset="0"/>
                <a:ea typeface="Calibri" panose="020F0502020204030204" pitchFamily="34" charset="0"/>
                <a:cs typeface="Times New Roman" panose="02020603050405020304" pitchFamily="18" charset="0"/>
              </a:rPr>
              <a:t>tabi’</a:t>
            </a:r>
            <a:r>
              <a:rPr lang="it-IT" sz="2000" dirty="0">
                <a:latin typeface="Times New Roman" panose="02020603050405020304" pitchFamily="18" charset="0"/>
                <a:ea typeface="Calibri" panose="020F0502020204030204" pitchFamily="34" charset="0"/>
                <a:cs typeface="Times New Roman" panose="02020603050405020304" pitchFamily="18" charset="0"/>
              </a:rPr>
              <a:t>.</a:t>
            </a:r>
            <a:endParaRPr lang="it-IT"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42830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12EC00-DC2E-F744-ACC1-2A7B929C09A1}"/>
              </a:ext>
            </a:extLst>
          </p:cNvPr>
          <p:cNvPicPr>
            <a:picLocks noChangeAspect="1"/>
          </p:cNvPicPr>
          <p:nvPr/>
        </p:nvPicPr>
        <p:blipFill rotWithShape="1">
          <a:blip r:embed="rId2"/>
          <a:srcRect l="61171" r="14000"/>
          <a:stretch/>
        </p:blipFill>
        <p:spPr>
          <a:xfrm>
            <a:off x="0" y="1"/>
            <a:ext cx="2554225" cy="6857999"/>
          </a:xfrm>
          <a:prstGeom prst="rect">
            <a:avLst/>
          </a:prstGeom>
        </p:spPr>
      </p:pic>
      <p:sp>
        <p:nvSpPr>
          <p:cNvPr id="2" name="Rettangolo 1">
            <a:extLst>
              <a:ext uri="{FF2B5EF4-FFF2-40B4-BE49-F238E27FC236}">
                <a16:creationId xmlns:a16="http://schemas.microsoft.com/office/drawing/2014/main" id="{3FB3057E-DDDA-9243-B443-CC6A46C245FA}"/>
              </a:ext>
            </a:extLst>
          </p:cNvPr>
          <p:cNvSpPr/>
          <p:nvPr/>
        </p:nvSpPr>
        <p:spPr>
          <a:xfrm>
            <a:off x="3022600" y="431356"/>
            <a:ext cx="8483600" cy="7848302"/>
          </a:xfrm>
          <a:prstGeom prst="rect">
            <a:avLst/>
          </a:prstGeom>
        </p:spPr>
        <p:txBody>
          <a:bodyPr wrap="square">
            <a:spAutoFit/>
          </a:bodyPr>
          <a:lstStyle/>
          <a:p>
            <a:pPr indent="180340" algn="just">
              <a:spcAft>
                <a:spcPts val="0"/>
              </a:spcAft>
            </a:pPr>
            <a:r>
              <a:rPr lang="it-IT"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Gesù islamico maestro di vita</a:t>
            </a: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“Quando uno di voi digiuna si unga testa e barba e deterga le labbra, affinché la gente non veda che sta digiunando. E se dà con la destra, ciò rimanga nascosto alla sinistra. E quando prega, faccia scorrere la cortina sulla propria porta, poiché davvero Dio eccelso distribuisce la buona reputazione come fa con il nutrimento”,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Ibn</a:t>
            </a:r>
            <a:r>
              <a:rPr lang="it-IT" sz="2400" dirty="0">
                <a:latin typeface="Times New Roman" panose="02020603050405020304" pitchFamily="18" charset="0"/>
                <a:ea typeface="Calibri" panose="020F0502020204030204" pitchFamily="34" charset="0"/>
                <a:cs typeface="Times New Roman" panose="02020603050405020304" pitchFamily="18" charset="0"/>
              </a:rPr>
              <a:t> Mubarak, </a:t>
            </a:r>
            <a:r>
              <a:rPr lang="it-IT" sz="2400" dirty="0" err="1">
                <a:latin typeface="Times New Roman" panose="02020603050405020304" pitchFamily="18" charset="0"/>
                <a:ea typeface="Calibri" panose="020F0502020204030204" pitchFamily="34" charset="0"/>
                <a:cs typeface="Times New Roman" panose="02020603050405020304" pitchFamily="18" charset="0"/>
              </a:rPr>
              <a:t>Kitab</a:t>
            </a:r>
            <a:r>
              <a:rPr lang="it-IT" sz="2400" dirty="0">
                <a:latin typeface="Times New Roman" panose="02020603050405020304" pitchFamily="18" charset="0"/>
                <a:ea typeface="Calibri" panose="020F0502020204030204" pitchFamily="34" charset="0"/>
                <a:cs typeface="Times New Roman" panose="02020603050405020304" pitchFamily="18" charset="0"/>
              </a:rPr>
              <a:t> al-</a:t>
            </a:r>
            <a:r>
              <a:rPr lang="it-IT" sz="2400" dirty="0" err="1">
                <a:latin typeface="Times New Roman" panose="02020603050405020304" pitchFamily="18" charset="0"/>
                <a:ea typeface="Calibri" panose="020F0502020204030204" pitchFamily="34" charset="0"/>
                <a:cs typeface="Times New Roman" panose="02020603050405020304" pitchFamily="18" charset="0"/>
              </a:rPr>
              <a:t>zuhd</a:t>
            </a:r>
            <a:r>
              <a:rPr lang="it-IT" sz="2400" dirty="0">
                <a:latin typeface="Times New Roman" panose="02020603050405020304" pitchFamily="18" charset="0"/>
                <a:ea typeface="Calibri" panose="020F0502020204030204" pitchFamily="34" charset="0"/>
                <a:cs typeface="Times New Roman" panose="02020603050405020304" pitchFamily="18" charset="0"/>
              </a:rPr>
              <a:t> 797).</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it-IT" sz="2400" dirty="0">
                <a:latin typeface="Times New Roman" panose="02020603050405020304" pitchFamily="18" charset="0"/>
                <a:cs typeface="Times New Roman" panose="02020603050405020304" pitchFamily="18" charset="0"/>
              </a:rPr>
              <a:t>“Figlio di Adamo, quando compi un’opera buona dimenticala, poiché essa è presso Colui che non la perderà”.</a:t>
            </a:r>
          </a:p>
          <a:p>
            <a:pPr indent="180340" algn="just"/>
            <a:endParaRPr lang="it-IT" sz="2400" dirty="0">
              <a:latin typeface="Times New Roman" panose="02020603050405020304" pitchFamily="18" charset="0"/>
              <a:cs typeface="Times New Roman" panose="02020603050405020304" pitchFamily="18" charset="0"/>
            </a:endParaRPr>
          </a:p>
          <a:p>
            <a:pPr algn="just"/>
            <a:r>
              <a:rPr lang="it-IT" sz="2400" dirty="0">
                <a:latin typeface="Times New Roman" panose="02020603050405020304" pitchFamily="18" charset="0"/>
                <a:cs typeface="Times New Roman" panose="02020603050405020304" pitchFamily="18" charset="0"/>
              </a:rPr>
              <a:t>“Per ciò che insegnate non prendete come compenso se non quanto avete dato a me”.</a:t>
            </a:r>
          </a:p>
          <a:p>
            <a:pPr algn="just"/>
            <a:r>
              <a:rPr lang="it-IT" sz="2400" dirty="0">
                <a:latin typeface="Times New Roman" panose="02020603050405020304" pitchFamily="18" charset="0"/>
                <a:cs typeface="Times New Roman" panose="02020603050405020304" pitchFamily="18" charset="0"/>
              </a:rPr>
              <a:t> </a:t>
            </a:r>
          </a:p>
          <a:p>
            <a:pPr algn="just"/>
            <a:r>
              <a:rPr lang="it-IT" sz="2400" dirty="0">
                <a:latin typeface="Times New Roman" panose="02020603050405020304" pitchFamily="18" charset="0"/>
                <a:cs typeface="Times New Roman" panose="02020603050405020304" pitchFamily="18" charset="0"/>
              </a:rPr>
              <a:t>“Voi, sale della terra, non corrompetevi: ogni cosa, infatti, la si tratta con il sale se si corrompe, ma se è il sale a corrompersi non vi è rimedio”.</a:t>
            </a:r>
          </a:p>
          <a:p>
            <a:pPr indent="180340" algn="just"/>
            <a:endParaRPr lang="it-IT" sz="2400" dirty="0">
              <a:latin typeface="Times New Roman" panose="02020603050405020304" pitchFamily="18" charset="0"/>
              <a:cs typeface="Times New Roman" panose="02020603050405020304" pitchFamily="18" charset="0"/>
            </a:endParaRPr>
          </a:p>
          <a:p>
            <a:pPr indent="180340" algn="just"/>
            <a:endParaRPr lang="it-IT" sz="2400" dirty="0">
              <a:latin typeface="Times New Roman" panose="02020603050405020304" pitchFamily="18" charset="0"/>
              <a:cs typeface="Times New Roman" panose="02020603050405020304" pitchFamily="18" charset="0"/>
            </a:endParaRPr>
          </a:p>
          <a:p>
            <a:pPr indent="180340" algn="just"/>
            <a:endParaRPr lang="it-IT" sz="2400" dirty="0">
              <a:latin typeface="Times New Roman" panose="02020603050405020304" pitchFamily="18" charset="0"/>
              <a:cs typeface="Times New Roman" panose="02020603050405020304" pitchFamily="18" charset="0"/>
            </a:endParaRPr>
          </a:p>
          <a:p>
            <a:pPr indent="180340"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0826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12EC00-DC2E-F744-ACC1-2A7B929C09A1}"/>
              </a:ext>
            </a:extLst>
          </p:cNvPr>
          <p:cNvPicPr>
            <a:picLocks noChangeAspect="1"/>
          </p:cNvPicPr>
          <p:nvPr/>
        </p:nvPicPr>
        <p:blipFill rotWithShape="1">
          <a:blip r:embed="rId2"/>
          <a:srcRect l="61171" r="14000"/>
          <a:stretch/>
        </p:blipFill>
        <p:spPr>
          <a:xfrm>
            <a:off x="0" y="1"/>
            <a:ext cx="2554225" cy="6857999"/>
          </a:xfrm>
          <a:prstGeom prst="rect">
            <a:avLst/>
          </a:prstGeom>
        </p:spPr>
      </p:pic>
      <p:sp>
        <p:nvSpPr>
          <p:cNvPr id="2" name="Rettangolo 1">
            <a:extLst>
              <a:ext uri="{FF2B5EF4-FFF2-40B4-BE49-F238E27FC236}">
                <a16:creationId xmlns:a16="http://schemas.microsoft.com/office/drawing/2014/main" id="{479D5A11-8276-264C-A433-9CFD58547A4D}"/>
              </a:ext>
            </a:extLst>
          </p:cNvPr>
          <p:cNvSpPr/>
          <p:nvPr/>
        </p:nvSpPr>
        <p:spPr>
          <a:xfrm>
            <a:off x="2997200" y="167312"/>
            <a:ext cx="8763000" cy="6740307"/>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“Non hai utilità nel conoscere quello che ancora non sai mentre non hai ancora messo in pratica ciò che già sai. Davvero l’abbondanza del sapere non aggiunge che alterigia se non la metti in pratica”,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Ibn</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Hanbal</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Kitab</a:t>
            </a:r>
            <a:r>
              <a:rPr lang="it-IT" sz="2400" dirty="0">
                <a:latin typeface="Times New Roman" panose="02020603050405020304" pitchFamily="18" charset="0"/>
                <a:ea typeface="Calibri" panose="020F0502020204030204" pitchFamily="34" charset="0"/>
                <a:cs typeface="Times New Roman" panose="02020603050405020304" pitchFamily="18" charset="0"/>
              </a:rPr>
              <a:t> al-</a:t>
            </a:r>
            <a:r>
              <a:rPr lang="it-IT" sz="2400" dirty="0" err="1">
                <a:latin typeface="Times New Roman" panose="02020603050405020304" pitchFamily="18" charset="0"/>
                <a:ea typeface="Calibri" panose="020F0502020204030204" pitchFamily="34" charset="0"/>
                <a:cs typeface="Times New Roman" panose="02020603050405020304" pitchFamily="18" charset="0"/>
              </a:rPr>
              <a:t>zuhd</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a:t>
            </a: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“Negli ultimi tempi vi saranno sapienti che inciteranno ad essere astinenti nel mondo senza esserlo, al desiderio dell’al di là senza desiderarlo, che proibiranno la frequentazione dei governanti senza astenersene, che si faranno vicini ai ricchi e si terranno lontani dai poveri. Sono quelli i prepotenti, i nemici del Misericordioso” (</a:t>
            </a:r>
            <a:r>
              <a:rPr lang="it-IT" sz="2400" dirty="0" err="1">
                <a:latin typeface="Times New Roman" panose="02020603050405020304" pitchFamily="18" charset="0"/>
                <a:ea typeface="Calibri" panose="020F0502020204030204" pitchFamily="34" charset="0"/>
                <a:cs typeface="Times New Roman" panose="02020603050405020304" pitchFamily="18" charset="0"/>
              </a:rPr>
              <a:t>Ibn</a:t>
            </a:r>
            <a:r>
              <a:rPr lang="it-IT" sz="2400" dirty="0">
                <a:latin typeface="Times New Roman" panose="02020603050405020304" pitchFamily="18" charset="0"/>
                <a:ea typeface="Calibri" panose="020F0502020204030204" pitchFamily="34" charset="0"/>
                <a:cs typeface="Times New Roman" panose="02020603050405020304" pitchFamily="18" charset="0"/>
              </a:rPr>
              <a:t> al-</a:t>
            </a:r>
            <a:r>
              <a:rPr lang="it-IT" sz="2400" dirty="0" err="1">
                <a:latin typeface="Times New Roman" panose="02020603050405020304" pitchFamily="18" charset="0"/>
                <a:ea typeface="Calibri" panose="020F0502020204030204" pitchFamily="34" charset="0"/>
                <a:cs typeface="Times New Roman" panose="02020603050405020304" pitchFamily="18" charset="0"/>
              </a:rPr>
              <a:t>Qutayba</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spcAft>
                <a:spcPts val="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cs typeface="Times New Roman" panose="02020603050405020304" pitchFamily="18" charset="0"/>
              </a:rPr>
              <a:t>«Mio cibo è la fame, mio segno distintivo il timore, mia veste la lana, mia cavalcatura i miei piedi, la luna mia lampada di notte, il sole mia stufa per l’inverno, mia frutta e mie spezie ciò che la terra fa germogliare per le bestie selvatiche e per gli armenti; passo la notte senza possedere nulla ma nessuno è più ricco di me», (</a:t>
            </a:r>
            <a:r>
              <a:rPr lang="it-IT" sz="2400" dirty="0" err="1">
                <a:latin typeface="Times New Roman" panose="02020603050405020304" pitchFamily="18" charset="0"/>
                <a:cs typeface="Times New Roman" panose="02020603050405020304" pitchFamily="18" charset="0"/>
              </a:rPr>
              <a:t>Hasan</a:t>
            </a:r>
            <a:r>
              <a:rPr lang="it-IT" sz="2400" dirty="0">
                <a:latin typeface="Times New Roman" panose="02020603050405020304" pitchFamily="18" charset="0"/>
                <a:cs typeface="Times New Roman" panose="02020603050405020304" pitchFamily="18" charset="0"/>
              </a:rPr>
              <a:t> al-</a:t>
            </a:r>
            <a:r>
              <a:rPr lang="it-IT" sz="2400" dirty="0" err="1">
                <a:latin typeface="Times New Roman" panose="02020603050405020304" pitchFamily="18" charset="0"/>
                <a:cs typeface="Times New Roman" panose="02020603050405020304" pitchFamily="18" charset="0"/>
              </a:rPr>
              <a:t>Basri</a:t>
            </a:r>
            <a:r>
              <a:rPr lang="it-IT" sz="2400" dirty="0">
                <a:latin typeface="Times New Roman" panose="02020603050405020304" pitchFamily="18" charset="0"/>
                <a:cs typeface="Times New Roman" panose="02020603050405020304" pitchFamily="18" charset="0"/>
              </a:rPr>
              <a:t>).</a:t>
            </a: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27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e">
  <a:themeElements>
    <a:clrScheme name="Rete">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Ret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ete">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{A6A7ED0C-7A1F-5E43-BE26-A31B8B5B053A}tf10001063</Template>
  <TotalTime>16251</TotalTime>
  <Words>10370</Words>
  <Application>Microsoft Macintosh PowerPoint</Application>
  <PresentationFormat>Widescreen</PresentationFormat>
  <Paragraphs>518</Paragraphs>
  <Slides>102</Slides>
  <Notes>2</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102</vt:i4>
      </vt:variant>
    </vt:vector>
  </HeadingPairs>
  <TitlesOfParts>
    <vt:vector size="112" baseType="lpstr">
      <vt:lpstr>-apple-system</vt:lpstr>
      <vt:lpstr>apercu-regular</vt:lpstr>
      <vt:lpstr>Arial</vt:lpstr>
      <vt:lpstr>Calibri</vt:lpstr>
      <vt:lpstr>Century Gothic</vt:lpstr>
      <vt:lpstr>Linux Libertine</vt:lpstr>
      <vt:lpstr>Tahoma</vt:lpstr>
      <vt:lpstr>Times</vt:lpstr>
      <vt:lpstr>Times New Roman</vt:lpstr>
      <vt:lpstr>Rete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Luigi Territo</cp:lastModifiedBy>
  <cp:revision>113</cp:revision>
  <dcterms:created xsi:type="dcterms:W3CDTF">2025-02-08T11:40:56Z</dcterms:created>
  <dcterms:modified xsi:type="dcterms:W3CDTF">2025-05-06T07:57:18Z</dcterms:modified>
</cp:coreProperties>
</file>