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1" r:id="rId2"/>
    <p:sldId id="256" r:id="rId3"/>
    <p:sldId id="267" r:id="rId4"/>
    <p:sldId id="266" r:id="rId5"/>
    <p:sldId id="265" r:id="rId6"/>
    <p:sldId id="264" r:id="rId7"/>
    <p:sldId id="276" r:id="rId8"/>
    <p:sldId id="275" r:id="rId9"/>
    <p:sldId id="270" r:id="rId10"/>
    <p:sldId id="263" r:id="rId11"/>
    <p:sldId id="262" r:id="rId12"/>
    <p:sldId id="258" r:id="rId13"/>
    <p:sldId id="277" r:id="rId14"/>
    <p:sldId id="257" r:id="rId15"/>
    <p:sldId id="278" r:id="rId16"/>
    <p:sldId id="279" r:id="rId17"/>
    <p:sldId id="259" r:id="rId18"/>
    <p:sldId id="261" r:id="rId19"/>
    <p:sldId id="281" r:id="rId20"/>
    <p:sldId id="282" r:id="rId21"/>
    <p:sldId id="260" r:id="rId22"/>
    <p:sldId id="268" r:id="rId23"/>
    <p:sldId id="274" r:id="rId24"/>
    <p:sldId id="273" r:id="rId25"/>
    <p:sldId id="272" r:id="rId26"/>
    <p:sldId id="269" r:id="rId27"/>
    <p:sldId id="290" r:id="rId28"/>
    <p:sldId id="289" r:id="rId29"/>
    <p:sldId id="288" r:id="rId30"/>
    <p:sldId id="287" r:id="rId31"/>
    <p:sldId id="286" r:id="rId32"/>
    <p:sldId id="285" r:id="rId33"/>
    <p:sldId id="295" r:id="rId34"/>
    <p:sldId id="284" r:id="rId35"/>
    <p:sldId id="294" r:id="rId36"/>
    <p:sldId id="291" r:id="rId37"/>
    <p:sldId id="283" r:id="rId38"/>
    <p:sldId id="293" r:id="rId39"/>
    <p:sldId id="296" r:id="rId40"/>
    <p:sldId id="297" r:id="rId41"/>
    <p:sldId id="298" r:id="rId42"/>
    <p:sldId id="29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2197"/>
  </p:normalViewPr>
  <p:slideViewPr>
    <p:cSldViewPr snapToGrid="0" snapToObjects="1">
      <p:cViewPr varScale="1">
        <p:scale>
          <a:sx n="56" d="100"/>
          <a:sy n="56" d="100"/>
        </p:scale>
        <p:origin x="7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1/22/24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23A1CC3-2375-41D4-9E03-427CAF2A4C1A}" type="datetimeFigureOut">
              <a:rPr lang="en-US" dirty="0"/>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AFF16868-8199-4C2C-A5B1-63AEE139F88E}" type="datetimeFigureOut">
              <a:rPr lang="en-US" dirty="0"/>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it-IT"/>
              <a:t>Fare clic per modificare lo stile del titolo dello schema</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AAD9FF7F-6988-44CC-821B-644E70CD2F73}" type="datetimeFigureOut">
              <a:rPr lang="en-US" dirty="0"/>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5C12C299-16B2-4475-990D-751901EACC14}" type="datetimeFigureOut">
              <a:rPr lang="en-US" dirty="0"/>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1/22/24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F34E6425-0181-43F2-84FC-787E803FD2F8}" type="datetimeFigureOut">
              <a:rPr lang="en-US" dirty="0"/>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76E86A4C-8E40-4F87-A4F0-01A0687C5742}" type="datetimeFigureOut">
              <a:rPr lang="en-US" dirty="0"/>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it-IT"/>
              <a:t>Fare clic sull'icona per inserire un'immagine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35E72C73-2D91-4E12-BA25-F0AA0C03599B}" type="datetimeFigureOut">
              <a:rPr lang="en-US" dirty="0"/>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1/22/24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emf"/><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8A017BA-9B1E-C946-A7B2-967695B4AE48}"/>
              </a:ext>
            </a:extLst>
          </p:cNvPr>
          <p:cNvPicPr>
            <a:picLocks noChangeAspect="1"/>
          </p:cNvPicPr>
          <p:nvPr/>
        </p:nvPicPr>
        <p:blipFill>
          <a:blip r:embed="rId2"/>
          <a:stretch>
            <a:fillRect/>
          </a:stretch>
        </p:blipFill>
        <p:spPr>
          <a:xfrm>
            <a:off x="731473" y="756920"/>
            <a:ext cx="2226310" cy="2335801"/>
          </a:xfrm>
          <a:prstGeom prst="rect">
            <a:avLst/>
          </a:prstGeom>
        </p:spPr>
      </p:pic>
      <p:pic>
        <p:nvPicPr>
          <p:cNvPr id="5" name="Immagine 4">
            <a:extLst>
              <a:ext uri="{FF2B5EF4-FFF2-40B4-BE49-F238E27FC236}">
                <a16:creationId xmlns:a16="http://schemas.microsoft.com/office/drawing/2014/main" id="{9845425F-628A-8648-B053-43D626D107C2}"/>
              </a:ext>
            </a:extLst>
          </p:cNvPr>
          <p:cNvPicPr>
            <a:picLocks noChangeAspect="1"/>
          </p:cNvPicPr>
          <p:nvPr/>
        </p:nvPicPr>
        <p:blipFill>
          <a:blip r:embed="rId3"/>
          <a:stretch>
            <a:fillRect/>
          </a:stretch>
        </p:blipFill>
        <p:spPr>
          <a:xfrm>
            <a:off x="3414849" y="756920"/>
            <a:ext cx="1923933" cy="2335801"/>
          </a:xfrm>
          <a:prstGeom prst="rect">
            <a:avLst/>
          </a:prstGeom>
        </p:spPr>
      </p:pic>
      <p:pic>
        <p:nvPicPr>
          <p:cNvPr id="9" name="Immagine 8">
            <a:extLst>
              <a:ext uri="{FF2B5EF4-FFF2-40B4-BE49-F238E27FC236}">
                <a16:creationId xmlns:a16="http://schemas.microsoft.com/office/drawing/2014/main" id="{60406137-66B4-4F4C-8B82-CA13E82D0436}"/>
              </a:ext>
            </a:extLst>
          </p:cNvPr>
          <p:cNvPicPr>
            <a:picLocks noChangeAspect="1"/>
          </p:cNvPicPr>
          <p:nvPr/>
        </p:nvPicPr>
        <p:blipFill rotWithShape="1">
          <a:blip r:embed="rId4"/>
          <a:srcRect l="17070" t="13086" r="18595" b="20019"/>
          <a:stretch/>
        </p:blipFill>
        <p:spPr>
          <a:xfrm>
            <a:off x="3414848" y="3410025"/>
            <a:ext cx="2744467" cy="2853613"/>
          </a:xfrm>
          <a:prstGeom prst="rect">
            <a:avLst/>
          </a:prstGeom>
        </p:spPr>
      </p:pic>
      <p:pic>
        <p:nvPicPr>
          <p:cNvPr id="13" name="Immagine 12">
            <a:extLst>
              <a:ext uri="{FF2B5EF4-FFF2-40B4-BE49-F238E27FC236}">
                <a16:creationId xmlns:a16="http://schemas.microsoft.com/office/drawing/2014/main" id="{A31A1E0A-1345-914B-BC7A-9A2FF71FD1D3}"/>
              </a:ext>
            </a:extLst>
          </p:cNvPr>
          <p:cNvPicPr>
            <a:picLocks noChangeAspect="1"/>
          </p:cNvPicPr>
          <p:nvPr/>
        </p:nvPicPr>
        <p:blipFill rotWithShape="1">
          <a:blip r:embed="rId5"/>
          <a:srcRect l="41738" t="26667" r="21417" b="6333"/>
          <a:stretch/>
        </p:blipFill>
        <p:spPr>
          <a:xfrm>
            <a:off x="755202" y="3352071"/>
            <a:ext cx="2400559" cy="2911567"/>
          </a:xfrm>
          <a:prstGeom prst="rect">
            <a:avLst/>
          </a:prstGeom>
        </p:spPr>
      </p:pic>
      <p:pic>
        <p:nvPicPr>
          <p:cNvPr id="15" name="Immagine 14">
            <a:extLst>
              <a:ext uri="{FF2B5EF4-FFF2-40B4-BE49-F238E27FC236}">
                <a16:creationId xmlns:a16="http://schemas.microsoft.com/office/drawing/2014/main" id="{2828C912-4611-F641-B0D2-9BC688AB1F47}"/>
              </a:ext>
            </a:extLst>
          </p:cNvPr>
          <p:cNvPicPr>
            <a:picLocks noChangeAspect="1"/>
          </p:cNvPicPr>
          <p:nvPr/>
        </p:nvPicPr>
        <p:blipFill>
          <a:blip r:embed="rId6"/>
          <a:stretch>
            <a:fillRect/>
          </a:stretch>
        </p:blipFill>
        <p:spPr>
          <a:xfrm>
            <a:off x="5795848" y="756920"/>
            <a:ext cx="1679372" cy="2361616"/>
          </a:xfrm>
          <a:prstGeom prst="rect">
            <a:avLst/>
          </a:prstGeom>
        </p:spPr>
      </p:pic>
      <p:pic>
        <p:nvPicPr>
          <p:cNvPr id="17" name="Immagine 16">
            <a:extLst>
              <a:ext uri="{FF2B5EF4-FFF2-40B4-BE49-F238E27FC236}">
                <a16:creationId xmlns:a16="http://schemas.microsoft.com/office/drawing/2014/main" id="{BCAFC7BB-4DB6-F14B-A028-19E8F7F608C0}"/>
              </a:ext>
            </a:extLst>
          </p:cNvPr>
          <p:cNvPicPr>
            <a:picLocks noChangeAspect="1"/>
          </p:cNvPicPr>
          <p:nvPr/>
        </p:nvPicPr>
        <p:blipFill rotWithShape="1">
          <a:blip r:embed="rId7"/>
          <a:srcRect t="15631" r="9071" b="9299"/>
          <a:stretch/>
        </p:blipFill>
        <p:spPr>
          <a:xfrm>
            <a:off x="7840066" y="756920"/>
            <a:ext cx="3717475" cy="2335801"/>
          </a:xfrm>
          <a:prstGeom prst="rect">
            <a:avLst/>
          </a:prstGeom>
        </p:spPr>
      </p:pic>
      <p:pic>
        <p:nvPicPr>
          <p:cNvPr id="19" name="Immagine 18">
            <a:extLst>
              <a:ext uri="{FF2B5EF4-FFF2-40B4-BE49-F238E27FC236}">
                <a16:creationId xmlns:a16="http://schemas.microsoft.com/office/drawing/2014/main" id="{3146B10F-DBF7-804C-843D-1437DA51E3F6}"/>
              </a:ext>
            </a:extLst>
          </p:cNvPr>
          <p:cNvPicPr>
            <a:picLocks noChangeAspect="1"/>
          </p:cNvPicPr>
          <p:nvPr/>
        </p:nvPicPr>
        <p:blipFill rotWithShape="1">
          <a:blip r:embed="rId8"/>
          <a:srcRect l="19073" t="12942" r="14022" b="50032"/>
          <a:stretch/>
        </p:blipFill>
        <p:spPr>
          <a:xfrm>
            <a:off x="6452532" y="3407632"/>
            <a:ext cx="3438300" cy="2856007"/>
          </a:xfrm>
          <a:prstGeom prst="rect">
            <a:avLst/>
          </a:prstGeom>
        </p:spPr>
      </p:pic>
    </p:spTree>
    <p:extLst>
      <p:ext uri="{BB962C8B-B14F-4D97-AF65-F5344CB8AC3E}">
        <p14:creationId xmlns:p14="http://schemas.microsoft.com/office/powerpoint/2010/main" val="376199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DBCD60B-5639-044A-A35F-341203FA1BE8}"/>
              </a:ext>
            </a:extLst>
          </p:cNvPr>
          <p:cNvPicPr>
            <a:picLocks noChangeAspect="1"/>
          </p:cNvPicPr>
          <p:nvPr/>
        </p:nvPicPr>
        <p:blipFill rotWithShape="1">
          <a:blip r:embed="rId2"/>
          <a:srcRect t="2549" b="13190"/>
          <a:stretch/>
        </p:blipFill>
        <p:spPr>
          <a:xfrm>
            <a:off x="845821" y="838199"/>
            <a:ext cx="4181404" cy="5288281"/>
          </a:xfrm>
          <a:prstGeom prst="rect">
            <a:avLst/>
          </a:prstGeom>
        </p:spPr>
      </p:pic>
      <p:pic>
        <p:nvPicPr>
          <p:cNvPr id="5" name="Immagine 4">
            <a:extLst>
              <a:ext uri="{FF2B5EF4-FFF2-40B4-BE49-F238E27FC236}">
                <a16:creationId xmlns:a16="http://schemas.microsoft.com/office/drawing/2014/main" id="{04567007-B6D8-434A-BDA4-6477FF47043E}"/>
              </a:ext>
            </a:extLst>
          </p:cNvPr>
          <p:cNvPicPr>
            <a:picLocks noChangeAspect="1"/>
          </p:cNvPicPr>
          <p:nvPr/>
        </p:nvPicPr>
        <p:blipFill>
          <a:blip r:embed="rId3"/>
          <a:stretch>
            <a:fillRect/>
          </a:stretch>
        </p:blipFill>
        <p:spPr>
          <a:xfrm>
            <a:off x="5597446" y="838199"/>
            <a:ext cx="3526623" cy="5288281"/>
          </a:xfrm>
          <a:prstGeom prst="rect">
            <a:avLst/>
          </a:prstGeom>
        </p:spPr>
      </p:pic>
    </p:spTree>
    <p:extLst>
      <p:ext uri="{BB962C8B-B14F-4D97-AF65-F5344CB8AC3E}">
        <p14:creationId xmlns:p14="http://schemas.microsoft.com/office/powerpoint/2010/main" val="3332408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F6490E-8972-E043-A4CE-6D13E62CC112}"/>
              </a:ext>
            </a:extLst>
          </p:cNvPr>
          <p:cNvPicPr>
            <a:picLocks noChangeAspect="1"/>
          </p:cNvPicPr>
          <p:nvPr/>
        </p:nvPicPr>
        <p:blipFill>
          <a:blip r:embed="rId2"/>
          <a:stretch>
            <a:fillRect/>
          </a:stretch>
        </p:blipFill>
        <p:spPr>
          <a:xfrm>
            <a:off x="743268" y="618837"/>
            <a:ext cx="4265855" cy="5517573"/>
          </a:xfrm>
          <a:prstGeom prst="rect">
            <a:avLst/>
          </a:prstGeom>
        </p:spPr>
      </p:pic>
      <p:pic>
        <p:nvPicPr>
          <p:cNvPr id="4" name="Immagine 3">
            <a:extLst>
              <a:ext uri="{FF2B5EF4-FFF2-40B4-BE49-F238E27FC236}">
                <a16:creationId xmlns:a16="http://schemas.microsoft.com/office/drawing/2014/main" id="{79FEF036-3FEC-5846-B4C4-9DF047539E0F}"/>
              </a:ext>
            </a:extLst>
          </p:cNvPr>
          <p:cNvPicPr>
            <a:picLocks noChangeAspect="1"/>
          </p:cNvPicPr>
          <p:nvPr/>
        </p:nvPicPr>
        <p:blipFill rotWithShape="1">
          <a:blip r:embed="rId3"/>
          <a:srcRect l="18070" r="33768" b="26500"/>
          <a:stretch/>
        </p:blipFill>
        <p:spPr>
          <a:xfrm>
            <a:off x="5542523" y="1630796"/>
            <a:ext cx="6191924" cy="4505614"/>
          </a:xfrm>
          <a:prstGeom prst="rect">
            <a:avLst/>
          </a:prstGeom>
        </p:spPr>
      </p:pic>
    </p:spTree>
    <p:extLst>
      <p:ext uri="{BB962C8B-B14F-4D97-AF65-F5344CB8AC3E}">
        <p14:creationId xmlns:p14="http://schemas.microsoft.com/office/powerpoint/2010/main" val="3656723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69363C8-0BEF-4A45-9DCD-A3A768858814}"/>
              </a:ext>
            </a:extLst>
          </p:cNvPr>
          <p:cNvSpPr/>
          <p:nvPr/>
        </p:nvSpPr>
        <p:spPr>
          <a:xfrm>
            <a:off x="1244600" y="795953"/>
            <a:ext cx="9347200" cy="5355312"/>
          </a:xfrm>
          <a:prstGeom prst="rect">
            <a:avLst/>
          </a:prstGeom>
        </p:spPr>
        <p:txBody>
          <a:bodyPr wrap="square">
            <a:spAutoFit/>
          </a:bodyPr>
          <a:lstStyle/>
          <a:p>
            <a:r>
              <a:rPr lang="it-IT" dirty="0">
                <a:solidFill>
                  <a:schemeClr val="bg1"/>
                </a:solidFill>
                <a:latin typeface="Times New Roman" panose="02020603050405020304" pitchFamily="18" charset="0"/>
                <a:cs typeface="Times New Roman" panose="02020603050405020304" pitchFamily="18" charset="0"/>
              </a:rPr>
              <a:t>Apocalisse 1:9-20</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9 Io, Giovanni, vostro fratello e vostro compagno nella tribolazione, nel regno e nella costanza in Gesù, mi trovavo nell'isola chiamata </a:t>
            </a:r>
            <a:r>
              <a:rPr lang="it-IT" dirty="0" err="1">
                <a:solidFill>
                  <a:schemeClr val="bg1"/>
                </a:solidFill>
                <a:latin typeface="Times New Roman" panose="02020603050405020304" pitchFamily="18" charset="0"/>
                <a:cs typeface="Times New Roman" panose="02020603050405020304" pitchFamily="18" charset="0"/>
              </a:rPr>
              <a:t>Patmos</a:t>
            </a:r>
            <a:r>
              <a:rPr lang="it-IT" dirty="0">
                <a:solidFill>
                  <a:schemeClr val="bg1"/>
                </a:solidFill>
                <a:latin typeface="Times New Roman" panose="02020603050405020304" pitchFamily="18" charset="0"/>
                <a:cs typeface="Times New Roman" panose="02020603050405020304" pitchFamily="18" charset="0"/>
              </a:rPr>
              <a:t> a causa della parola di Dio e della testimonianza resa a Gesù. 10 Rapito in estasi, nel giorno del Signore, udii dietro di me una voce potente, come di tromba, che diceva: 11 Quello che vedi, scrivilo in un libro e mandalo alle sette Chiese: a Efeso, a Smirne, a </a:t>
            </a:r>
            <a:r>
              <a:rPr lang="it-IT" dirty="0" err="1">
                <a:solidFill>
                  <a:schemeClr val="bg1"/>
                </a:solidFill>
                <a:latin typeface="Times New Roman" panose="02020603050405020304" pitchFamily="18" charset="0"/>
                <a:cs typeface="Times New Roman" panose="02020603050405020304" pitchFamily="18" charset="0"/>
              </a:rPr>
              <a:t>Pèrgamo</a:t>
            </a:r>
            <a:r>
              <a:rPr lang="it-IT" dirty="0">
                <a:solidFill>
                  <a:schemeClr val="bg1"/>
                </a:solidFill>
                <a:latin typeface="Times New Roman" panose="02020603050405020304" pitchFamily="18" charset="0"/>
                <a:cs typeface="Times New Roman" panose="02020603050405020304" pitchFamily="18" charset="0"/>
              </a:rPr>
              <a:t>, a </a:t>
            </a:r>
            <a:r>
              <a:rPr lang="it-IT" dirty="0" err="1">
                <a:solidFill>
                  <a:schemeClr val="bg1"/>
                </a:solidFill>
                <a:latin typeface="Times New Roman" panose="02020603050405020304" pitchFamily="18" charset="0"/>
                <a:cs typeface="Times New Roman" panose="02020603050405020304" pitchFamily="18" charset="0"/>
              </a:rPr>
              <a:t>Tiàtira</a:t>
            </a:r>
            <a:r>
              <a:rPr lang="it-IT" dirty="0">
                <a:solidFill>
                  <a:schemeClr val="bg1"/>
                </a:solidFill>
                <a:latin typeface="Times New Roman" panose="02020603050405020304" pitchFamily="18" charset="0"/>
                <a:cs typeface="Times New Roman" panose="02020603050405020304" pitchFamily="18" charset="0"/>
              </a:rPr>
              <a:t>, a Sardi, a </a:t>
            </a:r>
            <a:r>
              <a:rPr lang="it-IT" dirty="0" err="1">
                <a:solidFill>
                  <a:schemeClr val="bg1"/>
                </a:solidFill>
                <a:latin typeface="Times New Roman" panose="02020603050405020304" pitchFamily="18" charset="0"/>
                <a:cs typeface="Times New Roman" panose="02020603050405020304" pitchFamily="18" charset="0"/>
              </a:rPr>
              <a:t>Filadèlfia</a:t>
            </a:r>
            <a:r>
              <a:rPr lang="it-IT" dirty="0">
                <a:solidFill>
                  <a:schemeClr val="bg1"/>
                </a:solidFill>
                <a:latin typeface="Times New Roman" panose="02020603050405020304" pitchFamily="18" charset="0"/>
                <a:cs typeface="Times New Roman" panose="02020603050405020304" pitchFamily="18" charset="0"/>
              </a:rPr>
              <a:t> e a </a:t>
            </a:r>
            <a:r>
              <a:rPr lang="it-IT" dirty="0" err="1">
                <a:solidFill>
                  <a:schemeClr val="bg1"/>
                </a:solidFill>
                <a:latin typeface="Times New Roman" panose="02020603050405020304" pitchFamily="18" charset="0"/>
                <a:cs typeface="Times New Roman" panose="02020603050405020304" pitchFamily="18" charset="0"/>
              </a:rPr>
              <a:t>Laodicèa</a:t>
            </a:r>
            <a:r>
              <a:rPr lang="it-IT" dirty="0">
                <a:solidFill>
                  <a:schemeClr val="bg1"/>
                </a:solidFill>
                <a:latin typeface="Times New Roman" panose="02020603050405020304" pitchFamily="18" charset="0"/>
                <a:cs typeface="Times New Roman" panose="02020603050405020304" pitchFamily="18" charset="0"/>
              </a:rPr>
              <a:t>. 12 Ora, come mi voltai per vedere chi fosse colui che mi parlava, vidi sette candelabri d'oro 13 e in mezzo ai candelabri c'era uno simile a figlio di uomo, con un abito lungo fino ai piedi e cinto al petto con una fascia d'oro. 14 I capelli della testa erano candidi, simili a lana candida, come neve. Aveva gli occhi fiammeggianti come fuoco, 15 i piedi avevano l'aspetto del bronzo splendente purificato nel crogiuolo. La voce era simile al fragore di grandi acque. 16 Nella destra teneva sette stelle, dalla bocca gli usciva una spada affilata a doppio taglio e il suo volto somigliava al sole quando splende in tutta la sua forza.</a:t>
            </a:r>
          </a:p>
          <a:p>
            <a:r>
              <a:rPr lang="it-IT" dirty="0">
                <a:solidFill>
                  <a:schemeClr val="bg1"/>
                </a:solidFill>
                <a:latin typeface="Times New Roman" panose="02020603050405020304" pitchFamily="18" charset="0"/>
                <a:cs typeface="Times New Roman" panose="02020603050405020304" pitchFamily="18" charset="0"/>
              </a:rPr>
              <a:t>17 Appena lo vidi, caddi ai suoi piedi come morto. Ma egli, posando su di me la destra, mi disse: Non temere! Io sono il Primo e l'Ultimo 18 e il Vivente. Io ero morto, ma ora vivo per sempre e ho potere sopra la morte e sopra gli inferi. 19 Scrivi dunque le cose che hai visto, quelle che sono e quelle che accadranno dopo. 20 Questo è il senso recondito delle sette stelle che hai visto nella mia destra e dei sette candelabri d'oro, eccolo: le sette stelle sono gli angeli delle sette Chiese e le sette lampade sono le sette Chiese.</a:t>
            </a:r>
          </a:p>
        </p:txBody>
      </p:sp>
    </p:spTree>
    <p:extLst>
      <p:ext uri="{BB962C8B-B14F-4D97-AF65-F5344CB8AC3E}">
        <p14:creationId xmlns:p14="http://schemas.microsoft.com/office/powerpoint/2010/main" val="1818777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F194B10-4582-404F-B8F0-B658F16B8341}"/>
              </a:ext>
            </a:extLst>
          </p:cNvPr>
          <p:cNvPicPr>
            <a:picLocks noChangeAspect="1"/>
          </p:cNvPicPr>
          <p:nvPr/>
        </p:nvPicPr>
        <p:blipFill>
          <a:blip r:embed="rId2"/>
          <a:stretch>
            <a:fillRect/>
          </a:stretch>
        </p:blipFill>
        <p:spPr>
          <a:xfrm>
            <a:off x="800100" y="635636"/>
            <a:ext cx="8172291" cy="3775428"/>
          </a:xfrm>
          <a:prstGeom prst="rect">
            <a:avLst/>
          </a:prstGeom>
        </p:spPr>
      </p:pic>
      <p:pic>
        <p:nvPicPr>
          <p:cNvPr id="6" name="Immagine 5">
            <a:extLst>
              <a:ext uri="{FF2B5EF4-FFF2-40B4-BE49-F238E27FC236}">
                <a16:creationId xmlns:a16="http://schemas.microsoft.com/office/drawing/2014/main" id="{6C9A6B47-AC71-014A-B455-AF2A212C7E26}"/>
              </a:ext>
            </a:extLst>
          </p:cNvPr>
          <p:cNvPicPr>
            <a:picLocks noChangeAspect="1"/>
          </p:cNvPicPr>
          <p:nvPr/>
        </p:nvPicPr>
        <p:blipFill>
          <a:blip r:embed="rId3"/>
          <a:stretch>
            <a:fillRect/>
          </a:stretch>
        </p:blipFill>
        <p:spPr>
          <a:xfrm>
            <a:off x="7680960" y="3620770"/>
            <a:ext cx="3784600" cy="2548115"/>
          </a:xfrm>
          <a:prstGeom prst="rect">
            <a:avLst/>
          </a:prstGeom>
        </p:spPr>
      </p:pic>
    </p:spTree>
    <p:extLst>
      <p:ext uri="{BB962C8B-B14F-4D97-AF65-F5344CB8AC3E}">
        <p14:creationId xmlns:p14="http://schemas.microsoft.com/office/powerpoint/2010/main" val="236361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0C9CF13-AF49-7E41-9258-A6BD7AEFA2D1}"/>
              </a:ext>
            </a:extLst>
          </p:cNvPr>
          <p:cNvPicPr>
            <a:picLocks noChangeAspect="1"/>
          </p:cNvPicPr>
          <p:nvPr/>
        </p:nvPicPr>
        <p:blipFill rotWithShape="1">
          <a:blip r:embed="rId2"/>
          <a:srcRect t="14592" b="17073"/>
          <a:stretch/>
        </p:blipFill>
        <p:spPr>
          <a:xfrm>
            <a:off x="2888059" y="662939"/>
            <a:ext cx="5775881" cy="5680627"/>
          </a:xfrm>
          <a:prstGeom prst="rect">
            <a:avLst/>
          </a:prstGeom>
        </p:spPr>
      </p:pic>
    </p:spTree>
    <p:extLst>
      <p:ext uri="{BB962C8B-B14F-4D97-AF65-F5344CB8AC3E}">
        <p14:creationId xmlns:p14="http://schemas.microsoft.com/office/powerpoint/2010/main" val="2236302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C516716-4F43-374C-B0D8-274DE182602D}"/>
              </a:ext>
            </a:extLst>
          </p:cNvPr>
          <p:cNvSpPr/>
          <p:nvPr/>
        </p:nvSpPr>
        <p:spPr>
          <a:xfrm>
            <a:off x="1813560" y="694819"/>
            <a:ext cx="8107680" cy="5262979"/>
          </a:xfrm>
          <a:prstGeom prst="rect">
            <a:avLst/>
          </a:prstGeom>
        </p:spPr>
        <p:txBody>
          <a:bodyPr wrap="square">
            <a:spAutoFit/>
          </a:bodyPr>
          <a:lstStyle/>
          <a:p>
            <a:r>
              <a:rPr lang="it-IT" sz="2800" b="1" dirty="0">
                <a:solidFill>
                  <a:schemeClr val="bg1"/>
                </a:solidFill>
                <a:latin typeface="Lato"/>
              </a:rPr>
              <a:t>LA CHIAVE</a:t>
            </a:r>
          </a:p>
          <a:p>
            <a:endParaRPr lang="it-IT" sz="2800" b="1" dirty="0">
              <a:solidFill>
                <a:schemeClr val="bg1"/>
              </a:solidFill>
              <a:latin typeface="Lato"/>
            </a:endParaRPr>
          </a:p>
          <a:p>
            <a:r>
              <a:rPr lang="it-IT" sz="2800" b="1" dirty="0">
                <a:solidFill>
                  <a:schemeClr val="bg1"/>
                </a:solidFill>
                <a:latin typeface="Lato"/>
              </a:rPr>
              <a:t>«20</a:t>
            </a:r>
            <a:r>
              <a:rPr lang="it-IT" sz="2800" dirty="0">
                <a:solidFill>
                  <a:schemeClr val="bg1"/>
                </a:solidFill>
                <a:latin typeface="Lato"/>
              </a:rPr>
              <a:t> In quel giorno chiamerò il mio servo</a:t>
            </a:r>
            <a:br>
              <a:rPr lang="it-IT" sz="2800" dirty="0">
                <a:solidFill>
                  <a:schemeClr val="bg1"/>
                </a:solidFill>
              </a:rPr>
            </a:br>
            <a:r>
              <a:rPr lang="it-IT" sz="2800" dirty="0" err="1">
                <a:solidFill>
                  <a:srgbClr val="FF0000"/>
                </a:solidFill>
                <a:latin typeface="Lato"/>
              </a:rPr>
              <a:t>Eliakìm</a:t>
            </a:r>
            <a:r>
              <a:rPr lang="it-IT" sz="2800" dirty="0">
                <a:solidFill>
                  <a:schemeClr val="bg1"/>
                </a:solidFill>
                <a:latin typeface="Lato"/>
              </a:rPr>
              <a:t>, figlio di </a:t>
            </a:r>
            <a:r>
              <a:rPr lang="it-IT" sz="2800" dirty="0" err="1">
                <a:solidFill>
                  <a:schemeClr val="bg1"/>
                </a:solidFill>
                <a:latin typeface="Lato"/>
              </a:rPr>
              <a:t>Chelkia</a:t>
            </a:r>
            <a:r>
              <a:rPr lang="it-IT" sz="2800" dirty="0">
                <a:solidFill>
                  <a:schemeClr val="bg1"/>
                </a:solidFill>
                <a:latin typeface="Lato"/>
              </a:rPr>
              <a:t>;</a:t>
            </a:r>
            <a:br>
              <a:rPr lang="it-IT" sz="2800" dirty="0">
                <a:solidFill>
                  <a:schemeClr val="bg1"/>
                </a:solidFill>
              </a:rPr>
            </a:br>
            <a:r>
              <a:rPr lang="it-IT" sz="2800" b="1" dirty="0">
                <a:solidFill>
                  <a:schemeClr val="bg1"/>
                </a:solidFill>
                <a:latin typeface="Lato"/>
              </a:rPr>
              <a:t>21</a:t>
            </a:r>
            <a:r>
              <a:rPr lang="it-IT" sz="2800" dirty="0">
                <a:solidFill>
                  <a:schemeClr val="bg1"/>
                </a:solidFill>
                <a:latin typeface="Lato"/>
              </a:rPr>
              <a:t> lo rivestirò con la tua tunica,</a:t>
            </a:r>
            <a:br>
              <a:rPr lang="it-IT" sz="2800" dirty="0">
                <a:solidFill>
                  <a:schemeClr val="bg1"/>
                </a:solidFill>
              </a:rPr>
            </a:br>
            <a:r>
              <a:rPr lang="it-IT" sz="2800" dirty="0">
                <a:solidFill>
                  <a:schemeClr val="bg1"/>
                </a:solidFill>
                <a:latin typeface="Lato"/>
              </a:rPr>
              <a:t>lo cingerò della tua sciarpa</a:t>
            </a:r>
            <a:br>
              <a:rPr lang="it-IT" sz="2800" dirty="0">
                <a:solidFill>
                  <a:schemeClr val="bg1"/>
                </a:solidFill>
              </a:rPr>
            </a:br>
            <a:r>
              <a:rPr lang="it-IT" sz="2800" dirty="0">
                <a:solidFill>
                  <a:schemeClr val="bg1"/>
                </a:solidFill>
                <a:latin typeface="Lato"/>
              </a:rPr>
              <a:t>e metterò il tuo potere nelle sue mani.</a:t>
            </a:r>
            <a:br>
              <a:rPr lang="it-IT" sz="2800" dirty="0">
                <a:solidFill>
                  <a:schemeClr val="bg1"/>
                </a:solidFill>
              </a:rPr>
            </a:br>
            <a:r>
              <a:rPr lang="it-IT" sz="2800" dirty="0">
                <a:solidFill>
                  <a:schemeClr val="bg1"/>
                </a:solidFill>
                <a:latin typeface="Lato"/>
              </a:rPr>
              <a:t>Sarà un padre per gli abitanti di Gerusalemme</a:t>
            </a:r>
            <a:br>
              <a:rPr lang="it-IT" sz="2800" dirty="0">
                <a:solidFill>
                  <a:schemeClr val="bg1"/>
                </a:solidFill>
              </a:rPr>
            </a:br>
            <a:r>
              <a:rPr lang="it-IT" sz="2800" dirty="0">
                <a:solidFill>
                  <a:schemeClr val="bg1"/>
                </a:solidFill>
                <a:latin typeface="Lato"/>
              </a:rPr>
              <a:t>e per il casato di Giuda.</a:t>
            </a:r>
            <a:br>
              <a:rPr lang="it-IT" sz="2800" dirty="0">
                <a:solidFill>
                  <a:schemeClr val="bg1"/>
                </a:solidFill>
              </a:rPr>
            </a:br>
            <a:r>
              <a:rPr lang="it-IT" sz="2800" b="1" dirty="0">
                <a:solidFill>
                  <a:schemeClr val="bg1"/>
                </a:solidFill>
                <a:latin typeface="Lato"/>
              </a:rPr>
              <a:t>22</a:t>
            </a:r>
            <a:r>
              <a:rPr lang="it-IT" sz="2800" dirty="0">
                <a:solidFill>
                  <a:schemeClr val="bg1"/>
                </a:solidFill>
                <a:latin typeface="Lato"/>
              </a:rPr>
              <a:t> Gli porrò </a:t>
            </a:r>
            <a:r>
              <a:rPr lang="it-IT" sz="2800" dirty="0">
                <a:solidFill>
                  <a:srgbClr val="FFFF00"/>
                </a:solidFill>
                <a:latin typeface="Lato"/>
              </a:rPr>
              <a:t>sulla spalla </a:t>
            </a:r>
            <a:r>
              <a:rPr lang="it-IT" sz="2800" dirty="0">
                <a:solidFill>
                  <a:srgbClr val="FF0000"/>
                </a:solidFill>
                <a:latin typeface="Lato"/>
              </a:rPr>
              <a:t>la chiave </a:t>
            </a:r>
            <a:r>
              <a:rPr lang="it-IT" sz="2800" dirty="0">
                <a:solidFill>
                  <a:schemeClr val="bg1"/>
                </a:solidFill>
                <a:latin typeface="Lato"/>
              </a:rPr>
              <a:t>della casa di Davide;</a:t>
            </a:r>
            <a:br>
              <a:rPr lang="it-IT" sz="2800" dirty="0">
                <a:solidFill>
                  <a:schemeClr val="bg1"/>
                </a:solidFill>
              </a:rPr>
            </a:br>
            <a:r>
              <a:rPr lang="it-IT" sz="2800" dirty="0">
                <a:solidFill>
                  <a:schemeClr val="bg1"/>
                </a:solidFill>
                <a:latin typeface="Lato"/>
              </a:rPr>
              <a:t>se egli apre, nessuno chiuderà;</a:t>
            </a:r>
            <a:br>
              <a:rPr lang="it-IT" sz="2800" dirty="0">
                <a:solidFill>
                  <a:schemeClr val="bg1"/>
                </a:solidFill>
              </a:rPr>
            </a:br>
            <a:r>
              <a:rPr lang="it-IT" sz="2800" dirty="0">
                <a:solidFill>
                  <a:schemeClr val="bg1"/>
                </a:solidFill>
                <a:latin typeface="Lato"/>
              </a:rPr>
              <a:t>se egli chiude, nessuno potrà aprire», (</a:t>
            </a:r>
            <a:r>
              <a:rPr lang="it-IT" sz="2800" dirty="0" err="1">
                <a:solidFill>
                  <a:schemeClr val="bg1"/>
                </a:solidFill>
                <a:latin typeface="Lato"/>
              </a:rPr>
              <a:t>Is</a:t>
            </a:r>
            <a:r>
              <a:rPr lang="it-IT" sz="2800" dirty="0">
                <a:solidFill>
                  <a:schemeClr val="bg1"/>
                </a:solidFill>
                <a:latin typeface="Lato"/>
              </a:rPr>
              <a:t> 22,20-20</a:t>
            </a:r>
            <a:endParaRPr lang="it-IT" sz="2800" dirty="0">
              <a:solidFill>
                <a:schemeClr val="bg1"/>
              </a:solidFill>
            </a:endParaRPr>
          </a:p>
        </p:txBody>
      </p:sp>
    </p:spTree>
    <p:extLst>
      <p:ext uri="{BB962C8B-B14F-4D97-AF65-F5344CB8AC3E}">
        <p14:creationId xmlns:p14="http://schemas.microsoft.com/office/powerpoint/2010/main" val="1351978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3FDF72B-8236-C342-9F45-F9810ECF594A}"/>
              </a:ext>
            </a:extLst>
          </p:cNvPr>
          <p:cNvSpPr/>
          <p:nvPr/>
        </p:nvSpPr>
        <p:spPr>
          <a:xfrm>
            <a:off x="967740" y="856357"/>
            <a:ext cx="9707880" cy="6001643"/>
          </a:xfrm>
          <a:prstGeom prst="rect">
            <a:avLst/>
          </a:prstGeom>
        </p:spPr>
        <p:txBody>
          <a:bodyPr wrap="square">
            <a:spAutoFit/>
          </a:bodyPr>
          <a:lstStyle/>
          <a:p>
            <a:r>
              <a:rPr lang="it-IT" sz="2400" b="1" dirty="0">
                <a:solidFill>
                  <a:schemeClr val="bg1"/>
                </a:solidFill>
                <a:latin typeface="Book Antiqua" panose="02040602050305030304" pitchFamily="18" charset="0"/>
              </a:rPr>
              <a:t>LA SPADA</a:t>
            </a:r>
          </a:p>
          <a:p>
            <a:endParaRPr lang="it-IT" sz="2400" b="1" dirty="0">
              <a:solidFill>
                <a:schemeClr val="bg1"/>
              </a:solidFill>
              <a:latin typeface="Book Antiqua" panose="02040602050305030304" pitchFamily="18" charset="0"/>
            </a:endParaRPr>
          </a:p>
          <a:p>
            <a:r>
              <a:rPr lang="it-IT" sz="2400" b="1" dirty="0">
                <a:solidFill>
                  <a:schemeClr val="bg1"/>
                </a:solidFill>
                <a:latin typeface="Book Antiqua" panose="02040602050305030304" pitchFamily="18" charset="0"/>
              </a:rPr>
              <a:t>«</a:t>
            </a:r>
            <a:r>
              <a:rPr lang="it-IT" sz="2400" dirty="0">
                <a:solidFill>
                  <a:schemeClr val="bg1"/>
                </a:solidFill>
                <a:latin typeface="Book Antiqua" panose="02040602050305030304" pitchFamily="18" charset="0"/>
              </a:rPr>
              <a:t>Nella destra teneva sette stelle, dalla bocca gli usciva una spada affilata a doppio taglio e il suo volto somigliava al sole quando splende in tutta la sua forza», (</a:t>
            </a:r>
            <a:r>
              <a:rPr lang="it-IT" sz="2400" dirty="0" err="1">
                <a:solidFill>
                  <a:schemeClr val="bg1"/>
                </a:solidFill>
                <a:latin typeface="Book Antiqua" panose="02040602050305030304" pitchFamily="18" charset="0"/>
              </a:rPr>
              <a:t>Apoc</a:t>
            </a:r>
            <a:r>
              <a:rPr lang="it-IT" sz="2400" dirty="0">
                <a:solidFill>
                  <a:schemeClr val="bg1"/>
                </a:solidFill>
                <a:latin typeface="Book Antiqua" panose="02040602050305030304" pitchFamily="18" charset="0"/>
              </a:rPr>
              <a:t> 1,16)</a:t>
            </a:r>
          </a:p>
          <a:p>
            <a:endParaRPr lang="it-IT" sz="2400" dirty="0">
              <a:solidFill>
                <a:schemeClr val="bg1"/>
              </a:solidFill>
              <a:latin typeface="Book Antiqua" panose="02040602050305030304" pitchFamily="18" charset="0"/>
            </a:endParaRPr>
          </a:p>
          <a:p>
            <a:r>
              <a:rPr lang="it-IT" sz="2400" dirty="0">
                <a:solidFill>
                  <a:schemeClr val="bg1"/>
                </a:solidFill>
                <a:latin typeface="Times New Roman" panose="02020603050405020304" pitchFamily="18" charset="0"/>
                <a:cs typeface="Times New Roman" panose="02020603050405020304" pitchFamily="18" charset="0"/>
              </a:rPr>
              <a:t>«Infatti la parola di Dio </a:t>
            </a:r>
            <a:r>
              <a:rPr lang="it-IT" sz="2400" dirty="0">
                <a:solidFill>
                  <a:srgbClr val="FFFF00"/>
                </a:solidFill>
                <a:latin typeface="Times New Roman" panose="02020603050405020304" pitchFamily="18" charset="0"/>
                <a:cs typeface="Times New Roman" panose="02020603050405020304" pitchFamily="18" charset="0"/>
              </a:rPr>
              <a:t>è viva, efficace </a:t>
            </a:r>
            <a:r>
              <a:rPr lang="it-IT" sz="2400" dirty="0">
                <a:solidFill>
                  <a:schemeClr val="bg1"/>
                </a:solidFill>
                <a:latin typeface="Times New Roman" panose="02020603050405020304" pitchFamily="18" charset="0"/>
                <a:cs typeface="Times New Roman" panose="02020603050405020304" pitchFamily="18" charset="0"/>
              </a:rPr>
              <a:t>e più </a:t>
            </a:r>
            <a:r>
              <a:rPr lang="it-IT" sz="2400" dirty="0">
                <a:solidFill>
                  <a:srgbClr val="FFFF00"/>
                </a:solidFill>
                <a:latin typeface="Times New Roman" panose="02020603050405020304" pitchFamily="18" charset="0"/>
                <a:cs typeface="Times New Roman" panose="02020603050405020304" pitchFamily="18" charset="0"/>
              </a:rPr>
              <a:t>tagliente</a:t>
            </a:r>
            <a:r>
              <a:rPr lang="it-IT" sz="2400" dirty="0">
                <a:solidFill>
                  <a:schemeClr val="bg1"/>
                </a:solidFill>
                <a:latin typeface="Times New Roman" panose="02020603050405020304" pitchFamily="18" charset="0"/>
                <a:cs typeface="Times New Roman" panose="02020603050405020304" pitchFamily="18" charset="0"/>
              </a:rPr>
              <a:t> di ogni spada a doppio taglio; essa </a:t>
            </a:r>
            <a:r>
              <a:rPr lang="it-IT" sz="2400" dirty="0">
                <a:solidFill>
                  <a:srgbClr val="FFFF00"/>
                </a:solidFill>
                <a:latin typeface="Times New Roman" panose="02020603050405020304" pitchFamily="18" charset="0"/>
                <a:cs typeface="Times New Roman" panose="02020603050405020304" pitchFamily="18" charset="0"/>
              </a:rPr>
              <a:t>penetra</a:t>
            </a:r>
            <a:r>
              <a:rPr lang="it-IT" sz="2400" dirty="0">
                <a:solidFill>
                  <a:schemeClr val="bg1"/>
                </a:solidFill>
                <a:latin typeface="Times New Roman" panose="02020603050405020304" pitchFamily="18" charset="0"/>
                <a:cs typeface="Times New Roman" panose="02020603050405020304" pitchFamily="18" charset="0"/>
              </a:rPr>
              <a:t> fino al punto di divisione dell'anima e dello spirito, delle giunture e delle midolla </a:t>
            </a:r>
            <a:r>
              <a:rPr lang="it-IT" sz="2400" dirty="0">
                <a:solidFill>
                  <a:srgbClr val="FFFF00"/>
                </a:solidFill>
                <a:latin typeface="Times New Roman" panose="02020603050405020304" pitchFamily="18" charset="0"/>
                <a:cs typeface="Times New Roman" panose="02020603050405020304" pitchFamily="18" charset="0"/>
              </a:rPr>
              <a:t>e scruta </a:t>
            </a:r>
            <a:r>
              <a:rPr lang="it-IT" sz="2400" dirty="0">
                <a:solidFill>
                  <a:schemeClr val="bg1"/>
                </a:solidFill>
                <a:latin typeface="Times New Roman" panose="02020603050405020304" pitchFamily="18" charset="0"/>
                <a:cs typeface="Times New Roman" panose="02020603050405020304" pitchFamily="18" charset="0"/>
              </a:rPr>
              <a:t>i sentimenti e i pensieri del cuore. </a:t>
            </a:r>
            <a:r>
              <a:rPr lang="it-IT" sz="2400" b="1" dirty="0">
                <a:solidFill>
                  <a:schemeClr val="bg1"/>
                </a:solidFill>
                <a:latin typeface="Times New Roman" panose="02020603050405020304" pitchFamily="18" charset="0"/>
                <a:cs typeface="Times New Roman" panose="02020603050405020304" pitchFamily="18" charset="0"/>
              </a:rPr>
              <a:t>13</a:t>
            </a:r>
            <a:r>
              <a:rPr lang="it-IT" sz="2400" dirty="0">
                <a:solidFill>
                  <a:schemeClr val="bg1"/>
                </a:solidFill>
                <a:latin typeface="Times New Roman" panose="02020603050405020304" pitchFamily="18" charset="0"/>
                <a:cs typeface="Times New Roman" panose="02020603050405020304" pitchFamily="18" charset="0"/>
              </a:rPr>
              <a:t> Non v'è creatura che possa nascondersi davanti a lui, ma tutto è nudo e scoperto agli occhi suoi e a lui noi dobbiamo rendere conto», (</a:t>
            </a:r>
            <a:r>
              <a:rPr lang="it-IT" sz="2400" dirty="0" err="1">
                <a:solidFill>
                  <a:schemeClr val="bg1"/>
                </a:solidFill>
                <a:latin typeface="Times New Roman" panose="02020603050405020304" pitchFamily="18" charset="0"/>
                <a:cs typeface="Times New Roman" panose="02020603050405020304" pitchFamily="18" charset="0"/>
              </a:rPr>
              <a:t>Eb</a:t>
            </a:r>
            <a:r>
              <a:rPr lang="it-IT" sz="2400" dirty="0">
                <a:solidFill>
                  <a:schemeClr val="bg1"/>
                </a:solidFill>
                <a:latin typeface="Times New Roman" panose="02020603050405020304" pitchFamily="18" charset="0"/>
                <a:cs typeface="Times New Roman" panose="02020603050405020304" pitchFamily="18" charset="0"/>
              </a:rPr>
              <a:t> 4, 12-13)</a:t>
            </a:r>
          </a:p>
          <a:p>
            <a:endParaRPr lang="it-IT" sz="2400" dirty="0">
              <a:solidFill>
                <a:schemeClr val="bg1"/>
              </a:solidFill>
              <a:latin typeface="Times New Roman" panose="02020603050405020304" pitchFamily="18" charset="0"/>
              <a:cs typeface="Times New Roman" panose="02020603050405020304" pitchFamily="18" charset="0"/>
            </a:endParaRPr>
          </a:p>
          <a:p>
            <a:r>
              <a:rPr lang="it-IT" sz="2400" dirty="0">
                <a:solidFill>
                  <a:schemeClr val="bg1"/>
                </a:solidFill>
                <a:latin typeface="Times New Roman" panose="02020603050405020304" pitchFamily="18" charset="0"/>
                <a:cs typeface="Times New Roman" panose="02020603050405020304" pitchFamily="18" charset="0"/>
              </a:rPr>
              <a:t>«Prendete anche l'elmo della salvezza e la spada dello Spirito, che è la parola di Dio», (</a:t>
            </a:r>
            <a:r>
              <a:rPr lang="it-IT" sz="2400" dirty="0" err="1">
                <a:solidFill>
                  <a:schemeClr val="bg1"/>
                </a:solidFill>
                <a:latin typeface="Times New Roman" panose="02020603050405020304" pitchFamily="18" charset="0"/>
                <a:cs typeface="Times New Roman" panose="02020603050405020304" pitchFamily="18" charset="0"/>
              </a:rPr>
              <a:t>Ef</a:t>
            </a:r>
            <a:r>
              <a:rPr lang="it-IT" sz="2400" dirty="0">
                <a:solidFill>
                  <a:schemeClr val="bg1"/>
                </a:solidFill>
                <a:latin typeface="Times New Roman" panose="02020603050405020304" pitchFamily="18" charset="0"/>
                <a:cs typeface="Times New Roman" panose="02020603050405020304" pitchFamily="18" charset="0"/>
              </a:rPr>
              <a:t> 6,17)</a:t>
            </a:r>
          </a:p>
          <a:p>
            <a:br>
              <a:rPr lang="it-IT" sz="2400" dirty="0"/>
            </a:br>
            <a:endParaRPr lang="it-IT"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6813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B9A5834-22AC-1F42-AAB9-2952ABF6BFCF}"/>
              </a:ext>
            </a:extLst>
          </p:cNvPr>
          <p:cNvPicPr>
            <a:picLocks noChangeAspect="1"/>
          </p:cNvPicPr>
          <p:nvPr/>
        </p:nvPicPr>
        <p:blipFill rotWithShape="1">
          <a:blip r:embed="rId2"/>
          <a:srcRect t="7297" b="12703"/>
          <a:stretch/>
        </p:blipFill>
        <p:spPr>
          <a:xfrm>
            <a:off x="3680460" y="598268"/>
            <a:ext cx="4411980" cy="5678027"/>
          </a:xfrm>
          <a:prstGeom prst="rect">
            <a:avLst/>
          </a:prstGeom>
        </p:spPr>
      </p:pic>
    </p:spTree>
    <p:extLst>
      <p:ext uri="{BB962C8B-B14F-4D97-AF65-F5344CB8AC3E}">
        <p14:creationId xmlns:p14="http://schemas.microsoft.com/office/powerpoint/2010/main" val="1320455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CA50E0F-25E1-BF48-9C37-F3EC2D4DACF3}"/>
              </a:ext>
            </a:extLst>
          </p:cNvPr>
          <p:cNvPicPr>
            <a:picLocks noChangeAspect="1"/>
          </p:cNvPicPr>
          <p:nvPr/>
        </p:nvPicPr>
        <p:blipFill rotWithShape="1">
          <a:blip r:embed="rId2"/>
          <a:srcRect l="10563" t="30386" r="9879"/>
          <a:stretch/>
        </p:blipFill>
        <p:spPr>
          <a:xfrm>
            <a:off x="627576" y="736600"/>
            <a:ext cx="6198810" cy="5207000"/>
          </a:xfrm>
          <a:prstGeom prst="rect">
            <a:avLst/>
          </a:prstGeom>
        </p:spPr>
      </p:pic>
      <p:pic>
        <p:nvPicPr>
          <p:cNvPr id="5" name="Immagine 4">
            <a:extLst>
              <a:ext uri="{FF2B5EF4-FFF2-40B4-BE49-F238E27FC236}">
                <a16:creationId xmlns:a16="http://schemas.microsoft.com/office/drawing/2014/main" id="{BA798E1D-A3C3-0A45-82C9-7180A9BFDB6D}"/>
              </a:ext>
            </a:extLst>
          </p:cNvPr>
          <p:cNvPicPr>
            <a:picLocks noChangeAspect="1"/>
          </p:cNvPicPr>
          <p:nvPr/>
        </p:nvPicPr>
        <p:blipFill rotWithShape="1">
          <a:blip r:embed="rId3"/>
          <a:srcRect l="40333" t="10705" r="40000" b="52141"/>
          <a:stretch/>
        </p:blipFill>
        <p:spPr>
          <a:xfrm>
            <a:off x="7221220" y="736600"/>
            <a:ext cx="4165600" cy="5207000"/>
          </a:xfrm>
          <a:prstGeom prst="rect">
            <a:avLst/>
          </a:prstGeom>
        </p:spPr>
      </p:pic>
    </p:spTree>
    <p:extLst>
      <p:ext uri="{BB962C8B-B14F-4D97-AF65-F5344CB8AC3E}">
        <p14:creationId xmlns:p14="http://schemas.microsoft.com/office/powerpoint/2010/main" val="2118500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CA50E0F-25E1-BF48-9C37-F3EC2D4DACF3}"/>
              </a:ext>
            </a:extLst>
          </p:cNvPr>
          <p:cNvPicPr>
            <a:picLocks noChangeAspect="1"/>
          </p:cNvPicPr>
          <p:nvPr/>
        </p:nvPicPr>
        <p:blipFill rotWithShape="1">
          <a:blip r:embed="rId2"/>
          <a:srcRect l="10563" t="30386" r="9879"/>
          <a:stretch/>
        </p:blipFill>
        <p:spPr>
          <a:xfrm>
            <a:off x="882952" y="764540"/>
            <a:ext cx="3395738" cy="2852420"/>
          </a:xfrm>
          <a:prstGeom prst="rect">
            <a:avLst/>
          </a:prstGeom>
        </p:spPr>
      </p:pic>
      <p:sp>
        <p:nvSpPr>
          <p:cNvPr id="2" name="Rettangolo 1">
            <a:extLst>
              <a:ext uri="{FF2B5EF4-FFF2-40B4-BE49-F238E27FC236}">
                <a16:creationId xmlns:a16="http://schemas.microsoft.com/office/drawing/2014/main" id="{ACE06A8F-614D-F445-9FD0-BC1387BB244D}"/>
              </a:ext>
            </a:extLst>
          </p:cNvPr>
          <p:cNvSpPr/>
          <p:nvPr/>
        </p:nvSpPr>
        <p:spPr>
          <a:xfrm>
            <a:off x="4762500" y="764540"/>
            <a:ext cx="6096000" cy="3970318"/>
          </a:xfrm>
          <a:prstGeom prst="rect">
            <a:avLst/>
          </a:prstGeom>
        </p:spPr>
        <p:txBody>
          <a:bodyPr>
            <a:spAutoFit/>
          </a:bodyPr>
          <a:lstStyle/>
          <a:p>
            <a:r>
              <a:rPr lang="it-IT" i="1" dirty="0">
                <a:solidFill>
                  <a:schemeClr val="bg1"/>
                </a:solidFill>
                <a:latin typeface="Libre Baskerville"/>
              </a:rPr>
              <a:t>In quel tempo, Gesù disse ai suoi discepoli: </a:t>
            </a:r>
            <a:br>
              <a:rPr lang="it-IT" dirty="0">
                <a:solidFill>
                  <a:schemeClr val="bg1"/>
                </a:solidFill>
              </a:rPr>
            </a:br>
            <a:r>
              <a:rPr lang="it-IT" i="1" dirty="0">
                <a:solidFill>
                  <a:schemeClr val="bg1"/>
                </a:solidFill>
                <a:latin typeface="Libre Baskerville"/>
              </a:rPr>
              <a:t>«In quei giorni, dopo quella tribolazione,</a:t>
            </a:r>
            <a:br>
              <a:rPr lang="it-IT" dirty="0">
                <a:solidFill>
                  <a:schemeClr val="bg1"/>
                </a:solidFill>
              </a:rPr>
            </a:br>
            <a:r>
              <a:rPr lang="it-IT" i="1" dirty="0">
                <a:solidFill>
                  <a:schemeClr val="bg1"/>
                </a:solidFill>
                <a:latin typeface="Libre Baskerville"/>
              </a:rPr>
              <a:t>il sole si oscurerà,</a:t>
            </a:r>
            <a:br>
              <a:rPr lang="it-IT" dirty="0">
                <a:solidFill>
                  <a:schemeClr val="bg1"/>
                </a:solidFill>
              </a:rPr>
            </a:br>
            <a:r>
              <a:rPr lang="it-IT" i="1" dirty="0">
                <a:solidFill>
                  <a:schemeClr val="bg1"/>
                </a:solidFill>
                <a:latin typeface="Libre Baskerville"/>
              </a:rPr>
              <a:t>la luna non darà più la sua luce,</a:t>
            </a:r>
            <a:br>
              <a:rPr lang="it-IT" dirty="0">
                <a:solidFill>
                  <a:schemeClr val="bg1"/>
                </a:solidFill>
              </a:rPr>
            </a:br>
            <a:r>
              <a:rPr lang="it-IT" i="1" dirty="0">
                <a:solidFill>
                  <a:schemeClr val="bg1"/>
                </a:solidFill>
                <a:latin typeface="Libre Baskerville"/>
              </a:rPr>
              <a:t>le stelle cadranno dal cielo</a:t>
            </a:r>
            <a:br>
              <a:rPr lang="it-IT" dirty="0">
                <a:solidFill>
                  <a:schemeClr val="bg1"/>
                </a:solidFill>
              </a:rPr>
            </a:br>
            <a:r>
              <a:rPr lang="it-IT" i="1" dirty="0">
                <a:solidFill>
                  <a:schemeClr val="bg1"/>
                </a:solidFill>
                <a:latin typeface="Libre Baskerville"/>
              </a:rPr>
              <a:t>e le potenze che sono nei cieli saranno sconvolte.</a:t>
            </a:r>
            <a:br>
              <a:rPr lang="it-IT" dirty="0">
                <a:solidFill>
                  <a:schemeClr val="bg1"/>
                </a:solidFill>
              </a:rPr>
            </a:br>
            <a:r>
              <a:rPr lang="it-IT" i="1" dirty="0">
                <a:solidFill>
                  <a:schemeClr val="bg1"/>
                </a:solidFill>
                <a:latin typeface="Libre Baskerville"/>
              </a:rPr>
              <a:t>Allora vedranno il Figlio dell’uomo venire sulle nubi con grande potenza e gloria. Egli manderà gli angeli e radunerà i suoi eletti dai quattro venti, dall’estremità della terra fino all’estremità del cielo.</a:t>
            </a:r>
            <a:br>
              <a:rPr lang="it-IT" dirty="0">
                <a:solidFill>
                  <a:schemeClr val="bg1"/>
                </a:solidFill>
              </a:rPr>
            </a:br>
            <a:r>
              <a:rPr lang="it-IT" i="1" dirty="0">
                <a:solidFill>
                  <a:schemeClr val="bg1"/>
                </a:solidFill>
                <a:latin typeface="Libre Baskerville"/>
              </a:rPr>
              <a:t>Dalla pianta di fico imparate la parabola: quando ormai il suo ramo diventa tenero e spuntano le foglie, sapete che l’estate è vicina. Così anche voi: quando vedrete accadere queste cose, sappiate che egli è vicino, è alle porte.»., (Mc 13,24-32)</a:t>
            </a:r>
            <a:endParaRPr lang="it-IT" dirty="0">
              <a:solidFill>
                <a:schemeClr val="bg1"/>
              </a:solidFill>
            </a:endParaRPr>
          </a:p>
        </p:txBody>
      </p:sp>
    </p:spTree>
    <p:extLst>
      <p:ext uri="{BB962C8B-B14F-4D97-AF65-F5344CB8AC3E}">
        <p14:creationId xmlns:p14="http://schemas.microsoft.com/office/powerpoint/2010/main" val="3837456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BD24127-18F0-6F46-919D-66C726321A33}"/>
              </a:ext>
            </a:extLst>
          </p:cNvPr>
          <p:cNvPicPr>
            <a:picLocks noChangeAspect="1"/>
          </p:cNvPicPr>
          <p:nvPr/>
        </p:nvPicPr>
        <p:blipFill rotWithShape="1">
          <a:blip r:embed="rId2"/>
          <a:srcRect t="18889" r="23863" b="18889"/>
          <a:stretch/>
        </p:blipFill>
        <p:spPr>
          <a:xfrm>
            <a:off x="5691833" y="641347"/>
            <a:ext cx="4578862" cy="5618559"/>
          </a:xfrm>
          <a:prstGeom prst="rect">
            <a:avLst/>
          </a:prstGeom>
        </p:spPr>
      </p:pic>
      <p:pic>
        <p:nvPicPr>
          <p:cNvPr id="9" name="Immagine 8">
            <a:extLst>
              <a:ext uri="{FF2B5EF4-FFF2-40B4-BE49-F238E27FC236}">
                <a16:creationId xmlns:a16="http://schemas.microsoft.com/office/drawing/2014/main" id="{34601D4F-059D-E342-81E8-0134B0B522E9}"/>
              </a:ext>
            </a:extLst>
          </p:cNvPr>
          <p:cNvPicPr>
            <a:picLocks noChangeAspect="1"/>
          </p:cNvPicPr>
          <p:nvPr/>
        </p:nvPicPr>
        <p:blipFill>
          <a:blip r:embed="rId3"/>
          <a:stretch>
            <a:fillRect/>
          </a:stretch>
        </p:blipFill>
        <p:spPr>
          <a:xfrm>
            <a:off x="824762" y="641347"/>
            <a:ext cx="4301520" cy="5618559"/>
          </a:xfrm>
          <a:prstGeom prst="rect">
            <a:avLst/>
          </a:prstGeom>
        </p:spPr>
      </p:pic>
    </p:spTree>
    <p:extLst>
      <p:ext uri="{BB962C8B-B14F-4D97-AF65-F5344CB8AC3E}">
        <p14:creationId xmlns:p14="http://schemas.microsoft.com/office/powerpoint/2010/main" val="3122180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7AC9BC8-4E14-D144-ACBD-98E8B19410A6}"/>
              </a:ext>
            </a:extLst>
          </p:cNvPr>
          <p:cNvPicPr>
            <a:picLocks noChangeAspect="1"/>
          </p:cNvPicPr>
          <p:nvPr/>
        </p:nvPicPr>
        <p:blipFill>
          <a:blip r:embed="rId2"/>
          <a:stretch>
            <a:fillRect/>
          </a:stretch>
        </p:blipFill>
        <p:spPr>
          <a:xfrm>
            <a:off x="685800" y="708660"/>
            <a:ext cx="6071613" cy="3794759"/>
          </a:xfrm>
          <a:prstGeom prst="rect">
            <a:avLst/>
          </a:prstGeom>
        </p:spPr>
      </p:pic>
      <p:pic>
        <p:nvPicPr>
          <p:cNvPr id="7" name="Immagine 6">
            <a:extLst>
              <a:ext uri="{FF2B5EF4-FFF2-40B4-BE49-F238E27FC236}">
                <a16:creationId xmlns:a16="http://schemas.microsoft.com/office/drawing/2014/main" id="{3A7578EF-18A7-EB4A-8004-923C1AD25BAA}"/>
              </a:ext>
            </a:extLst>
          </p:cNvPr>
          <p:cNvPicPr>
            <a:picLocks noChangeAspect="1"/>
          </p:cNvPicPr>
          <p:nvPr/>
        </p:nvPicPr>
        <p:blipFill>
          <a:blip r:embed="rId3"/>
          <a:stretch>
            <a:fillRect/>
          </a:stretch>
        </p:blipFill>
        <p:spPr>
          <a:xfrm>
            <a:off x="7260848" y="1882317"/>
            <a:ext cx="3917691" cy="4236367"/>
          </a:xfrm>
          <a:prstGeom prst="rect">
            <a:avLst/>
          </a:prstGeom>
        </p:spPr>
      </p:pic>
    </p:spTree>
    <p:extLst>
      <p:ext uri="{BB962C8B-B14F-4D97-AF65-F5344CB8AC3E}">
        <p14:creationId xmlns:p14="http://schemas.microsoft.com/office/powerpoint/2010/main" val="4259195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6F79ED-3731-7947-BF46-E99EACC53562}"/>
              </a:ext>
            </a:extLst>
          </p:cNvPr>
          <p:cNvPicPr>
            <a:picLocks noChangeAspect="1"/>
          </p:cNvPicPr>
          <p:nvPr/>
        </p:nvPicPr>
        <p:blipFill rotWithShape="1">
          <a:blip r:embed="rId2"/>
          <a:srcRect l="23931" r="24338"/>
          <a:stretch/>
        </p:blipFill>
        <p:spPr>
          <a:xfrm>
            <a:off x="1127760" y="745400"/>
            <a:ext cx="3632200" cy="5405400"/>
          </a:xfrm>
          <a:prstGeom prst="rect">
            <a:avLst/>
          </a:prstGeom>
        </p:spPr>
      </p:pic>
      <p:pic>
        <p:nvPicPr>
          <p:cNvPr id="3" name="Immagine 2">
            <a:extLst>
              <a:ext uri="{FF2B5EF4-FFF2-40B4-BE49-F238E27FC236}">
                <a16:creationId xmlns:a16="http://schemas.microsoft.com/office/drawing/2014/main" id="{48EC67F0-C4DF-6F4A-AF09-D772FB84D7BE}"/>
              </a:ext>
            </a:extLst>
          </p:cNvPr>
          <p:cNvPicPr>
            <a:picLocks noChangeAspect="1"/>
          </p:cNvPicPr>
          <p:nvPr/>
        </p:nvPicPr>
        <p:blipFill rotWithShape="1">
          <a:blip r:embed="rId3"/>
          <a:srcRect b="17592"/>
          <a:stretch/>
        </p:blipFill>
        <p:spPr>
          <a:xfrm>
            <a:off x="5583136" y="745400"/>
            <a:ext cx="4236656" cy="5405400"/>
          </a:xfrm>
          <a:prstGeom prst="rect">
            <a:avLst/>
          </a:prstGeom>
        </p:spPr>
      </p:pic>
    </p:spTree>
    <p:extLst>
      <p:ext uri="{BB962C8B-B14F-4D97-AF65-F5344CB8AC3E}">
        <p14:creationId xmlns:p14="http://schemas.microsoft.com/office/powerpoint/2010/main" val="954353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8AC3110-5AAC-414B-9830-1434BB375E0C}"/>
              </a:ext>
            </a:extLst>
          </p:cNvPr>
          <p:cNvPicPr>
            <a:picLocks noChangeAspect="1"/>
          </p:cNvPicPr>
          <p:nvPr/>
        </p:nvPicPr>
        <p:blipFill rotWithShape="1">
          <a:blip r:embed="rId2"/>
          <a:srcRect b="5098"/>
          <a:stretch/>
        </p:blipFill>
        <p:spPr>
          <a:xfrm>
            <a:off x="3954779" y="564120"/>
            <a:ext cx="3863341" cy="5731946"/>
          </a:xfrm>
          <a:prstGeom prst="rect">
            <a:avLst/>
          </a:prstGeom>
        </p:spPr>
      </p:pic>
    </p:spTree>
    <p:extLst>
      <p:ext uri="{BB962C8B-B14F-4D97-AF65-F5344CB8AC3E}">
        <p14:creationId xmlns:p14="http://schemas.microsoft.com/office/powerpoint/2010/main" val="4059109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15D8E7-7966-EE4B-80FB-12055C2BEF43}"/>
              </a:ext>
            </a:extLst>
          </p:cNvPr>
          <p:cNvPicPr>
            <a:picLocks noChangeAspect="1"/>
          </p:cNvPicPr>
          <p:nvPr/>
        </p:nvPicPr>
        <p:blipFill>
          <a:blip r:embed="rId2"/>
          <a:stretch>
            <a:fillRect/>
          </a:stretch>
        </p:blipFill>
        <p:spPr>
          <a:xfrm>
            <a:off x="655320" y="891540"/>
            <a:ext cx="3337560" cy="5006340"/>
          </a:xfrm>
          <a:prstGeom prst="rect">
            <a:avLst/>
          </a:prstGeom>
        </p:spPr>
      </p:pic>
      <p:pic>
        <p:nvPicPr>
          <p:cNvPr id="5" name="Immagine 4">
            <a:extLst>
              <a:ext uri="{FF2B5EF4-FFF2-40B4-BE49-F238E27FC236}">
                <a16:creationId xmlns:a16="http://schemas.microsoft.com/office/drawing/2014/main" id="{E7ACBA96-AEA7-3A4A-B83A-6B94DB3C52D7}"/>
              </a:ext>
            </a:extLst>
          </p:cNvPr>
          <p:cNvPicPr>
            <a:picLocks noChangeAspect="1"/>
          </p:cNvPicPr>
          <p:nvPr/>
        </p:nvPicPr>
        <p:blipFill>
          <a:blip r:embed="rId3"/>
          <a:stretch>
            <a:fillRect/>
          </a:stretch>
        </p:blipFill>
        <p:spPr>
          <a:xfrm>
            <a:off x="4357372" y="902970"/>
            <a:ext cx="3815815" cy="4994910"/>
          </a:xfrm>
          <a:prstGeom prst="rect">
            <a:avLst/>
          </a:prstGeom>
        </p:spPr>
      </p:pic>
      <p:pic>
        <p:nvPicPr>
          <p:cNvPr id="9" name="Immagine 8">
            <a:extLst>
              <a:ext uri="{FF2B5EF4-FFF2-40B4-BE49-F238E27FC236}">
                <a16:creationId xmlns:a16="http://schemas.microsoft.com/office/drawing/2014/main" id="{0E251086-503E-4541-A45F-8AB7E8600B4F}"/>
              </a:ext>
            </a:extLst>
          </p:cNvPr>
          <p:cNvPicPr>
            <a:picLocks noChangeAspect="1"/>
          </p:cNvPicPr>
          <p:nvPr/>
        </p:nvPicPr>
        <p:blipFill>
          <a:blip r:embed="rId4"/>
          <a:stretch>
            <a:fillRect/>
          </a:stretch>
        </p:blipFill>
        <p:spPr>
          <a:xfrm>
            <a:off x="8583399" y="1998980"/>
            <a:ext cx="2921000" cy="3898900"/>
          </a:xfrm>
          <a:prstGeom prst="rect">
            <a:avLst/>
          </a:prstGeom>
        </p:spPr>
      </p:pic>
    </p:spTree>
    <p:extLst>
      <p:ext uri="{BB962C8B-B14F-4D97-AF65-F5344CB8AC3E}">
        <p14:creationId xmlns:p14="http://schemas.microsoft.com/office/powerpoint/2010/main" val="3965280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BC552F4-CF26-424F-9D6A-F587B6C64D7E}"/>
              </a:ext>
            </a:extLst>
          </p:cNvPr>
          <p:cNvPicPr>
            <a:picLocks noChangeAspect="1"/>
          </p:cNvPicPr>
          <p:nvPr/>
        </p:nvPicPr>
        <p:blipFill>
          <a:blip r:embed="rId2"/>
          <a:stretch>
            <a:fillRect/>
          </a:stretch>
        </p:blipFill>
        <p:spPr>
          <a:xfrm>
            <a:off x="3246120" y="845039"/>
            <a:ext cx="5920740" cy="5161670"/>
          </a:xfrm>
          <a:prstGeom prst="rect">
            <a:avLst/>
          </a:prstGeom>
        </p:spPr>
      </p:pic>
    </p:spTree>
    <p:extLst>
      <p:ext uri="{BB962C8B-B14F-4D97-AF65-F5344CB8AC3E}">
        <p14:creationId xmlns:p14="http://schemas.microsoft.com/office/powerpoint/2010/main" val="4168109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270C0FC-D671-E34D-A518-1475B22DF003}"/>
              </a:ext>
            </a:extLst>
          </p:cNvPr>
          <p:cNvPicPr>
            <a:picLocks noChangeAspect="1"/>
          </p:cNvPicPr>
          <p:nvPr/>
        </p:nvPicPr>
        <p:blipFill>
          <a:blip r:embed="rId2"/>
          <a:stretch>
            <a:fillRect/>
          </a:stretch>
        </p:blipFill>
        <p:spPr>
          <a:xfrm>
            <a:off x="2468880" y="662940"/>
            <a:ext cx="7284720" cy="5463540"/>
          </a:xfrm>
          <a:prstGeom prst="rect">
            <a:avLst/>
          </a:prstGeom>
        </p:spPr>
      </p:pic>
    </p:spTree>
    <p:extLst>
      <p:ext uri="{BB962C8B-B14F-4D97-AF65-F5344CB8AC3E}">
        <p14:creationId xmlns:p14="http://schemas.microsoft.com/office/powerpoint/2010/main" val="1655014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34465E0-6607-DB4B-98DB-6098B8BF13C5}"/>
              </a:ext>
            </a:extLst>
          </p:cNvPr>
          <p:cNvPicPr>
            <a:picLocks noChangeAspect="1"/>
          </p:cNvPicPr>
          <p:nvPr/>
        </p:nvPicPr>
        <p:blipFill>
          <a:blip r:embed="rId2"/>
          <a:stretch>
            <a:fillRect/>
          </a:stretch>
        </p:blipFill>
        <p:spPr>
          <a:xfrm>
            <a:off x="1330960" y="782320"/>
            <a:ext cx="2717800" cy="5384800"/>
          </a:xfrm>
          <a:prstGeom prst="rect">
            <a:avLst/>
          </a:prstGeom>
        </p:spPr>
      </p:pic>
      <p:pic>
        <p:nvPicPr>
          <p:cNvPr id="5" name="Immagine 4">
            <a:extLst>
              <a:ext uri="{FF2B5EF4-FFF2-40B4-BE49-F238E27FC236}">
                <a16:creationId xmlns:a16="http://schemas.microsoft.com/office/drawing/2014/main" id="{B3B70DC6-81C8-5F46-9999-7F96B3C12223}"/>
              </a:ext>
            </a:extLst>
          </p:cNvPr>
          <p:cNvPicPr>
            <a:picLocks noChangeAspect="1"/>
          </p:cNvPicPr>
          <p:nvPr/>
        </p:nvPicPr>
        <p:blipFill>
          <a:blip r:embed="rId3"/>
          <a:stretch>
            <a:fillRect/>
          </a:stretch>
        </p:blipFill>
        <p:spPr>
          <a:xfrm>
            <a:off x="4655986" y="1663700"/>
            <a:ext cx="6751834" cy="4503420"/>
          </a:xfrm>
          <a:prstGeom prst="rect">
            <a:avLst/>
          </a:prstGeom>
        </p:spPr>
      </p:pic>
    </p:spTree>
    <p:extLst>
      <p:ext uri="{BB962C8B-B14F-4D97-AF65-F5344CB8AC3E}">
        <p14:creationId xmlns:p14="http://schemas.microsoft.com/office/powerpoint/2010/main" val="2633744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EC50751-831A-AF42-94E5-478E70696FEF}"/>
              </a:ext>
            </a:extLst>
          </p:cNvPr>
          <p:cNvPicPr>
            <a:picLocks noChangeAspect="1"/>
          </p:cNvPicPr>
          <p:nvPr/>
        </p:nvPicPr>
        <p:blipFill>
          <a:blip r:embed="rId2"/>
          <a:stretch>
            <a:fillRect/>
          </a:stretch>
        </p:blipFill>
        <p:spPr>
          <a:xfrm>
            <a:off x="1150454" y="570637"/>
            <a:ext cx="3562681" cy="5643852"/>
          </a:xfrm>
          <a:prstGeom prst="rect">
            <a:avLst/>
          </a:prstGeom>
        </p:spPr>
      </p:pic>
      <p:pic>
        <p:nvPicPr>
          <p:cNvPr id="5" name="Immagine 4">
            <a:extLst>
              <a:ext uri="{FF2B5EF4-FFF2-40B4-BE49-F238E27FC236}">
                <a16:creationId xmlns:a16="http://schemas.microsoft.com/office/drawing/2014/main" id="{7BAFA5F8-AFC3-7843-B5F5-3DC0A717B242}"/>
              </a:ext>
            </a:extLst>
          </p:cNvPr>
          <p:cNvPicPr>
            <a:picLocks noChangeAspect="1"/>
          </p:cNvPicPr>
          <p:nvPr/>
        </p:nvPicPr>
        <p:blipFill rotWithShape="1">
          <a:blip r:embed="rId3"/>
          <a:srcRect l="11755" t="26133" r="11761"/>
          <a:stretch/>
        </p:blipFill>
        <p:spPr>
          <a:xfrm>
            <a:off x="5571743" y="550862"/>
            <a:ext cx="5864353" cy="5663627"/>
          </a:xfrm>
          <a:prstGeom prst="rect">
            <a:avLst/>
          </a:prstGeom>
        </p:spPr>
      </p:pic>
    </p:spTree>
    <p:extLst>
      <p:ext uri="{BB962C8B-B14F-4D97-AF65-F5344CB8AC3E}">
        <p14:creationId xmlns:p14="http://schemas.microsoft.com/office/powerpoint/2010/main" val="1317549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0D4CED3-AA0F-1A41-A48A-9C2FEF92C64E}"/>
              </a:ext>
            </a:extLst>
          </p:cNvPr>
          <p:cNvPicPr>
            <a:picLocks noChangeAspect="1"/>
          </p:cNvPicPr>
          <p:nvPr/>
        </p:nvPicPr>
        <p:blipFill>
          <a:blip r:embed="rId2"/>
          <a:stretch>
            <a:fillRect/>
          </a:stretch>
        </p:blipFill>
        <p:spPr>
          <a:xfrm>
            <a:off x="577090" y="738717"/>
            <a:ext cx="4510582" cy="5524923"/>
          </a:xfrm>
          <a:prstGeom prst="rect">
            <a:avLst/>
          </a:prstGeom>
        </p:spPr>
      </p:pic>
      <p:pic>
        <p:nvPicPr>
          <p:cNvPr id="7" name="Immagine 6">
            <a:extLst>
              <a:ext uri="{FF2B5EF4-FFF2-40B4-BE49-F238E27FC236}">
                <a16:creationId xmlns:a16="http://schemas.microsoft.com/office/drawing/2014/main" id="{D7EEEDBC-7F4B-B24B-9D74-8D98470FC994}"/>
              </a:ext>
            </a:extLst>
          </p:cNvPr>
          <p:cNvPicPr>
            <a:picLocks noChangeAspect="1"/>
          </p:cNvPicPr>
          <p:nvPr/>
        </p:nvPicPr>
        <p:blipFill rotWithShape="1">
          <a:blip r:embed="rId3"/>
          <a:srcRect l="24102" t="17305" r="22110" b="20494"/>
          <a:stretch/>
        </p:blipFill>
        <p:spPr>
          <a:xfrm>
            <a:off x="9006840" y="1778240"/>
            <a:ext cx="2516630" cy="2910177"/>
          </a:xfrm>
          <a:prstGeom prst="rect">
            <a:avLst/>
          </a:prstGeom>
        </p:spPr>
      </p:pic>
      <p:pic>
        <p:nvPicPr>
          <p:cNvPr id="9" name="Immagine 8">
            <a:extLst>
              <a:ext uri="{FF2B5EF4-FFF2-40B4-BE49-F238E27FC236}">
                <a16:creationId xmlns:a16="http://schemas.microsoft.com/office/drawing/2014/main" id="{FEEF4180-C6F6-004A-BEA4-3F4B36D58A78}"/>
              </a:ext>
            </a:extLst>
          </p:cNvPr>
          <p:cNvPicPr>
            <a:picLocks noChangeAspect="1"/>
          </p:cNvPicPr>
          <p:nvPr/>
        </p:nvPicPr>
        <p:blipFill>
          <a:blip r:embed="rId4"/>
          <a:stretch>
            <a:fillRect/>
          </a:stretch>
        </p:blipFill>
        <p:spPr>
          <a:xfrm>
            <a:off x="5504206" y="1526328"/>
            <a:ext cx="3086100" cy="3949700"/>
          </a:xfrm>
          <a:prstGeom prst="rect">
            <a:avLst/>
          </a:prstGeom>
        </p:spPr>
      </p:pic>
    </p:spTree>
    <p:extLst>
      <p:ext uri="{BB962C8B-B14F-4D97-AF65-F5344CB8AC3E}">
        <p14:creationId xmlns:p14="http://schemas.microsoft.com/office/powerpoint/2010/main" val="3117758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E949201-1663-934B-9174-B1F477DEFCFD}"/>
              </a:ext>
            </a:extLst>
          </p:cNvPr>
          <p:cNvPicPr>
            <a:picLocks noChangeAspect="1"/>
          </p:cNvPicPr>
          <p:nvPr/>
        </p:nvPicPr>
        <p:blipFill>
          <a:blip r:embed="rId2"/>
          <a:stretch>
            <a:fillRect/>
          </a:stretch>
        </p:blipFill>
        <p:spPr>
          <a:xfrm>
            <a:off x="680509" y="640080"/>
            <a:ext cx="5773712" cy="4206240"/>
          </a:xfrm>
          <a:prstGeom prst="rect">
            <a:avLst/>
          </a:prstGeom>
        </p:spPr>
      </p:pic>
      <p:pic>
        <p:nvPicPr>
          <p:cNvPr id="5" name="Immagine 4">
            <a:extLst>
              <a:ext uri="{FF2B5EF4-FFF2-40B4-BE49-F238E27FC236}">
                <a16:creationId xmlns:a16="http://schemas.microsoft.com/office/drawing/2014/main" id="{989643F7-CB54-1842-A6A3-76BA0049CD9F}"/>
              </a:ext>
            </a:extLst>
          </p:cNvPr>
          <p:cNvPicPr>
            <a:picLocks noChangeAspect="1"/>
          </p:cNvPicPr>
          <p:nvPr/>
        </p:nvPicPr>
        <p:blipFill>
          <a:blip r:embed="rId3"/>
          <a:stretch>
            <a:fillRect/>
          </a:stretch>
        </p:blipFill>
        <p:spPr>
          <a:xfrm>
            <a:off x="6703838" y="3017520"/>
            <a:ext cx="4815292" cy="3211762"/>
          </a:xfrm>
          <a:prstGeom prst="rect">
            <a:avLst/>
          </a:prstGeom>
        </p:spPr>
      </p:pic>
    </p:spTree>
    <p:extLst>
      <p:ext uri="{BB962C8B-B14F-4D97-AF65-F5344CB8AC3E}">
        <p14:creationId xmlns:p14="http://schemas.microsoft.com/office/powerpoint/2010/main" val="2264295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D92449E-0C4E-A54E-A018-D335CF61F4E9}"/>
              </a:ext>
            </a:extLst>
          </p:cNvPr>
          <p:cNvPicPr>
            <a:picLocks noChangeAspect="1"/>
          </p:cNvPicPr>
          <p:nvPr/>
        </p:nvPicPr>
        <p:blipFill>
          <a:blip r:embed="rId2"/>
          <a:stretch>
            <a:fillRect/>
          </a:stretch>
        </p:blipFill>
        <p:spPr>
          <a:xfrm>
            <a:off x="812800" y="1422498"/>
            <a:ext cx="4736723" cy="3680069"/>
          </a:xfrm>
          <a:prstGeom prst="rect">
            <a:avLst/>
          </a:prstGeom>
        </p:spPr>
      </p:pic>
      <p:pic>
        <p:nvPicPr>
          <p:cNvPr id="5" name="Immagine 4">
            <a:extLst>
              <a:ext uri="{FF2B5EF4-FFF2-40B4-BE49-F238E27FC236}">
                <a16:creationId xmlns:a16="http://schemas.microsoft.com/office/drawing/2014/main" id="{4AF7728E-5B54-214B-93F3-145311864B9B}"/>
              </a:ext>
            </a:extLst>
          </p:cNvPr>
          <p:cNvPicPr>
            <a:picLocks noChangeAspect="1"/>
          </p:cNvPicPr>
          <p:nvPr/>
        </p:nvPicPr>
        <p:blipFill>
          <a:blip r:embed="rId3"/>
          <a:stretch>
            <a:fillRect/>
          </a:stretch>
        </p:blipFill>
        <p:spPr>
          <a:xfrm>
            <a:off x="6311900" y="1775167"/>
            <a:ext cx="4991100" cy="3327400"/>
          </a:xfrm>
          <a:prstGeom prst="rect">
            <a:avLst/>
          </a:prstGeom>
        </p:spPr>
      </p:pic>
    </p:spTree>
    <p:extLst>
      <p:ext uri="{BB962C8B-B14F-4D97-AF65-F5344CB8AC3E}">
        <p14:creationId xmlns:p14="http://schemas.microsoft.com/office/powerpoint/2010/main" val="2408697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C5B9854-D022-D141-9240-0DAF61F73F3A}"/>
              </a:ext>
            </a:extLst>
          </p:cNvPr>
          <p:cNvPicPr>
            <a:picLocks noChangeAspect="1"/>
          </p:cNvPicPr>
          <p:nvPr/>
        </p:nvPicPr>
        <p:blipFill rotWithShape="1">
          <a:blip r:embed="rId2"/>
          <a:srcRect l="28215" r="28454" b="5242"/>
          <a:stretch/>
        </p:blipFill>
        <p:spPr>
          <a:xfrm>
            <a:off x="685800" y="777240"/>
            <a:ext cx="2743200" cy="5372100"/>
          </a:xfrm>
          <a:prstGeom prst="rect">
            <a:avLst/>
          </a:prstGeom>
        </p:spPr>
      </p:pic>
      <p:pic>
        <p:nvPicPr>
          <p:cNvPr id="5" name="Immagine 4">
            <a:extLst>
              <a:ext uri="{FF2B5EF4-FFF2-40B4-BE49-F238E27FC236}">
                <a16:creationId xmlns:a16="http://schemas.microsoft.com/office/drawing/2014/main" id="{FE4A4B86-0B7F-0646-90F8-443982BEBB42}"/>
              </a:ext>
            </a:extLst>
          </p:cNvPr>
          <p:cNvPicPr>
            <a:picLocks noChangeAspect="1"/>
          </p:cNvPicPr>
          <p:nvPr/>
        </p:nvPicPr>
        <p:blipFill rotWithShape="1">
          <a:blip r:embed="rId3"/>
          <a:srcRect l="7961" r="6280"/>
          <a:stretch/>
        </p:blipFill>
        <p:spPr>
          <a:xfrm>
            <a:off x="3680460" y="1513840"/>
            <a:ext cx="5166360" cy="4000500"/>
          </a:xfrm>
          <a:prstGeom prst="rect">
            <a:avLst/>
          </a:prstGeom>
        </p:spPr>
      </p:pic>
      <p:pic>
        <p:nvPicPr>
          <p:cNvPr id="7" name="Immagine 6">
            <a:extLst>
              <a:ext uri="{FF2B5EF4-FFF2-40B4-BE49-F238E27FC236}">
                <a16:creationId xmlns:a16="http://schemas.microsoft.com/office/drawing/2014/main" id="{29F14AEE-29A1-C64B-BA9F-7D97A516232A}"/>
              </a:ext>
            </a:extLst>
          </p:cNvPr>
          <p:cNvPicPr>
            <a:picLocks noChangeAspect="1"/>
          </p:cNvPicPr>
          <p:nvPr/>
        </p:nvPicPr>
        <p:blipFill rotWithShape="1">
          <a:blip r:embed="rId4"/>
          <a:srcRect l="15600" r="9199"/>
          <a:stretch/>
        </p:blipFill>
        <p:spPr>
          <a:xfrm>
            <a:off x="9166860" y="1513839"/>
            <a:ext cx="2194560" cy="3981855"/>
          </a:xfrm>
          <a:prstGeom prst="rect">
            <a:avLst/>
          </a:prstGeom>
        </p:spPr>
      </p:pic>
    </p:spTree>
    <p:extLst>
      <p:ext uri="{BB962C8B-B14F-4D97-AF65-F5344CB8AC3E}">
        <p14:creationId xmlns:p14="http://schemas.microsoft.com/office/powerpoint/2010/main" val="3189798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1EAE0BE-3C61-764B-83E5-E5CD3FD9FDA1}"/>
              </a:ext>
            </a:extLst>
          </p:cNvPr>
          <p:cNvPicPr>
            <a:picLocks noChangeAspect="1"/>
          </p:cNvPicPr>
          <p:nvPr/>
        </p:nvPicPr>
        <p:blipFill>
          <a:blip r:embed="rId2"/>
          <a:stretch>
            <a:fillRect/>
          </a:stretch>
        </p:blipFill>
        <p:spPr>
          <a:xfrm>
            <a:off x="1828799" y="1683366"/>
            <a:ext cx="3429001" cy="3429001"/>
          </a:xfrm>
          <a:prstGeom prst="rect">
            <a:avLst/>
          </a:prstGeom>
        </p:spPr>
      </p:pic>
      <p:pic>
        <p:nvPicPr>
          <p:cNvPr id="5" name="Immagine 4">
            <a:extLst>
              <a:ext uri="{FF2B5EF4-FFF2-40B4-BE49-F238E27FC236}">
                <a16:creationId xmlns:a16="http://schemas.microsoft.com/office/drawing/2014/main" id="{8AF6A894-9B7A-E54E-B9E2-8FCE5E104021}"/>
              </a:ext>
            </a:extLst>
          </p:cNvPr>
          <p:cNvPicPr>
            <a:picLocks noChangeAspect="1"/>
          </p:cNvPicPr>
          <p:nvPr/>
        </p:nvPicPr>
        <p:blipFill>
          <a:blip r:embed="rId3"/>
          <a:stretch>
            <a:fillRect/>
          </a:stretch>
        </p:blipFill>
        <p:spPr>
          <a:xfrm>
            <a:off x="7007860" y="685799"/>
            <a:ext cx="2694342" cy="5424137"/>
          </a:xfrm>
          <a:prstGeom prst="rect">
            <a:avLst/>
          </a:prstGeom>
        </p:spPr>
      </p:pic>
    </p:spTree>
    <p:extLst>
      <p:ext uri="{BB962C8B-B14F-4D97-AF65-F5344CB8AC3E}">
        <p14:creationId xmlns:p14="http://schemas.microsoft.com/office/powerpoint/2010/main" val="3607369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3176127-C6E3-C84F-89FD-863B1CE416FD}"/>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E5312007-12B6-834B-B9D2-15D9CDDDE5C9}"/>
              </a:ext>
            </a:extLst>
          </p:cNvPr>
          <p:cNvPicPr>
            <a:picLocks noChangeAspect="1"/>
          </p:cNvPicPr>
          <p:nvPr/>
        </p:nvPicPr>
        <p:blipFill rotWithShape="1">
          <a:blip r:embed="rId3"/>
          <a:srcRect l="3568" t="3334" r="4633" b="2334"/>
          <a:stretch/>
        </p:blipFill>
        <p:spPr>
          <a:xfrm>
            <a:off x="1028699" y="685800"/>
            <a:ext cx="3766811" cy="5303520"/>
          </a:xfrm>
          <a:prstGeom prst="rect">
            <a:avLst/>
          </a:prstGeom>
        </p:spPr>
      </p:pic>
      <p:pic>
        <p:nvPicPr>
          <p:cNvPr id="6" name="Immagine 5">
            <a:extLst>
              <a:ext uri="{FF2B5EF4-FFF2-40B4-BE49-F238E27FC236}">
                <a16:creationId xmlns:a16="http://schemas.microsoft.com/office/drawing/2014/main" id="{58A02B58-80A0-6C44-BF1B-1499149D842B}"/>
              </a:ext>
            </a:extLst>
          </p:cNvPr>
          <p:cNvPicPr>
            <a:picLocks noChangeAspect="1"/>
          </p:cNvPicPr>
          <p:nvPr/>
        </p:nvPicPr>
        <p:blipFill rotWithShape="1">
          <a:blip r:embed="rId4"/>
          <a:srcRect l="3824" t="2334" r="2976" b="3000"/>
          <a:stretch/>
        </p:blipFill>
        <p:spPr>
          <a:xfrm>
            <a:off x="6697979" y="685800"/>
            <a:ext cx="3417409" cy="5303520"/>
          </a:xfrm>
          <a:prstGeom prst="rect">
            <a:avLst/>
          </a:prstGeom>
        </p:spPr>
      </p:pic>
    </p:spTree>
    <p:extLst>
      <p:ext uri="{BB962C8B-B14F-4D97-AF65-F5344CB8AC3E}">
        <p14:creationId xmlns:p14="http://schemas.microsoft.com/office/powerpoint/2010/main" val="3205090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A40BB8A-73EF-8F41-9E59-5FA53051D654}"/>
              </a:ext>
            </a:extLst>
          </p:cNvPr>
          <p:cNvPicPr>
            <a:picLocks noChangeAspect="1"/>
          </p:cNvPicPr>
          <p:nvPr/>
        </p:nvPicPr>
        <p:blipFill>
          <a:blip r:embed="rId2"/>
          <a:stretch>
            <a:fillRect/>
          </a:stretch>
        </p:blipFill>
        <p:spPr>
          <a:xfrm>
            <a:off x="708660" y="818965"/>
            <a:ext cx="5601505" cy="4931812"/>
          </a:xfrm>
          <a:prstGeom prst="rect">
            <a:avLst/>
          </a:prstGeom>
        </p:spPr>
      </p:pic>
      <p:pic>
        <p:nvPicPr>
          <p:cNvPr id="4" name="Immagine 3">
            <a:extLst>
              <a:ext uri="{FF2B5EF4-FFF2-40B4-BE49-F238E27FC236}">
                <a16:creationId xmlns:a16="http://schemas.microsoft.com/office/drawing/2014/main" id="{0280855A-23DC-BC44-A2D2-EBE265340D15}"/>
              </a:ext>
            </a:extLst>
          </p:cNvPr>
          <p:cNvPicPr>
            <a:picLocks noChangeAspect="1"/>
          </p:cNvPicPr>
          <p:nvPr/>
        </p:nvPicPr>
        <p:blipFill rotWithShape="1">
          <a:blip r:embed="rId2"/>
          <a:srcRect l="41183" t="3399" r="37253" b="72054"/>
          <a:stretch/>
        </p:blipFill>
        <p:spPr>
          <a:xfrm>
            <a:off x="6720839" y="1512755"/>
            <a:ext cx="4228620" cy="4238022"/>
          </a:xfrm>
          <a:prstGeom prst="rect">
            <a:avLst/>
          </a:prstGeom>
        </p:spPr>
      </p:pic>
    </p:spTree>
    <p:extLst>
      <p:ext uri="{BB962C8B-B14F-4D97-AF65-F5344CB8AC3E}">
        <p14:creationId xmlns:p14="http://schemas.microsoft.com/office/powerpoint/2010/main" val="2777055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C3235D1-0D36-514D-9714-BBB26B38E6A3}"/>
              </a:ext>
            </a:extLst>
          </p:cNvPr>
          <p:cNvPicPr>
            <a:picLocks noChangeAspect="1"/>
          </p:cNvPicPr>
          <p:nvPr/>
        </p:nvPicPr>
        <p:blipFill>
          <a:blip r:embed="rId2"/>
          <a:stretch>
            <a:fillRect/>
          </a:stretch>
        </p:blipFill>
        <p:spPr>
          <a:xfrm>
            <a:off x="813262" y="655320"/>
            <a:ext cx="3973483" cy="5463540"/>
          </a:xfrm>
          <a:prstGeom prst="rect">
            <a:avLst/>
          </a:prstGeom>
        </p:spPr>
      </p:pic>
      <p:pic>
        <p:nvPicPr>
          <p:cNvPr id="5" name="Immagine 4">
            <a:extLst>
              <a:ext uri="{FF2B5EF4-FFF2-40B4-BE49-F238E27FC236}">
                <a16:creationId xmlns:a16="http://schemas.microsoft.com/office/drawing/2014/main" id="{8DC1268F-F74B-9842-88E6-D6758190EC05}"/>
              </a:ext>
            </a:extLst>
          </p:cNvPr>
          <p:cNvPicPr>
            <a:picLocks noChangeAspect="1"/>
          </p:cNvPicPr>
          <p:nvPr/>
        </p:nvPicPr>
        <p:blipFill>
          <a:blip r:embed="rId3"/>
          <a:stretch>
            <a:fillRect/>
          </a:stretch>
        </p:blipFill>
        <p:spPr>
          <a:xfrm>
            <a:off x="5038707" y="3223260"/>
            <a:ext cx="6363956" cy="2895600"/>
          </a:xfrm>
          <a:prstGeom prst="rect">
            <a:avLst/>
          </a:prstGeom>
        </p:spPr>
      </p:pic>
      <p:pic>
        <p:nvPicPr>
          <p:cNvPr id="7" name="Immagine 6">
            <a:extLst>
              <a:ext uri="{FF2B5EF4-FFF2-40B4-BE49-F238E27FC236}">
                <a16:creationId xmlns:a16="http://schemas.microsoft.com/office/drawing/2014/main" id="{BA60B3FD-8D7F-A346-AC45-36FB6AA762A4}"/>
              </a:ext>
            </a:extLst>
          </p:cNvPr>
          <p:cNvPicPr>
            <a:picLocks noChangeAspect="1"/>
          </p:cNvPicPr>
          <p:nvPr/>
        </p:nvPicPr>
        <p:blipFill>
          <a:blip r:embed="rId4"/>
          <a:stretch>
            <a:fillRect/>
          </a:stretch>
        </p:blipFill>
        <p:spPr>
          <a:xfrm>
            <a:off x="5038707" y="655320"/>
            <a:ext cx="1842745" cy="2237233"/>
          </a:xfrm>
          <a:prstGeom prst="rect">
            <a:avLst/>
          </a:prstGeom>
        </p:spPr>
      </p:pic>
    </p:spTree>
    <p:extLst>
      <p:ext uri="{BB962C8B-B14F-4D97-AF65-F5344CB8AC3E}">
        <p14:creationId xmlns:p14="http://schemas.microsoft.com/office/powerpoint/2010/main" val="3776247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3F00886-7348-E245-8A55-884B2C2DEF33}"/>
              </a:ext>
            </a:extLst>
          </p:cNvPr>
          <p:cNvPicPr>
            <a:picLocks noChangeAspect="1"/>
          </p:cNvPicPr>
          <p:nvPr/>
        </p:nvPicPr>
        <p:blipFill>
          <a:blip r:embed="rId2"/>
          <a:stretch>
            <a:fillRect/>
          </a:stretch>
        </p:blipFill>
        <p:spPr>
          <a:xfrm>
            <a:off x="754379" y="640080"/>
            <a:ext cx="4581525" cy="5644589"/>
          </a:xfrm>
          <a:prstGeom prst="rect">
            <a:avLst/>
          </a:prstGeom>
        </p:spPr>
      </p:pic>
      <p:pic>
        <p:nvPicPr>
          <p:cNvPr id="7" name="Immagine 6">
            <a:extLst>
              <a:ext uri="{FF2B5EF4-FFF2-40B4-BE49-F238E27FC236}">
                <a16:creationId xmlns:a16="http://schemas.microsoft.com/office/drawing/2014/main" id="{BF70D032-5438-BC47-A08C-8E10C19BB611}"/>
              </a:ext>
            </a:extLst>
          </p:cNvPr>
          <p:cNvPicPr>
            <a:picLocks noChangeAspect="1"/>
          </p:cNvPicPr>
          <p:nvPr/>
        </p:nvPicPr>
        <p:blipFill>
          <a:blip r:embed="rId3"/>
          <a:stretch>
            <a:fillRect/>
          </a:stretch>
        </p:blipFill>
        <p:spPr>
          <a:xfrm>
            <a:off x="5702300" y="640079"/>
            <a:ext cx="5575472" cy="5644589"/>
          </a:xfrm>
          <a:prstGeom prst="rect">
            <a:avLst/>
          </a:prstGeom>
        </p:spPr>
      </p:pic>
    </p:spTree>
    <p:extLst>
      <p:ext uri="{BB962C8B-B14F-4D97-AF65-F5344CB8AC3E}">
        <p14:creationId xmlns:p14="http://schemas.microsoft.com/office/powerpoint/2010/main" val="1598865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6CBB9BA-4CA4-5349-A722-338DD208392A}"/>
              </a:ext>
            </a:extLst>
          </p:cNvPr>
          <p:cNvSpPr/>
          <p:nvPr/>
        </p:nvSpPr>
        <p:spPr>
          <a:xfrm>
            <a:off x="1074420" y="1188720"/>
            <a:ext cx="8846820" cy="3785652"/>
          </a:xfrm>
          <a:prstGeom prst="rect">
            <a:avLst/>
          </a:prstGeom>
        </p:spPr>
        <p:txBody>
          <a:bodyPr wrap="square">
            <a:spAutoFit/>
          </a:bodyPr>
          <a:lstStyle/>
          <a:p>
            <a:r>
              <a:rPr lang="it-IT" sz="2400" b="1" dirty="0">
                <a:solidFill>
                  <a:schemeClr val="bg1"/>
                </a:solidFill>
                <a:latin typeface="Cormorant Garamond"/>
              </a:rPr>
              <a:t>Il nuovo pontefice volle chiudere la questione con una definizione dogmatica, la costituzione </a:t>
            </a:r>
            <a:r>
              <a:rPr lang="it-IT" sz="2400" b="1" i="1" dirty="0">
                <a:solidFill>
                  <a:schemeClr val="bg1"/>
                </a:solidFill>
                <a:latin typeface="Cormorant Garamond"/>
              </a:rPr>
              <a:t>Benedictus Deus</a:t>
            </a:r>
            <a:r>
              <a:rPr lang="it-IT" sz="2400" b="1" dirty="0">
                <a:solidFill>
                  <a:schemeClr val="bg1"/>
                </a:solidFill>
                <a:latin typeface="Cormorant Garamond"/>
              </a:rPr>
              <a:t> del 29 gennaio 1336, che così si esprime:</a:t>
            </a:r>
            <a:r>
              <a:rPr lang="it-IT" sz="2400" dirty="0">
                <a:solidFill>
                  <a:schemeClr val="bg1"/>
                </a:solidFill>
                <a:latin typeface="Cormorant Garamond"/>
              </a:rPr>
              <a:t> «</a:t>
            </a:r>
            <a:r>
              <a:rPr lang="it-IT" sz="2400" i="1" dirty="0">
                <a:solidFill>
                  <a:schemeClr val="bg1"/>
                </a:solidFill>
                <a:latin typeface="Cormorant Garamond"/>
              </a:rPr>
              <a:t>Con la nostra apostolica autorità definiamo che, per disposizione generale di Dio, le anime di tutti i Santi… anche prima della riassunzione dei loro corpi e del giudizio finale, furono, sono e saranno in cielo… e che queste anime hanno visto e vedono l’essenza divina con una visione intuitiva e, più ancora, faccia a faccia, senza la mediazione di alcuna creatura</a:t>
            </a:r>
            <a:r>
              <a:rPr lang="it-IT" sz="2400" dirty="0">
                <a:solidFill>
                  <a:schemeClr val="bg1"/>
                </a:solidFill>
                <a:latin typeface="Cormorant Garamond"/>
              </a:rPr>
              <a:t>» (</a:t>
            </a:r>
            <a:r>
              <a:rPr lang="it-IT" sz="2400" dirty="0" err="1">
                <a:solidFill>
                  <a:schemeClr val="bg1"/>
                </a:solidFill>
                <a:latin typeface="Cormorant Garamond"/>
              </a:rPr>
              <a:t>Denz</a:t>
            </a:r>
            <a:r>
              <a:rPr lang="it-IT" sz="2400" dirty="0">
                <a:solidFill>
                  <a:schemeClr val="bg1"/>
                </a:solidFill>
                <a:latin typeface="Cormorant Garamond"/>
              </a:rPr>
              <a:t>-H, n. 1000). Era un articolo di fede che fu ripreso il 6 luglio 1439 dalla bolla </a:t>
            </a:r>
            <a:r>
              <a:rPr lang="it-IT" sz="2400" i="1" dirty="0" err="1">
                <a:solidFill>
                  <a:schemeClr val="bg1"/>
                </a:solidFill>
                <a:latin typeface="Cormorant Garamond"/>
              </a:rPr>
              <a:t>Laetentur</a:t>
            </a:r>
            <a:r>
              <a:rPr lang="it-IT" sz="2400" i="1" dirty="0">
                <a:solidFill>
                  <a:schemeClr val="bg1"/>
                </a:solidFill>
                <a:latin typeface="Cormorant Garamond"/>
              </a:rPr>
              <a:t> </a:t>
            </a:r>
            <a:r>
              <a:rPr lang="it-IT" sz="2400" i="1" dirty="0" err="1">
                <a:solidFill>
                  <a:schemeClr val="bg1"/>
                </a:solidFill>
                <a:latin typeface="Cormorant Garamond"/>
              </a:rPr>
              <a:t>coeli</a:t>
            </a:r>
            <a:r>
              <a:rPr lang="it-IT" sz="2400" dirty="0">
                <a:solidFill>
                  <a:schemeClr val="bg1"/>
                </a:solidFill>
                <a:latin typeface="Cormorant Garamond"/>
              </a:rPr>
              <a:t> del Concilio di Firenze (</a:t>
            </a:r>
            <a:r>
              <a:rPr lang="it-IT" sz="2400" dirty="0" err="1">
                <a:solidFill>
                  <a:schemeClr val="bg1"/>
                </a:solidFill>
                <a:latin typeface="Cormorant Garamond"/>
              </a:rPr>
              <a:t>Denz</a:t>
            </a:r>
            <a:r>
              <a:rPr lang="it-IT" sz="2400" dirty="0">
                <a:solidFill>
                  <a:schemeClr val="bg1"/>
                </a:solidFill>
                <a:latin typeface="Cormorant Garamond"/>
              </a:rPr>
              <a:t>-H, n. 1305)</a:t>
            </a:r>
            <a:endParaRPr lang="it-IT" sz="2400" dirty="0">
              <a:solidFill>
                <a:schemeClr val="bg1"/>
              </a:solidFill>
            </a:endParaRPr>
          </a:p>
        </p:txBody>
      </p:sp>
    </p:spTree>
    <p:extLst>
      <p:ext uri="{BB962C8B-B14F-4D97-AF65-F5344CB8AC3E}">
        <p14:creationId xmlns:p14="http://schemas.microsoft.com/office/powerpoint/2010/main" val="762249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D1126E5-73FE-724D-BB8E-B75B2B7C438C}"/>
              </a:ext>
            </a:extLst>
          </p:cNvPr>
          <p:cNvSpPr txBox="1"/>
          <p:nvPr/>
        </p:nvSpPr>
        <p:spPr>
          <a:xfrm>
            <a:off x="749411" y="881603"/>
            <a:ext cx="10302902" cy="5355312"/>
          </a:xfrm>
          <a:prstGeom prst="rect">
            <a:avLst/>
          </a:prstGeom>
          <a:noFill/>
        </p:spPr>
        <p:txBody>
          <a:bodyPr wrap="square" rtlCol="0">
            <a:spAutoFit/>
          </a:bodyPr>
          <a:lstStyle/>
          <a:p>
            <a:r>
              <a:rPr lang="it-IT" dirty="0">
                <a:solidFill>
                  <a:srgbClr val="FF0000"/>
                </a:solidFill>
                <a:latin typeface="Times New Roman" panose="02020603050405020304" pitchFamily="18" charset="0"/>
                <a:cs typeface="Times New Roman" panose="02020603050405020304" pitchFamily="18" charset="0"/>
              </a:rPr>
              <a:t>Concilio di Firenze (1438-39)</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Le bolle di unione con le diverse chiese emanate da Eugenio IV al termine del concilio di Firenze rivelano </a:t>
            </a:r>
          </a:p>
          <a:p>
            <a:r>
              <a:rPr lang="it-IT" dirty="0">
                <a:solidFill>
                  <a:schemeClr val="bg1"/>
                </a:solidFill>
                <a:latin typeface="Times New Roman" panose="02020603050405020304" pitchFamily="18" charset="0"/>
                <a:cs typeface="Times New Roman" panose="02020603050405020304" pitchFamily="18" charset="0"/>
              </a:rPr>
              <a:t>lo sforzo teologico eccezionale per ridefinire nel mistero della Trinità l’identità, i “ruoli” e i rapporti fra le tre persone. In particolare la bolla di unione con gli armeni, </a:t>
            </a:r>
            <a:r>
              <a:rPr lang="it-IT" i="1" dirty="0" err="1">
                <a:solidFill>
                  <a:schemeClr val="bg1"/>
                </a:solidFill>
                <a:latin typeface="Times New Roman" panose="02020603050405020304" pitchFamily="18" charset="0"/>
                <a:cs typeface="Times New Roman" panose="02020603050405020304" pitchFamily="18" charset="0"/>
              </a:rPr>
              <a:t>Exultate</a:t>
            </a:r>
            <a:r>
              <a:rPr lang="it-IT" i="1" dirty="0">
                <a:solidFill>
                  <a:schemeClr val="bg1"/>
                </a:solidFill>
                <a:latin typeface="Times New Roman" panose="02020603050405020304" pitchFamily="18" charset="0"/>
                <a:cs typeface="Times New Roman" panose="02020603050405020304" pitchFamily="18" charset="0"/>
              </a:rPr>
              <a:t> Deo</a:t>
            </a:r>
            <a:r>
              <a:rPr lang="it-IT" dirty="0">
                <a:solidFill>
                  <a:schemeClr val="bg1"/>
                </a:solidFill>
                <a:latin typeface="Times New Roman" panose="02020603050405020304" pitchFamily="18" charset="0"/>
                <a:cs typeface="Times New Roman" panose="02020603050405020304" pitchFamily="18" charset="0"/>
              </a:rPr>
              <a:t>, dopo un lungo passo dedicato a sviscerare il mistero della Trinità, specifica: </a:t>
            </a:r>
          </a:p>
          <a:p>
            <a:r>
              <a:rPr lang="it-IT" dirty="0">
                <a:solidFill>
                  <a:schemeClr val="bg1"/>
                </a:solidFill>
                <a:latin typeface="Times New Roman" panose="02020603050405020304" pitchFamily="18" charset="0"/>
                <a:cs typeface="Times New Roman" panose="02020603050405020304" pitchFamily="18" charset="0"/>
              </a:rPr>
              <a:t>«Questa è la fede cattolica: venerare un unico Dio nella Trinità e la Trinità nell’unità senza confondere le persone né separare la sostanza.</a:t>
            </a:r>
          </a:p>
          <a:p>
            <a:r>
              <a:rPr lang="it-IT" dirty="0">
                <a:solidFill>
                  <a:srgbClr val="FFFF00"/>
                </a:solidFill>
                <a:latin typeface="Times New Roman" panose="02020603050405020304" pitchFamily="18" charset="0"/>
                <a:cs typeface="Times New Roman" panose="02020603050405020304" pitchFamily="18" charset="0"/>
              </a:rPr>
              <a:t>Una è infatti la persona del Padre, un’altra quella del Figlio e un’altra quella dello Spirito santo</a:t>
            </a:r>
            <a:r>
              <a:rPr lang="it-IT" dirty="0">
                <a:solidFill>
                  <a:schemeClr val="bg1"/>
                </a:solidFill>
                <a:latin typeface="Times New Roman" panose="02020603050405020304" pitchFamily="18" charset="0"/>
                <a:cs typeface="Times New Roman" panose="02020603050405020304" pitchFamily="18" charset="0"/>
              </a:rPr>
              <a:t>, ma unica è la divinità, uguale è la gloria, coeterna la maestà del Padre, del Figlio e dello Spirito santo». E nella bolla di unione con i copti </a:t>
            </a:r>
            <a:r>
              <a:rPr lang="it-IT" i="1" dirty="0">
                <a:solidFill>
                  <a:schemeClr val="bg1"/>
                </a:solidFill>
                <a:latin typeface="Times New Roman" panose="02020603050405020304" pitchFamily="18" charset="0"/>
                <a:cs typeface="Times New Roman" panose="02020603050405020304" pitchFamily="18" charset="0"/>
              </a:rPr>
              <a:t>Cantate Domino </a:t>
            </a:r>
            <a:r>
              <a:rPr lang="it-IT" dirty="0">
                <a:solidFill>
                  <a:schemeClr val="bg1"/>
                </a:solidFill>
                <a:latin typeface="Times New Roman" panose="02020603050405020304" pitchFamily="18" charset="0"/>
                <a:cs typeface="Times New Roman" panose="02020603050405020304" pitchFamily="18" charset="0"/>
              </a:rPr>
              <a:t>un lungo paragrafo che sviscera i rapporti e le caratteristiche delle tre persone, inizia affermando: «In primo luogo, dunque, la sacrosanta chiesa romana, fondata dalla parola del nostro Signore e Salvatore, crede fermamente, professa e predica un solo, vero Dio, onnipotente, immutabile e eterno, Padre, Figlio e Spirito santo; uno nell’essenza, trino nelle persone, Padre non generato, Figlio generato dal Padre, Spirito santo procedente dal Padre e dal Figlio; </a:t>
            </a:r>
            <a:r>
              <a:rPr lang="it-IT" dirty="0">
                <a:solidFill>
                  <a:srgbClr val="FFFF00"/>
                </a:solidFill>
                <a:latin typeface="Times New Roman" panose="02020603050405020304" pitchFamily="18" charset="0"/>
                <a:cs typeface="Times New Roman" panose="02020603050405020304" pitchFamily="18" charset="0"/>
              </a:rPr>
              <a:t>crede che il Padre non è il Figlio o lo Spirito santo, che il Figlio non è il Padre o lo Spirito santo, che lo Spirito santo non è il Padre o il Figlio; ma che il Padre è soltanto Padre, il Figlio è soltanto Figlio, lo Spirito santo è soltanto Spirito santo», </a:t>
            </a:r>
            <a:r>
              <a:rPr lang="it-IT" dirty="0">
                <a:solidFill>
                  <a:schemeClr val="bg1"/>
                </a:solidFill>
                <a:latin typeface="Times New Roman" panose="02020603050405020304" pitchFamily="18" charset="0"/>
                <a:cs typeface="Times New Roman" panose="02020603050405020304" pitchFamily="18" charset="0"/>
              </a:rPr>
              <a:t>(A. Gianni, «L’inizio dell’iconografia di Dio Padre», in </a:t>
            </a:r>
            <a:r>
              <a:rPr lang="it-IT" i="1" dirty="0" err="1">
                <a:solidFill>
                  <a:schemeClr val="bg1"/>
                </a:solidFill>
                <a:latin typeface="Times New Roman" panose="02020603050405020304" pitchFamily="18" charset="0"/>
                <a:cs typeface="Times New Roman" panose="02020603050405020304" pitchFamily="18" charset="0"/>
              </a:rPr>
              <a:t>Iconographica</a:t>
            </a:r>
            <a:r>
              <a:rPr lang="it-IT" dirty="0">
                <a:solidFill>
                  <a:schemeClr val="bg1"/>
                </a:solidFill>
                <a:latin typeface="Times New Roman" panose="02020603050405020304" pitchFamily="18" charset="0"/>
                <a:cs typeface="Times New Roman" panose="02020603050405020304" pitchFamily="18" charset="0"/>
              </a:rPr>
              <a:t>, XVII (2018), 128)</a:t>
            </a:r>
          </a:p>
          <a:p>
            <a:endParaRPr lang="it-IT" dirty="0">
              <a:solidFill>
                <a:schemeClr val="bg1"/>
              </a:solidFill>
            </a:endParaRPr>
          </a:p>
        </p:txBody>
      </p:sp>
    </p:spTree>
    <p:extLst>
      <p:ext uri="{BB962C8B-B14F-4D97-AF65-F5344CB8AC3E}">
        <p14:creationId xmlns:p14="http://schemas.microsoft.com/office/powerpoint/2010/main" val="819429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3AF29F2-76D8-E243-81AE-6873E9C2498B}"/>
              </a:ext>
            </a:extLst>
          </p:cNvPr>
          <p:cNvSpPr/>
          <p:nvPr/>
        </p:nvSpPr>
        <p:spPr>
          <a:xfrm>
            <a:off x="884251" y="961831"/>
            <a:ext cx="10553700" cy="4770537"/>
          </a:xfrm>
          <a:prstGeom prst="rect">
            <a:avLst/>
          </a:prstGeom>
        </p:spPr>
        <p:txBody>
          <a:bodyPr wrap="square">
            <a:spAutoFit/>
          </a:bodyPr>
          <a:lstStyle/>
          <a:p>
            <a:r>
              <a:rPr lang="it-IT" sz="2200" dirty="0">
                <a:solidFill>
                  <a:schemeClr val="bg1"/>
                </a:solidFill>
                <a:latin typeface="Times New Roman" panose="02020603050405020304" pitchFamily="18" charset="0"/>
                <a:cs typeface="Times New Roman" panose="02020603050405020304" pitchFamily="18" charset="0"/>
              </a:rPr>
              <a:t>«Ma noi diciamo che in due modi, cioè con due intenzioni, si possono </a:t>
            </a:r>
          </a:p>
          <a:p>
            <a:r>
              <a:rPr lang="it-IT" sz="2200" dirty="0">
                <a:solidFill>
                  <a:schemeClr val="bg1"/>
                </a:solidFill>
                <a:latin typeface="Times New Roman" panose="02020603050405020304" pitchFamily="18" charset="0"/>
                <a:cs typeface="Times New Roman" panose="02020603050405020304" pitchFamily="18" charset="0"/>
              </a:rPr>
              <a:t>formare le </a:t>
            </a:r>
            <a:r>
              <a:rPr lang="it-IT" sz="2200" dirty="0" err="1">
                <a:solidFill>
                  <a:schemeClr val="bg1"/>
                </a:solidFill>
                <a:latin typeface="Times New Roman" panose="02020603050405020304" pitchFamily="18" charset="0"/>
                <a:cs typeface="Times New Roman" panose="02020603050405020304" pitchFamily="18" charset="0"/>
              </a:rPr>
              <a:t>imagini</a:t>
            </a:r>
            <a:r>
              <a:rPr lang="it-IT" sz="2200" dirty="0">
                <a:solidFill>
                  <a:schemeClr val="bg1"/>
                </a:solidFill>
                <a:latin typeface="Times New Roman" panose="02020603050405020304" pitchFamily="18" charset="0"/>
                <a:cs typeface="Times New Roman" panose="02020603050405020304" pitchFamily="18" charset="0"/>
              </a:rPr>
              <a:t> degli spiriti beati e sostanze celesti: </a:t>
            </a:r>
          </a:p>
          <a:p>
            <a:r>
              <a:rPr lang="it-IT" sz="2200" dirty="0">
                <a:solidFill>
                  <a:schemeClr val="bg1"/>
                </a:solidFill>
                <a:latin typeface="Times New Roman" panose="02020603050405020304" pitchFamily="18" charset="0"/>
                <a:cs typeface="Times New Roman" panose="02020603050405020304" pitchFamily="18" charset="0"/>
              </a:rPr>
              <a:t>- l’una per </a:t>
            </a:r>
            <a:r>
              <a:rPr lang="it-IT" sz="2200" dirty="0" err="1">
                <a:solidFill>
                  <a:schemeClr val="bg1"/>
                </a:solidFill>
                <a:latin typeface="Times New Roman" panose="02020603050405020304" pitchFamily="18" charset="0"/>
                <a:cs typeface="Times New Roman" panose="02020603050405020304" pitchFamily="18" charset="0"/>
              </a:rPr>
              <a:t>isprimere</a:t>
            </a:r>
            <a:r>
              <a:rPr lang="it-IT" sz="2200" dirty="0">
                <a:solidFill>
                  <a:schemeClr val="bg1"/>
                </a:solidFill>
                <a:latin typeface="Times New Roman" panose="02020603050405020304" pitchFamily="18" charset="0"/>
                <a:cs typeface="Times New Roman" panose="02020603050405020304" pitchFamily="18" charset="0"/>
              </a:rPr>
              <a:t> la </a:t>
            </a:r>
            <a:r>
              <a:rPr lang="it-IT" sz="2200" dirty="0" err="1">
                <a:solidFill>
                  <a:schemeClr val="bg1"/>
                </a:solidFill>
                <a:latin typeface="Times New Roman" panose="02020603050405020304" pitchFamily="18" charset="0"/>
                <a:cs typeface="Times New Roman" panose="02020603050405020304" pitchFamily="18" charset="0"/>
              </a:rPr>
              <a:t>divinita</a:t>
            </a:r>
            <a:r>
              <a:rPr lang="it-IT" sz="2200" dirty="0">
                <a:solidFill>
                  <a:schemeClr val="bg1"/>
                </a:solidFill>
                <a:latin typeface="Times New Roman" panose="02020603050405020304" pitchFamily="18" charset="0"/>
                <a:cs typeface="Times New Roman" panose="02020603050405020304" pitchFamily="18" charset="0"/>
              </a:rPr>
              <a:t>̀ come è in sé stessa, e questa </a:t>
            </a:r>
            <a:r>
              <a:rPr lang="it-IT" sz="2200" dirty="0" err="1">
                <a:solidFill>
                  <a:schemeClr val="bg1"/>
                </a:solidFill>
                <a:latin typeface="Times New Roman" panose="02020603050405020304" pitchFamily="18" charset="0"/>
                <a:cs typeface="Times New Roman" panose="02020603050405020304" pitchFamily="18" charset="0"/>
              </a:rPr>
              <a:t>saria</a:t>
            </a:r>
            <a:r>
              <a:rPr lang="it-IT" sz="2200" dirty="0">
                <a:solidFill>
                  <a:schemeClr val="bg1"/>
                </a:solidFill>
                <a:latin typeface="Times New Roman" panose="02020603050405020304" pitchFamily="18" charset="0"/>
                <a:cs typeface="Times New Roman" panose="02020603050405020304" pitchFamily="18" charset="0"/>
              </a:rPr>
              <a:t> pazzia, non essendo capace materia alcuna di simile espressione, né </a:t>
            </a:r>
            <a:r>
              <a:rPr lang="it-IT" sz="2200" dirty="0" err="1">
                <a:solidFill>
                  <a:schemeClr val="bg1"/>
                </a:solidFill>
                <a:latin typeface="Times New Roman" panose="02020603050405020304" pitchFamily="18" charset="0"/>
                <a:cs typeface="Times New Roman" panose="02020603050405020304" pitchFamily="18" charset="0"/>
              </a:rPr>
              <a:t>sendo</a:t>
            </a:r>
            <a:r>
              <a:rPr lang="it-IT" sz="2200" dirty="0">
                <a:solidFill>
                  <a:schemeClr val="bg1"/>
                </a:solidFill>
                <a:latin typeface="Times New Roman" panose="02020603050405020304" pitchFamily="18" charset="0"/>
                <a:cs typeface="Times New Roman" panose="02020603050405020304" pitchFamily="18" charset="0"/>
              </a:rPr>
              <a:t> la </a:t>
            </a:r>
            <a:r>
              <a:rPr lang="it-IT" sz="2200" dirty="0" err="1">
                <a:solidFill>
                  <a:schemeClr val="bg1"/>
                </a:solidFill>
                <a:latin typeface="Times New Roman" panose="02020603050405020304" pitchFamily="18" charset="0"/>
                <a:cs typeface="Times New Roman" panose="02020603050405020304" pitchFamily="18" charset="0"/>
              </a:rPr>
              <a:t>divinita</a:t>
            </a:r>
            <a:r>
              <a:rPr lang="it-IT" sz="2200" dirty="0">
                <a:solidFill>
                  <a:schemeClr val="bg1"/>
                </a:solidFill>
                <a:latin typeface="Times New Roman" panose="02020603050405020304" pitchFamily="18" charset="0"/>
                <a:cs typeface="Times New Roman" panose="02020603050405020304" pitchFamily="18" charset="0"/>
              </a:rPr>
              <a:t>̀ cosa che si possa ritrarre; </a:t>
            </a:r>
          </a:p>
          <a:p>
            <a:r>
              <a:rPr lang="it-IT" sz="2200" dirty="0">
                <a:solidFill>
                  <a:schemeClr val="bg1"/>
                </a:solidFill>
                <a:latin typeface="Times New Roman" panose="02020603050405020304" pitchFamily="18" charset="0"/>
                <a:cs typeface="Times New Roman" panose="02020603050405020304" pitchFamily="18" charset="0"/>
              </a:rPr>
              <a:t>- l’altra è per figurare quelle cose ne le forme che ritroviamo nella sacra Scrittura o che dai santi nostri Padri a noi sono state lasciate, come </a:t>
            </a:r>
            <a:r>
              <a:rPr lang="it-IT" sz="2200" dirty="0" err="1">
                <a:solidFill>
                  <a:schemeClr val="bg1"/>
                </a:solidFill>
                <a:latin typeface="Times New Roman" panose="02020603050405020304" pitchFamily="18" charset="0"/>
                <a:cs typeface="Times New Roman" panose="02020603050405020304" pitchFamily="18" charset="0"/>
              </a:rPr>
              <a:t>serìa</a:t>
            </a:r>
            <a:r>
              <a:rPr lang="it-IT" sz="2200" dirty="0">
                <a:solidFill>
                  <a:schemeClr val="bg1"/>
                </a:solidFill>
                <a:latin typeface="Times New Roman" panose="02020603050405020304" pitchFamily="18" charset="0"/>
                <a:cs typeface="Times New Roman" panose="02020603050405020304" pitchFamily="18" charset="0"/>
              </a:rPr>
              <a:t> il dipingere lo Spirito Santo in forma di colomba, et Iddio Padre con faccia di vecchio, e gli angeli giovini et alati col diadema o altri misteri che se li convengono. </a:t>
            </a:r>
          </a:p>
          <a:p>
            <a:r>
              <a:rPr lang="it-IT" sz="2200" dirty="0">
                <a:solidFill>
                  <a:schemeClr val="bg1"/>
                </a:solidFill>
                <a:latin typeface="Times New Roman" panose="02020603050405020304" pitchFamily="18" charset="0"/>
                <a:cs typeface="Times New Roman" panose="02020603050405020304" pitchFamily="18" charset="0"/>
              </a:rPr>
              <a:t>E di questa maniera è stato sempre dalla </a:t>
            </a:r>
            <a:r>
              <a:rPr lang="it-IT" sz="2200" dirty="0" err="1">
                <a:solidFill>
                  <a:schemeClr val="bg1"/>
                </a:solidFill>
                <a:latin typeface="Times New Roman" panose="02020603050405020304" pitchFamily="18" charset="0"/>
                <a:cs typeface="Times New Roman" panose="02020603050405020304" pitchFamily="18" charset="0"/>
              </a:rPr>
              <a:t>antichita</a:t>
            </a:r>
            <a:r>
              <a:rPr lang="it-IT" sz="2200" dirty="0">
                <a:solidFill>
                  <a:schemeClr val="bg1"/>
                </a:solidFill>
                <a:latin typeface="Times New Roman" panose="02020603050405020304" pitchFamily="18" charset="0"/>
                <a:cs typeface="Times New Roman" panose="02020603050405020304" pitchFamily="18" charset="0"/>
              </a:rPr>
              <a:t>̀ giudicato che si possano e si debbano con tali somiglianze, proporzionate </a:t>
            </a:r>
            <a:r>
              <a:rPr lang="it-IT" sz="2200" dirty="0" err="1">
                <a:solidFill>
                  <a:schemeClr val="bg1"/>
                </a:solidFill>
                <a:latin typeface="Times New Roman" panose="02020603050405020304" pitchFamily="18" charset="0"/>
                <a:cs typeface="Times New Roman" panose="02020603050405020304" pitchFamily="18" charset="0"/>
              </a:rPr>
              <a:t>a’</a:t>
            </a:r>
            <a:r>
              <a:rPr lang="it-IT" sz="2200" dirty="0">
                <a:solidFill>
                  <a:schemeClr val="bg1"/>
                </a:solidFill>
                <a:latin typeface="Times New Roman" panose="02020603050405020304" pitchFamily="18" charset="0"/>
                <a:cs typeface="Times New Roman" panose="02020603050405020304" pitchFamily="18" charset="0"/>
              </a:rPr>
              <a:t> sensi nostri per la debolezza di quelli, rappresentare le cose celesti, </a:t>
            </a:r>
            <a:r>
              <a:rPr lang="it-IT" sz="2200" dirty="0" err="1">
                <a:solidFill>
                  <a:schemeClr val="bg1"/>
                </a:solidFill>
                <a:latin typeface="Times New Roman" panose="02020603050405020304" pitchFamily="18" charset="0"/>
                <a:cs typeface="Times New Roman" panose="02020603050405020304" pitchFamily="18" charset="0"/>
              </a:rPr>
              <a:t>acciocche</a:t>
            </a:r>
            <a:r>
              <a:rPr lang="it-IT" sz="2200" dirty="0">
                <a:solidFill>
                  <a:schemeClr val="bg1"/>
                </a:solidFill>
                <a:latin typeface="Times New Roman" panose="02020603050405020304" pitchFamily="18" charset="0"/>
                <a:cs typeface="Times New Roman" panose="02020603050405020304" pitchFamily="18" charset="0"/>
              </a:rPr>
              <a:t>́ dalla significazione et imitazione di queste cose visibili, a noi note, ascendessimo alla meditazione delle invisibili», </a:t>
            </a:r>
          </a:p>
          <a:p>
            <a:r>
              <a:rPr lang="it-IT" sz="2200" dirty="0">
                <a:solidFill>
                  <a:srgbClr val="FFFF00"/>
                </a:solidFill>
                <a:latin typeface="Times New Roman" panose="02020603050405020304" pitchFamily="18" charset="0"/>
                <a:cs typeface="Times New Roman" panose="02020603050405020304" pitchFamily="18" charset="0"/>
              </a:rPr>
              <a:t>(G. </a:t>
            </a:r>
            <a:r>
              <a:rPr lang="it-IT" sz="2200" dirty="0" err="1">
                <a:solidFill>
                  <a:srgbClr val="FFFF00"/>
                </a:solidFill>
                <a:latin typeface="Times New Roman" panose="02020603050405020304" pitchFamily="18" charset="0"/>
                <a:cs typeface="Times New Roman" panose="02020603050405020304" pitchFamily="18" charset="0"/>
              </a:rPr>
              <a:t>Paleotti</a:t>
            </a:r>
            <a:r>
              <a:rPr lang="it-IT" sz="2200" dirty="0">
                <a:solidFill>
                  <a:srgbClr val="FFFF00"/>
                </a:solidFill>
                <a:latin typeface="Times New Roman" panose="02020603050405020304" pitchFamily="18" charset="0"/>
                <a:cs typeface="Times New Roman" panose="02020603050405020304" pitchFamily="18" charset="0"/>
              </a:rPr>
              <a:t>, </a:t>
            </a:r>
            <a:r>
              <a:rPr lang="it-IT" sz="2200" i="1" dirty="0">
                <a:solidFill>
                  <a:srgbClr val="FFFF00"/>
                </a:solidFill>
                <a:latin typeface="Times New Roman" panose="02020603050405020304" pitchFamily="18" charset="0"/>
                <a:cs typeface="Times New Roman" panose="02020603050405020304" pitchFamily="18" charset="0"/>
              </a:rPr>
              <a:t>Discorso intorno alle immagini sacre e profane</a:t>
            </a:r>
            <a:r>
              <a:rPr lang="it-IT" sz="2200" dirty="0">
                <a:solidFill>
                  <a:srgbClr val="FFFF00"/>
                </a:solidFill>
                <a:latin typeface="Times New Roman" panose="02020603050405020304" pitchFamily="18" charset="0"/>
                <a:cs typeface="Times New Roman" panose="02020603050405020304" pitchFamily="18" charset="0"/>
              </a:rPr>
              <a:t>, cap. XXX), </a:t>
            </a:r>
            <a:br>
              <a:rPr lang="it-IT" dirty="0">
                <a:latin typeface="Times" pitchFamily="2" charset="0"/>
              </a:rPr>
            </a:br>
            <a:endParaRPr lang="it-IT" dirty="0">
              <a:effectLst/>
            </a:endParaRPr>
          </a:p>
        </p:txBody>
      </p:sp>
    </p:spTree>
    <p:extLst>
      <p:ext uri="{BB962C8B-B14F-4D97-AF65-F5344CB8AC3E}">
        <p14:creationId xmlns:p14="http://schemas.microsoft.com/office/powerpoint/2010/main" val="1245453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D18E1F5-433D-4C4C-AF41-90741BBC16E8}"/>
              </a:ext>
            </a:extLst>
          </p:cNvPr>
          <p:cNvSpPr txBox="1"/>
          <p:nvPr/>
        </p:nvSpPr>
        <p:spPr>
          <a:xfrm>
            <a:off x="868017" y="810039"/>
            <a:ext cx="9806609" cy="5293757"/>
          </a:xfrm>
          <a:prstGeom prst="rect">
            <a:avLst/>
          </a:prstGeom>
          <a:noFill/>
        </p:spPr>
        <p:txBody>
          <a:bodyPr wrap="square" rtlCol="0">
            <a:spAutoFit/>
          </a:bodyPr>
          <a:lstStyle/>
          <a:p>
            <a:r>
              <a:rPr lang="it-IT" sz="2600" dirty="0">
                <a:solidFill>
                  <a:schemeClr val="bg1"/>
                </a:solidFill>
                <a:latin typeface="Times New Roman" panose="02020603050405020304" pitchFamily="18" charset="0"/>
                <a:cs typeface="Times New Roman" panose="02020603050405020304" pitchFamily="18" charset="0"/>
              </a:rPr>
              <a:t>«Ora cedere sul problema delle immagini di Dio avrebbe significato accordare agli avversari una vittoria morale: ecco allora il problema delle «immagini di Dio» saldarsi con quello delle immagini in generale e, dal momento che le seconde, che erano minacciate, dovevano essere difese, le prime «furono prima risparmiate, poi giustificate», (G. </a:t>
            </a:r>
            <a:r>
              <a:rPr lang="it-IT" sz="2600" dirty="0" err="1">
                <a:solidFill>
                  <a:schemeClr val="bg1"/>
                </a:solidFill>
                <a:latin typeface="Times New Roman" panose="02020603050405020304" pitchFamily="18" charset="0"/>
                <a:cs typeface="Times New Roman" panose="02020603050405020304" pitchFamily="18" charset="0"/>
              </a:rPr>
              <a:t>Muzj</a:t>
            </a:r>
            <a:r>
              <a:rPr lang="it-IT" sz="2600" dirty="0">
                <a:solidFill>
                  <a:schemeClr val="bg1"/>
                </a:solidFill>
                <a:latin typeface="Times New Roman" panose="02020603050405020304" pitchFamily="18" charset="0"/>
                <a:cs typeface="Times New Roman" panose="02020603050405020304" pitchFamily="18" charset="0"/>
              </a:rPr>
              <a:t>). </a:t>
            </a:r>
          </a:p>
          <a:p>
            <a:endParaRPr lang="it-IT" sz="2600" dirty="0">
              <a:solidFill>
                <a:schemeClr val="bg1"/>
              </a:solidFill>
              <a:latin typeface="Times New Roman" panose="02020603050405020304" pitchFamily="18" charset="0"/>
              <a:cs typeface="Times New Roman" panose="02020603050405020304" pitchFamily="18" charset="0"/>
            </a:endParaRPr>
          </a:p>
          <a:p>
            <a:r>
              <a:rPr lang="it-IT" sz="2600" dirty="0">
                <a:solidFill>
                  <a:schemeClr val="bg1"/>
                </a:solidFill>
                <a:latin typeface="Times New Roman" panose="02020603050405020304" pitchFamily="18" charset="0"/>
                <a:cs typeface="Times New Roman" panose="02020603050405020304" pitchFamily="18" charset="0"/>
              </a:rPr>
              <a:t>«Ma lungo questo cammino di «accomodamento» si perde la distinzione chiara tra le diverse teofanie [...] In questo modo, l’Incarnazione si presenta come una teofania tra le altre e scompare ciò che essa comporta di unico e di definitivo, vale a dire «l’instaurazione di un regime di visibilità del Padre da parte e nella persona del Verbo fatto carne e il superamento di tutte le ombre di Dio presenti nell’Antico Testamento ma ormai caduche», (G. </a:t>
            </a:r>
            <a:r>
              <a:rPr lang="it-IT" sz="2600" dirty="0" err="1">
                <a:solidFill>
                  <a:schemeClr val="bg1"/>
                </a:solidFill>
                <a:latin typeface="Times New Roman" panose="02020603050405020304" pitchFamily="18" charset="0"/>
                <a:cs typeface="Times New Roman" panose="02020603050405020304" pitchFamily="18" charset="0"/>
              </a:rPr>
              <a:t>Muzj</a:t>
            </a:r>
            <a:r>
              <a:rPr lang="it-IT" sz="26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7402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7A3D3A6-B10B-3042-8505-1F1875780C82}"/>
              </a:ext>
            </a:extLst>
          </p:cNvPr>
          <p:cNvSpPr/>
          <p:nvPr/>
        </p:nvSpPr>
        <p:spPr>
          <a:xfrm>
            <a:off x="2108200" y="1726756"/>
            <a:ext cx="7823200" cy="3108543"/>
          </a:xfrm>
          <a:prstGeom prst="rect">
            <a:avLst/>
          </a:prstGeom>
        </p:spPr>
        <p:txBody>
          <a:bodyPr wrap="square">
            <a:spAutoFit/>
          </a:bodyPr>
          <a:lstStyle/>
          <a:p>
            <a:pPr indent="180340" algn="just">
              <a:spcAft>
                <a:spcPts val="0"/>
              </a:spcAft>
            </a:pP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Tommaso d’Aquino: “Del Dio vero poi, essendo esso incorporeo, non si poteva fare alcuna immagine materiale, poiché come dice il Damasceno: “è cosa sommamente stolta ed empi raffigurare ciò che è divino”. Ma poiché nel Nuovo Testamento Dio si è incarnato, può essere adorato nella sua immagine corporea” (</a:t>
            </a:r>
            <a:r>
              <a:rPr lang="it-IT"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S.Th</a:t>
            </a: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III, </a:t>
            </a:r>
            <a:r>
              <a:rPr lang="it-IT"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arg</a:t>
            </a: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24, a,3).</a:t>
            </a:r>
            <a:endParaRPr lang="it-IT"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1038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D18E1F5-433D-4C4C-AF41-90741BBC16E8}"/>
              </a:ext>
            </a:extLst>
          </p:cNvPr>
          <p:cNvSpPr txBox="1"/>
          <p:nvPr/>
        </p:nvSpPr>
        <p:spPr>
          <a:xfrm>
            <a:off x="868017" y="810039"/>
            <a:ext cx="9806609" cy="5170646"/>
          </a:xfrm>
          <a:prstGeom prst="rect">
            <a:avLst/>
          </a:prstGeom>
          <a:noFill/>
        </p:spPr>
        <p:txBody>
          <a:bodyPr wrap="square" rtlCol="0">
            <a:spAutoFit/>
          </a:bodyPr>
          <a:lstStyle/>
          <a:p>
            <a:r>
              <a:rPr lang="it-IT" dirty="0">
                <a:solidFill>
                  <a:schemeClr val="bg1"/>
                </a:solidFill>
                <a:latin typeface="Times New Roman" panose="02020603050405020304" pitchFamily="18" charset="0"/>
                <a:cs typeface="Times New Roman" panose="02020603050405020304" pitchFamily="18" charset="0"/>
              </a:rPr>
              <a:t>«espressioni come «rappresentazioni di Dio, immagine del Padre» equivoche in sé, lo diventano in modo particolare quando, a partire dalla fine del Medioevo, da un tipo di espressione simbolica si passa ad una raffigurazione realistica e naturalistica: trasportate in un mondo di pensiero diverso da quello dei difensori delle immagini, le nozioni classiche usate dai Padri, quali quella di somiglianza, corrono infatti il rischio, «nonostante tutte le precauzioni oratorie, di assumere un significato realistico vicino al controsenso, almeno per quanto riguarda le «immagini di Dio»</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«nessuno spiegava ai fedeli la differenza sostanziale che intercorre tra una raffigurazione antropomorfica del Padre, la quale non può che essere allegorica, e la raffigurazione in forma di uomo della Seconda Persona della Trinità, espressione invece del mistero dell’Incarnazione e in quanto tale facente riferimento alla persona storica di Gesù Cristo»</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»un inganno a doppio taglio: da una parte perché la figura del Padre, che compariva bonario o severo, al di sopra di una coltre di soffici nuvole, acquistava una  familiarità banale, incompatibile con il mistero del suo Essere, subendo così una svalutazione costante; dall’altra perché proprio il realismo che rivestiva la figura paterna rendeva confusa la percezione dell’unicità della figura di Cristo, il Verbo di Dio fatto uomo. In questo modo tutto diventava ambiguo e in fin dei conti illusorio» (G. </a:t>
            </a:r>
            <a:r>
              <a:rPr lang="it-IT" dirty="0" err="1">
                <a:solidFill>
                  <a:schemeClr val="bg1"/>
                </a:solidFill>
                <a:latin typeface="Times New Roman" panose="02020603050405020304" pitchFamily="18" charset="0"/>
                <a:cs typeface="Times New Roman" panose="02020603050405020304" pitchFamily="18" charset="0"/>
              </a:rPr>
              <a:t>Muzj</a:t>
            </a:r>
            <a:r>
              <a:rPr lang="it-IT" dirty="0">
                <a:solidFill>
                  <a:schemeClr val="bg1"/>
                </a:solidFill>
                <a:latin typeface="Times New Roman" panose="02020603050405020304" pitchFamily="18" charset="0"/>
                <a:cs typeface="Times New Roman" panose="02020603050405020304" pitchFamily="18" charset="0"/>
              </a:rPr>
              <a:t>)</a:t>
            </a:r>
          </a:p>
          <a:p>
            <a:endParaRPr lang="it-IT"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362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2D3B350-C526-8B48-A63B-E3B6A8D1E434}"/>
              </a:ext>
            </a:extLst>
          </p:cNvPr>
          <p:cNvPicPr>
            <a:picLocks noChangeAspect="1"/>
          </p:cNvPicPr>
          <p:nvPr/>
        </p:nvPicPr>
        <p:blipFill rotWithShape="1">
          <a:blip r:embed="rId2"/>
          <a:srcRect l="16502" t="12333" r="18577" b="31000"/>
          <a:stretch/>
        </p:blipFill>
        <p:spPr>
          <a:xfrm>
            <a:off x="1120140" y="777240"/>
            <a:ext cx="4947442" cy="2880360"/>
          </a:xfrm>
          <a:prstGeom prst="rect">
            <a:avLst/>
          </a:prstGeom>
        </p:spPr>
      </p:pic>
      <p:pic>
        <p:nvPicPr>
          <p:cNvPr id="6" name="Immagine 5">
            <a:extLst>
              <a:ext uri="{FF2B5EF4-FFF2-40B4-BE49-F238E27FC236}">
                <a16:creationId xmlns:a16="http://schemas.microsoft.com/office/drawing/2014/main" id="{9205728A-DEEC-9243-A10C-EC612B0377FD}"/>
              </a:ext>
            </a:extLst>
          </p:cNvPr>
          <p:cNvPicPr>
            <a:picLocks noChangeAspect="1"/>
          </p:cNvPicPr>
          <p:nvPr/>
        </p:nvPicPr>
        <p:blipFill rotWithShape="1">
          <a:blip r:embed="rId3"/>
          <a:srcRect b="13699"/>
          <a:stretch/>
        </p:blipFill>
        <p:spPr>
          <a:xfrm>
            <a:off x="6576060" y="697865"/>
            <a:ext cx="2407920" cy="5108575"/>
          </a:xfrm>
          <a:prstGeom prst="rect">
            <a:avLst/>
          </a:prstGeom>
        </p:spPr>
      </p:pic>
    </p:spTree>
    <p:extLst>
      <p:ext uri="{BB962C8B-B14F-4D97-AF65-F5344CB8AC3E}">
        <p14:creationId xmlns:p14="http://schemas.microsoft.com/office/powerpoint/2010/main" val="1689011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03A3DD6-64F6-634F-A61F-BDEE06B6AD81}"/>
              </a:ext>
            </a:extLst>
          </p:cNvPr>
          <p:cNvSpPr/>
          <p:nvPr/>
        </p:nvSpPr>
        <p:spPr>
          <a:xfrm>
            <a:off x="735496" y="1443840"/>
            <a:ext cx="10217426" cy="3693319"/>
          </a:xfrm>
          <a:prstGeom prst="rect">
            <a:avLst/>
          </a:prstGeom>
        </p:spPr>
        <p:txBody>
          <a:bodyPr wrap="square">
            <a:spAutoFit/>
          </a:bodyPr>
          <a:lstStyle/>
          <a:p>
            <a:endParaRPr lang="it-IT" dirty="0">
              <a:solidFill>
                <a:schemeClr val="bg1"/>
              </a:solidFill>
              <a:latin typeface="Open Sans"/>
            </a:endParaRPr>
          </a:p>
          <a:p>
            <a:endParaRPr lang="it-IT" dirty="0">
              <a:solidFill>
                <a:schemeClr val="bg1"/>
              </a:solidFill>
              <a:latin typeface="Open Sans"/>
            </a:endParaRPr>
          </a:p>
          <a:p>
            <a:endParaRPr lang="it-IT" dirty="0">
              <a:solidFill>
                <a:schemeClr val="bg1"/>
              </a:solidFill>
              <a:latin typeface="Open Sans"/>
            </a:endParaRPr>
          </a:p>
          <a:p>
            <a:r>
              <a:rPr lang="it-IT" dirty="0">
                <a:solidFill>
                  <a:schemeClr val="bg1"/>
                </a:solidFill>
                <a:latin typeface="Times New Roman" panose="02020603050405020304" pitchFamily="18" charset="0"/>
                <a:cs typeface="Times New Roman" panose="02020603050405020304" pitchFamily="18" charset="0"/>
              </a:rPr>
              <a:t>32. Dunque, le immagini della Santissima Trinità che sono comunemente approvate e che si possono </a:t>
            </a:r>
          </a:p>
          <a:p>
            <a:r>
              <a:rPr lang="it-IT" dirty="0">
                <a:solidFill>
                  <a:schemeClr val="bg1"/>
                </a:solidFill>
                <a:latin typeface="Times New Roman" panose="02020603050405020304" pitchFamily="18" charset="0"/>
                <a:cs typeface="Times New Roman" panose="02020603050405020304" pitchFamily="18" charset="0"/>
              </a:rPr>
              <a:t>permettere con sicurezza sono le seguenti. O quelle che mostrano la Persona di Dio Padre sotto forma di un </a:t>
            </a:r>
          </a:p>
          <a:p>
            <a:r>
              <a:rPr lang="it-IT" dirty="0">
                <a:solidFill>
                  <a:schemeClr val="bg1"/>
                </a:solidFill>
                <a:latin typeface="Times New Roman" panose="02020603050405020304" pitchFamily="18" charset="0"/>
                <a:cs typeface="Times New Roman" panose="02020603050405020304" pitchFamily="18" charset="0"/>
              </a:rPr>
              <a:t>vecchio, desunta da Daniele, cap. 7, v. 9: «L'Antico dei Giorni si sedette» con nel suo seno il </a:t>
            </a:r>
          </a:p>
          <a:p>
            <a:r>
              <a:rPr lang="it-IT" dirty="0">
                <a:solidFill>
                  <a:schemeClr val="bg1"/>
                </a:solidFill>
                <a:latin typeface="Times New Roman" panose="02020603050405020304" pitchFamily="18" charset="0"/>
                <a:cs typeface="Times New Roman" panose="02020603050405020304" pitchFamily="18" charset="0"/>
              </a:rPr>
              <a:t>Figlio Unigenito, Cristo Dio e Uomo, e tra loro due lo Spirito Santo </a:t>
            </a:r>
            <a:r>
              <a:rPr lang="it-IT" dirty="0" err="1">
                <a:solidFill>
                  <a:schemeClr val="bg1"/>
                </a:solidFill>
                <a:latin typeface="Times New Roman" panose="02020603050405020304" pitchFamily="18" charset="0"/>
                <a:cs typeface="Times New Roman" panose="02020603050405020304" pitchFamily="18" charset="0"/>
              </a:rPr>
              <a:t>Paraclito</a:t>
            </a:r>
            <a:r>
              <a:rPr lang="it-IT" dirty="0">
                <a:solidFill>
                  <a:schemeClr val="bg1"/>
                </a:solidFill>
                <a:latin typeface="Times New Roman" panose="02020603050405020304" pitchFamily="18" charset="0"/>
                <a:cs typeface="Times New Roman" panose="02020603050405020304" pitchFamily="18" charset="0"/>
              </a:rPr>
              <a:t> sotto l’aspetto di una colomba. </a:t>
            </a:r>
          </a:p>
          <a:p>
            <a:endParaRPr lang="it-IT" dirty="0">
              <a:solidFill>
                <a:schemeClr val="bg1"/>
              </a:solidFill>
              <a:latin typeface="Times New Roman" panose="02020603050405020304" pitchFamily="18" charset="0"/>
              <a:cs typeface="Times New Roman" panose="02020603050405020304" pitchFamily="18" charset="0"/>
            </a:endParaRPr>
          </a:p>
          <a:p>
            <a:r>
              <a:rPr lang="it-IT" dirty="0">
                <a:solidFill>
                  <a:schemeClr val="bg1"/>
                </a:solidFill>
                <a:latin typeface="Times New Roman" panose="02020603050405020304" pitchFamily="18" charset="0"/>
                <a:cs typeface="Times New Roman" panose="02020603050405020304" pitchFamily="18" charset="0"/>
              </a:rPr>
              <a:t>Oppure quelle che rappresentano due Persone separate da un piccolo spazio: una di queste in forma </a:t>
            </a:r>
          </a:p>
          <a:p>
            <a:r>
              <a:rPr lang="it-IT" dirty="0">
                <a:solidFill>
                  <a:schemeClr val="bg1"/>
                </a:solidFill>
                <a:latin typeface="Times New Roman" panose="02020603050405020304" pitchFamily="18" charset="0"/>
                <a:cs typeface="Times New Roman" panose="02020603050405020304" pitchFamily="18" charset="0"/>
              </a:rPr>
              <a:t>di uomo più vecchio, evidentemente il Padre, l'altra il Cristo, e in mezzo a loro lo Spirito Santo in forma di </a:t>
            </a:r>
          </a:p>
          <a:p>
            <a:r>
              <a:rPr lang="it-IT" dirty="0">
                <a:solidFill>
                  <a:schemeClr val="bg1"/>
                </a:solidFill>
                <a:latin typeface="Times New Roman" panose="02020603050405020304" pitchFamily="18" charset="0"/>
                <a:cs typeface="Times New Roman" panose="02020603050405020304" pitchFamily="18" charset="0"/>
              </a:rPr>
              <a:t>colomba come prima: «Le immagini della Trinità approvate dalla Chiesa sono dunque quelle che </a:t>
            </a:r>
          </a:p>
          <a:p>
            <a:r>
              <a:rPr lang="it-IT" dirty="0">
                <a:solidFill>
                  <a:schemeClr val="bg1"/>
                </a:solidFill>
                <a:latin typeface="Times New Roman" panose="02020603050405020304" pitchFamily="18" charset="0"/>
                <a:cs typeface="Times New Roman" panose="02020603050405020304" pitchFamily="18" charset="0"/>
              </a:rPr>
              <a:t>presentano Dio Padre sotto la forma di uomo attempato, nel seno del quale si trova Cristo e tra di loro lo </a:t>
            </a:r>
          </a:p>
          <a:p>
            <a:r>
              <a:rPr lang="it-IT" dirty="0">
                <a:solidFill>
                  <a:schemeClr val="bg1"/>
                </a:solidFill>
                <a:latin typeface="Times New Roman" panose="02020603050405020304" pitchFamily="18" charset="0"/>
                <a:cs typeface="Times New Roman" panose="02020603050405020304" pitchFamily="18" charset="0"/>
              </a:rPr>
              <a:t>Spirito Santo in forma di colomba.</a:t>
            </a:r>
          </a:p>
        </p:txBody>
      </p:sp>
      <p:sp>
        <p:nvSpPr>
          <p:cNvPr id="3" name="Rectangle 1">
            <a:extLst>
              <a:ext uri="{FF2B5EF4-FFF2-40B4-BE49-F238E27FC236}">
                <a16:creationId xmlns:a16="http://schemas.microsoft.com/office/drawing/2014/main" id="{18A0EC12-E398-7948-A7A3-E6C3E6817690}"/>
              </a:ext>
            </a:extLst>
          </p:cNvPr>
          <p:cNvSpPr>
            <a:spLocks noChangeArrowheads="1"/>
          </p:cNvSpPr>
          <p:nvPr/>
        </p:nvSpPr>
        <p:spPr bwMode="auto">
          <a:xfrm>
            <a:off x="1054364" y="751343"/>
            <a:ext cx="770101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bg1"/>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FF0000"/>
                </a:solidFill>
                <a:effectLst/>
                <a:latin typeface="Open Sans"/>
              </a:rPr>
              <a:t>Benedetto XIV - 1745</a:t>
            </a:r>
            <a:endParaRPr kumimoji="0" lang="it-IT" altLang="it-IT"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chemeClr val="bg1"/>
                </a:solidFill>
                <a:effectLst/>
                <a:latin typeface="Open Sans"/>
              </a:rPr>
              <a:t> </a:t>
            </a:r>
            <a:endParaRPr kumimoji="0" lang="it-IT" altLang="it-IT"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FFFF00"/>
                </a:solidFill>
                <a:effectLst/>
                <a:latin typeface="Open Sans"/>
              </a:rPr>
              <a:t>Lettera</a:t>
            </a:r>
            <a:r>
              <a:rPr kumimoji="0" lang="it-IT" altLang="it-IT" b="1" i="0" u="none" strike="noStrike" cap="none" normalizeH="0" baseline="0" dirty="0">
                <a:ln>
                  <a:noFill/>
                </a:ln>
                <a:solidFill>
                  <a:srgbClr val="FFFF00"/>
                </a:solidFill>
                <a:effectLst/>
                <a:latin typeface="Open Sans"/>
              </a:rPr>
              <a:t> «</a:t>
            </a:r>
            <a:r>
              <a:rPr kumimoji="0" lang="it-IT" altLang="it-IT" b="1" i="0" u="none" strike="noStrike" cap="none" normalizeH="0" baseline="0" dirty="0" err="1">
                <a:ln>
                  <a:noFill/>
                </a:ln>
                <a:solidFill>
                  <a:srgbClr val="FFFF00"/>
                </a:solidFill>
                <a:effectLst/>
                <a:latin typeface="Open Sans"/>
              </a:rPr>
              <a:t>Sollicitudini</a:t>
            </a:r>
            <a:r>
              <a:rPr kumimoji="0" lang="it-IT" altLang="it-IT" b="1" i="0" u="none" strike="noStrike" cap="none" normalizeH="0" baseline="0" dirty="0">
                <a:ln>
                  <a:noFill/>
                </a:ln>
                <a:solidFill>
                  <a:srgbClr val="FFFF00"/>
                </a:solidFill>
                <a:effectLst/>
                <a:latin typeface="Open Sans"/>
              </a:rPr>
              <a:t> </a:t>
            </a:r>
            <a:r>
              <a:rPr kumimoji="0" lang="it-IT" altLang="it-IT" b="1" i="0" u="none" strike="noStrike" cap="none" normalizeH="0" baseline="0" dirty="0" err="1">
                <a:ln>
                  <a:noFill/>
                </a:ln>
                <a:solidFill>
                  <a:srgbClr val="FFFF00"/>
                </a:solidFill>
                <a:effectLst/>
                <a:latin typeface="Open Sans"/>
              </a:rPr>
              <a:t>nostrae</a:t>
            </a:r>
            <a:r>
              <a:rPr kumimoji="0" lang="it-IT" altLang="it-IT" b="1" i="0" u="none" strike="noStrike" cap="none" normalizeH="0" baseline="0" dirty="0">
                <a:ln>
                  <a:noFill/>
                </a:ln>
                <a:solidFill>
                  <a:srgbClr val="FFFF00"/>
                </a:solidFill>
                <a:effectLst/>
                <a:latin typeface="Open Sans"/>
              </a:rPr>
              <a:t>» </a:t>
            </a:r>
            <a:endParaRPr kumimoji="0" lang="it-IT" altLang="it-IT" b="0" i="0" u="none" strike="noStrike" cap="none" normalizeH="0" baseline="0" dirty="0">
              <a:ln>
                <a:noFill/>
              </a:ln>
              <a:solidFill>
                <a:srgbClr val="FFFF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chemeClr val="bg1"/>
                </a:solidFill>
                <a:effectLst/>
                <a:latin typeface="Open Sans"/>
              </a:rPr>
              <a:t>Con quali immagini si può rappresentare lo Spirito Santo e la Trinità</a:t>
            </a:r>
          </a:p>
        </p:txBody>
      </p:sp>
      <p:pic>
        <p:nvPicPr>
          <p:cNvPr id="1026" name="Picture 2" descr="/var/folders/k3/n4g1208j6sx92_kfgmf9m29c0000gn/T/com.microsoft.Powerpoint/WebArchiveCopyPasteTempFiles/pont_284.png">
            <a:extLst>
              <a:ext uri="{FF2B5EF4-FFF2-40B4-BE49-F238E27FC236}">
                <a16:creationId xmlns:a16="http://schemas.microsoft.com/office/drawing/2014/main" id="{6B24FD21-6337-2049-8366-E05F851B6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8751" y="751343"/>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456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D3A5BD6-96F6-584A-92BE-92E6AD0CB559}"/>
              </a:ext>
            </a:extLst>
          </p:cNvPr>
          <p:cNvPicPr>
            <a:picLocks noChangeAspect="1"/>
          </p:cNvPicPr>
          <p:nvPr/>
        </p:nvPicPr>
        <p:blipFill>
          <a:blip r:embed="rId2"/>
          <a:stretch>
            <a:fillRect/>
          </a:stretch>
        </p:blipFill>
        <p:spPr>
          <a:xfrm>
            <a:off x="952572" y="863600"/>
            <a:ext cx="3340027" cy="5055966"/>
          </a:xfrm>
          <a:prstGeom prst="rect">
            <a:avLst/>
          </a:prstGeom>
        </p:spPr>
      </p:pic>
      <p:pic>
        <p:nvPicPr>
          <p:cNvPr id="5" name="Immagine 4">
            <a:extLst>
              <a:ext uri="{FF2B5EF4-FFF2-40B4-BE49-F238E27FC236}">
                <a16:creationId xmlns:a16="http://schemas.microsoft.com/office/drawing/2014/main" id="{02B5F6EE-7356-7148-BA94-2E12D35FDDC0}"/>
              </a:ext>
            </a:extLst>
          </p:cNvPr>
          <p:cNvPicPr>
            <a:picLocks noChangeAspect="1"/>
          </p:cNvPicPr>
          <p:nvPr/>
        </p:nvPicPr>
        <p:blipFill>
          <a:blip r:embed="rId3"/>
          <a:stretch>
            <a:fillRect/>
          </a:stretch>
        </p:blipFill>
        <p:spPr>
          <a:xfrm>
            <a:off x="4732465" y="863600"/>
            <a:ext cx="5543823" cy="5055966"/>
          </a:xfrm>
          <a:prstGeom prst="rect">
            <a:avLst/>
          </a:prstGeom>
        </p:spPr>
      </p:pic>
    </p:spTree>
    <p:extLst>
      <p:ext uri="{BB962C8B-B14F-4D97-AF65-F5344CB8AC3E}">
        <p14:creationId xmlns:p14="http://schemas.microsoft.com/office/powerpoint/2010/main" val="3556294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1496901-EB7D-8A45-A2E1-5F5BA1F5E65A}"/>
              </a:ext>
            </a:extLst>
          </p:cNvPr>
          <p:cNvPicPr>
            <a:picLocks noChangeAspect="1"/>
          </p:cNvPicPr>
          <p:nvPr/>
        </p:nvPicPr>
        <p:blipFill rotWithShape="1">
          <a:blip r:embed="rId2"/>
          <a:srcRect l="6106" r="9528"/>
          <a:stretch/>
        </p:blipFill>
        <p:spPr>
          <a:xfrm>
            <a:off x="5852159" y="1262380"/>
            <a:ext cx="5621657" cy="4612640"/>
          </a:xfrm>
          <a:prstGeom prst="rect">
            <a:avLst/>
          </a:prstGeom>
        </p:spPr>
      </p:pic>
      <p:pic>
        <p:nvPicPr>
          <p:cNvPr id="5" name="Immagine 4">
            <a:extLst>
              <a:ext uri="{FF2B5EF4-FFF2-40B4-BE49-F238E27FC236}">
                <a16:creationId xmlns:a16="http://schemas.microsoft.com/office/drawing/2014/main" id="{75C05DE2-202B-8647-8F47-BF02ECF7B828}"/>
              </a:ext>
            </a:extLst>
          </p:cNvPr>
          <p:cNvPicPr>
            <a:picLocks noChangeAspect="1"/>
          </p:cNvPicPr>
          <p:nvPr/>
        </p:nvPicPr>
        <p:blipFill rotWithShape="1">
          <a:blip r:embed="rId3"/>
          <a:srcRect l="13087" r="8893"/>
          <a:stretch/>
        </p:blipFill>
        <p:spPr>
          <a:xfrm>
            <a:off x="777239" y="1262380"/>
            <a:ext cx="4798383" cy="4612640"/>
          </a:xfrm>
          <a:prstGeom prst="rect">
            <a:avLst/>
          </a:prstGeom>
        </p:spPr>
      </p:pic>
    </p:spTree>
    <p:extLst>
      <p:ext uri="{BB962C8B-B14F-4D97-AF65-F5344CB8AC3E}">
        <p14:creationId xmlns:p14="http://schemas.microsoft.com/office/powerpoint/2010/main" val="2727808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3C53272-EE4B-8C4E-9D0E-A0D6CA935D7C}"/>
              </a:ext>
            </a:extLst>
          </p:cNvPr>
          <p:cNvPicPr>
            <a:picLocks noChangeAspect="1"/>
          </p:cNvPicPr>
          <p:nvPr/>
        </p:nvPicPr>
        <p:blipFill>
          <a:blip r:embed="rId2"/>
          <a:stretch>
            <a:fillRect/>
          </a:stretch>
        </p:blipFill>
        <p:spPr>
          <a:xfrm>
            <a:off x="6309360" y="1299114"/>
            <a:ext cx="5017347" cy="4661116"/>
          </a:xfrm>
          <a:prstGeom prst="rect">
            <a:avLst/>
          </a:prstGeom>
        </p:spPr>
      </p:pic>
      <p:pic>
        <p:nvPicPr>
          <p:cNvPr id="4" name="Immagine 3">
            <a:extLst>
              <a:ext uri="{FF2B5EF4-FFF2-40B4-BE49-F238E27FC236}">
                <a16:creationId xmlns:a16="http://schemas.microsoft.com/office/drawing/2014/main" id="{86A22979-FDDF-6848-AEE2-5EFCAE9CA5D1}"/>
              </a:ext>
            </a:extLst>
          </p:cNvPr>
          <p:cNvPicPr>
            <a:picLocks noChangeAspect="1"/>
          </p:cNvPicPr>
          <p:nvPr/>
        </p:nvPicPr>
        <p:blipFill>
          <a:blip r:embed="rId3"/>
          <a:stretch>
            <a:fillRect/>
          </a:stretch>
        </p:blipFill>
        <p:spPr>
          <a:xfrm>
            <a:off x="663385" y="1276254"/>
            <a:ext cx="5092638" cy="4644486"/>
          </a:xfrm>
          <a:prstGeom prst="rect">
            <a:avLst/>
          </a:prstGeom>
        </p:spPr>
      </p:pic>
    </p:spTree>
    <p:extLst>
      <p:ext uri="{BB962C8B-B14F-4D97-AF65-F5344CB8AC3E}">
        <p14:creationId xmlns:p14="http://schemas.microsoft.com/office/powerpoint/2010/main" val="3389759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3ADCE3A-9842-A84C-AE8B-F65546FD1477}"/>
              </a:ext>
            </a:extLst>
          </p:cNvPr>
          <p:cNvSpPr/>
          <p:nvPr/>
        </p:nvSpPr>
        <p:spPr>
          <a:xfrm>
            <a:off x="670560" y="830667"/>
            <a:ext cx="8679180" cy="3539430"/>
          </a:xfrm>
          <a:prstGeom prst="rect">
            <a:avLst/>
          </a:prstGeom>
        </p:spPr>
        <p:txBody>
          <a:bodyPr wrap="square">
            <a:spAutoFit/>
          </a:bodyPr>
          <a:lstStyle/>
          <a:p>
            <a:pPr indent="180340" algn="just">
              <a:spcAft>
                <a:spcPts val="0"/>
              </a:spcAft>
            </a:pP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“Io continuavo a guardare,</a:t>
            </a:r>
            <a:endParaRPr lang="it-IT"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quand'ecco furono collocati troni</a:t>
            </a:r>
            <a:endParaRPr lang="it-IT"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 un vegliardo si assise.</a:t>
            </a:r>
            <a:endParaRPr lang="it-IT"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La sua veste era candida come la neve</a:t>
            </a:r>
            <a:endParaRPr lang="it-IT"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 i capelli del suo capo erano candidi </a:t>
            </a:r>
          </a:p>
          <a:p>
            <a:pPr indent="180340" algn="just">
              <a:spcAft>
                <a:spcPts val="0"/>
              </a:spcAft>
            </a:pP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come la lana;</a:t>
            </a:r>
            <a:endParaRPr lang="it-IT"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il suo trono era come vampe di fuoco</a:t>
            </a:r>
            <a:endParaRPr lang="it-IT"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con le ruote come fuoco ardente” (Dan 7)</a:t>
            </a:r>
            <a:endParaRPr lang="it-IT"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a:extLst>
              <a:ext uri="{FF2B5EF4-FFF2-40B4-BE49-F238E27FC236}">
                <a16:creationId xmlns:a16="http://schemas.microsoft.com/office/drawing/2014/main" id="{2FAB75AB-3009-4443-8499-9F1693681603}"/>
              </a:ext>
            </a:extLst>
          </p:cNvPr>
          <p:cNvPicPr>
            <a:picLocks noChangeAspect="1"/>
          </p:cNvPicPr>
          <p:nvPr/>
        </p:nvPicPr>
        <p:blipFill rotWithShape="1">
          <a:blip r:embed="rId2"/>
          <a:srcRect b="32000"/>
          <a:stretch/>
        </p:blipFill>
        <p:spPr>
          <a:xfrm>
            <a:off x="7488982" y="2171700"/>
            <a:ext cx="3721516" cy="3794760"/>
          </a:xfrm>
          <a:prstGeom prst="rect">
            <a:avLst/>
          </a:prstGeom>
        </p:spPr>
      </p:pic>
    </p:spTree>
    <p:extLst>
      <p:ext uri="{BB962C8B-B14F-4D97-AF65-F5344CB8AC3E}">
        <p14:creationId xmlns:p14="http://schemas.microsoft.com/office/powerpoint/2010/main" val="4188260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6606444-75A6-9141-BFFA-FD39B430719E}"/>
              </a:ext>
            </a:extLst>
          </p:cNvPr>
          <p:cNvSpPr/>
          <p:nvPr/>
        </p:nvSpPr>
        <p:spPr>
          <a:xfrm>
            <a:off x="1013460" y="997357"/>
            <a:ext cx="7856220" cy="3539430"/>
          </a:xfrm>
          <a:prstGeom prst="rect">
            <a:avLst/>
          </a:prstGeom>
        </p:spPr>
        <p:txBody>
          <a:bodyPr wrap="square">
            <a:spAutoFit/>
          </a:bodyPr>
          <a:lstStyle/>
          <a:p>
            <a:r>
              <a:rPr lang="it-IT" sz="2800" dirty="0">
                <a:solidFill>
                  <a:schemeClr val="bg1"/>
                </a:solidFill>
                <a:latin typeface="Times New Roman" panose="02020603050405020304" pitchFamily="18" charset="0"/>
                <a:ea typeface="Calibri" panose="020F0502020204030204" pitchFamily="34" charset="0"/>
              </a:rPr>
              <a:t>"</a:t>
            </a:r>
            <a:r>
              <a:rPr lang="it-IT" sz="2800" dirty="0">
                <a:solidFill>
                  <a:srgbClr val="FF0000"/>
                </a:solidFill>
                <a:latin typeface="Times New Roman" panose="02020603050405020304" pitchFamily="18" charset="0"/>
                <a:ea typeface="Calibri" panose="020F0502020204030204" pitchFamily="34" charset="0"/>
              </a:rPr>
              <a:t>L'Antico di giorni</a:t>
            </a:r>
            <a:r>
              <a:rPr lang="it-IT" sz="2800" dirty="0">
                <a:solidFill>
                  <a:schemeClr val="bg1"/>
                </a:solidFill>
                <a:latin typeface="Times New Roman" panose="02020603050405020304" pitchFamily="18" charset="0"/>
                <a:ea typeface="Calibri" panose="020F0502020204030204" pitchFamily="34" charset="0"/>
              </a:rPr>
              <a:t>, divenuto bambino nella carne, è portato al santuario dalla Madre Vergine. È bambino per me l'Antico di giorni; il Dio purissimo si sottopone alle purificazioni, per confermare che è realmente la mia carne quella che ha assunto dalla Vergine. Simeone, iniziato ai misteri, riconosce Dio stesso, apparso nella carne», (</a:t>
            </a:r>
            <a:r>
              <a:rPr lang="it-IT" sz="2800" i="1" dirty="0">
                <a:solidFill>
                  <a:schemeClr val="bg1"/>
                </a:solidFill>
                <a:latin typeface="Times New Roman" panose="02020603050405020304" pitchFamily="18" charset="0"/>
                <a:ea typeface="Calibri" panose="020F0502020204030204" pitchFamily="34" charset="0"/>
              </a:rPr>
              <a:t>Tropario</a:t>
            </a:r>
            <a:r>
              <a:rPr lang="it-IT" sz="2800" dirty="0">
                <a:solidFill>
                  <a:schemeClr val="bg1"/>
                </a:solidFill>
                <a:latin typeface="Times New Roman" panose="02020603050405020304" pitchFamily="18" charset="0"/>
                <a:ea typeface="Calibri" panose="020F0502020204030204" pitchFamily="34" charset="0"/>
              </a:rPr>
              <a:t>, San Germano di Costantinopoli)</a:t>
            </a:r>
            <a:endParaRPr lang="it-IT" sz="2800" dirty="0">
              <a:solidFill>
                <a:schemeClr val="bg1"/>
              </a:solidFill>
            </a:endParaRPr>
          </a:p>
        </p:txBody>
      </p:sp>
    </p:spTree>
    <p:extLst>
      <p:ext uri="{BB962C8B-B14F-4D97-AF65-F5344CB8AC3E}">
        <p14:creationId xmlns:p14="http://schemas.microsoft.com/office/powerpoint/2010/main" val="2597519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iunioni ione">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Riunioni ione</Template>
  <TotalTime>6503</TotalTime>
  <Words>2334</Words>
  <Application>Microsoft Macintosh PowerPoint</Application>
  <PresentationFormat>Widescreen</PresentationFormat>
  <Paragraphs>65</Paragraphs>
  <Slides>42</Slides>
  <Notes>0</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42</vt:i4>
      </vt:variant>
    </vt:vector>
  </HeadingPairs>
  <TitlesOfParts>
    <vt:vector size="54" baseType="lpstr">
      <vt:lpstr>Arial</vt:lpstr>
      <vt:lpstr>Book Antiqua</vt:lpstr>
      <vt:lpstr>Calibri</vt:lpstr>
      <vt:lpstr>Century Gothic</vt:lpstr>
      <vt:lpstr>Cormorant Garamond</vt:lpstr>
      <vt:lpstr>Lato</vt:lpstr>
      <vt:lpstr>Libre Baskerville</vt:lpstr>
      <vt:lpstr>Open Sans</vt:lpstr>
      <vt:lpstr>Times</vt:lpstr>
      <vt:lpstr>Times New Roman</vt:lpstr>
      <vt:lpstr>Wingdings 3</vt:lpstr>
      <vt:lpstr>Riunioni 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Microsoft Office User</cp:lastModifiedBy>
  <cp:revision>42</cp:revision>
  <dcterms:created xsi:type="dcterms:W3CDTF">2024-01-09T10:01:39Z</dcterms:created>
  <dcterms:modified xsi:type="dcterms:W3CDTF">2024-01-22T08:36:58Z</dcterms:modified>
</cp:coreProperties>
</file>