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74" r:id="rId3"/>
    <p:sldId id="301" r:id="rId4"/>
    <p:sldId id="273" r:id="rId5"/>
    <p:sldId id="303" r:id="rId6"/>
    <p:sldId id="302" r:id="rId7"/>
    <p:sldId id="304" r:id="rId8"/>
    <p:sldId id="297" r:id="rId9"/>
    <p:sldId id="29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smtClean="0"/>
              <a:t>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664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smtClean="0"/>
              <a:t>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478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F6EE328-6AFF-436B-881F-213D56084544}" type="datetimeFigureOut">
              <a:rPr lang="en-US" smtClean="0"/>
              <a:t>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3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smtClean="0"/>
              <a:t>2/22/2020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074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smtClean="0"/>
              <a:t>2/22/2020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11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smtClean="0"/>
              <a:t>2/22/2020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90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smtClean="0"/>
              <a:t>2/22/2020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741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smtClean="0"/>
              <a:t>2/22/2020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717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2C5EFB91-0324-450E-B17F-36DC0ECCE413}" type="datetimeFigureOut">
              <a:rPr lang="en-US" smtClean="0"/>
              <a:t>2/22/2020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7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smtClean="0"/>
              <a:t>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74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7674-C1BA-4107-9B06-6D4CAC3A3DF5}" type="datetimeFigureOut">
              <a:rPr lang="en-US" smtClean="0"/>
              <a:t>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9337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2E37674-C1BA-4107-9B06-6D4CAC3A3DF5}" type="datetimeFigureOut">
              <a:rPr lang="en-US" smtClean="0"/>
              <a:t>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23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3563"/>
          </a:xfrm>
        </p:spPr>
        <p:txBody>
          <a:bodyPr/>
          <a:lstStyle/>
          <a:p>
            <a:r>
              <a:rPr lang="it-IT" sz="4800" cap="small" dirty="0" smtClean="0"/>
              <a:t>Giudei e Pagani nelle chiese del Nuovo Testamento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51560" y="5512157"/>
            <a:ext cx="7891272" cy="719543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Dario Garribba</a:t>
            </a:r>
            <a:endParaRPr lang="it-IT" dirty="0"/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1051560" y="4792614"/>
            <a:ext cx="7891272" cy="71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u="sng" dirty="0" smtClean="0"/>
              <a:t>Lezione </a:t>
            </a:r>
            <a:r>
              <a:rPr lang="it-IT" u="sng" dirty="0" smtClean="0"/>
              <a:t>2</a:t>
            </a:r>
            <a:endParaRPr lang="it-IT" u="sng" dirty="0"/>
          </a:p>
        </p:txBody>
      </p:sp>
    </p:spTree>
    <p:extLst>
      <p:ext uri="{BB962C8B-B14F-4D97-AF65-F5344CB8AC3E}">
        <p14:creationId xmlns:p14="http://schemas.microsoft.com/office/powerpoint/2010/main" val="136953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Il tema del giorno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069848" y="2093976"/>
            <a:ext cx="10058400" cy="304698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Il cristianesimo è una forma di giudaismo o è un fenomeno autonomo?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Si può parlare del cristianesimo come di un Giudaismo cristiano?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4487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53325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it-IT" sz="2600" dirty="0" smtClean="0"/>
              <a:t>Posizioni della storiografia </a:t>
            </a:r>
            <a:r>
              <a:rPr lang="it-IT" sz="2600" dirty="0" smtClean="0"/>
              <a:t>tradizionale (XIX-prima metà XX sec.)</a:t>
            </a:r>
            <a:endParaRPr lang="it-IT" sz="2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69848" y="1392702"/>
            <a:ext cx="4754880" cy="4779498"/>
          </a:xfrm>
          <a:ln w="381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400" b="1" dirty="0" smtClean="0"/>
          </a:p>
          <a:p>
            <a:pPr>
              <a:buFontTx/>
              <a:buChar char="-"/>
            </a:pPr>
            <a:r>
              <a:rPr lang="it-IT" sz="2400" b="1" dirty="0"/>
              <a:t>C</a:t>
            </a:r>
            <a:r>
              <a:rPr lang="it-IT" sz="2400" b="1" dirty="0" smtClean="0"/>
              <a:t>onvinzione </a:t>
            </a:r>
            <a:r>
              <a:rPr lang="it-IT" sz="2400" b="1" dirty="0" smtClean="0"/>
              <a:t>della assoluta alterità del cristianesimo rispetto al giudaismo</a:t>
            </a:r>
          </a:p>
          <a:p>
            <a:pPr>
              <a:buFontTx/>
              <a:buChar char="-"/>
            </a:pPr>
            <a:r>
              <a:rPr lang="it-IT" sz="2400" b="1" dirty="0" smtClean="0"/>
              <a:t>Comunità come dato assodato, da non spiegare storicamente</a:t>
            </a:r>
          </a:p>
          <a:p>
            <a:pPr>
              <a:buFontTx/>
              <a:buChar char="-"/>
            </a:pPr>
            <a:r>
              <a:rPr lang="it-IT" sz="2400" b="1" dirty="0" smtClean="0"/>
              <a:t>Piena accettazione dell’immagine lucana di Atti</a:t>
            </a:r>
            <a:endParaRPr lang="it-IT" sz="2400" b="1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64224" y="1392702"/>
            <a:ext cx="4754880" cy="4779498"/>
          </a:xfrm>
          <a:ln w="381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endParaRPr lang="it-IT" sz="2400" b="1" dirty="0" smtClean="0"/>
          </a:p>
          <a:p>
            <a:r>
              <a:rPr lang="it-IT" sz="2400" b="1" dirty="0" smtClean="0"/>
              <a:t>Scuola della Teologia </a:t>
            </a:r>
            <a:r>
              <a:rPr lang="it-IT" sz="2400" b="1" dirty="0"/>
              <a:t>liberale</a:t>
            </a:r>
          </a:p>
          <a:p>
            <a:r>
              <a:rPr lang="it-IT" sz="2400" b="1" dirty="0" smtClean="0"/>
              <a:t>Scuola della Storia </a:t>
            </a:r>
            <a:r>
              <a:rPr lang="it-IT" sz="2400" b="1" dirty="0"/>
              <a:t>delle </a:t>
            </a:r>
            <a:r>
              <a:rPr lang="it-IT" sz="2400" b="1" dirty="0" smtClean="0"/>
              <a:t>Religioni</a:t>
            </a:r>
          </a:p>
          <a:p>
            <a:r>
              <a:rPr lang="it-IT" sz="2400" b="1" dirty="0" smtClean="0"/>
              <a:t>Scuola della Storia delle Forme</a:t>
            </a:r>
            <a:endParaRPr lang="it-IT" sz="2400" b="1" dirty="0"/>
          </a:p>
          <a:p>
            <a:pPr marL="0" indent="0">
              <a:buNone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32834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244897"/>
            <a:ext cx="10058400" cy="1147805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it-IT" sz="4000" dirty="0" smtClean="0">
                <a:solidFill>
                  <a:srgbClr val="00B050"/>
                </a:solidFill>
              </a:rPr>
              <a:t>Presenza giudaica nel bacino mediterraneo</a:t>
            </a:r>
            <a:r>
              <a:rPr lang="it-IT" dirty="0">
                <a:solidFill>
                  <a:srgbClr val="00B050"/>
                </a:solidFill>
              </a:rPr>
              <a:t/>
            </a:r>
            <a:br>
              <a:rPr lang="it-IT" dirty="0">
                <a:solidFill>
                  <a:srgbClr val="00B050"/>
                </a:solidFill>
              </a:rPr>
            </a:br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538" y="2110581"/>
            <a:ext cx="6014434" cy="4123177"/>
          </a:xfr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27066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0" y="1179576"/>
            <a:ext cx="10805374" cy="378565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Giudaismo realtà varia e articolata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Giudaismo realtà storico-sociale prima che fenomeno religioso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Giudaismo dialettico al suo interno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Orizzonte </a:t>
            </a:r>
            <a:r>
              <a:rPr lang="it-IT" sz="2400" dirty="0" err="1" smtClean="0"/>
              <a:t>intragiudaico</a:t>
            </a:r>
            <a:r>
              <a:rPr lang="it-IT" sz="2400" dirty="0" smtClean="0"/>
              <a:t> entro cui collocare il cristianesimo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Giudaismo e cristianesimo o giudaismi e cristianesimi?</a:t>
            </a:r>
            <a:endParaRPr lang="it-IT" sz="2400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28789" y="115910"/>
            <a:ext cx="10999459" cy="927279"/>
          </a:xfrm>
        </p:spPr>
        <p:txBody>
          <a:bodyPr>
            <a:normAutofit/>
          </a:bodyPr>
          <a:lstStyle/>
          <a:p>
            <a:r>
              <a:rPr lang="it-IT" dirty="0" smtClean="0"/>
              <a:t>Nuove acquisizioni storiografiche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1849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53325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sz="2400" dirty="0" smtClean="0"/>
              <a:t>… che gruppo è quello presentato da </a:t>
            </a:r>
            <a:r>
              <a:rPr lang="it-IT" sz="2400" i="1" dirty="0" smtClean="0"/>
              <a:t>Atti</a:t>
            </a:r>
            <a:r>
              <a:rPr lang="it-IT" sz="2400" dirty="0" smtClean="0"/>
              <a:t>?…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80304" y="851789"/>
            <a:ext cx="11565228" cy="5330069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Atti </a:t>
            </a: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1,13-3</a:t>
            </a:r>
          </a:p>
          <a:p>
            <a:r>
              <a:rPr lang="it-IT" b="1" dirty="0"/>
              <a:t>Quando furono entrati, salirono nella sala di sopra dove di consueto si trattenevano Pietro e Giovanni, Giacomo e Andrea, Filippo e Tommaso, Bartolomeo e Matteo, Giacomo d'Alfeo e Simone lo Zelota, e Giuda di Giacomo</a:t>
            </a:r>
            <a:r>
              <a:rPr lang="it-IT" b="1" dirty="0" smtClean="0"/>
              <a:t>.</a:t>
            </a:r>
            <a:r>
              <a:rPr lang="it-IT" b="1" dirty="0"/>
              <a:t> Tutti questi perseveravano concordi nella preghiera, con le donne, e con Maria, madre di Gesù, e con i fratelli di </a:t>
            </a:r>
            <a:r>
              <a:rPr lang="it-IT" b="1" dirty="0" smtClean="0"/>
              <a:t>lui. In </a:t>
            </a:r>
            <a:r>
              <a:rPr lang="it-IT" b="1" dirty="0"/>
              <a:t>quei giorni, Pietro, alzatosi in mezzo ai fratelli (il numero delle persone </a:t>
            </a:r>
            <a:r>
              <a:rPr lang="it-IT" dirty="0"/>
              <a:t>riunite</a:t>
            </a:r>
            <a:r>
              <a:rPr lang="it-IT" b="1" dirty="0"/>
              <a:t> era di circa centoventi), disse:</a:t>
            </a:r>
            <a:br>
              <a:rPr lang="it-IT" b="1" dirty="0"/>
            </a:br>
            <a:r>
              <a:rPr lang="it-IT" b="1" dirty="0"/>
              <a:t>16 «Fratelli, era necessario che si adempisse la profezia della Scrittura pronunciata dallo Spirito Santo per bocca di Davide riguardo a Giuda, che fece da guida a quelli che arrestarono Gesù. 17 Perché egli era uno di noi e aveva ricevuto la sua parte di questo </a:t>
            </a:r>
            <a:r>
              <a:rPr lang="it-IT" b="1" dirty="0" smtClean="0"/>
              <a:t>ministero…</a:t>
            </a:r>
            <a:r>
              <a:rPr lang="it-IT" b="1" dirty="0"/>
              <a:t> </a:t>
            </a:r>
            <a:br>
              <a:rPr lang="it-IT" b="1" dirty="0"/>
            </a:br>
            <a:r>
              <a:rPr lang="it-IT" b="1" dirty="0"/>
              <a:t>21 Bisogna dunque che tra gli uomini che sono stati in nostra compagnia tutto il tempo che il Signore Gesù visse con </a:t>
            </a:r>
            <a:r>
              <a:rPr lang="it-IT" b="1" dirty="0" smtClean="0"/>
              <a:t>noi</a:t>
            </a:r>
            <a:r>
              <a:rPr lang="it-IT" b="1" dirty="0"/>
              <a:t>, a cominciare dal battesimo di Giovanni fino al giorno che egli, tolto da noi, è stato elevato in cielo, uno diventi testimone con noi della sua risurrezione».</a:t>
            </a:r>
            <a:br>
              <a:rPr lang="it-IT" b="1" dirty="0"/>
            </a:br>
            <a:r>
              <a:rPr lang="it-IT" b="1" dirty="0"/>
              <a:t>23 Essi ne presentarono due: Giuseppe, detto </a:t>
            </a:r>
            <a:r>
              <a:rPr lang="it-IT" b="1" dirty="0" err="1"/>
              <a:t>Barsabba</a:t>
            </a:r>
            <a:r>
              <a:rPr lang="it-IT" b="1" dirty="0"/>
              <a:t>, che era soprannominato Giusto, e Mattia</a:t>
            </a:r>
            <a:r>
              <a:rPr lang="it-IT" b="1" dirty="0" smtClean="0"/>
              <a:t>.</a:t>
            </a:r>
            <a:r>
              <a:rPr lang="it-IT" b="1" dirty="0"/>
              <a:t>.</a:t>
            </a:r>
            <a:r>
              <a:rPr lang="it-IT" b="1" dirty="0" smtClean="0"/>
              <a:t>.</a:t>
            </a:r>
            <a:r>
              <a:rPr lang="it-IT" b="1" dirty="0"/>
              <a:t> 26 Tirarono quindi a sorte, e la sorte cadde su Mattia, che fu incluso tra gli undici apostoli</a:t>
            </a:r>
          </a:p>
          <a:p>
            <a:pPr marL="0" indent="0">
              <a:buNone/>
            </a:pPr>
            <a:endParaRPr lang="it-I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53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9854" y="2093976"/>
            <a:ext cx="10805374" cy="452431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L’identità è una costruzione culturale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Un gruppo ha bisogno di determinare dei confini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Un gruppo ha bisogno di difendere i confini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Un gruppo deve fissare degli </a:t>
            </a:r>
            <a:r>
              <a:rPr lang="it-IT" sz="2400" dirty="0" err="1" smtClean="0"/>
              <a:t>identity</a:t>
            </a:r>
            <a:r>
              <a:rPr lang="it-IT" sz="2400" dirty="0" smtClean="0"/>
              <a:t> </a:t>
            </a:r>
            <a:r>
              <a:rPr lang="it-IT" sz="2400" dirty="0" err="1" smtClean="0"/>
              <a:t>markers</a:t>
            </a:r>
            <a:endParaRPr lang="it-IT" sz="2400" dirty="0" smtClean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Gli </a:t>
            </a:r>
            <a:r>
              <a:rPr lang="it-IT" sz="2400" dirty="0" err="1" smtClean="0"/>
              <a:t>identity</a:t>
            </a:r>
            <a:r>
              <a:rPr lang="it-IT" sz="2400" dirty="0" smtClean="0"/>
              <a:t> </a:t>
            </a:r>
            <a:r>
              <a:rPr lang="it-IT" sz="2400" dirty="0" err="1" smtClean="0"/>
              <a:t>markers</a:t>
            </a:r>
            <a:r>
              <a:rPr lang="it-IT" sz="2400" dirty="0" smtClean="0"/>
              <a:t> devono essere flessibili per garantire la sopravvivenza del gruppo</a:t>
            </a:r>
            <a:endParaRPr lang="it-IT" sz="2400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L’identità di un gruppo sociale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060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338069"/>
            <a:ext cx="3200400" cy="2160431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Un tema centrale nel dibattito storiografico contemporaneo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6215" y="338069"/>
            <a:ext cx="8010658" cy="502005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Cosa significa tutto questo per la storia delle origini cristiane?</a:t>
            </a:r>
          </a:p>
          <a:p>
            <a:pPr marL="0" indent="0">
              <a:buNone/>
            </a:pPr>
            <a:r>
              <a:rPr lang="it-IT" dirty="0" smtClean="0"/>
              <a:t>La separazione delle strade/The </a:t>
            </a:r>
            <a:r>
              <a:rPr lang="it-IT" dirty="0" err="1" smtClean="0"/>
              <a:t>parting</a:t>
            </a:r>
            <a:r>
              <a:rPr lang="it-IT" dirty="0" smtClean="0"/>
              <a:t> of the ways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00B050"/>
                </a:solidFill>
              </a:rPr>
              <a:t>Prospettiva cristiana</a:t>
            </a:r>
            <a:r>
              <a:rPr lang="it-IT" dirty="0" smtClean="0"/>
              <a:t>	</a:t>
            </a:r>
            <a:r>
              <a:rPr lang="it-IT" dirty="0" smtClean="0">
                <a:solidFill>
                  <a:srgbClr val="C00000"/>
                </a:solidFill>
              </a:rPr>
              <a:t>Approccio filosofico-religioso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00B050"/>
                </a:solidFill>
              </a:rPr>
              <a:t>Prospettiva giudaica</a:t>
            </a:r>
            <a:r>
              <a:rPr lang="it-IT" dirty="0" smtClean="0"/>
              <a:t>	</a:t>
            </a:r>
            <a:r>
              <a:rPr lang="it-IT" dirty="0" smtClean="0">
                <a:solidFill>
                  <a:srgbClr val="C00000"/>
                </a:solidFill>
              </a:rPr>
              <a:t>Approccio storico-letterario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00B050"/>
                </a:solidFill>
              </a:rPr>
              <a:t>Prospettiva romana</a:t>
            </a:r>
            <a:r>
              <a:rPr lang="it-IT" dirty="0" smtClean="0"/>
              <a:t>	</a:t>
            </a:r>
            <a:r>
              <a:rPr lang="it-IT" dirty="0" smtClean="0">
                <a:solidFill>
                  <a:srgbClr val="C00000"/>
                </a:solidFill>
              </a:rPr>
              <a:t>Approccio sociologico</a:t>
            </a:r>
          </a:p>
          <a:p>
            <a:pPr marL="0" indent="0">
              <a:buNone/>
            </a:pPr>
            <a:endParaRPr lang="it-IT" dirty="0" smtClean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r="-186" b="406"/>
          <a:stretch/>
        </p:blipFill>
        <p:spPr>
          <a:xfrm>
            <a:off x="296215" y="2633856"/>
            <a:ext cx="2048033" cy="3060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942" y="2645856"/>
            <a:ext cx="1981200" cy="3048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8515" y="2645856"/>
            <a:ext cx="2000008" cy="306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8523" y="2657856"/>
            <a:ext cx="20383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4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53325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… </a:t>
            </a:r>
            <a:r>
              <a:rPr lang="it-IT" smtClean="0"/>
              <a:t>e ora </a:t>
            </a:r>
            <a:r>
              <a:rPr lang="it-IT" dirty="0" smtClean="0"/>
              <a:t>un compito…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44699" y="1637400"/>
            <a:ext cx="11088709" cy="1273225"/>
          </a:xfrm>
          <a:ln w="38100">
            <a:solidFill>
              <a:srgbClr val="FFC000"/>
            </a:solidFill>
          </a:ln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 quelli che reputi degli </a:t>
            </a:r>
            <a:r>
              <a:rPr lang="it-IT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identity</a:t>
            </a:r>
            <a:r>
              <a:rPr lang="it-I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markers</a:t>
            </a:r>
            <a:r>
              <a:rPr lang="it-I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della tua comunità di appartenenza.</a:t>
            </a:r>
            <a:endParaRPr lang="it-IT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3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Legno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Legno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gn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1014</TotalTime>
  <Words>273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Bookman Old Style</vt:lpstr>
      <vt:lpstr>Century Gothic</vt:lpstr>
      <vt:lpstr>Times New Roman</vt:lpstr>
      <vt:lpstr>Wingdings</vt:lpstr>
      <vt:lpstr>Legno</vt:lpstr>
      <vt:lpstr>Giudei e Pagani nelle chiese del Nuovo Testamento</vt:lpstr>
      <vt:lpstr>Il tema del giorno</vt:lpstr>
      <vt:lpstr>Posizioni della storiografia tradizionale (XIX-prima metà XX sec.)</vt:lpstr>
      <vt:lpstr>Presenza giudaica nel bacino mediterraneo </vt:lpstr>
      <vt:lpstr>Nuove acquisizioni storiografiche</vt:lpstr>
      <vt:lpstr>… che gruppo è quello presentato da Atti?…</vt:lpstr>
      <vt:lpstr>L’identità di un gruppo sociale</vt:lpstr>
      <vt:lpstr>Un tema centrale nel dibattito storiografico contemporaneo</vt:lpstr>
      <vt:lpstr>… e ora un compito…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Gesù, ebreo di Galilea, nella società mediterranea del I sec.</dc:title>
  <dc:creator>dario garribba</dc:creator>
  <cp:lastModifiedBy>dario garribba</cp:lastModifiedBy>
  <cp:revision>89</cp:revision>
  <dcterms:created xsi:type="dcterms:W3CDTF">2017-09-22T20:39:27Z</dcterms:created>
  <dcterms:modified xsi:type="dcterms:W3CDTF">2020-02-22T15:11:21Z</dcterms:modified>
</cp:coreProperties>
</file>