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57" r:id="rId3"/>
    <p:sldId id="258" r:id="rId4"/>
    <p:sldId id="259" r:id="rId5"/>
    <p:sldId id="266"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546664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56247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4F6EE328-6AFF-436B-881F-213D56084544}" type="datetimeFigureOut">
              <a:rPr lang="en-US" smtClean="0"/>
              <a:t>3/9/2020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699731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47007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smtClean="0"/>
              <a:t>3/9/2020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78011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smtClean="0"/>
              <a:t>3/9/2020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45389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smtClean="0"/>
              <a:t>3/9/2020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58474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35671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2C5EFB91-0324-450E-B17F-36DC0ECCE413}" type="datetimeFigureOut">
              <a:rPr lang="en-US" smtClean="0"/>
              <a:t>3/9/2020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62317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548474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2E37674-C1BA-4107-9B06-6D4CAC3A3DF5}"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32193375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52E37674-C1BA-4107-9B06-6D4CAC3A3DF5}" type="datetimeFigureOut">
              <a:rPr lang="en-US" smtClean="0"/>
              <a:t>3/9/2020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01123948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4800" cap="small" dirty="0" smtClean="0"/>
              <a:t>Giudei e Pagani nelle chiese del Nuovo Testamento</a:t>
            </a:r>
            <a:endParaRPr lang="it-IT" sz="36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smtClean="0"/>
              <a:t>Dario Garribba</a:t>
            </a:r>
            <a:endParaRPr lang="it-IT" dirty="0"/>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smtClean="0"/>
              <a:t>Lezione </a:t>
            </a:r>
            <a:r>
              <a:rPr lang="it-IT" u="sng" dirty="0" smtClean="0"/>
              <a:t>4</a:t>
            </a:r>
            <a:endParaRPr lang="it-IT" u="sng" dirty="0"/>
          </a:p>
        </p:txBody>
      </p:sp>
    </p:spTree>
    <p:extLst>
      <p:ext uri="{BB962C8B-B14F-4D97-AF65-F5344CB8AC3E}">
        <p14:creationId xmlns:p14="http://schemas.microsoft.com/office/powerpoint/2010/main" val="1369534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smtClean="0"/>
          </a:p>
          <a:p>
            <a:endParaRPr lang="it-IT" dirty="0"/>
          </a:p>
          <a:p>
            <a:endParaRPr lang="it-IT" dirty="0" smtClean="0"/>
          </a:p>
          <a:p>
            <a:endParaRPr lang="it-IT" dirty="0"/>
          </a:p>
        </p:txBody>
      </p:sp>
      <p:sp>
        <p:nvSpPr>
          <p:cNvPr id="3" name="CasellaDiTesto 2"/>
          <p:cNvSpPr txBox="1"/>
          <p:nvPr/>
        </p:nvSpPr>
        <p:spPr>
          <a:xfrm>
            <a:off x="8319752" y="1308620"/>
            <a:ext cx="3872248" cy="4832092"/>
          </a:xfrm>
          <a:prstGeom prst="rect">
            <a:avLst/>
          </a:prstGeom>
          <a:solidFill>
            <a:srgbClr val="FFC000"/>
          </a:solidFill>
        </p:spPr>
        <p:txBody>
          <a:bodyPr wrap="square" rtlCol="0">
            <a:spAutoFit/>
          </a:bodyPr>
          <a:lstStyle/>
          <a:p>
            <a:pPr marL="571500" indent="-571500">
              <a:buFont typeface="Arial" panose="020B0604020202020204" pitchFamily="34" charset="0"/>
              <a:buChar char="•"/>
            </a:pPr>
            <a:r>
              <a:rPr lang="it-IT" sz="2800" dirty="0" smtClean="0">
                <a:solidFill>
                  <a:prstClr val="black"/>
                </a:solidFill>
              </a:rPr>
              <a:t>Ci sono tensioni nella prima comunità?</a:t>
            </a:r>
          </a:p>
          <a:p>
            <a:pPr marL="571500" indent="-571500">
              <a:buFont typeface="Arial" panose="020B0604020202020204" pitchFamily="34" charset="0"/>
              <a:buChar char="•"/>
            </a:pPr>
            <a:r>
              <a:rPr lang="it-IT" sz="2800" dirty="0" smtClean="0">
                <a:solidFill>
                  <a:prstClr val="black"/>
                </a:solidFill>
              </a:rPr>
              <a:t>Chi sono gli Ebrei e gli Ellenisti?</a:t>
            </a:r>
          </a:p>
          <a:p>
            <a:pPr marL="571500" indent="-571500">
              <a:buFont typeface="Arial" panose="020B0604020202020204" pitchFamily="34" charset="0"/>
              <a:buChar char="•"/>
            </a:pPr>
            <a:endParaRPr lang="it-IT" sz="2800" dirty="0" smtClean="0">
              <a:solidFill>
                <a:prstClr val="black"/>
              </a:solidFill>
            </a:endParaRPr>
          </a:p>
          <a:p>
            <a:pPr marL="571500" indent="-571500">
              <a:buFont typeface="Arial" panose="020B0604020202020204" pitchFamily="34" charset="0"/>
              <a:buChar char="•"/>
            </a:pPr>
            <a:r>
              <a:rPr lang="it-IT" sz="2800" dirty="0" smtClean="0">
                <a:solidFill>
                  <a:prstClr val="black"/>
                </a:solidFill>
              </a:rPr>
              <a:t>Un’altra storia della prima comunità? </a:t>
            </a:r>
          </a:p>
          <a:p>
            <a:pPr marL="571500" indent="-571500">
              <a:buFont typeface="Arial" panose="020B0604020202020204" pitchFamily="34" charset="0"/>
              <a:buChar char="•"/>
            </a:pPr>
            <a:r>
              <a:rPr lang="it-IT" sz="2800" dirty="0" smtClean="0">
                <a:solidFill>
                  <a:prstClr val="black"/>
                </a:solidFill>
              </a:rPr>
              <a:t>Prima comunità o prime comunità?</a:t>
            </a:r>
            <a:endParaRPr lang="it-IT" sz="2800" dirty="0">
              <a:solidFill>
                <a:prstClr val="black"/>
              </a:solidFill>
            </a:endParaRPr>
          </a:p>
        </p:txBody>
      </p:sp>
      <p:sp>
        <p:nvSpPr>
          <p:cNvPr id="7" name="Titolo 6"/>
          <p:cNvSpPr>
            <a:spLocks noGrp="1"/>
          </p:cNvSpPr>
          <p:nvPr>
            <p:ph type="title"/>
          </p:nvPr>
        </p:nvSpPr>
        <p:spPr>
          <a:xfrm>
            <a:off x="8691307" y="169238"/>
            <a:ext cx="3200400" cy="1110922"/>
          </a:xfrm>
          <a:solidFill>
            <a:srgbClr val="FFC000"/>
          </a:solidFill>
        </p:spPr>
        <p:txBody>
          <a:bodyPr/>
          <a:lstStyle/>
          <a:p>
            <a:r>
              <a:rPr lang="it-IT" dirty="0" smtClean="0"/>
              <a:t>Temi da sviluppare</a:t>
            </a:r>
            <a:endParaRPr lang="it-IT" dirty="0"/>
          </a:p>
        </p:txBody>
      </p:sp>
      <p:sp>
        <p:nvSpPr>
          <p:cNvPr id="5" name="CasellaDiTesto 4"/>
          <p:cNvSpPr txBox="1"/>
          <p:nvPr/>
        </p:nvSpPr>
        <p:spPr>
          <a:xfrm>
            <a:off x="489397" y="1043189"/>
            <a:ext cx="5950040" cy="4247317"/>
          </a:xfrm>
          <a:prstGeom prst="rect">
            <a:avLst/>
          </a:prstGeom>
          <a:noFill/>
        </p:spPr>
        <p:txBody>
          <a:bodyPr wrap="square" rtlCol="0">
            <a:spAutoFit/>
          </a:bodyPr>
          <a:lstStyle/>
          <a:p>
            <a:r>
              <a:rPr lang="it-IT" dirty="0" smtClean="0"/>
              <a:t>In questa strana situazione, la nostra lezione richiederà un vostro attivo coinvolgimento:</a:t>
            </a:r>
          </a:p>
          <a:p>
            <a:r>
              <a:rPr lang="it-IT" dirty="0" smtClean="0"/>
              <a:t>L’invito è leggere con grande spirito di osservazione il capitolo 6 degli </a:t>
            </a:r>
            <a:r>
              <a:rPr lang="it-IT" i="1" dirty="0" smtClean="0"/>
              <a:t>Atti degli Apostoli</a:t>
            </a:r>
            <a:r>
              <a:rPr lang="it-IT" dirty="0" smtClean="0"/>
              <a:t>, prestando particolare attenzione ai numerosi gruppi (e sottogruppi) che il testo menziona, cercano di capire:</a:t>
            </a:r>
          </a:p>
          <a:p>
            <a:pPr marL="342900" indent="-342900">
              <a:buAutoNum type="alphaLcParenR"/>
            </a:pPr>
            <a:r>
              <a:rPr lang="it-IT" dirty="0" smtClean="0"/>
              <a:t>Quali fossero le caratteristiche identitarie che Luca attribuisce ad ognuno di questi gruppi</a:t>
            </a:r>
          </a:p>
          <a:p>
            <a:pPr marL="342900" indent="-342900">
              <a:buAutoNum type="alphaLcParenR"/>
            </a:pPr>
            <a:r>
              <a:rPr lang="it-IT" dirty="0" smtClean="0"/>
              <a:t>Quale fosse la gerarchia tra i gruppi</a:t>
            </a:r>
          </a:p>
          <a:p>
            <a:pPr marL="342900" indent="-342900">
              <a:buAutoNum type="alphaLcParenR"/>
            </a:pPr>
            <a:r>
              <a:rPr lang="it-IT" dirty="0" smtClean="0"/>
              <a:t>Quale grado di storicità </a:t>
            </a:r>
            <a:r>
              <a:rPr lang="it-IT" dirty="0" err="1" smtClean="0"/>
              <a:t>avertite</a:t>
            </a:r>
            <a:r>
              <a:rPr lang="it-IT" dirty="0" smtClean="0"/>
              <a:t> nell’episodio presentato</a:t>
            </a:r>
          </a:p>
          <a:p>
            <a:pPr marL="342900" indent="-342900">
              <a:buAutoNum type="alphaLcParenR"/>
            </a:pPr>
            <a:r>
              <a:rPr lang="it-IT" dirty="0" smtClean="0"/>
              <a:t>Quali strategie letterarie mette in campo Luca per rendere scorrevole e coerente le tradizioni su cui sta lavorando</a:t>
            </a:r>
            <a:endParaRPr lang="it-IT" dirty="0"/>
          </a:p>
        </p:txBody>
      </p:sp>
    </p:spTree>
    <p:extLst>
      <p:ext uri="{BB962C8B-B14F-4D97-AF65-F5344CB8AC3E}">
        <p14:creationId xmlns:p14="http://schemas.microsoft.com/office/powerpoint/2010/main" val="1414974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fontScale="92500"/>
          </a:bodyPr>
          <a:lstStyle/>
          <a:p>
            <a:pPr marL="0" indent="0" eaLnBrk="1" hangingPunct="1">
              <a:lnSpc>
                <a:spcPct val="100000"/>
              </a:lnSpc>
              <a:buFont typeface="Wingdings" panose="05000000000000000000" pitchFamily="2" charset="2"/>
              <a:buNone/>
            </a:pPr>
            <a:r>
              <a:rPr lang="it-IT" altLang="it-IT" dirty="0" smtClean="0"/>
              <a:t>In quei giorni, aumentando il numero dei discepoli, quelli di lingua greca mormorarono contro quelli di lingua ebraica perché, nell’assistenza quotidiana, venivano trascurate le loro vedove. Allora i Dodici convocarono il gruppo dei discepoli e dissero: «Non è giusto che noi lasciamo da parte la parola di Dio per servire alle mense. Dunque, fratelli, cercate fra voi sette uomini di buona reputazione, pieni di Spirito e di sapienza, ai quali affideremo questo incarico. Noi, invece, ci dedicheremo alla preghiera e al servizio della Parola». Piacque questa proposta a tutto il gruppo e scelsero Stefano, uomo pieno di fede e di Spirito Santo, Filippo, </a:t>
            </a:r>
            <a:r>
              <a:rPr lang="it-IT" altLang="it-IT" dirty="0" err="1" smtClean="0"/>
              <a:t>Pròcoro</a:t>
            </a:r>
            <a:r>
              <a:rPr lang="it-IT" altLang="it-IT" dirty="0" smtClean="0"/>
              <a:t>, </a:t>
            </a:r>
            <a:r>
              <a:rPr lang="it-IT" altLang="it-IT" dirty="0" err="1" smtClean="0"/>
              <a:t>Nicànore</a:t>
            </a:r>
            <a:r>
              <a:rPr lang="it-IT" altLang="it-IT" dirty="0" smtClean="0"/>
              <a:t>, Timone, </a:t>
            </a:r>
            <a:r>
              <a:rPr lang="it-IT" altLang="it-IT" dirty="0" err="1" smtClean="0"/>
              <a:t>Parmenàs</a:t>
            </a:r>
            <a:r>
              <a:rPr lang="it-IT" altLang="it-IT" dirty="0" smtClean="0"/>
              <a:t> e Nicola, un </a:t>
            </a:r>
            <a:r>
              <a:rPr lang="it-IT" altLang="it-IT" dirty="0" err="1" smtClean="0"/>
              <a:t>prosèlito</a:t>
            </a:r>
            <a:r>
              <a:rPr lang="it-IT" altLang="it-IT" dirty="0" smtClean="0"/>
              <a:t> di </a:t>
            </a:r>
            <a:r>
              <a:rPr lang="it-IT" altLang="it-IT" dirty="0" err="1" smtClean="0"/>
              <a:t>Antiòchia</a:t>
            </a:r>
            <a:r>
              <a:rPr lang="it-IT" altLang="it-IT" dirty="0" smtClean="0"/>
              <a:t>. Li presentarono agli apostoli e, dopo aver pregato, imposero loro le mani.</a:t>
            </a:r>
            <a:r>
              <a:rPr lang="it-IT" altLang="it-IT" sz="1800" dirty="0" smtClean="0"/>
              <a:t> </a:t>
            </a:r>
          </a:p>
          <a:p>
            <a:pPr marL="0" indent="0" eaLnBrk="1" hangingPunct="1">
              <a:lnSpc>
                <a:spcPct val="100000"/>
              </a:lnSpc>
              <a:buFont typeface="Wingdings" panose="05000000000000000000" pitchFamily="2" charset="2"/>
              <a:buNone/>
            </a:pPr>
            <a:endParaRPr lang="it-IT" altLang="it-IT" sz="1800" dirty="0" smtClean="0"/>
          </a:p>
          <a:p>
            <a:pPr marL="0" indent="0" eaLnBrk="1" hangingPunct="1">
              <a:lnSpc>
                <a:spcPct val="100000"/>
              </a:lnSpc>
              <a:buFont typeface="Wingdings" panose="05000000000000000000" pitchFamily="2" charset="2"/>
              <a:buNone/>
            </a:pPr>
            <a:r>
              <a:rPr lang="it-IT" altLang="it-IT" sz="2400" dirty="0" smtClean="0">
                <a:latin typeface="Times New Roman" panose="02020603050405020304" pitchFamily="18" charset="0"/>
                <a:cs typeface="Times New Roman" panose="02020603050405020304" pitchFamily="18" charset="0"/>
              </a:rPr>
              <a:t>ΕΝ ΔΕ ΤΑΙΣ ΗΜΕΡΑΙΣ τα</a:t>
            </a:r>
            <a:r>
              <a:rPr lang="it-IT" altLang="it-IT" sz="2400" dirty="0" err="1" smtClean="0">
                <a:latin typeface="Times New Roman" panose="02020603050405020304" pitchFamily="18" charset="0"/>
                <a:cs typeface="Times New Roman" panose="02020603050405020304" pitchFamily="18" charset="0"/>
              </a:rPr>
              <a:t>ύτ</a:t>
            </a:r>
            <a:r>
              <a:rPr lang="it-IT" altLang="it-IT" sz="2400" dirty="0" smtClean="0">
                <a:latin typeface="Times New Roman" panose="02020603050405020304" pitchFamily="18" charset="0"/>
                <a:cs typeface="Times New Roman" panose="02020603050405020304" pitchFamily="18" charset="0"/>
              </a:rPr>
              <a:t>αις πληθυνόντων τῶν μαθητῶν ἐγένετο </a:t>
            </a:r>
            <a:r>
              <a:rPr lang="it-IT" altLang="it-IT" sz="2400" u="sng" dirty="0" smtClean="0">
                <a:latin typeface="Times New Roman" panose="02020603050405020304" pitchFamily="18" charset="0"/>
                <a:cs typeface="Times New Roman" panose="02020603050405020304" pitchFamily="18" charset="0"/>
              </a:rPr>
              <a:t>γογγυσμὸς τῶν Ἑλληνιστῶν πρὸς τοὺς Ἐβραίους</a:t>
            </a:r>
            <a:r>
              <a:rPr lang="it-IT" altLang="it-IT" sz="2400" dirty="0" smtClean="0">
                <a:latin typeface="Times New Roman" panose="02020603050405020304" pitchFamily="18" charset="0"/>
                <a:cs typeface="Times New Roman" panose="02020603050405020304" pitchFamily="18" charset="0"/>
              </a:rPr>
              <a:t> ὅτι παρεθεωροῦντο ἐν τῇ διακονίᾳ τῇ καθημερινῇ αἱ χῆραι αὐτῶν. π</a:t>
            </a:r>
            <a:r>
              <a:rPr lang="it-IT" altLang="it-IT" sz="2400" dirty="0" err="1" smtClean="0">
                <a:latin typeface="Times New Roman" panose="02020603050405020304" pitchFamily="18" charset="0"/>
                <a:cs typeface="Times New Roman" panose="02020603050405020304" pitchFamily="18" charset="0"/>
              </a:rPr>
              <a:t>ροσκ</a:t>
            </a:r>
            <a:r>
              <a:rPr lang="it-IT" altLang="it-IT" sz="2400" dirty="0" smtClean="0">
                <a:latin typeface="Times New Roman" panose="02020603050405020304" pitchFamily="18" charset="0"/>
                <a:cs typeface="Times New Roman" panose="02020603050405020304" pitchFamily="18" charset="0"/>
              </a:rPr>
              <a:t>αλεσάμενοι δὲ οἱ δώδεκα τὸ πλῆθος τῶν μαθητῶν εἶπαν Οὐκ ἀρεστόν ἐστιν ἡμᾶς καταλείψαντας τὸν λόγον τοῦ θεοῦ διακονεῖν τραπέζαις:  ἐπισκέψασθε δέ, ἀδελφοί, ἄνδρας ἐξ ὑμῶν μαρτυρουμένους ἑπτὰ πλήρεις πνεύματος καὶ σοφίας, οὓς καταστήσομεν ἐπὶ τῆς χρείας ταύτης: ἡμεῖς δὲ τῇ προσευχῇ καὶ τῇ διακονίᾳ τοῦ λόγου προσκαρτερήσομεν. καὶ </a:t>
            </a:r>
            <a:r>
              <a:rPr lang="it-IT" altLang="it-IT" sz="2400" dirty="0" err="1" smtClean="0">
                <a:latin typeface="Times New Roman" panose="02020603050405020304" pitchFamily="18" charset="0"/>
                <a:cs typeface="Times New Roman" panose="02020603050405020304" pitchFamily="18" charset="0"/>
              </a:rPr>
              <a:t>ἤρεσεν</a:t>
            </a:r>
            <a:r>
              <a:rPr lang="it-IT" altLang="it-IT" sz="2400" dirty="0" smtClean="0">
                <a:latin typeface="Times New Roman" panose="02020603050405020304" pitchFamily="18" charset="0"/>
                <a:cs typeface="Times New Roman" panose="02020603050405020304" pitchFamily="18" charset="0"/>
              </a:rPr>
              <a:t> ὁ </a:t>
            </a:r>
            <a:r>
              <a:rPr lang="it-IT" altLang="it-IT" sz="2400" dirty="0" err="1" smtClean="0">
                <a:latin typeface="Times New Roman" panose="02020603050405020304" pitchFamily="18" charset="0"/>
                <a:cs typeface="Times New Roman" panose="02020603050405020304" pitchFamily="18" charset="0"/>
              </a:rPr>
              <a:t>λόγος</a:t>
            </a:r>
            <a:r>
              <a:rPr lang="it-IT" altLang="it-IT" sz="2400" dirty="0" smtClean="0">
                <a:latin typeface="Times New Roman" panose="02020603050405020304" pitchFamily="18" charset="0"/>
                <a:cs typeface="Times New Roman" panose="02020603050405020304" pitchFamily="18" charset="0"/>
              </a:rPr>
              <a:t> </a:t>
            </a:r>
            <a:r>
              <a:rPr lang="it-IT" altLang="it-IT" sz="2400" dirty="0" err="1" smtClean="0">
                <a:latin typeface="Times New Roman" panose="02020603050405020304" pitchFamily="18" charset="0"/>
                <a:cs typeface="Times New Roman" panose="02020603050405020304" pitchFamily="18" charset="0"/>
              </a:rPr>
              <a:t>ἐνώ</a:t>
            </a:r>
            <a:r>
              <a:rPr lang="it-IT" altLang="it-IT" sz="2400" dirty="0" smtClean="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τῶν ἀποστόλων,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a:t>Atti 6, 1-6: Ebrei ed Ellenisti</a:t>
            </a:r>
          </a:p>
        </p:txBody>
      </p:sp>
    </p:spTree>
    <p:extLst>
      <p:ext uri="{BB962C8B-B14F-4D97-AF65-F5344CB8AC3E}">
        <p14:creationId xmlns:p14="http://schemas.microsoft.com/office/powerpoint/2010/main" val="3874607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fontScale="92500"/>
          </a:bodyPr>
          <a:lstStyle/>
          <a:p>
            <a:pPr marL="0" indent="0" eaLnBrk="1" hangingPunct="1">
              <a:lnSpc>
                <a:spcPct val="100000"/>
              </a:lnSpc>
              <a:buFont typeface="Wingdings" panose="05000000000000000000" pitchFamily="2" charset="2"/>
              <a:buNone/>
            </a:pPr>
            <a:r>
              <a:rPr lang="it-IT" altLang="it-IT" dirty="0" smtClean="0"/>
              <a:t>In quei giorni, </a:t>
            </a:r>
            <a:r>
              <a:rPr lang="it-IT" altLang="it-IT" u="sng" dirty="0" smtClean="0"/>
              <a:t>aumentando il numero </a:t>
            </a:r>
            <a:r>
              <a:rPr lang="it-IT" altLang="it-IT" dirty="0" smtClean="0"/>
              <a:t>dei </a:t>
            </a:r>
            <a:r>
              <a:rPr lang="it-IT" altLang="it-IT" dirty="0" smtClean="0">
                <a:solidFill>
                  <a:srgbClr val="C00000"/>
                </a:solidFill>
              </a:rPr>
              <a:t>discepoli</a:t>
            </a:r>
            <a:r>
              <a:rPr lang="it-IT" altLang="it-IT" dirty="0" smtClean="0"/>
              <a:t>, </a:t>
            </a:r>
            <a:r>
              <a:rPr lang="it-IT" altLang="it-IT" i="1" cap="small" dirty="0" smtClean="0"/>
              <a:t>quelli di lingua greca </a:t>
            </a:r>
            <a:r>
              <a:rPr lang="it-IT" altLang="it-IT" i="1" dirty="0" smtClean="0"/>
              <a:t>mormorarono contro </a:t>
            </a:r>
            <a:r>
              <a:rPr lang="it-IT" altLang="it-IT" i="1" cap="small" dirty="0" smtClean="0"/>
              <a:t>quelli di lingua ebraica</a:t>
            </a:r>
            <a:r>
              <a:rPr lang="it-IT" altLang="it-IT" dirty="0" smtClean="0"/>
              <a:t> </a:t>
            </a:r>
            <a:r>
              <a:rPr lang="it-IT" altLang="it-IT" i="1" dirty="0" smtClean="0"/>
              <a:t>perché, nell’assistenza quotidiana, venivano trascurate le loro </a:t>
            </a:r>
            <a:r>
              <a:rPr lang="it-IT" altLang="it-IT" i="1" dirty="0" smtClean="0">
                <a:solidFill>
                  <a:srgbClr val="C00000"/>
                </a:solidFill>
              </a:rPr>
              <a:t>vedove</a:t>
            </a:r>
            <a:r>
              <a:rPr lang="it-IT" altLang="it-IT" dirty="0" smtClean="0"/>
              <a:t>. Allora i </a:t>
            </a:r>
            <a:r>
              <a:rPr lang="it-IT" altLang="it-IT" dirty="0" smtClean="0">
                <a:solidFill>
                  <a:srgbClr val="C00000"/>
                </a:solidFill>
              </a:rPr>
              <a:t>Dodici</a:t>
            </a:r>
            <a:r>
              <a:rPr lang="it-IT" altLang="it-IT" dirty="0" smtClean="0"/>
              <a:t> convocarono il gruppo dei </a:t>
            </a:r>
            <a:r>
              <a:rPr lang="it-IT" altLang="it-IT" dirty="0" smtClean="0">
                <a:solidFill>
                  <a:srgbClr val="C00000"/>
                </a:solidFill>
              </a:rPr>
              <a:t>discepoli</a:t>
            </a:r>
            <a:r>
              <a:rPr lang="it-IT" altLang="it-IT" dirty="0" smtClean="0"/>
              <a:t> e dissero: «Non è giusto che </a:t>
            </a:r>
            <a:r>
              <a:rPr lang="it-IT" altLang="it-IT" dirty="0" smtClean="0">
                <a:solidFill>
                  <a:srgbClr val="C00000"/>
                </a:solidFill>
              </a:rPr>
              <a:t>noi</a:t>
            </a:r>
            <a:r>
              <a:rPr lang="it-IT" altLang="it-IT" dirty="0" smtClean="0"/>
              <a:t> lasciamo da parte la parola di Dio per servire alle mense. Dunque, fratelli, cercate fra </a:t>
            </a:r>
            <a:r>
              <a:rPr lang="it-IT" altLang="it-IT" dirty="0" smtClean="0">
                <a:solidFill>
                  <a:srgbClr val="C00000"/>
                </a:solidFill>
              </a:rPr>
              <a:t>voi</a:t>
            </a:r>
            <a:r>
              <a:rPr lang="it-IT" altLang="it-IT" dirty="0" smtClean="0"/>
              <a:t> </a:t>
            </a:r>
            <a:r>
              <a:rPr lang="it-IT" altLang="it-IT" dirty="0" smtClean="0">
                <a:solidFill>
                  <a:srgbClr val="C00000"/>
                </a:solidFill>
              </a:rPr>
              <a:t>sette uomini </a:t>
            </a:r>
            <a:r>
              <a:rPr lang="it-IT" altLang="it-IT" dirty="0" smtClean="0"/>
              <a:t>di buona reputazione, pieni di Spirito e di sapienza, ai quali affideremo questo incarico. Noi, invece, ci dedicheremo alla preghiera e al servizio della Parola». Piacque questa proposta </a:t>
            </a:r>
            <a:r>
              <a:rPr lang="it-IT" altLang="it-IT" dirty="0" smtClean="0">
                <a:solidFill>
                  <a:srgbClr val="C00000"/>
                </a:solidFill>
              </a:rPr>
              <a:t>a tutto il gruppo </a:t>
            </a:r>
            <a:r>
              <a:rPr lang="it-IT" altLang="it-IT" dirty="0" smtClean="0"/>
              <a:t>e scelsero Stefano, uomo pieno di fede e di Spirito Santo, Filippo, </a:t>
            </a:r>
            <a:r>
              <a:rPr lang="it-IT" altLang="it-IT" dirty="0" err="1" smtClean="0"/>
              <a:t>Pròcoro</a:t>
            </a:r>
            <a:r>
              <a:rPr lang="it-IT" altLang="it-IT" dirty="0" smtClean="0"/>
              <a:t>, </a:t>
            </a:r>
            <a:r>
              <a:rPr lang="it-IT" altLang="it-IT" dirty="0" err="1" smtClean="0"/>
              <a:t>Nicànore</a:t>
            </a:r>
            <a:r>
              <a:rPr lang="it-IT" altLang="it-IT" dirty="0" smtClean="0"/>
              <a:t>, Timone, </a:t>
            </a:r>
            <a:r>
              <a:rPr lang="it-IT" altLang="it-IT" dirty="0" err="1" smtClean="0"/>
              <a:t>Parmenàs</a:t>
            </a:r>
            <a:r>
              <a:rPr lang="it-IT" altLang="it-IT" dirty="0" smtClean="0"/>
              <a:t> e Nicola, un </a:t>
            </a:r>
            <a:r>
              <a:rPr lang="it-IT" altLang="it-IT" dirty="0" err="1" smtClean="0"/>
              <a:t>prosèlito</a:t>
            </a:r>
            <a:r>
              <a:rPr lang="it-IT" altLang="it-IT" dirty="0" smtClean="0"/>
              <a:t> di </a:t>
            </a:r>
            <a:r>
              <a:rPr lang="it-IT" altLang="it-IT" dirty="0" err="1" smtClean="0"/>
              <a:t>Antiòchia</a:t>
            </a:r>
            <a:r>
              <a:rPr lang="it-IT" altLang="it-IT" dirty="0" smtClean="0"/>
              <a:t>. Li presentarono agli </a:t>
            </a:r>
            <a:r>
              <a:rPr lang="it-IT" altLang="it-IT" dirty="0" smtClean="0">
                <a:solidFill>
                  <a:srgbClr val="C00000"/>
                </a:solidFill>
              </a:rPr>
              <a:t>apostoli</a:t>
            </a:r>
            <a:r>
              <a:rPr lang="it-IT" altLang="it-IT" dirty="0" smtClean="0"/>
              <a:t> e, dopo aver pregato, imposero loro le mani.</a:t>
            </a:r>
            <a:r>
              <a:rPr lang="it-IT" altLang="it-IT" sz="1800" dirty="0" smtClean="0"/>
              <a:t> </a:t>
            </a:r>
          </a:p>
          <a:p>
            <a:pPr marL="0" indent="0" eaLnBrk="1" hangingPunct="1">
              <a:lnSpc>
                <a:spcPct val="100000"/>
              </a:lnSpc>
              <a:buFont typeface="Wingdings" panose="05000000000000000000" pitchFamily="2" charset="2"/>
              <a:buNone/>
            </a:pPr>
            <a:endParaRPr lang="it-IT" altLang="it-IT" sz="1800" dirty="0" smtClean="0"/>
          </a:p>
          <a:p>
            <a:pPr marL="0" indent="0" eaLnBrk="1" hangingPunct="1">
              <a:lnSpc>
                <a:spcPct val="100000"/>
              </a:lnSpc>
              <a:buFont typeface="Wingdings" panose="05000000000000000000" pitchFamily="2" charset="2"/>
              <a:buNone/>
            </a:pPr>
            <a:r>
              <a:rPr lang="it-IT" altLang="it-IT" sz="2400" dirty="0" smtClean="0">
                <a:latin typeface="Times New Roman" panose="02020603050405020304" pitchFamily="18" charset="0"/>
                <a:cs typeface="Times New Roman" panose="02020603050405020304" pitchFamily="18" charset="0"/>
              </a:rPr>
              <a:t>ΕΝ ΔΕ ΤΑΙΣ ΗΜΕΡΑΙΣ τα</a:t>
            </a:r>
            <a:r>
              <a:rPr lang="it-IT" altLang="it-IT" sz="2400" dirty="0" err="1" smtClean="0">
                <a:latin typeface="Times New Roman" panose="02020603050405020304" pitchFamily="18" charset="0"/>
                <a:cs typeface="Times New Roman" panose="02020603050405020304" pitchFamily="18" charset="0"/>
              </a:rPr>
              <a:t>ύτ</a:t>
            </a:r>
            <a:r>
              <a:rPr lang="it-IT" altLang="it-IT" sz="2400" dirty="0" smtClean="0">
                <a:latin typeface="Times New Roman" panose="02020603050405020304" pitchFamily="18" charset="0"/>
                <a:cs typeface="Times New Roman" panose="02020603050405020304" pitchFamily="18" charset="0"/>
              </a:rPr>
              <a:t>αις </a:t>
            </a:r>
            <a:r>
              <a:rPr lang="it-IT" altLang="it-IT" sz="2400" u="sng" dirty="0" smtClean="0">
                <a:solidFill>
                  <a:srgbClr val="C00000"/>
                </a:solidFill>
                <a:latin typeface="Times New Roman" panose="02020603050405020304" pitchFamily="18" charset="0"/>
                <a:cs typeface="Times New Roman" panose="02020603050405020304" pitchFamily="18" charset="0"/>
              </a:rPr>
              <a:t>πληθυνόντων</a:t>
            </a:r>
            <a:r>
              <a:rPr lang="it-IT" altLang="it-IT" sz="2400" dirty="0" smtClean="0">
                <a:solidFill>
                  <a:srgbClr val="C00000"/>
                </a:solidFill>
                <a:latin typeface="Times New Roman" panose="02020603050405020304" pitchFamily="18" charset="0"/>
                <a:cs typeface="Times New Roman" panose="02020603050405020304" pitchFamily="18" charset="0"/>
              </a:rPr>
              <a:t> τῶν μαθητῶν </a:t>
            </a:r>
            <a:r>
              <a:rPr lang="it-IT" altLang="it-IT" sz="2400" dirty="0" smtClean="0">
                <a:latin typeface="Times New Roman" panose="02020603050405020304" pitchFamily="18" charset="0"/>
                <a:cs typeface="Times New Roman" panose="02020603050405020304" pitchFamily="18" charset="0"/>
              </a:rPr>
              <a:t>ἐγένετο </a:t>
            </a:r>
            <a:r>
              <a:rPr lang="it-IT" altLang="it-IT" sz="2400" u="sng" dirty="0" smtClean="0">
                <a:latin typeface="Times New Roman" panose="02020603050405020304" pitchFamily="18" charset="0"/>
                <a:cs typeface="Times New Roman" panose="02020603050405020304" pitchFamily="18" charset="0"/>
              </a:rPr>
              <a:t>γογγυσμὸς τῶν Ἑλληνιστῶν πρὸς τοὺς Ἐβραίους</a:t>
            </a:r>
            <a:r>
              <a:rPr lang="it-IT" altLang="it-IT" sz="2400" dirty="0" smtClean="0">
                <a:latin typeface="Times New Roman" panose="02020603050405020304" pitchFamily="18" charset="0"/>
                <a:cs typeface="Times New Roman" panose="02020603050405020304" pitchFamily="18" charset="0"/>
              </a:rPr>
              <a:t> ὅτι παρεθεωροῦντο ἐν τῇ διακονίᾳ τῇ καθημερινῇ αἱ χῆραι αὐτῶν. π</a:t>
            </a:r>
            <a:r>
              <a:rPr lang="it-IT" altLang="it-IT" sz="2400" dirty="0" err="1" smtClean="0">
                <a:latin typeface="Times New Roman" panose="02020603050405020304" pitchFamily="18" charset="0"/>
                <a:cs typeface="Times New Roman" panose="02020603050405020304" pitchFamily="18" charset="0"/>
              </a:rPr>
              <a:t>ροσκ</a:t>
            </a:r>
            <a:r>
              <a:rPr lang="it-IT" altLang="it-IT" sz="2400" dirty="0" smtClean="0">
                <a:latin typeface="Times New Roman" panose="02020603050405020304" pitchFamily="18" charset="0"/>
                <a:cs typeface="Times New Roman" panose="02020603050405020304" pitchFamily="18" charset="0"/>
              </a:rPr>
              <a:t>αλεσάμενοι δὲ οἱ δώδεκα </a:t>
            </a:r>
            <a:r>
              <a:rPr lang="it-IT" altLang="it-IT" sz="2400" dirty="0" smtClean="0">
                <a:solidFill>
                  <a:srgbClr val="C00000"/>
                </a:solidFill>
                <a:latin typeface="Times New Roman" panose="02020603050405020304" pitchFamily="18" charset="0"/>
                <a:cs typeface="Times New Roman" panose="02020603050405020304" pitchFamily="18" charset="0"/>
              </a:rPr>
              <a:t>τὸ πλῆθος τῶν μαθητῶν </a:t>
            </a:r>
            <a:r>
              <a:rPr lang="it-IT" altLang="it-IT" sz="2400" dirty="0" smtClean="0">
                <a:latin typeface="Times New Roman" panose="02020603050405020304" pitchFamily="18" charset="0"/>
                <a:cs typeface="Times New Roman" panose="02020603050405020304" pitchFamily="18" charset="0"/>
              </a:rPr>
              <a:t>εἶπαν Οὐκ ἀρεστόν ἐστιν ἡμᾶς καταλείψαντας τὸν λόγον τοῦ θεοῦ διακονεῖν τραπέζαις:  ἐπισκέψασθε δέ, ἀδελφοί, ἄνδρας ἐξ ὑμῶν μαρτυρουμένους </a:t>
            </a:r>
            <a:r>
              <a:rPr lang="it-IT" altLang="it-IT" sz="2400" dirty="0" smtClean="0">
                <a:solidFill>
                  <a:srgbClr val="C00000"/>
                </a:solidFill>
                <a:latin typeface="Times New Roman" panose="02020603050405020304" pitchFamily="18" charset="0"/>
                <a:cs typeface="Times New Roman" panose="02020603050405020304" pitchFamily="18" charset="0"/>
              </a:rPr>
              <a:t>ἑπτὰ</a:t>
            </a:r>
            <a:r>
              <a:rPr lang="it-IT" altLang="it-IT" sz="2400" dirty="0" smtClean="0">
                <a:latin typeface="Times New Roman" panose="02020603050405020304" pitchFamily="18" charset="0"/>
                <a:cs typeface="Times New Roman" panose="02020603050405020304" pitchFamily="18" charset="0"/>
              </a:rPr>
              <a:t> πλήρεις πνεύματος καὶ σοφίας, οὓς καταστήσομεν ἐπὶ τῆς χρείας ταύτης: </a:t>
            </a:r>
            <a:r>
              <a:rPr lang="it-IT" altLang="it-IT" sz="2400" dirty="0" smtClean="0">
                <a:solidFill>
                  <a:srgbClr val="C00000"/>
                </a:solidFill>
                <a:latin typeface="Times New Roman" panose="02020603050405020304" pitchFamily="18" charset="0"/>
                <a:cs typeface="Times New Roman" panose="02020603050405020304" pitchFamily="18" charset="0"/>
              </a:rPr>
              <a:t>ἡμεῖς</a:t>
            </a:r>
            <a:r>
              <a:rPr lang="it-IT" altLang="it-IT" sz="2400" dirty="0" smtClean="0">
                <a:latin typeface="Times New Roman" panose="02020603050405020304" pitchFamily="18" charset="0"/>
                <a:cs typeface="Times New Roman" panose="02020603050405020304" pitchFamily="18" charset="0"/>
              </a:rPr>
              <a:t> δὲ τῇ προσευχῇ καὶ τῇ διακονίᾳ τοῦ λόγου προσκαρτερήσομεν. καὶ </a:t>
            </a:r>
            <a:r>
              <a:rPr lang="it-IT" altLang="it-IT" sz="2400" dirty="0" err="1" smtClean="0">
                <a:latin typeface="Times New Roman" panose="02020603050405020304" pitchFamily="18" charset="0"/>
                <a:cs typeface="Times New Roman" panose="02020603050405020304" pitchFamily="18" charset="0"/>
              </a:rPr>
              <a:t>ἤρεσεν</a:t>
            </a:r>
            <a:r>
              <a:rPr lang="it-IT" altLang="it-IT" sz="2400" dirty="0" smtClean="0">
                <a:latin typeface="Times New Roman" panose="02020603050405020304" pitchFamily="18" charset="0"/>
                <a:cs typeface="Times New Roman" panose="02020603050405020304" pitchFamily="18" charset="0"/>
              </a:rPr>
              <a:t> ὁ </a:t>
            </a:r>
            <a:r>
              <a:rPr lang="it-IT" altLang="it-IT" sz="2400" dirty="0" err="1" smtClean="0">
                <a:latin typeface="Times New Roman" panose="02020603050405020304" pitchFamily="18" charset="0"/>
                <a:cs typeface="Times New Roman" panose="02020603050405020304" pitchFamily="18" charset="0"/>
              </a:rPr>
              <a:t>λόγος</a:t>
            </a:r>
            <a:r>
              <a:rPr lang="it-IT" altLang="it-IT" sz="2400" dirty="0" smtClean="0">
                <a:latin typeface="Times New Roman" panose="02020603050405020304" pitchFamily="18" charset="0"/>
                <a:cs typeface="Times New Roman" panose="02020603050405020304" pitchFamily="18" charset="0"/>
              </a:rPr>
              <a:t> </a:t>
            </a:r>
            <a:r>
              <a:rPr lang="it-IT" altLang="it-IT" sz="2400" dirty="0" err="1" smtClean="0">
                <a:latin typeface="Times New Roman" panose="02020603050405020304" pitchFamily="18" charset="0"/>
                <a:cs typeface="Times New Roman" panose="02020603050405020304" pitchFamily="18" charset="0"/>
              </a:rPr>
              <a:t>ἐνώ</a:t>
            </a:r>
            <a:r>
              <a:rPr lang="it-IT" altLang="it-IT" sz="2400" dirty="0" smtClean="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a:t>
            </a:r>
            <a:r>
              <a:rPr lang="it-IT" altLang="it-IT" sz="2400" dirty="0" smtClean="0">
                <a:solidFill>
                  <a:srgbClr val="C00000"/>
                </a:solidFill>
                <a:latin typeface="Times New Roman" panose="02020603050405020304" pitchFamily="18" charset="0"/>
                <a:cs typeface="Times New Roman" panose="02020603050405020304" pitchFamily="18" charset="0"/>
              </a:rPr>
              <a:t>τῶν ἀποστόλων</a:t>
            </a:r>
            <a:r>
              <a:rPr lang="it-IT" altLang="it-IT" sz="2400" dirty="0" smtClean="0">
                <a:latin typeface="Times New Roman" panose="02020603050405020304" pitchFamily="18" charset="0"/>
                <a:cs typeface="Times New Roman" panose="02020603050405020304" pitchFamily="18" charset="0"/>
              </a:rPr>
              <a:t>,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1880316" y="0"/>
            <a:ext cx="8397026" cy="46166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dirty="0" smtClean="0"/>
              <a:t>Quali e quanti gruppi sono presenti in questo racconto?</a:t>
            </a:r>
            <a:endParaRPr lang="it-IT" altLang="it-IT" sz="2400" dirty="0"/>
          </a:p>
        </p:txBody>
      </p:sp>
    </p:spTree>
    <p:extLst>
      <p:ext uri="{BB962C8B-B14F-4D97-AF65-F5344CB8AC3E}">
        <p14:creationId xmlns:p14="http://schemas.microsoft.com/office/powerpoint/2010/main" val="3165318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fontScale="85000" lnSpcReduction="10000"/>
          </a:bodyPr>
          <a:lstStyle/>
          <a:p>
            <a:pPr marL="0" indent="0">
              <a:lnSpc>
                <a:spcPct val="100000"/>
              </a:lnSpc>
              <a:buNone/>
            </a:pPr>
            <a:r>
              <a:rPr lang="it-IT" altLang="it-IT" dirty="0" smtClean="0"/>
              <a:t>1) aumentando </a:t>
            </a:r>
            <a:r>
              <a:rPr lang="it-IT" altLang="it-IT" dirty="0"/>
              <a:t>il numero dei </a:t>
            </a:r>
            <a:r>
              <a:rPr lang="it-IT" altLang="it-IT" dirty="0">
                <a:solidFill>
                  <a:srgbClr val="C00000"/>
                </a:solidFill>
              </a:rPr>
              <a:t>discepoli </a:t>
            </a:r>
            <a:endParaRPr lang="it-IT" altLang="it-IT" dirty="0" smtClean="0"/>
          </a:p>
          <a:p>
            <a:pPr marL="0" indent="0" eaLnBrk="1" hangingPunct="1">
              <a:lnSpc>
                <a:spcPct val="100000"/>
              </a:lnSpc>
              <a:buFont typeface="Wingdings" panose="05000000000000000000" pitchFamily="2" charset="2"/>
              <a:buNone/>
            </a:pPr>
            <a:r>
              <a:rPr lang="it-IT" altLang="it-IT" cap="small" dirty="0" smtClean="0"/>
              <a:t>2)</a:t>
            </a:r>
            <a:r>
              <a:rPr lang="it-IT" altLang="it-IT" i="1" cap="small" dirty="0" smtClean="0"/>
              <a:t>quelli </a:t>
            </a:r>
            <a:r>
              <a:rPr lang="it-IT" altLang="it-IT" i="1" cap="small" dirty="0" smtClean="0"/>
              <a:t>di lingua greca </a:t>
            </a:r>
            <a:r>
              <a:rPr lang="it-IT" altLang="it-IT" i="1" dirty="0" smtClean="0"/>
              <a:t>mormorarono contro </a:t>
            </a:r>
            <a:endParaRPr lang="it-IT" altLang="it-IT" i="1" dirty="0" smtClean="0"/>
          </a:p>
          <a:p>
            <a:pPr marL="0" indent="0" eaLnBrk="1" hangingPunct="1">
              <a:lnSpc>
                <a:spcPct val="100000"/>
              </a:lnSpc>
              <a:buFont typeface="Wingdings" panose="05000000000000000000" pitchFamily="2" charset="2"/>
              <a:buNone/>
            </a:pPr>
            <a:r>
              <a:rPr lang="it-IT" altLang="it-IT" i="1" cap="small" dirty="0" smtClean="0"/>
              <a:t>3)quelli </a:t>
            </a:r>
            <a:r>
              <a:rPr lang="it-IT" altLang="it-IT" i="1" cap="small" dirty="0" smtClean="0"/>
              <a:t>di lingua ebraica</a:t>
            </a:r>
            <a:r>
              <a:rPr lang="it-IT" altLang="it-IT" dirty="0" smtClean="0"/>
              <a:t> </a:t>
            </a:r>
            <a:r>
              <a:rPr lang="it-IT" altLang="it-IT" i="1" dirty="0" smtClean="0"/>
              <a:t>perché, nell’assistenza quotidiana, venivano trascurate le loro </a:t>
            </a:r>
            <a:r>
              <a:rPr lang="it-IT" altLang="it-IT" i="1" dirty="0" smtClean="0">
                <a:solidFill>
                  <a:srgbClr val="C00000"/>
                </a:solidFill>
              </a:rPr>
              <a:t>vedove</a:t>
            </a:r>
            <a:r>
              <a:rPr lang="it-IT" altLang="it-IT" dirty="0" smtClean="0"/>
              <a:t>. </a:t>
            </a:r>
            <a:endParaRPr lang="it-IT" altLang="it-IT" dirty="0" smtClean="0"/>
          </a:p>
          <a:p>
            <a:pPr marL="0" indent="0" eaLnBrk="1" hangingPunct="1">
              <a:lnSpc>
                <a:spcPct val="100000"/>
              </a:lnSpc>
              <a:buFont typeface="Wingdings" panose="05000000000000000000" pitchFamily="2" charset="2"/>
              <a:buNone/>
            </a:pPr>
            <a:r>
              <a:rPr lang="it-IT" altLang="it-IT" dirty="0" smtClean="0"/>
              <a:t>4)Allora i </a:t>
            </a:r>
            <a:r>
              <a:rPr lang="it-IT" altLang="it-IT" dirty="0" err="1" smtClean="0">
                <a:solidFill>
                  <a:srgbClr val="C00000"/>
                </a:solidFill>
              </a:rPr>
              <a:t>I</a:t>
            </a:r>
            <a:r>
              <a:rPr lang="it-IT" altLang="it-IT" dirty="0" smtClean="0">
                <a:solidFill>
                  <a:srgbClr val="C00000"/>
                </a:solidFill>
              </a:rPr>
              <a:t> </a:t>
            </a:r>
            <a:r>
              <a:rPr lang="it-IT" altLang="it-IT" dirty="0" smtClean="0">
                <a:solidFill>
                  <a:srgbClr val="C00000"/>
                </a:solidFill>
              </a:rPr>
              <a:t>Dodici</a:t>
            </a:r>
            <a:r>
              <a:rPr lang="it-IT" altLang="it-IT" dirty="0" smtClean="0"/>
              <a:t> </a:t>
            </a:r>
            <a:r>
              <a:rPr lang="it-IT" altLang="it-IT" dirty="0" smtClean="0"/>
              <a:t>convocarono </a:t>
            </a:r>
            <a:endParaRPr lang="it-IT" altLang="it-IT" dirty="0" smtClean="0"/>
          </a:p>
          <a:p>
            <a:pPr marL="0" indent="0" eaLnBrk="1" hangingPunct="1">
              <a:lnSpc>
                <a:spcPct val="100000"/>
              </a:lnSpc>
              <a:buFont typeface="Wingdings" panose="05000000000000000000" pitchFamily="2" charset="2"/>
              <a:buNone/>
            </a:pPr>
            <a:r>
              <a:rPr lang="it-IT" altLang="it-IT" dirty="0" smtClean="0"/>
              <a:t>5)il </a:t>
            </a:r>
            <a:r>
              <a:rPr lang="it-IT" altLang="it-IT" dirty="0" smtClean="0"/>
              <a:t>gruppo dei </a:t>
            </a:r>
            <a:r>
              <a:rPr lang="it-IT" altLang="it-IT" dirty="0" smtClean="0">
                <a:solidFill>
                  <a:srgbClr val="C00000"/>
                </a:solidFill>
              </a:rPr>
              <a:t>discepoli</a:t>
            </a:r>
            <a:r>
              <a:rPr lang="it-IT" altLang="it-IT" dirty="0" smtClean="0"/>
              <a:t> e dissero: </a:t>
            </a:r>
            <a:endParaRPr lang="it-IT" altLang="it-IT" dirty="0" smtClean="0"/>
          </a:p>
          <a:p>
            <a:pPr marL="0" indent="0" eaLnBrk="1" hangingPunct="1">
              <a:lnSpc>
                <a:spcPct val="100000"/>
              </a:lnSpc>
              <a:buFont typeface="Wingdings" panose="05000000000000000000" pitchFamily="2" charset="2"/>
              <a:buNone/>
            </a:pPr>
            <a:r>
              <a:rPr lang="it-IT" altLang="it-IT" dirty="0" smtClean="0"/>
              <a:t>6)«…, </a:t>
            </a:r>
            <a:r>
              <a:rPr lang="it-IT" altLang="it-IT" dirty="0" smtClean="0"/>
              <a:t>cercate fra </a:t>
            </a:r>
            <a:r>
              <a:rPr lang="it-IT" altLang="it-IT" dirty="0" smtClean="0">
                <a:solidFill>
                  <a:srgbClr val="C00000"/>
                </a:solidFill>
              </a:rPr>
              <a:t>voi</a:t>
            </a:r>
            <a:r>
              <a:rPr lang="it-IT" altLang="it-IT" dirty="0" smtClean="0"/>
              <a:t> </a:t>
            </a:r>
            <a:r>
              <a:rPr lang="it-IT" altLang="it-IT" dirty="0" smtClean="0">
                <a:solidFill>
                  <a:srgbClr val="C00000"/>
                </a:solidFill>
              </a:rPr>
              <a:t>sette uomini </a:t>
            </a:r>
            <a:r>
              <a:rPr lang="it-IT" altLang="it-IT" dirty="0" smtClean="0"/>
              <a:t>di buona reputazione, pieni di Spirito e di sapienza, ai quali affideremo questo incarico. Noi, invece, ci dedicheremo alla preghiera e al servizio della Parola». </a:t>
            </a:r>
            <a:endParaRPr lang="it-IT" altLang="it-IT" dirty="0" smtClean="0"/>
          </a:p>
          <a:p>
            <a:pPr marL="0" indent="0" eaLnBrk="1" hangingPunct="1">
              <a:lnSpc>
                <a:spcPct val="100000"/>
              </a:lnSpc>
              <a:buFont typeface="Wingdings" panose="05000000000000000000" pitchFamily="2" charset="2"/>
              <a:buNone/>
            </a:pPr>
            <a:r>
              <a:rPr lang="it-IT" altLang="it-IT" dirty="0" smtClean="0"/>
              <a:t>Piacque </a:t>
            </a:r>
            <a:r>
              <a:rPr lang="it-IT" altLang="it-IT" dirty="0" smtClean="0"/>
              <a:t>questa proposta </a:t>
            </a:r>
            <a:r>
              <a:rPr lang="it-IT" altLang="it-IT" dirty="0" smtClean="0"/>
              <a:t>7) </a:t>
            </a:r>
            <a:r>
              <a:rPr lang="it-IT" altLang="it-IT" dirty="0" smtClean="0">
                <a:solidFill>
                  <a:srgbClr val="C00000"/>
                </a:solidFill>
              </a:rPr>
              <a:t>a </a:t>
            </a:r>
            <a:r>
              <a:rPr lang="it-IT" altLang="it-IT" dirty="0" smtClean="0">
                <a:solidFill>
                  <a:srgbClr val="C00000"/>
                </a:solidFill>
              </a:rPr>
              <a:t>tutto il gruppo </a:t>
            </a:r>
            <a:r>
              <a:rPr lang="it-IT" altLang="it-IT" dirty="0" smtClean="0"/>
              <a:t>e scelsero Stefano, uomo pieno di fede e di Spirito Santo, Filippo, </a:t>
            </a:r>
            <a:r>
              <a:rPr lang="it-IT" altLang="it-IT" dirty="0" err="1" smtClean="0"/>
              <a:t>Pròcoro</a:t>
            </a:r>
            <a:r>
              <a:rPr lang="it-IT" altLang="it-IT" dirty="0" smtClean="0"/>
              <a:t>, </a:t>
            </a:r>
            <a:r>
              <a:rPr lang="it-IT" altLang="it-IT" dirty="0" err="1" smtClean="0"/>
              <a:t>Nicànore</a:t>
            </a:r>
            <a:r>
              <a:rPr lang="it-IT" altLang="it-IT" dirty="0" smtClean="0"/>
              <a:t>, Timone, </a:t>
            </a:r>
            <a:r>
              <a:rPr lang="it-IT" altLang="it-IT" dirty="0" err="1" smtClean="0"/>
              <a:t>Parmenàs</a:t>
            </a:r>
            <a:r>
              <a:rPr lang="it-IT" altLang="it-IT" dirty="0" smtClean="0"/>
              <a:t> e Nicola, un </a:t>
            </a:r>
            <a:r>
              <a:rPr lang="it-IT" altLang="it-IT" dirty="0" err="1" smtClean="0"/>
              <a:t>prosèlito</a:t>
            </a:r>
            <a:r>
              <a:rPr lang="it-IT" altLang="it-IT" dirty="0" smtClean="0"/>
              <a:t> di </a:t>
            </a:r>
            <a:r>
              <a:rPr lang="it-IT" altLang="it-IT" dirty="0" err="1" smtClean="0"/>
              <a:t>Antiòchia</a:t>
            </a:r>
            <a:r>
              <a:rPr lang="it-IT" altLang="it-IT" dirty="0" smtClean="0"/>
              <a:t>. </a:t>
            </a:r>
            <a:endParaRPr lang="it-IT" altLang="it-IT" dirty="0" smtClean="0"/>
          </a:p>
          <a:p>
            <a:pPr marL="0" indent="0" eaLnBrk="1" hangingPunct="1">
              <a:lnSpc>
                <a:spcPct val="100000"/>
              </a:lnSpc>
              <a:buFont typeface="Wingdings" panose="05000000000000000000" pitchFamily="2" charset="2"/>
              <a:buNone/>
            </a:pPr>
            <a:r>
              <a:rPr lang="it-IT" altLang="it-IT" dirty="0" smtClean="0"/>
              <a:t>Li </a:t>
            </a:r>
            <a:r>
              <a:rPr lang="it-IT" altLang="it-IT" dirty="0" smtClean="0"/>
              <a:t>presentarono agli </a:t>
            </a:r>
            <a:r>
              <a:rPr lang="it-IT" altLang="it-IT" dirty="0" smtClean="0">
                <a:solidFill>
                  <a:srgbClr val="C00000"/>
                </a:solidFill>
              </a:rPr>
              <a:t>apostoli</a:t>
            </a:r>
            <a:r>
              <a:rPr lang="it-IT" altLang="it-IT" dirty="0" smtClean="0"/>
              <a:t> e, dopo aver pregato, imposero loro le mani.</a:t>
            </a:r>
            <a:r>
              <a:rPr lang="it-IT" altLang="it-IT" sz="1800" dirty="0" smtClean="0"/>
              <a:t> </a:t>
            </a:r>
          </a:p>
          <a:p>
            <a:pPr marL="0" indent="0" eaLnBrk="1" hangingPunct="1">
              <a:lnSpc>
                <a:spcPct val="100000"/>
              </a:lnSpc>
              <a:buFont typeface="Wingdings" panose="05000000000000000000" pitchFamily="2" charset="2"/>
              <a:buNone/>
            </a:pPr>
            <a:endParaRPr lang="it-IT" altLang="it-IT" sz="1800" dirty="0" smtClean="0"/>
          </a:p>
          <a:p>
            <a:pPr marL="0" indent="0" eaLnBrk="1" hangingPunct="1">
              <a:lnSpc>
                <a:spcPct val="100000"/>
              </a:lnSpc>
              <a:buFont typeface="Wingdings" panose="05000000000000000000" pitchFamily="2" charset="2"/>
              <a:buNone/>
            </a:pPr>
            <a:r>
              <a:rPr lang="it-IT" altLang="it-IT" sz="2400" dirty="0" smtClean="0">
                <a:latin typeface="Times New Roman" panose="02020603050405020304" pitchFamily="18" charset="0"/>
                <a:cs typeface="Times New Roman" panose="02020603050405020304" pitchFamily="18" charset="0"/>
              </a:rPr>
              <a:t>ΕΝ ΔΕ ΤΑΙΣ ΗΜΕΡΑΙΣ τα</a:t>
            </a:r>
            <a:r>
              <a:rPr lang="it-IT" altLang="it-IT" sz="2400" dirty="0" err="1" smtClean="0">
                <a:latin typeface="Times New Roman" panose="02020603050405020304" pitchFamily="18" charset="0"/>
                <a:cs typeface="Times New Roman" panose="02020603050405020304" pitchFamily="18" charset="0"/>
              </a:rPr>
              <a:t>ύτ</a:t>
            </a:r>
            <a:r>
              <a:rPr lang="it-IT" altLang="it-IT" sz="2400" dirty="0" smtClean="0">
                <a:latin typeface="Times New Roman" panose="02020603050405020304" pitchFamily="18" charset="0"/>
                <a:cs typeface="Times New Roman" panose="02020603050405020304" pitchFamily="18" charset="0"/>
              </a:rPr>
              <a:t>αις </a:t>
            </a:r>
            <a:r>
              <a:rPr lang="it-IT" altLang="it-IT" sz="2400" u="sng" dirty="0" smtClean="0">
                <a:solidFill>
                  <a:srgbClr val="C00000"/>
                </a:solidFill>
                <a:latin typeface="Times New Roman" panose="02020603050405020304" pitchFamily="18" charset="0"/>
                <a:cs typeface="Times New Roman" panose="02020603050405020304" pitchFamily="18" charset="0"/>
              </a:rPr>
              <a:t>πληθυνόντων</a:t>
            </a:r>
            <a:r>
              <a:rPr lang="it-IT" altLang="it-IT" sz="2400" dirty="0" smtClean="0">
                <a:solidFill>
                  <a:srgbClr val="C00000"/>
                </a:solidFill>
                <a:latin typeface="Times New Roman" panose="02020603050405020304" pitchFamily="18" charset="0"/>
                <a:cs typeface="Times New Roman" panose="02020603050405020304" pitchFamily="18" charset="0"/>
              </a:rPr>
              <a:t> τῶν μαθητῶν </a:t>
            </a:r>
            <a:r>
              <a:rPr lang="it-IT" altLang="it-IT" sz="2400" dirty="0" smtClean="0">
                <a:latin typeface="Times New Roman" panose="02020603050405020304" pitchFamily="18" charset="0"/>
                <a:cs typeface="Times New Roman" panose="02020603050405020304" pitchFamily="18" charset="0"/>
              </a:rPr>
              <a:t>ἐγένετο </a:t>
            </a:r>
            <a:r>
              <a:rPr lang="it-IT" altLang="it-IT" sz="2400" u="sng" dirty="0" smtClean="0">
                <a:latin typeface="Times New Roman" panose="02020603050405020304" pitchFamily="18" charset="0"/>
                <a:cs typeface="Times New Roman" panose="02020603050405020304" pitchFamily="18" charset="0"/>
              </a:rPr>
              <a:t>γογγυσμὸς τῶν Ἑλληνιστῶν πρὸς τοὺς Ἐβραίους</a:t>
            </a:r>
            <a:r>
              <a:rPr lang="it-IT" altLang="it-IT" sz="2400" dirty="0" smtClean="0">
                <a:latin typeface="Times New Roman" panose="02020603050405020304" pitchFamily="18" charset="0"/>
                <a:cs typeface="Times New Roman" panose="02020603050405020304" pitchFamily="18" charset="0"/>
              </a:rPr>
              <a:t> ὅτι παρεθεωροῦντο ἐν τῇ διακονίᾳ τῇ καθημερινῇ αἱ χῆραι αὐτῶν. π</a:t>
            </a:r>
            <a:r>
              <a:rPr lang="it-IT" altLang="it-IT" sz="2400" dirty="0" err="1" smtClean="0">
                <a:latin typeface="Times New Roman" panose="02020603050405020304" pitchFamily="18" charset="0"/>
                <a:cs typeface="Times New Roman" panose="02020603050405020304" pitchFamily="18" charset="0"/>
              </a:rPr>
              <a:t>ροσκ</a:t>
            </a:r>
            <a:r>
              <a:rPr lang="it-IT" altLang="it-IT" sz="2400" dirty="0" smtClean="0">
                <a:latin typeface="Times New Roman" panose="02020603050405020304" pitchFamily="18" charset="0"/>
                <a:cs typeface="Times New Roman" panose="02020603050405020304" pitchFamily="18" charset="0"/>
              </a:rPr>
              <a:t>αλεσάμενοι δὲ οἱ δώδεκα </a:t>
            </a:r>
            <a:r>
              <a:rPr lang="it-IT" altLang="it-IT" sz="2400" dirty="0" smtClean="0">
                <a:solidFill>
                  <a:srgbClr val="C00000"/>
                </a:solidFill>
                <a:latin typeface="Times New Roman" panose="02020603050405020304" pitchFamily="18" charset="0"/>
                <a:cs typeface="Times New Roman" panose="02020603050405020304" pitchFamily="18" charset="0"/>
              </a:rPr>
              <a:t>τὸ πλῆθος τῶν μαθητῶν </a:t>
            </a:r>
            <a:r>
              <a:rPr lang="it-IT" altLang="it-IT" sz="2400" dirty="0" smtClean="0">
                <a:latin typeface="Times New Roman" panose="02020603050405020304" pitchFamily="18" charset="0"/>
                <a:cs typeface="Times New Roman" panose="02020603050405020304" pitchFamily="18" charset="0"/>
              </a:rPr>
              <a:t>εἶπαν Οὐκ ἀρεστόν ἐστιν ἡμᾶς καταλείψαντας τὸν λόγον τοῦ θεοῦ διακονεῖν τραπέζαις:  ἐπισκέψασθε δέ, ἀδελφοί, ἄνδρας ἐξ ὑμῶν μαρτυρουμένους </a:t>
            </a:r>
            <a:r>
              <a:rPr lang="it-IT" altLang="it-IT" sz="2400" dirty="0" smtClean="0">
                <a:solidFill>
                  <a:srgbClr val="C00000"/>
                </a:solidFill>
                <a:latin typeface="Times New Roman" panose="02020603050405020304" pitchFamily="18" charset="0"/>
                <a:cs typeface="Times New Roman" panose="02020603050405020304" pitchFamily="18" charset="0"/>
              </a:rPr>
              <a:t>ἑπτὰ</a:t>
            </a:r>
            <a:r>
              <a:rPr lang="it-IT" altLang="it-IT" sz="2400" dirty="0" smtClean="0">
                <a:latin typeface="Times New Roman" panose="02020603050405020304" pitchFamily="18" charset="0"/>
                <a:cs typeface="Times New Roman" panose="02020603050405020304" pitchFamily="18" charset="0"/>
              </a:rPr>
              <a:t> πλήρεις πνεύματος καὶ σοφίας, οὓς καταστήσομεν ἐπὶ τῆς χρείας ταύτης: </a:t>
            </a:r>
            <a:r>
              <a:rPr lang="it-IT" altLang="it-IT" sz="2400" dirty="0" smtClean="0">
                <a:solidFill>
                  <a:srgbClr val="C00000"/>
                </a:solidFill>
                <a:latin typeface="Times New Roman" panose="02020603050405020304" pitchFamily="18" charset="0"/>
                <a:cs typeface="Times New Roman" panose="02020603050405020304" pitchFamily="18" charset="0"/>
              </a:rPr>
              <a:t>ἡμεῖς</a:t>
            </a:r>
            <a:r>
              <a:rPr lang="it-IT" altLang="it-IT" sz="2400" dirty="0" smtClean="0">
                <a:latin typeface="Times New Roman" panose="02020603050405020304" pitchFamily="18" charset="0"/>
                <a:cs typeface="Times New Roman" panose="02020603050405020304" pitchFamily="18" charset="0"/>
              </a:rPr>
              <a:t> δὲ τῇ προσευχῇ καὶ τῇ διακονίᾳ τοῦ λόγου προσκαρτερήσομεν. καὶ </a:t>
            </a:r>
            <a:r>
              <a:rPr lang="it-IT" altLang="it-IT" sz="2400" dirty="0" err="1" smtClean="0">
                <a:latin typeface="Times New Roman" panose="02020603050405020304" pitchFamily="18" charset="0"/>
                <a:cs typeface="Times New Roman" panose="02020603050405020304" pitchFamily="18" charset="0"/>
              </a:rPr>
              <a:t>ἤρεσεν</a:t>
            </a:r>
            <a:r>
              <a:rPr lang="it-IT" altLang="it-IT" sz="2400" dirty="0" smtClean="0">
                <a:latin typeface="Times New Roman" panose="02020603050405020304" pitchFamily="18" charset="0"/>
                <a:cs typeface="Times New Roman" panose="02020603050405020304" pitchFamily="18" charset="0"/>
              </a:rPr>
              <a:t> ὁ </a:t>
            </a:r>
            <a:r>
              <a:rPr lang="it-IT" altLang="it-IT" sz="2400" dirty="0" err="1" smtClean="0">
                <a:latin typeface="Times New Roman" panose="02020603050405020304" pitchFamily="18" charset="0"/>
                <a:cs typeface="Times New Roman" panose="02020603050405020304" pitchFamily="18" charset="0"/>
              </a:rPr>
              <a:t>λόγος</a:t>
            </a:r>
            <a:r>
              <a:rPr lang="it-IT" altLang="it-IT" sz="2400" dirty="0" smtClean="0">
                <a:latin typeface="Times New Roman" panose="02020603050405020304" pitchFamily="18" charset="0"/>
                <a:cs typeface="Times New Roman" panose="02020603050405020304" pitchFamily="18" charset="0"/>
              </a:rPr>
              <a:t> </a:t>
            </a:r>
            <a:r>
              <a:rPr lang="it-IT" altLang="it-IT" sz="2400" dirty="0" err="1" smtClean="0">
                <a:latin typeface="Times New Roman" panose="02020603050405020304" pitchFamily="18" charset="0"/>
                <a:cs typeface="Times New Roman" panose="02020603050405020304" pitchFamily="18" charset="0"/>
              </a:rPr>
              <a:t>ἐνώ</a:t>
            </a:r>
            <a:r>
              <a:rPr lang="it-IT" altLang="it-IT" sz="2400" dirty="0" smtClean="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a:t>
            </a:r>
            <a:r>
              <a:rPr lang="it-IT" altLang="it-IT" sz="2400" dirty="0" smtClean="0">
                <a:solidFill>
                  <a:srgbClr val="C00000"/>
                </a:solidFill>
                <a:latin typeface="Times New Roman" panose="02020603050405020304" pitchFamily="18" charset="0"/>
                <a:cs typeface="Times New Roman" panose="02020603050405020304" pitchFamily="18" charset="0"/>
              </a:rPr>
              <a:t>τῶν ἀποστόλων</a:t>
            </a:r>
            <a:r>
              <a:rPr lang="it-IT" altLang="it-IT" sz="2400" dirty="0" smtClean="0">
                <a:latin typeface="Times New Roman" panose="02020603050405020304" pitchFamily="18" charset="0"/>
                <a:cs typeface="Times New Roman" panose="02020603050405020304" pitchFamily="18" charset="0"/>
              </a:rPr>
              <a:t>,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1880316" y="0"/>
            <a:ext cx="8397026" cy="46166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dirty="0" smtClean="0"/>
              <a:t>Quali e quanti gruppi sono presenti in questo racconto?</a:t>
            </a:r>
            <a:endParaRPr lang="it-IT" altLang="it-IT" sz="2400" dirty="0"/>
          </a:p>
        </p:txBody>
      </p:sp>
    </p:spTree>
    <p:extLst>
      <p:ext uri="{BB962C8B-B14F-4D97-AF65-F5344CB8AC3E}">
        <p14:creationId xmlns:p14="http://schemas.microsoft.com/office/powerpoint/2010/main" val="2163737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smtClean="0"/>
              <a:t>Problemi che emergono…</a:t>
            </a:r>
            <a:endParaRPr lang="it-IT" dirty="0"/>
          </a:p>
        </p:txBody>
      </p:sp>
      <p:sp>
        <p:nvSpPr>
          <p:cNvPr id="3" name="Segnaposto contenuto 2"/>
          <p:cNvSpPr>
            <a:spLocks noGrp="1"/>
          </p:cNvSpPr>
          <p:nvPr>
            <p:ph sz="half" idx="1"/>
          </p:nvPr>
        </p:nvSpPr>
        <p:spPr>
          <a:solidFill>
            <a:srgbClr val="FFC000"/>
          </a:solidFill>
        </p:spPr>
        <p:txBody>
          <a:bodyPr/>
          <a:lstStyle/>
          <a:p>
            <a:pPr marL="0" indent="0">
              <a:buNone/>
            </a:pPr>
            <a:r>
              <a:rPr lang="it-IT" dirty="0" smtClean="0"/>
              <a:t>… sul piano narrativo…</a:t>
            </a:r>
          </a:p>
          <a:p>
            <a:r>
              <a:rPr lang="it-IT" dirty="0" smtClean="0"/>
              <a:t>Quale storicità è da attribuire al racconto? Criterio dell’imbarazzo</a:t>
            </a:r>
          </a:p>
          <a:p>
            <a:r>
              <a:rPr lang="it-IT" dirty="0"/>
              <a:t>Chi </a:t>
            </a:r>
            <a:r>
              <a:rPr lang="it-IT" dirty="0" smtClean="0"/>
              <a:t>sono </a:t>
            </a:r>
            <a:r>
              <a:rPr lang="it-IT" dirty="0"/>
              <a:t>per Luca gli apostoli?</a:t>
            </a:r>
          </a:p>
          <a:p>
            <a:r>
              <a:rPr lang="it-IT" dirty="0"/>
              <a:t>Quale controllo ha Luca di ciò che narra?</a:t>
            </a:r>
          </a:p>
          <a:p>
            <a:r>
              <a:rPr lang="it-IT" dirty="0" smtClean="0"/>
              <a:t>Quale rapporto ha questo brano con i capitoli precedenti e con quelli seguenti?</a:t>
            </a:r>
            <a:endParaRPr lang="it-IT" dirty="0"/>
          </a:p>
        </p:txBody>
      </p:sp>
      <p:sp>
        <p:nvSpPr>
          <p:cNvPr id="5" name="Segnaposto contenuto 2"/>
          <p:cNvSpPr>
            <a:spLocks noGrp="1"/>
          </p:cNvSpPr>
          <p:nvPr>
            <p:ph sz="half" idx="1"/>
          </p:nvPr>
        </p:nvSpPr>
        <p:spPr>
          <a:xfrm>
            <a:off x="6476828" y="2194560"/>
            <a:ext cx="4754880" cy="3977640"/>
          </a:xfrm>
          <a:solidFill>
            <a:srgbClr val="FFC000"/>
          </a:solidFill>
        </p:spPr>
        <p:txBody>
          <a:bodyPr/>
          <a:lstStyle/>
          <a:p>
            <a:pPr marL="0" indent="0">
              <a:buNone/>
            </a:pPr>
            <a:r>
              <a:rPr lang="it-IT" dirty="0" smtClean="0"/>
              <a:t>… e su quello storico…</a:t>
            </a:r>
          </a:p>
          <a:p>
            <a:r>
              <a:rPr lang="it-IT" dirty="0" smtClean="0"/>
              <a:t>Quali sono i caratteri identitari dei sottogruppi?</a:t>
            </a:r>
          </a:p>
          <a:p>
            <a:r>
              <a:rPr lang="it-IT" dirty="0" smtClean="0"/>
              <a:t>Quali sono le ragioni storiche dello scontro?</a:t>
            </a:r>
            <a:endParaRPr lang="it-IT" dirty="0"/>
          </a:p>
          <a:p>
            <a:r>
              <a:rPr lang="it-IT" dirty="0" smtClean="0"/>
              <a:t>Quale è il valore storico della decisione dei dodici?</a:t>
            </a:r>
            <a:endParaRPr lang="it-IT" dirty="0"/>
          </a:p>
          <a:p>
            <a:r>
              <a:rPr lang="it-IT" dirty="0" smtClean="0"/>
              <a:t>Quale rapporto ha la decisione dei dodici con l’arresto di Stefano?</a:t>
            </a:r>
            <a:endParaRPr lang="it-IT" dirty="0"/>
          </a:p>
        </p:txBody>
      </p:sp>
    </p:spTree>
    <p:extLst>
      <p:ext uri="{BB962C8B-B14F-4D97-AF65-F5344CB8AC3E}">
        <p14:creationId xmlns:p14="http://schemas.microsoft.com/office/powerpoint/2010/main" val="2538851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fontScale="92500" lnSpcReduction="10000"/>
          </a:bodyPr>
          <a:lstStyle/>
          <a:p>
            <a:pPr marL="0" indent="0" algn="just" eaLnBrk="1" hangingPunct="1">
              <a:lnSpc>
                <a:spcPct val="100000"/>
              </a:lnSpc>
              <a:buFont typeface="Wingdings" panose="05000000000000000000" pitchFamily="2" charset="2"/>
              <a:buNone/>
            </a:pPr>
            <a:r>
              <a:rPr lang="it-IT" altLang="it-IT" sz="1800" smtClean="0"/>
              <a:t> Stefano intanto, pieno di grazia e di potenza, faceva grandi prodigi e segni tra il popolo. Allora alcuni della sinagoga detta dei Liberti, dei Cirenei, degli Alessandrini e di quelli della Cilìcia e dell’Asia, si alzarono a discutere con Stefano, ma non riuscivano a resistere alla sapienza e allo Spirito con cui egli parlava. Allora istigarono alcuni perché dicessero: «Lo abbiamo udito pronunciare parole blasfeme contro Mosè e contro Dio». E così sollevarono il popolo, gli anziani e gli scribi, gli piombarono addosso, lo catturarono e lo condussero davanti al sinedrio. Presentarono quindi falsi testimoni, che dissero: «Costui non fa che parlare contro questo luogo santo e contro la Legge. Lo abbiamo infatti udito dichiarare che Gesù, questo Nazareno, distruggerà questo luogo e sovvertirà le usanze che Mosè ci ha tramandato».</a:t>
            </a:r>
            <a:r>
              <a:rPr lang="it-IT" altLang="it-IT" sz="1800" b="1" smtClean="0"/>
              <a:t/>
            </a:r>
            <a:br>
              <a:rPr lang="it-IT" altLang="it-IT" sz="1800" b="1" smtClean="0"/>
            </a:br>
            <a:endParaRPr lang="it-IT" altLang="it-IT" sz="1800" b="1" smtClean="0"/>
          </a:p>
        </p:txBody>
      </p:sp>
      <p:sp>
        <p:nvSpPr>
          <p:cNvPr id="9219" name="Segnaposto contenuto 2"/>
          <p:cNvSpPr>
            <a:spLocks noGrp="1"/>
          </p:cNvSpPr>
          <p:nvPr>
            <p:ph sz="half" idx="1"/>
          </p:nvPr>
        </p:nvSpPr>
        <p:spPr>
          <a:xfrm>
            <a:off x="6135688" y="754063"/>
            <a:ext cx="4754562" cy="5619750"/>
          </a:xfrm>
          <a:ln w="38100">
            <a:solidFill>
              <a:srgbClr val="FFC000"/>
            </a:solidFill>
            <a:miter lim="800000"/>
            <a:headEnd/>
            <a:tailEnd/>
          </a:ln>
        </p:spPr>
        <p:txBody>
          <a:bodyPr/>
          <a:lstStyle/>
          <a:p>
            <a:pPr marL="0" indent="0" algn="just" eaLnBrk="1" hangingPunct="1">
              <a:buFont typeface="Wingdings" panose="05000000000000000000" pitchFamily="2" charset="2"/>
              <a:buNone/>
            </a:pPr>
            <a:r>
              <a:rPr lang="el-GR" altLang="it-IT" sz="1800" smtClean="0"/>
              <a:t>Στέφανος δὲ πλήρης χάριτος καὶ δυνάμεως ἐποίει τέρατα καὶ σημεῖα μεγάλα ἐν τῷ λαῷ.</a:t>
            </a:r>
            <a:endParaRPr lang="it-IT" altLang="it-IT" sz="1800" smtClean="0"/>
          </a:p>
          <a:p>
            <a:pPr marL="0" indent="0" algn="just" eaLnBrk="1" hangingPunct="1">
              <a:buFont typeface="Wingdings" panose="05000000000000000000" pitchFamily="2" charset="2"/>
              <a:buNone/>
            </a:pPr>
            <a:r>
              <a:rPr lang="it-IT" altLang="it-IT" sz="1800" smtClean="0"/>
              <a:t>Ἀνέστησαν δέ τινες τῶν ἐκ τῆς συναγωγῆς τῆς λεγομένης Λιβερτίνων καὶ Κυρηναίων καὶ Ἀλεξανδρέων καὶ τῶν ἀπὸ Κιλικίας καὶ Ἀσίας συνζητοῦντες τῷ Στεφάνῳ, καὶ οὐκ ἴσχυον ἀντιστῆναι τῇ σοφίᾳ καὶ τῷ πνεύματι ᾧ ἐλάλει. tότε ὑπέβαλον ἄνδρας λέγοντας ὅτι Ἀκηκόαμεν αὐτοῦ λαλοῦντος ῥήματα βλάσφημα εἰς Μωυσῆν καὶ τὸν θεόν: συνεκίνησάν τε τὸν λαὸν καὶ τοὺς πρεσβυτέρους καὶ τοὺς γραμματεῖς, καὶ ἐπιστάντες συνήρπασαν αὐτὸν καὶ ἤγαγον εἰς τὸ συνέδριον, ἔστησάν τε μάρτυρας ψευδεῖς λέγοντας Ὁ ἄνθρωπος οὗτος οὐ παύεται λαλῶν ῥήματα κατὰ τοῦ τόπου τοῦ ἁγίου [τούτου] καὶ τοῦ νόμου, ἀκηκόαμεν γὰρ αὐτοῦ λέγοντος ὅτι Ἰησοῦς ὁ Ναζωραῖος οὗτος καταλύσει τὸν τόπον τοῦτον καὶ ἀλλάξει τὰ ἔθη ἃ παρέδωκεν ἡμῖν Μωυσῆς.</a:t>
            </a:r>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smtClean="0">
                <a:latin typeface="Arial" panose="020B0604020202020204" pitchFamily="34" charset="0"/>
              </a:rPr>
              <a:t>Atti 6,8-14</a:t>
            </a:r>
          </a:p>
        </p:txBody>
      </p:sp>
    </p:spTree>
    <p:extLst>
      <p:ext uri="{BB962C8B-B14F-4D97-AF65-F5344CB8AC3E}">
        <p14:creationId xmlns:p14="http://schemas.microsoft.com/office/powerpoint/2010/main" val="3046064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smtClean="0"/>
              <a:t>Osservazioni…</a:t>
            </a:r>
            <a:endParaRPr lang="it-IT" dirty="0"/>
          </a:p>
        </p:txBody>
      </p:sp>
      <p:sp>
        <p:nvSpPr>
          <p:cNvPr id="3" name="Segnaposto contenuto 2"/>
          <p:cNvSpPr>
            <a:spLocks noGrp="1"/>
          </p:cNvSpPr>
          <p:nvPr>
            <p:ph sz="half" idx="1"/>
          </p:nvPr>
        </p:nvSpPr>
        <p:spPr>
          <a:solidFill>
            <a:srgbClr val="FFC000"/>
          </a:solidFill>
        </p:spPr>
        <p:txBody>
          <a:bodyPr>
            <a:normAutofit fontScale="92500" lnSpcReduction="10000"/>
          </a:bodyPr>
          <a:lstStyle/>
          <a:p>
            <a:pPr marL="0" indent="0">
              <a:buNone/>
            </a:pPr>
            <a:r>
              <a:rPr lang="it-IT" dirty="0" smtClean="0"/>
              <a:t>… sul piano narrativo…</a:t>
            </a:r>
          </a:p>
          <a:p>
            <a:pPr>
              <a:lnSpc>
                <a:spcPct val="100000"/>
              </a:lnSpc>
              <a:defRPr/>
            </a:pPr>
            <a:r>
              <a:rPr lang="it-IT" altLang="it-IT" b="1" dirty="0">
                <a:latin typeface="Times New Roman" panose="02020603050405020304" pitchFamily="18" charset="0"/>
                <a:cs typeface="Times New Roman" panose="02020603050405020304" pitchFamily="18" charset="0"/>
              </a:rPr>
              <a:t>Forte dimensione letteraria – episodio centrale per lo sviluppo narrativo= origine della missione</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Precisa volontà di </a:t>
            </a:r>
            <a:r>
              <a:rPr lang="it-IT" altLang="it-IT" b="1" dirty="0" smtClean="0">
                <a:latin typeface="Times New Roman" panose="02020603050405020304" pitchFamily="18" charset="0"/>
                <a:cs typeface="Times New Roman" panose="02020603050405020304" pitchFamily="18" charset="0"/>
              </a:rPr>
              <a:t>sovrapposizione </a:t>
            </a:r>
            <a:r>
              <a:rPr lang="it-IT" altLang="it-IT" b="1" dirty="0">
                <a:latin typeface="Times New Roman" panose="02020603050405020304" pitchFamily="18" charset="0"/>
                <a:cs typeface="Times New Roman" panose="02020603050405020304" pitchFamily="18" charset="0"/>
              </a:rPr>
              <a:t>tra Stefano e Gesù</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 Rielaborazione e composizione di notizie provenienti da altre fonti, non tutte concordi tra loro: due blocchi narrativi integrati?</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 volontà di armonizzazione delle notizie, ma scarso controllo.</a:t>
            </a:r>
          </a:p>
          <a:p>
            <a:endParaRPr lang="it-IT" dirty="0"/>
          </a:p>
        </p:txBody>
      </p:sp>
      <p:sp>
        <p:nvSpPr>
          <p:cNvPr id="5" name="Segnaposto contenuto 2"/>
          <p:cNvSpPr>
            <a:spLocks noGrp="1"/>
          </p:cNvSpPr>
          <p:nvPr>
            <p:ph sz="half" idx="1"/>
          </p:nvPr>
        </p:nvSpPr>
        <p:spPr>
          <a:xfrm>
            <a:off x="6476828" y="2194560"/>
            <a:ext cx="4754880" cy="3977640"/>
          </a:xfrm>
          <a:solidFill>
            <a:srgbClr val="FFC000"/>
          </a:solidFill>
        </p:spPr>
        <p:txBody>
          <a:bodyPr/>
          <a:lstStyle/>
          <a:p>
            <a:pPr marL="0" indent="0">
              <a:buNone/>
            </a:pPr>
            <a:r>
              <a:rPr lang="it-IT" dirty="0" smtClean="0"/>
              <a:t>… e su quello storico…</a:t>
            </a:r>
          </a:p>
          <a:p>
            <a:r>
              <a:rPr lang="it-IT" dirty="0" smtClean="0"/>
              <a:t>Diversa interpretazione degli eventi della resurrezione?</a:t>
            </a:r>
          </a:p>
          <a:p>
            <a:r>
              <a:rPr lang="it-IT" dirty="0" smtClean="0"/>
              <a:t>Diversa visione dello sviluppo della comunità?</a:t>
            </a:r>
            <a:endParaRPr lang="it-IT" dirty="0"/>
          </a:p>
          <a:p>
            <a:r>
              <a:rPr lang="it-IT" b="1" dirty="0" smtClean="0"/>
              <a:t>La soluzione dei dodici, se è </a:t>
            </a:r>
            <a:r>
              <a:rPr lang="it-IT" b="1" dirty="0" err="1" smtClean="0"/>
              <a:t>esisitita</a:t>
            </a:r>
            <a:r>
              <a:rPr lang="it-IT" b="1" dirty="0" smtClean="0"/>
              <a:t>, non ha funzionato</a:t>
            </a:r>
            <a:endParaRPr lang="it-IT" b="1" dirty="0"/>
          </a:p>
        </p:txBody>
      </p:sp>
    </p:spTree>
    <p:extLst>
      <p:ext uri="{BB962C8B-B14F-4D97-AF65-F5344CB8AC3E}">
        <p14:creationId xmlns:p14="http://schemas.microsoft.com/office/powerpoint/2010/main" val="273374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smtClean="0"/>
              <a:t>Lasciamoci con una domanda</a:t>
            </a:r>
            <a:endParaRPr lang="it-IT" dirty="0"/>
          </a:p>
        </p:txBody>
      </p:sp>
      <p:sp>
        <p:nvSpPr>
          <p:cNvPr id="3" name="Segnaposto contenuto 2"/>
          <p:cNvSpPr>
            <a:spLocks noGrp="1"/>
          </p:cNvSpPr>
          <p:nvPr>
            <p:ph sz="half" idx="1"/>
          </p:nvPr>
        </p:nvSpPr>
        <p:spPr>
          <a:xfrm>
            <a:off x="1069848" y="2194560"/>
            <a:ext cx="10058400" cy="3977640"/>
          </a:xfrm>
          <a:solidFill>
            <a:srgbClr val="FFC000"/>
          </a:solidFill>
        </p:spPr>
        <p:txBody>
          <a:bodyPr>
            <a:normAutofit/>
          </a:bodyPr>
          <a:lstStyle/>
          <a:p>
            <a:pPr marL="0" indent="0">
              <a:buNone/>
            </a:pPr>
            <a:r>
              <a:rPr lang="it-IT" sz="2800" b="1" dirty="0" smtClean="0">
                <a:latin typeface="Times New Roman" panose="02020603050405020304" pitchFamily="18" charset="0"/>
                <a:cs typeface="Times New Roman" panose="02020603050405020304" pitchFamily="18" charset="0"/>
              </a:rPr>
              <a:t>Che rapporto c’è tra l’avvio della missione ai gentili e la vicenda degli Ellenisti?</a:t>
            </a:r>
          </a:p>
          <a:p>
            <a:pPr marL="0" indent="0">
              <a:buNone/>
            </a:pPr>
            <a:endParaRPr lang="it-IT" sz="2800" b="1" dirty="0" smtClean="0">
              <a:latin typeface="Times New Roman" panose="02020603050405020304" pitchFamily="18" charset="0"/>
              <a:cs typeface="Times New Roman" panose="02020603050405020304" pitchFamily="18" charset="0"/>
            </a:endParaRPr>
          </a:p>
          <a:p>
            <a:pPr marL="0" indent="0">
              <a:buNone/>
            </a:pPr>
            <a:r>
              <a:rPr lang="it-IT" altLang="it-IT" sz="2800" b="1" dirty="0" smtClean="0">
                <a:latin typeface="Times New Roman" panose="02020603050405020304" pitchFamily="18" charset="0"/>
                <a:cs typeface="Times New Roman" panose="02020603050405020304" pitchFamily="18" charset="0"/>
              </a:rPr>
              <a:t>Senza la cacciata degli Ellenisti sarebbe comunque esistita una predicazione ai gentili fuori della Palestina?</a:t>
            </a:r>
            <a:endParaRPr lang="it-IT" altLang="it-IT" sz="2800" b="1"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72784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Legno">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Legno">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gn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Legno</Template>
  <TotalTime>1053</TotalTime>
  <Words>632</Words>
  <Application>Microsoft Office PowerPoint</Application>
  <PresentationFormat>Widescreen</PresentationFormat>
  <Paragraphs>65</Paragraphs>
  <Slides>9</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9</vt:i4>
      </vt:variant>
    </vt:vector>
  </HeadingPairs>
  <TitlesOfParts>
    <vt:vector size="16" baseType="lpstr">
      <vt:lpstr>Arial</vt:lpstr>
      <vt:lpstr>Bookman Old Style</vt:lpstr>
      <vt:lpstr>Cambria</vt:lpstr>
      <vt:lpstr>Century Gothic</vt:lpstr>
      <vt:lpstr>Times New Roman</vt:lpstr>
      <vt:lpstr>Wingdings</vt:lpstr>
      <vt:lpstr>Legno</vt:lpstr>
      <vt:lpstr>Giudei e Pagani nelle chiese del Nuovo Testamento</vt:lpstr>
      <vt:lpstr>Temi da sviluppare</vt:lpstr>
      <vt:lpstr>Presentazione standard di PowerPoint</vt:lpstr>
      <vt:lpstr>Presentazione standard di PowerPoint</vt:lpstr>
      <vt:lpstr>Presentazione standard di PowerPoint</vt:lpstr>
      <vt:lpstr>Problemi che emergono…</vt:lpstr>
      <vt:lpstr>Presentazione standard di PowerPoint</vt:lpstr>
      <vt:lpstr>Osservazioni…</vt:lpstr>
      <vt:lpstr>Lasciamoci con una domanda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97</cp:revision>
  <dcterms:created xsi:type="dcterms:W3CDTF">2017-09-22T20:39:27Z</dcterms:created>
  <dcterms:modified xsi:type="dcterms:W3CDTF">2020-03-09T20:27:39Z</dcterms:modified>
</cp:coreProperties>
</file>