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84" r:id="rId3"/>
    <p:sldId id="294" r:id="rId4"/>
    <p:sldId id="405" r:id="rId5"/>
    <p:sldId id="444" r:id="rId6"/>
    <p:sldId id="260" r:id="rId7"/>
    <p:sldId id="282" r:id="rId8"/>
    <p:sldId id="261" r:id="rId9"/>
    <p:sldId id="283" r:id="rId10"/>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A4D0CF-7834-427A-B9AD-01A49739077F}" v="1" dt="2025-11-04T16:11:57.0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1166"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B832E6BC-5AE3-46A9-AA9C-93E2323857F6}"/>
    <pc:docChg chg="addSld delSld modSld">
      <pc:chgData name="dario garribba" userId="13526be42269ae35" providerId="LiveId" clId="{B832E6BC-5AE3-46A9-AA9C-93E2323857F6}" dt="2025-11-04T16:12:44.591" v="2" actId="47"/>
      <pc:docMkLst>
        <pc:docMk/>
      </pc:docMkLst>
      <pc:sldChg chg="add">
        <pc:chgData name="dario garribba" userId="13526be42269ae35" providerId="LiveId" clId="{B832E6BC-5AE3-46A9-AA9C-93E2323857F6}" dt="2025-11-04T16:11:57.072" v="0"/>
        <pc:sldMkLst>
          <pc:docMk/>
          <pc:sldMk cId="3682439994" sldId="282"/>
        </pc:sldMkLst>
      </pc:sldChg>
      <pc:sldChg chg="add del">
        <pc:chgData name="dario garribba" userId="13526be42269ae35" providerId="LiveId" clId="{B832E6BC-5AE3-46A9-AA9C-93E2323857F6}" dt="2025-11-04T16:12:19.165" v="1" actId="47"/>
        <pc:sldMkLst>
          <pc:docMk/>
          <pc:sldMk cId="592099964" sldId="445"/>
        </pc:sldMkLst>
      </pc:sldChg>
      <pc:sldChg chg="add del">
        <pc:chgData name="dario garribba" userId="13526be42269ae35" providerId="LiveId" clId="{B832E6BC-5AE3-46A9-AA9C-93E2323857F6}" dt="2025-11-04T16:12:44.591" v="2" actId="47"/>
        <pc:sldMkLst>
          <pc:docMk/>
          <pc:sldMk cId="2018287080" sldId="446"/>
        </pc:sldMkLst>
      </pc:sldChg>
      <pc:sldChg chg="add del">
        <pc:chgData name="dario garribba" userId="13526be42269ae35" providerId="LiveId" clId="{B832E6BC-5AE3-46A9-AA9C-93E2323857F6}" dt="2025-11-04T16:12:44.591" v="2" actId="47"/>
        <pc:sldMkLst>
          <pc:docMk/>
          <pc:sldMk cId="302989374" sldId="44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04/11/2025</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it-IT"/>
          </a:p>
        </p:txBody>
      </p:sp>
      <p:sp>
        <p:nvSpPr>
          <p:cNvPr id="6" name="Slide Number Placeholder 5"/>
          <p:cNvSpPr>
            <a:spLocks noGrp="1"/>
          </p:cNvSpPr>
          <p:nvPr>
            <p:ph type="sldNum" sz="quarter" idx="12"/>
          </p:nvPr>
        </p:nvSpPr>
        <p:spPr>
          <a:xfrm>
            <a:off x="531812" y="4529540"/>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245439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04/11/2025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969327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04/11/2025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091993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58DD984-4147-4A01-A7E8-EFAB06225BAD}" type="datetimeFigureOut">
              <a:rPr lang="it-IT" smtClean="0"/>
              <a:t>04/11/2025</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652080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58DD984-4147-4A01-A7E8-EFAB06225BAD}" type="datetimeFigureOut">
              <a:rPr lang="it-IT" smtClean="0"/>
              <a:t>04/11/2025</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720348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A58DD984-4147-4A01-A7E8-EFAB06225BAD}" type="datetimeFigureOut">
              <a:rPr lang="it-IT" smtClean="0"/>
              <a:t>04/11/2025</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604125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8DD984-4147-4A01-A7E8-EFAB06225BAD}" type="datetimeFigureOut">
              <a:rPr lang="it-IT" smtClean="0"/>
              <a:t>04/11/2025</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736588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04/11/2025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597408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04/11/2025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232563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04/11/2025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993396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04/11/2025</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50403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04/11/2025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967372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04/11/2025</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27011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04/11/2025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5808660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04/11/2025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2994043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04/11/2025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664359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it-IT"/>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it-IT"/>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it-IT"/>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it-IT"/>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it-IT"/>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it-IT"/>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it-IT"/>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it-IT"/>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it-IT"/>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it-IT"/>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it-IT"/>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it-IT"/>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it-IT"/>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it-IT"/>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it-IT"/>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it-IT"/>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it-IT"/>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it-IT"/>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it-IT"/>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it-IT"/>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it-IT"/>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it-IT"/>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it-IT"/>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it-IT"/>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58DD984-4147-4A01-A7E8-EFAB06225BAD}" type="datetimeFigureOut">
              <a:rPr lang="it-IT" smtClean="0"/>
              <a:t>04/11/2025</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3FAF18-255E-4EBD-B197-9B5817DD9EFF}" type="slidenum">
              <a:rPr lang="it-IT" smtClean="0"/>
              <a:t>‹N›</a:t>
            </a:fld>
            <a:endParaRPr lang="it-IT"/>
          </a:p>
        </p:txBody>
      </p:sp>
    </p:spTree>
    <p:extLst>
      <p:ext uri="{BB962C8B-B14F-4D97-AF65-F5344CB8AC3E}">
        <p14:creationId xmlns:p14="http://schemas.microsoft.com/office/powerpoint/2010/main" val="959281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589213" y="1632858"/>
            <a:ext cx="8915399" cy="3144521"/>
          </a:xfrm>
          <a:noFill/>
        </p:spPr>
        <p:txBody>
          <a:bodyPr>
            <a:normAutofit/>
          </a:bodyPr>
          <a:lstStyle/>
          <a:p>
            <a:r>
              <a:rPr lang="it-IT" cap="small" dirty="0"/>
              <a:t>Chiesa di Chiese. </a:t>
            </a:r>
            <a:br>
              <a:rPr lang="it-IT" cap="small" dirty="0"/>
            </a:br>
            <a:r>
              <a:rPr lang="it-IT" sz="4600" cap="small" dirty="0"/>
              <a:t>Per una ecclesiologia dal Mediterraneo</a:t>
            </a:r>
            <a:endParaRPr lang="it-IT" sz="4600" dirty="0"/>
          </a:p>
        </p:txBody>
      </p:sp>
      <p:sp>
        <p:nvSpPr>
          <p:cNvPr id="3" name="Sottotitolo 2"/>
          <p:cNvSpPr>
            <a:spLocks noGrp="1"/>
          </p:cNvSpPr>
          <p:nvPr>
            <p:ph type="subTitle" idx="1"/>
          </p:nvPr>
        </p:nvSpPr>
        <p:spPr>
          <a:solidFill>
            <a:srgbClr val="FFFF00"/>
          </a:solidFill>
          <a:ln>
            <a:solidFill>
              <a:srgbClr val="FFC000"/>
            </a:solidFill>
          </a:ln>
        </p:spPr>
        <p:txBody>
          <a:bodyPr/>
          <a:lstStyle/>
          <a:p>
            <a:pPr algn="ctr"/>
            <a:r>
              <a:rPr lang="it-IT" dirty="0">
                <a:highlight>
                  <a:srgbClr val="00FF00"/>
                </a:highlight>
              </a:rPr>
              <a:t>Presentazione del Piano del corso</a:t>
            </a:r>
          </a:p>
        </p:txBody>
      </p:sp>
      <p:sp>
        <p:nvSpPr>
          <p:cNvPr id="5" name="CasellaDiTesto 4">
            <a:extLst>
              <a:ext uri="{FF2B5EF4-FFF2-40B4-BE49-F238E27FC236}">
                <a16:creationId xmlns:a16="http://schemas.microsoft.com/office/drawing/2014/main" id="{97516464-7304-0FA6-9E3B-2615E460D6B6}"/>
              </a:ext>
            </a:extLst>
          </p:cNvPr>
          <p:cNvSpPr txBox="1"/>
          <p:nvPr/>
        </p:nvSpPr>
        <p:spPr>
          <a:xfrm>
            <a:off x="7739743" y="6488668"/>
            <a:ext cx="410391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0070C0"/>
                </a:solidFill>
                <a:effectLst/>
                <a:uLnTx/>
                <a:uFillTx/>
                <a:latin typeface="Century Gothic" panose="020B0502020202020204"/>
                <a:ea typeface="+mn-ea"/>
                <a:cs typeface="+mn-cs"/>
              </a:rPr>
              <a:t>© Dario Garribba &amp; Nicola Salato</a:t>
            </a:r>
          </a:p>
        </p:txBody>
      </p:sp>
    </p:spTree>
    <p:extLst>
      <p:ext uri="{BB962C8B-B14F-4D97-AF65-F5344CB8AC3E}">
        <p14:creationId xmlns:p14="http://schemas.microsoft.com/office/powerpoint/2010/main" val="4222627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FBD03-F767-6316-83C4-341FDABD9AEF}"/>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FF6A0D5-BFD1-FCD5-81CA-B1CDB9822298}"/>
              </a:ext>
            </a:extLst>
          </p:cNvPr>
          <p:cNvSpPr>
            <a:spLocks noGrp="1"/>
          </p:cNvSpPr>
          <p:nvPr>
            <p:ph idx="1"/>
          </p:nvPr>
        </p:nvSpPr>
        <p:spPr>
          <a:xfrm>
            <a:off x="1513114" y="489857"/>
            <a:ext cx="9991498" cy="5421365"/>
          </a:xfrm>
        </p:spPr>
        <p:txBody>
          <a:bodyPr anchor="ctr">
            <a:normAutofit/>
          </a:bodyPr>
          <a:lstStyle/>
          <a:p>
            <a:pPr marL="0" indent="0">
              <a:buNone/>
            </a:pPr>
            <a:r>
              <a:rPr lang="it-IT" sz="4000" dirty="0">
                <a:latin typeface="Myriad Pro Cond" panose="020B0506030403020204" pitchFamily="34" charset="0"/>
              </a:rPr>
              <a:t>«Come potrebbe essere appropriatamente definito il cristianesimo, dal momento che non è né ellenismo né giudaismo, ma una nuova e veritiera filosofia divina (</a:t>
            </a:r>
            <a:r>
              <a:rPr lang="el-GR" sz="4000" dirty="0">
                <a:latin typeface="Times New Roman" panose="02020603050405020304" pitchFamily="18" charset="0"/>
                <a:cs typeface="Times New Roman" panose="02020603050405020304" pitchFamily="18" charset="0"/>
              </a:rPr>
              <a:t>ἀληθὴς θεοσοφία</a:t>
            </a:r>
            <a:r>
              <a:rPr lang="it-IT" sz="4000" dirty="0">
                <a:latin typeface="Myriad Pro Cond" panose="020B0506030403020204" pitchFamily="34" charset="0"/>
              </a:rPr>
              <a:t>), che porta le prove della sua verità attraverso il suo stesso nome?»</a:t>
            </a:r>
          </a:p>
          <a:p>
            <a:pPr marL="0" indent="0" algn="r">
              <a:buNone/>
            </a:pPr>
            <a:r>
              <a:rPr lang="it-IT" sz="4200" dirty="0">
                <a:latin typeface="Myriad Pro Cond" panose="020B0506030403020204" pitchFamily="34" charset="0"/>
              </a:rPr>
              <a:t>Eusebio di Cesarea</a:t>
            </a:r>
          </a:p>
          <a:p>
            <a:pPr marL="0" indent="0" algn="r">
              <a:buNone/>
            </a:pPr>
            <a:r>
              <a:rPr lang="it-IT" sz="4200" dirty="0" err="1">
                <a:latin typeface="Myriad Pro Cond" panose="020B0506030403020204" pitchFamily="34" charset="0"/>
              </a:rPr>
              <a:t>Praep</a:t>
            </a:r>
            <a:r>
              <a:rPr lang="it-IT" sz="4200" dirty="0">
                <a:latin typeface="Myriad Pro Cond" panose="020B0506030403020204" pitchFamily="34" charset="0"/>
              </a:rPr>
              <a:t>. Evang.1,5,16</a:t>
            </a:r>
          </a:p>
        </p:txBody>
      </p:sp>
    </p:spTree>
    <p:extLst>
      <p:ext uri="{BB962C8B-B14F-4D97-AF65-F5344CB8AC3E}">
        <p14:creationId xmlns:p14="http://schemas.microsoft.com/office/powerpoint/2010/main" val="2009402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E877A3-D82E-687D-3C25-86D1DCE03C6A}"/>
              </a:ext>
            </a:extLst>
          </p:cNvPr>
          <p:cNvSpPr>
            <a:spLocks noGrp="1"/>
          </p:cNvSpPr>
          <p:nvPr>
            <p:ph type="title"/>
          </p:nvPr>
        </p:nvSpPr>
        <p:spPr/>
        <p:txBody>
          <a:bodyPr/>
          <a:lstStyle/>
          <a:p>
            <a:r>
              <a:rPr lang="it-IT" dirty="0"/>
              <a:t>Quando nasce il cristianesimo?</a:t>
            </a:r>
          </a:p>
        </p:txBody>
      </p:sp>
      <p:sp>
        <p:nvSpPr>
          <p:cNvPr id="3" name="Segnaposto contenuto 2">
            <a:extLst>
              <a:ext uri="{FF2B5EF4-FFF2-40B4-BE49-F238E27FC236}">
                <a16:creationId xmlns:a16="http://schemas.microsoft.com/office/drawing/2014/main" id="{4E4F5E79-AECA-8273-48DE-3E371A0FDB06}"/>
              </a:ext>
            </a:extLst>
          </p:cNvPr>
          <p:cNvSpPr>
            <a:spLocks noGrp="1"/>
          </p:cNvSpPr>
          <p:nvPr>
            <p:ph idx="1"/>
          </p:nvPr>
        </p:nvSpPr>
        <p:spPr>
          <a:xfrm>
            <a:off x="687388" y="1426029"/>
            <a:ext cx="10817224" cy="4942114"/>
          </a:xfrm>
        </p:spPr>
        <p:txBody>
          <a:bodyPr>
            <a:normAutofit fontScale="85000" lnSpcReduction="20000"/>
          </a:bodyPr>
          <a:lstStyle/>
          <a:p>
            <a:pPr algn="just">
              <a:lnSpc>
                <a:spcPct val="150000"/>
              </a:lnSpc>
            </a:pPr>
            <a:r>
              <a:rPr lang="it-IT" sz="2600" dirty="0">
                <a:effectLst/>
                <a:latin typeface="Abadi" panose="020B0604020104020204" pitchFamily="34" charset="0"/>
                <a:ea typeface="Times New Roman" panose="02020603050405020304" pitchFamily="18" charset="0"/>
                <a:cs typeface="Times New Roman" panose="02020603050405020304" pitchFamily="18" charset="0"/>
              </a:rPr>
              <a:t>La frattura tra giudaismo rabbinico e cristianesimo, visto come uno dei tanti movimenti giudaici del I sec., inizia a farsi presente nel contesto del cosiddetto </a:t>
            </a:r>
            <a:r>
              <a:rPr lang="it-IT" sz="2600" i="1" u="sng" dirty="0">
                <a:effectLst/>
                <a:latin typeface="Abadi" panose="020B0604020104020204" pitchFamily="34" charset="0"/>
                <a:ea typeface="Times New Roman" panose="02020603050405020304" pitchFamily="18" charset="0"/>
                <a:cs typeface="Times New Roman" panose="02020603050405020304" pitchFamily="18" charset="0"/>
              </a:rPr>
              <a:t>Giudaismo del Secondo Tempio</a:t>
            </a:r>
            <a:r>
              <a:rPr lang="it-IT" sz="2600" dirty="0">
                <a:effectLst/>
                <a:latin typeface="Abadi" panose="020B0604020104020204" pitchFamily="34" charset="0"/>
                <a:ea typeface="Times New Roman" panose="02020603050405020304" pitchFamily="18" charset="0"/>
                <a:cs typeface="Times New Roman" panose="02020603050405020304" pitchFamily="18" charset="0"/>
              </a:rPr>
              <a:t>*. </a:t>
            </a:r>
            <a:r>
              <a:rPr lang="it-IT" sz="2600" dirty="0">
                <a:latin typeface="Abadi" panose="020B0604020104020204" pitchFamily="34" charset="0"/>
                <a:ea typeface="Times New Roman" panose="02020603050405020304" pitchFamily="18" charset="0"/>
                <a:cs typeface="Times New Roman" panose="02020603050405020304" pitchFamily="18" charset="0"/>
              </a:rPr>
              <a:t>E</a:t>
            </a:r>
            <a:r>
              <a:rPr lang="it-IT" sz="2600" dirty="0">
                <a:effectLst/>
                <a:latin typeface="Abadi" panose="020B0604020104020204" pitchFamily="34" charset="0"/>
                <a:ea typeface="Times New Roman" panose="02020603050405020304" pitchFamily="18" charset="0"/>
                <a:cs typeface="Times New Roman" panose="02020603050405020304" pitchFamily="18" charset="0"/>
              </a:rPr>
              <a:t>ntrambi possono considerarsi, per utilizzare una metafora biblica, una sorta di “due fratelli”, nati da un’unica madre (il Secondo Tempio), addirittura come “due fratelli gemelli”. Siamo in un momento storico, la fine del I sec. d.C., con due correnti/movimenti che assumeranno, nel contesto dei secoli successivi, delle fisionomie, sia istituzionali sia carismatiche, del tutto diverse dall’ebraismo e dal cristianesimo, che conosciamo oggi.</a:t>
            </a:r>
          </a:p>
          <a:p>
            <a:pPr algn="just"/>
            <a:r>
              <a:rPr lang="it-IT" sz="2600" cap="small" dirty="0">
                <a:effectLst/>
                <a:latin typeface="Abadi" panose="020B0604020104020204" pitchFamily="34" charset="0"/>
                <a:ea typeface="Times New Roman" panose="02020603050405020304" pitchFamily="18" charset="0"/>
                <a:cs typeface="Times New Roman" panose="02020603050405020304" pitchFamily="18" charset="0"/>
              </a:rPr>
              <a:t>Alan </a:t>
            </a:r>
            <a:r>
              <a:rPr lang="it-IT" sz="2600" cap="small" dirty="0" err="1">
                <a:effectLst/>
                <a:latin typeface="Abadi" panose="020B0604020104020204" pitchFamily="34" charset="0"/>
                <a:ea typeface="Times New Roman" panose="02020603050405020304" pitchFamily="18" charset="0"/>
                <a:cs typeface="Times New Roman" panose="02020603050405020304" pitchFamily="18" charset="0"/>
              </a:rPr>
              <a:t>F</a:t>
            </a:r>
            <a:r>
              <a:rPr lang="it-IT" sz="2600" cap="small" dirty="0">
                <a:effectLst/>
                <a:latin typeface="Abadi" panose="020B0604020104020204" pitchFamily="34" charset="0"/>
                <a:ea typeface="Times New Roman" panose="02020603050405020304" pitchFamily="18" charset="0"/>
                <a:cs typeface="Times New Roman" panose="02020603050405020304" pitchFamily="18" charset="0"/>
              </a:rPr>
              <a:t>. Segal</a:t>
            </a:r>
            <a:r>
              <a:rPr lang="it-IT" sz="2600" dirty="0">
                <a:effectLst/>
                <a:latin typeface="Abadi" panose="020B0604020104020204" pitchFamily="34" charset="0"/>
                <a:ea typeface="Times New Roman" panose="02020603050405020304" pitchFamily="18" charset="0"/>
                <a:cs typeface="Times New Roman" panose="02020603050405020304" pitchFamily="18" charset="0"/>
              </a:rPr>
              <a:t>, </a:t>
            </a:r>
            <a:r>
              <a:rPr lang="it-IT" sz="2600" i="1" dirty="0" err="1">
                <a:effectLst/>
                <a:latin typeface="Abadi" panose="020B0604020104020204" pitchFamily="34" charset="0"/>
                <a:ea typeface="Times New Roman" panose="02020603050405020304" pitchFamily="18" charset="0"/>
                <a:cs typeface="Times New Roman" panose="02020603050405020304" pitchFamily="18" charset="0"/>
              </a:rPr>
              <a:t>Rebecca’s</a:t>
            </a:r>
            <a:r>
              <a:rPr lang="it-IT" sz="2600" i="1" dirty="0">
                <a:effectLst/>
                <a:latin typeface="Abadi" panose="020B0604020104020204" pitchFamily="34" charset="0"/>
                <a:ea typeface="Times New Roman" panose="02020603050405020304" pitchFamily="18" charset="0"/>
                <a:cs typeface="Times New Roman" panose="02020603050405020304" pitchFamily="18" charset="0"/>
              </a:rPr>
              <a:t> Children. </a:t>
            </a:r>
            <a:r>
              <a:rPr lang="en-US" sz="2600" i="1" dirty="0">
                <a:effectLst/>
                <a:latin typeface="Abadi" panose="020B0604020104020204" pitchFamily="34" charset="0"/>
                <a:ea typeface="Times New Roman" panose="02020603050405020304" pitchFamily="18" charset="0"/>
                <a:cs typeface="Times New Roman" panose="02020603050405020304" pitchFamily="18" charset="0"/>
              </a:rPr>
              <a:t>Judaism and Christianity in the Roman World</a:t>
            </a:r>
            <a:r>
              <a:rPr lang="en-US" sz="2600" dirty="0">
                <a:effectLst/>
                <a:latin typeface="Abadi" panose="020B0604020104020204" pitchFamily="34" charset="0"/>
                <a:ea typeface="Times New Roman" panose="02020603050405020304" pitchFamily="18" charset="0"/>
                <a:cs typeface="Times New Roman" panose="02020603050405020304" pitchFamily="18" charset="0"/>
              </a:rPr>
              <a:t>, </a:t>
            </a:r>
            <a:r>
              <a:rPr lang="en-US" sz="2600" dirty="0" err="1">
                <a:effectLst/>
                <a:latin typeface="Abadi" panose="020B0604020104020204" pitchFamily="34" charset="0"/>
                <a:ea typeface="Times New Roman" panose="02020603050405020304" pitchFamily="18" charset="0"/>
                <a:cs typeface="Times New Roman" panose="02020603050405020304" pitchFamily="18" charset="0"/>
              </a:rPr>
              <a:t>Harward</a:t>
            </a:r>
            <a:r>
              <a:rPr lang="en-US" sz="2600" dirty="0">
                <a:effectLst/>
                <a:latin typeface="Abadi" panose="020B0604020104020204" pitchFamily="34" charset="0"/>
                <a:ea typeface="Times New Roman" panose="02020603050405020304" pitchFamily="18" charset="0"/>
                <a:cs typeface="Times New Roman" panose="02020603050405020304" pitchFamily="18" charset="0"/>
              </a:rPr>
              <a:t> University press, Cambridge - Massachusetts - London 1986; </a:t>
            </a:r>
            <a:r>
              <a:rPr lang="en-US" sz="2600" cap="small" dirty="0">
                <a:effectLst/>
                <a:latin typeface="Abadi" panose="020B0604020104020204" pitchFamily="34" charset="0"/>
                <a:ea typeface="Times New Roman" panose="02020603050405020304" pitchFamily="18" charset="0"/>
                <a:cs typeface="Times New Roman" panose="02020603050405020304" pitchFamily="18" charset="0"/>
              </a:rPr>
              <a:t>G. </a:t>
            </a:r>
            <a:r>
              <a:rPr lang="en-US" sz="2600" cap="small" dirty="0" err="1">
                <a:effectLst/>
                <a:latin typeface="Abadi" panose="020B0604020104020204" pitchFamily="34" charset="0"/>
                <a:ea typeface="Times New Roman" panose="02020603050405020304" pitchFamily="18" charset="0"/>
                <a:cs typeface="Times New Roman" panose="02020603050405020304" pitchFamily="18" charset="0"/>
              </a:rPr>
              <a:t>Boccaccini</a:t>
            </a:r>
            <a:r>
              <a:rPr lang="en-US" sz="2600" cap="small" dirty="0">
                <a:effectLst/>
                <a:latin typeface="Abadi" panose="020B0604020104020204" pitchFamily="34" charset="0"/>
                <a:ea typeface="Times New Roman" panose="02020603050405020304" pitchFamily="18" charset="0"/>
                <a:cs typeface="Times New Roman" panose="02020603050405020304" pitchFamily="18" charset="0"/>
              </a:rPr>
              <a:t> - P. Stefani</a:t>
            </a:r>
            <a:r>
              <a:rPr lang="en-US" sz="2600" dirty="0">
                <a:effectLst/>
                <a:latin typeface="Abadi" panose="020B0604020104020204" pitchFamily="34" charset="0"/>
                <a:ea typeface="Times New Roman" panose="02020603050405020304" pitchFamily="18" charset="0"/>
                <a:cs typeface="Times New Roman" panose="02020603050405020304" pitchFamily="18" charset="0"/>
              </a:rPr>
              <a:t>, </a:t>
            </a:r>
            <a:r>
              <a:rPr lang="en-US" sz="2600" i="1" dirty="0" err="1">
                <a:effectLst/>
                <a:latin typeface="Abadi" panose="020B0604020104020204" pitchFamily="34" charset="0"/>
                <a:ea typeface="Times New Roman" panose="02020603050405020304" pitchFamily="18" charset="0"/>
                <a:cs typeface="Times New Roman" panose="02020603050405020304" pitchFamily="18" charset="0"/>
              </a:rPr>
              <a:t>Dallo</a:t>
            </a:r>
            <a:r>
              <a:rPr lang="en-US" sz="2600" i="1" dirty="0">
                <a:effectLst/>
                <a:latin typeface="Abadi" panose="020B0604020104020204" pitchFamily="34" charset="0"/>
                <a:ea typeface="Times New Roman" panose="02020603050405020304" pitchFamily="18" charset="0"/>
                <a:cs typeface="Times New Roman" panose="02020603050405020304" pitchFamily="18" charset="0"/>
              </a:rPr>
              <a:t> </a:t>
            </a:r>
            <a:r>
              <a:rPr lang="en-US" sz="2600" i="1" dirty="0" err="1">
                <a:effectLst/>
                <a:latin typeface="Abadi" panose="020B0604020104020204" pitchFamily="34" charset="0"/>
                <a:ea typeface="Times New Roman" panose="02020603050405020304" pitchFamily="18" charset="0"/>
                <a:cs typeface="Times New Roman" panose="02020603050405020304" pitchFamily="18" charset="0"/>
              </a:rPr>
              <a:t>stesso</a:t>
            </a:r>
            <a:r>
              <a:rPr lang="en-US" sz="2600" i="1" dirty="0">
                <a:effectLst/>
                <a:latin typeface="Abadi" panose="020B0604020104020204" pitchFamily="34" charset="0"/>
                <a:ea typeface="Times New Roman" panose="02020603050405020304" pitchFamily="18" charset="0"/>
                <a:cs typeface="Times New Roman" panose="02020603050405020304" pitchFamily="18" charset="0"/>
              </a:rPr>
              <a:t> </a:t>
            </a:r>
            <a:r>
              <a:rPr lang="en-US" sz="2600" i="1" dirty="0" err="1">
                <a:effectLst/>
                <a:latin typeface="Abadi" panose="020B0604020104020204" pitchFamily="34" charset="0"/>
                <a:ea typeface="Times New Roman" panose="02020603050405020304" pitchFamily="18" charset="0"/>
                <a:cs typeface="Times New Roman" panose="02020603050405020304" pitchFamily="18" charset="0"/>
              </a:rPr>
              <a:t>grembo</a:t>
            </a:r>
            <a:r>
              <a:rPr lang="en-US" sz="2600" i="1" dirty="0">
                <a:effectLst/>
                <a:latin typeface="Abadi" panose="020B0604020104020204" pitchFamily="34" charset="0"/>
                <a:ea typeface="Times New Roman" panose="02020603050405020304" pitchFamily="18" charset="0"/>
                <a:cs typeface="Times New Roman" panose="02020603050405020304" pitchFamily="18" charset="0"/>
              </a:rPr>
              <a:t>. </a:t>
            </a:r>
            <a:r>
              <a:rPr lang="it-IT" sz="2600" i="1" dirty="0">
                <a:effectLst/>
                <a:latin typeface="Abadi" panose="020B0604020104020204" pitchFamily="34" charset="0"/>
                <a:ea typeface="Times New Roman" panose="02020603050405020304" pitchFamily="18" charset="0"/>
                <a:cs typeface="Times New Roman" panose="02020603050405020304" pitchFamily="18" charset="0"/>
              </a:rPr>
              <a:t>Le origini del cristianesimo e del giudaismo rabbinico</a:t>
            </a:r>
            <a:r>
              <a:rPr lang="it-IT" sz="2600" dirty="0">
                <a:effectLst/>
                <a:latin typeface="Abadi" panose="020B0604020104020204" pitchFamily="34" charset="0"/>
                <a:ea typeface="Times New Roman" panose="02020603050405020304" pitchFamily="18" charset="0"/>
                <a:cs typeface="Times New Roman" panose="02020603050405020304" pitchFamily="18" charset="0"/>
              </a:rPr>
              <a:t> (prefazione del Card. C.M. Martini), EDB, Bologna 2017</a:t>
            </a:r>
            <a:r>
              <a:rPr lang="it-IT" sz="2600" baseline="30000" dirty="0">
                <a:effectLst/>
                <a:latin typeface="Abadi" panose="020B0604020104020204" pitchFamily="34" charset="0"/>
                <a:ea typeface="Times New Roman" panose="02020603050405020304" pitchFamily="18" charset="0"/>
                <a:cs typeface="Times New Roman" panose="02020603050405020304" pitchFamily="18" charset="0"/>
              </a:rPr>
              <a:t>3</a:t>
            </a:r>
            <a:r>
              <a:rPr lang="it-IT" sz="2600" dirty="0">
                <a:effectLst/>
                <a:latin typeface="Abadi" panose="020B0604020104020204" pitchFamily="34" charset="0"/>
                <a:ea typeface="Times New Roman" panose="02020603050405020304" pitchFamily="18" charset="0"/>
                <a:cs typeface="Times New Roman" panose="02020603050405020304" pitchFamily="18" charset="0"/>
              </a:rPr>
              <a:t>, 80-81.</a:t>
            </a:r>
          </a:p>
          <a:p>
            <a:endParaRPr lang="it-IT" dirty="0"/>
          </a:p>
        </p:txBody>
      </p:sp>
    </p:spTree>
    <p:extLst>
      <p:ext uri="{BB962C8B-B14F-4D97-AF65-F5344CB8AC3E}">
        <p14:creationId xmlns:p14="http://schemas.microsoft.com/office/powerpoint/2010/main" val="212075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sz="4400" dirty="0">
                <a:highlight>
                  <a:srgbClr val="FFFF00"/>
                </a:highlight>
              </a:rPr>
              <a:t>La Chiesa / Le Chiese</a:t>
            </a:r>
            <a:br>
              <a:rPr lang="it-IT" sz="4400" dirty="0"/>
            </a:br>
            <a:r>
              <a:rPr lang="it-IT" sz="4400" i="1" dirty="0">
                <a:latin typeface="Calisto MT" panose="02040603050505030304" pitchFamily="18" charset="77"/>
              </a:rPr>
              <a:t>nel Mediterraneo</a:t>
            </a:r>
            <a:endParaRPr lang="it-IT" sz="4400" i="1" cap="none" dirty="0">
              <a:latin typeface="Calisto MT" panose="02040603050505030304" pitchFamily="18" charset="77"/>
            </a:endParaRPr>
          </a:p>
        </p:txBody>
      </p:sp>
      <p:sp>
        <p:nvSpPr>
          <p:cNvPr id="3" name="Segnaposto contenuto 2"/>
          <p:cNvSpPr>
            <a:spLocks noGrp="1"/>
          </p:cNvSpPr>
          <p:nvPr>
            <p:ph idx="1"/>
          </p:nvPr>
        </p:nvSpPr>
        <p:spPr/>
        <p:txBody>
          <a:bodyPr>
            <a:normAutofit fontScale="85000" lnSpcReduction="20000"/>
          </a:bodyPr>
          <a:lstStyle/>
          <a:p>
            <a:pPr algn="just"/>
            <a:r>
              <a:rPr lang="it-IT" dirty="0"/>
              <a:t>*Obiettivo del Corso:</a:t>
            </a:r>
          </a:p>
          <a:p>
            <a:pPr marL="0" indent="0" algn="just">
              <a:buNone/>
            </a:pPr>
            <a:r>
              <a:rPr lang="it-IT" dirty="0"/>
              <a:t>Dopo una sezione introduttiva sulla «</a:t>
            </a:r>
            <a:r>
              <a:rPr lang="it-IT" dirty="0" err="1"/>
              <a:t>giudaicità</a:t>
            </a:r>
            <a:r>
              <a:rPr lang="it-IT" dirty="0"/>
              <a:t>» di Gesù, si affronterà la questione della nascita del cristianesimo e delle Chiese nel contesto del Mediterraneo a partire da alcuni luoghi geografici significativi, che hanno determinato la nascita delle prime comunità dei credenti in Cristo.</a:t>
            </a:r>
          </a:p>
          <a:p>
            <a:pPr algn="just"/>
            <a:endParaRPr lang="it-IT" dirty="0"/>
          </a:p>
          <a:p>
            <a:pPr marL="0" indent="0" algn="just">
              <a:buNone/>
            </a:pPr>
            <a:r>
              <a:rPr lang="it-IT" dirty="0">
                <a:sym typeface="Wingdings" pitchFamily="2" charset="2"/>
              </a:rPr>
              <a:t></a:t>
            </a:r>
            <a:r>
              <a:rPr lang="it-IT" dirty="0"/>
              <a:t>* </a:t>
            </a:r>
            <a:r>
              <a:rPr lang="it-IT" dirty="0" err="1"/>
              <a:t>explicatio</a:t>
            </a:r>
            <a:r>
              <a:rPr lang="it-IT" dirty="0"/>
              <a:t> </a:t>
            </a:r>
            <a:r>
              <a:rPr lang="it-IT" dirty="0" err="1"/>
              <a:t>terminorum</a:t>
            </a:r>
            <a:r>
              <a:rPr lang="it-IT" dirty="0"/>
              <a:t>:</a:t>
            </a:r>
          </a:p>
          <a:p>
            <a:r>
              <a:rPr lang="it-IT" dirty="0"/>
              <a:t>Nell’AT il termine Chiesa deriva dall’</a:t>
            </a:r>
            <a:r>
              <a:rPr lang="it-IT" dirty="0">
                <a:highlight>
                  <a:srgbClr val="00FFFF"/>
                </a:highlight>
              </a:rPr>
              <a:t>ebraico</a:t>
            </a:r>
            <a:r>
              <a:rPr lang="it-IT" dirty="0">
                <a:highlight>
                  <a:srgbClr val="00FFFF"/>
                </a:highlight>
                <a:latin typeface="Garamond" panose="02020404030301010803" pitchFamily="18" charset="0"/>
                <a:cs typeface="Damascus" pitchFamily="2" charset="-78"/>
              </a:rPr>
              <a:t> </a:t>
            </a:r>
            <a:r>
              <a:rPr lang="he-IL" b="1" i="0" dirty="0">
                <a:solidFill>
                  <a:srgbClr val="434343"/>
                </a:solidFill>
                <a:effectLst/>
                <a:highlight>
                  <a:srgbClr val="00FFFF"/>
                </a:highlight>
                <a:latin typeface="Garamond" panose="02020404030301010803" pitchFamily="18" charset="0"/>
              </a:rPr>
              <a:t>קָהָל</a:t>
            </a:r>
            <a:r>
              <a:rPr lang="it-IT" dirty="0">
                <a:highlight>
                  <a:srgbClr val="00FFFF"/>
                </a:highlight>
                <a:latin typeface="Garamond" panose="02020404030301010803" pitchFamily="18" charset="0"/>
                <a:cs typeface="Damascus" pitchFamily="2" charset="-78"/>
              </a:rPr>
              <a:t> </a:t>
            </a:r>
            <a:r>
              <a:rPr lang="it-IT" dirty="0">
                <a:highlight>
                  <a:srgbClr val="00FFFF"/>
                </a:highlight>
              </a:rPr>
              <a:t>(</a:t>
            </a:r>
            <a:r>
              <a:rPr lang="it-IT" i="1" dirty="0" err="1">
                <a:highlight>
                  <a:srgbClr val="00FFFF"/>
                </a:highlight>
              </a:rPr>
              <a:t>Qāhāl</a:t>
            </a:r>
            <a:r>
              <a:rPr lang="it-IT" dirty="0">
                <a:highlight>
                  <a:srgbClr val="00FFFF"/>
                </a:highlight>
              </a:rPr>
              <a:t> ) </a:t>
            </a:r>
            <a:r>
              <a:rPr lang="it-IT" dirty="0"/>
              <a:t>che significa assemblea convocata/adunata da Dio (JHWH)</a:t>
            </a:r>
            <a:endParaRPr lang="el-GR" dirty="0"/>
          </a:p>
          <a:p>
            <a:r>
              <a:rPr lang="it-IT" dirty="0"/>
              <a:t>Nel NT è tradotto con</a:t>
            </a:r>
            <a:r>
              <a:rPr lang="el-GR" dirty="0"/>
              <a:t> </a:t>
            </a:r>
            <a:r>
              <a:rPr lang="it-IT" dirty="0"/>
              <a:t>il </a:t>
            </a:r>
            <a:r>
              <a:rPr lang="it-IT" dirty="0">
                <a:highlight>
                  <a:srgbClr val="00FFFF"/>
                </a:highlight>
              </a:rPr>
              <a:t>greco </a:t>
            </a:r>
            <a:r>
              <a:rPr lang="el-GR" dirty="0" err="1">
                <a:highlight>
                  <a:srgbClr val="00FFFF"/>
                </a:highlight>
              </a:rPr>
              <a:t>ἐκκλησὶα</a:t>
            </a:r>
            <a:endParaRPr lang="it-IT" dirty="0"/>
          </a:p>
          <a:p>
            <a:pPr algn="just"/>
            <a:r>
              <a:rPr lang="it-IT" dirty="0"/>
              <a:t>Due termini diversi designano il concetto di popolo: </a:t>
            </a:r>
            <a:r>
              <a:rPr lang="it-IT" dirty="0">
                <a:highlight>
                  <a:srgbClr val="00FFFF"/>
                </a:highlight>
              </a:rPr>
              <a:t>«</a:t>
            </a:r>
            <a:r>
              <a:rPr lang="it-IT" dirty="0" err="1">
                <a:highlight>
                  <a:srgbClr val="00FFFF"/>
                </a:highlight>
              </a:rPr>
              <a:t>םצ</a:t>
            </a:r>
            <a:r>
              <a:rPr lang="it-IT" dirty="0">
                <a:highlight>
                  <a:srgbClr val="00FFFF"/>
                </a:highlight>
              </a:rPr>
              <a:t> [</a:t>
            </a:r>
            <a:r>
              <a:rPr lang="it-IT" i="1" dirty="0">
                <a:highlight>
                  <a:srgbClr val="00FFFF"/>
                </a:highlight>
              </a:rPr>
              <a:t>‘</a:t>
            </a:r>
            <a:r>
              <a:rPr lang="it-IT" i="1" dirty="0" err="1">
                <a:highlight>
                  <a:srgbClr val="00FFFF"/>
                </a:highlight>
              </a:rPr>
              <a:t>am</a:t>
            </a:r>
            <a:r>
              <a:rPr lang="it-IT" dirty="0">
                <a:highlight>
                  <a:srgbClr val="00FFFF"/>
                </a:highlight>
              </a:rPr>
              <a:t>]»</a:t>
            </a:r>
            <a:r>
              <a:rPr lang="it-IT" dirty="0"/>
              <a:t> quando si tratta di Israele, </a:t>
            </a:r>
            <a:r>
              <a:rPr lang="it-IT" dirty="0">
                <a:highlight>
                  <a:srgbClr val="00FFFF"/>
                </a:highlight>
              </a:rPr>
              <a:t>«</a:t>
            </a:r>
            <a:r>
              <a:rPr lang="it-IT" dirty="0" err="1">
                <a:highlight>
                  <a:srgbClr val="00FFFF"/>
                </a:highlight>
              </a:rPr>
              <a:t>גוים</a:t>
            </a:r>
            <a:r>
              <a:rPr lang="it-IT" dirty="0">
                <a:highlight>
                  <a:srgbClr val="00FFFF"/>
                </a:highlight>
              </a:rPr>
              <a:t> [</a:t>
            </a:r>
            <a:r>
              <a:rPr lang="it-IT" i="1" dirty="0" err="1">
                <a:highlight>
                  <a:srgbClr val="00FFFF"/>
                </a:highlight>
              </a:rPr>
              <a:t>gojîm</a:t>
            </a:r>
            <a:r>
              <a:rPr lang="it-IT" dirty="0">
                <a:highlight>
                  <a:srgbClr val="00FFFF"/>
                </a:highlight>
              </a:rPr>
              <a:t>]»</a:t>
            </a:r>
            <a:r>
              <a:rPr lang="it-IT" dirty="0"/>
              <a:t> se si parla delle altre nazioni. La LXX traduce</a:t>
            </a:r>
            <a:r>
              <a:rPr lang="el-GR" dirty="0"/>
              <a:t> </a:t>
            </a:r>
            <a:r>
              <a:rPr lang="it-IT" dirty="0"/>
              <a:t>con </a:t>
            </a:r>
            <a:r>
              <a:rPr lang="it-IT" dirty="0" err="1">
                <a:latin typeface="Garamond"/>
                <a:cs typeface="Garamond"/>
              </a:rPr>
              <a:t>λάος</a:t>
            </a:r>
            <a:r>
              <a:rPr lang="it-IT" dirty="0"/>
              <a:t> il termine ebraico </a:t>
            </a:r>
            <a:r>
              <a:rPr lang="it-IT" dirty="0" err="1"/>
              <a:t>םצ</a:t>
            </a:r>
            <a:r>
              <a:rPr lang="it-IT" i="1" dirty="0"/>
              <a:t> </a:t>
            </a:r>
            <a:r>
              <a:rPr lang="it-IT" dirty="0"/>
              <a:t>[</a:t>
            </a:r>
            <a:r>
              <a:rPr lang="it-IT" i="1" dirty="0"/>
              <a:t>‘</a:t>
            </a:r>
            <a:r>
              <a:rPr lang="it-IT" i="1" dirty="0" err="1"/>
              <a:t>am</a:t>
            </a:r>
            <a:r>
              <a:rPr lang="it-IT" dirty="0"/>
              <a:t>] e gli contrappone il termine</a:t>
            </a:r>
            <a:r>
              <a:rPr lang="it-IT" i="1" dirty="0"/>
              <a:t> </a:t>
            </a:r>
            <a:r>
              <a:rPr lang="it-IT" dirty="0" err="1"/>
              <a:t>ἔθνη</a:t>
            </a:r>
            <a:r>
              <a:rPr lang="it-IT" dirty="0"/>
              <a:t>, al posto dell’ebraico </a:t>
            </a:r>
            <a:r>
              <a:rPr lang="it-IT" dirty="0" err="1"/>
              <a:t>גוים</a:t>
            </a:r>
            <a:r>
              <a:rPr lang="it-IT" dirty="0"/>
              <a:t> [</a:t>
            </a:r>
            <a:r>
              <a:rPr lang="it-IT" i="1" dirty="0" err="1"/>
              <a:t>gojîm</a:t>
            </a:r>
            <a:r>
              <a:rPr lang="it-IT" dirty="0"/>
              <a:t>]</a:t>
            </a:r>
            <a:r>
              <a:rPr lang="it-IT" i="1" dirty="0"/>
              <a:t>.</a:t>
            </a:r>
            <a:r>
              <a:rPr lang="it-IT" dirty="0"/>
              <a:t> </a:t>
            </a:r>
          </a:p>
          <a:p>
            <a:pPr algn="just"/>
            <a:r>
              <a:rPr lang="it-IT" dirty="0"/>
              <a:t>Il popolo</a:t>
            </a:r>
            <a:r>
              <a:rPr lang="it-IT" i="1" dirty="0"/>
              <a:t> </a:t>
            </a:r>
            <a:r>
              <a:rPr lang="it-IT" dirty="0"/>
              <a:t>[</a:t>
            </a:r>
            <a:r>
              <a:rPr lang="it-IT" dirty="0" err="1"/>
              <a:t>λάος</a:t>
            </a:r>
            <a:r>
              <a:rPr lang="it-IT" dirty="0"/>
              <a:t>] si distingue da coloro che non ne fanno parte, mentre </a:t>
            </a:r>
            <a:r>
              <a:rPr lang="it-IT" dirty="0" err="1"/>
              <a:t>ἔθνη</a:t>
            </a:r>
            <a:r>
              <a:rPr lang="it-IT" i="1" dirty="0"/>
              <a:t> </a:t>
            </a:r>
            <a:r>
              <a:rPr lang="it-IT" dirty="0"/>
              <a:t>indica generalmente i popoli al di fuori di Israele e delle sue Leggi. </a:t>
            </a:r>
          </a:p>
        </p:txBody>
      </p:sp>
    </p:spTree>
    <p:extLst>
      <p:ext uri="{BB962C8B-B14F-4D97-AF65-F5344CB8AC3E}">
        <p14:creationId xmlns:p14="http://schemas.microsoft.com/office/powerpoint/2010/main" val="859702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287F03B-73CE-0514-C6D7-F7400D292E08}"/>
              </a:ext>
            </a:extLst>
          </p:cNvPr>
          <p:cNvSpPr>
            <a:spLocks noGrp="1"/>
          </p:cNvSpPr>
          <p:nvPr>
            <p:ph type="title"/>
          </p:nvPr>
        </p:nvSpPr>
        <p:spPr/>
        <p:txBody>
          <a:bodyPr/>
          <a:lstStyle/>
          <a:p>
            <a:r>
              <a:rPr lang="it-IT" dirty="0"/>
              <a:t>Il metodo di questo percorso: tra storia e dogma</a:t>
            </a:r>
          </a:p>
        </p:txBody>
      </p:sp>
      <p:sp>
        <p:nvSpPr>
          <p:cNvPr id="3" name="Segnaposto contenuto 2">
            <a:extLst>
              <a:ext uri="{FF2B5EF4-FFF2-40B4-BE49-F238E27FC236}">
                <a16:creationId xmlns:a16="http://schemas.microsoft.com/office/drawing/2014/main" id="{904E7B6B-ED1C-1454-DCCE-2AB1878D977A}"/>
              </a:ext>
            </a:extLst>
          </p:cNvPr>
          <p:cNvSpPr>
            <a:spLocks noGrp="1"/>
          </p:cNvSpPr>
          <p:nvPr>
            <p:ph idx="1"/>
          </p:nvPr>
        </p:nvSpPr>
        <p:spPr/>
        <p:txBody>
          <a:bodyPr>
            <a:normAutofit/>
          </a:bodyPr>
          <a:lstStyle/>
          <a:p>
            <a:endParaRPr lang="it-IT" sz="2400" dirty="0"/>
          </a:p>
          <a:p>
            <a:r>
              <a:rPr lang="it-IT" sz="2400" i="1" dirty="0" err="1">
                <a:highlight>
                  <a:srgbClr val="00FFFF"/>
                </a:highlight>
              </a:rPr>
              <a:t>Historie</a:t>
            </a:r>
            <a:r>
              <a:rPr lang="it-IT" sz="2400" dirty="0"/>
              <a:t>: lo svolgimento della storia, delle </a:t>
            </a:r>
            <a:r>
              <a:rPr lang="it-IT" sz="2400" i="1" dirty="0"/>
              <a:t>res </a:t>
            </a:r>
            <a:r>
              <a:rPr lang="it-IT" sz="2400" i="1" dirty="0" err="1"/>
              <a:t>gestae</a:t>
            </a:r>
            <a:r>
              <a:rPr lang="it-IT" sz="2400" i="1" dirty="0"/>
              <a:t>; </a:t>
            </a:r>
            <a:r>
              <a:rPr lang="it-IT" sz="2400" dirty="0"/>
              <a:t>i fatti accaduti</a:t>
            </a:r>
            <a:endParaRPr lang="it-IT" sz="2400" i="1" dirty="0"/>
          </a:p>
          <a:p>
            <a:endParaRPr lang="it-IT" sz="2400" i="1" dirty="0"/>
          </a:p>
          <a:p>
            <a:r>
              <a:rPr lang="it-IT" sz="2400" i="1" dirty="0" err="1">
                <a:highlight>
                  <a:srgbClr val="00FFFF"/>
                </a:highlight>
              </a:rPr>
              <a:t>Geschichte</a:t>
            </a:r>
            <a:r>
              <a:rPr lang="it-IT" sz="2400" dirty="0"/>
              <a:t>: il disvelarsi del senso dell’essere nell’evento storico</a:t>
            </a:r>
          </a:p>
          <a:p>
            <a:r>
              <a:rPr lang="it-IT" sz="2400" cap="small" dirty="0"/>
              <a:t>Martin Heidegger</a:t>
            </a:r>
            <a:r>
              <a:rPr lang="it-IT" sz="2400" dirty="0"/>
              <a:t>, </a:t>
            </a:r>
            <a:r>
              <a:rPr lang="it-IT" sz="2400" i="1" dirty="0"/>
              <a:t>Essere e Tempo (1927),</a:t>
            </a:r>
            <a:r>
              <a:rPr lang="it-IT" sz="2400" dirty="0"/>
              <a:t> in particolare la seconda parte: la temporalità dell’Esser-Ci.</a:t>
            </a:r>
          </a:p>
        </p:txBody>
      </p:sp>
    </p:spTree>
    <p:extLst>
      <p:ext uri="{BB962C8B-B14F-4D97-AF65-F5344CB8AC3E}">
        <p14:creationId xmlns:p14="http://schemas.microsoft.com/office/powerpoint/2010/main" val="3039807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002971" y="261257"/>
            <a:ext cx="10058400" cy="6422572"/>
          </a:xfrm>
        </p:spPr>
        <p:txBody>
          <a:bodyPr>
            <a:normAutofit fontScale="92500" lnSpcReduction="20000"/>
          </a:bodyPr>
          <a:lstStyle/>
          <a:p>
            <a:pPr marL="0" indent="0">
              <a:buNone/>
            </a:pPr>
            <a:r>
              <a:rPr lang="it-IT" b="1" dirty="0"/>
              <a:t>Parte 1) </a:t>
            </a:r>
            <a:r>
              <a:rPr lang="it-IT" b="1" dirty="0">
                <a:solidFill>
                  <a:schemeClr val="accent1"/>
                </a:solidFill>
              </a:rPr>
              <a:t>La riscoperta della «</a:t>
            </a:r>
            <a:r>
              <a:rPr lang="it-IT" b="1" dirty="0" err="1">
                <a:solidFill>
                  <a:schemeClr val="accent1"/>
                </a:solidFill>
              </a:rPr>
              <a:t>giudaicità</a:t>
            </a:r>
            <a:r>
              <a:rPr lang="it-IT" b="1" dirty="0">
                <a:solidFill>
                  <a:schemeClr val="accent1"/>
                </a:solidFill>
              </a:rPr>
              <a:t>» di Gesù e del primo cristianesimo </a:t>
            </a:r>
            <a:r>
              <a:rPr lang="it-IT" b="1" dirty="0">
                <a:solidFill>
                  <a:srgbClr val="0070C0"/>
                </a:solidFill>
              </a:rPr>
              <a:t>[Lezioni 1-3]</a:t>
            </a:r>
          </a:p>
          <a:p>
            <a:pPr>
              <a:buAutoNum type="alphaUcParenR"/>
            </a:pPr>
            <a:r>
              <a:rPr lang="it-IT" b="1" dirty="0"/>
              <a:t>La collocazione del Gesù storico</a:t>
            </a:r>
          </a:p>
          <a:p>
            <a:pPr>
              <a:buFont typeface="Wingdings" panose="05000000000000000000" pitchFamily="2" charset="2"/>
              <a:buChar char="Ø"/>
            </a:pPr>
            <a:r>
              <a:rPr lang="it-IT" dirty="0"/>
              <a:t>Cosa significa studiare Gesù (e il cristianesimo) dal punto di vista storico?</a:t>
            </a:r>
          </a:p>
          <a:p>
            <a:pPr>
              <a:buFont typeface="Wingdings" panose="05000000000000000000" pitchFamily="2" charset="2"/>
              <a:buChar char="Ø"/>
            </a:pPr>
            <a:r>
              <a:rPr lang="it-IT" dirty="0"/>
              <a:t>In quale contesto storico va collocato Gesù e il suo movimento?</a:t>
            </a:r>
          </a:p>
          <a:p>
            <a:pPr>
              <a:buFont typeface="Wingdings" panose="05000000000000000000" pitchFamily="2" charset="2"/>
              <a:buChar char="Ø"/>
            </a:pPr>
            <a:r>
              <a:rPr lang="it-IT" sz="1800" dirty="0"/>
              <a:t>Cosa significa studiare Gesù (e il cristianesimo) dal punto di vista dogmatico?</a:t>
            </a:r>
          </a:p>
          <a:p>
            <a:r>
              <a:rPr lang="it-IT" sz="1800" dirty="0"/>
              <a:t>La rilevanza della ricerca storica su Gesù per la fede cristiana?</a:t>
            </a:r>
          </a:p>
          <a:p>
            <a:r>
              <a:rPr lang="it-IT" sz="1800" dirty="0"/>
              <a:t>Le fasi della ricerca sul Gesù storico</a:t>
            </a:r>
          </a:p>
          <a:p>
            <a:r>
              <a:rPr lang="it-IT" dirty="0"/>
              <a:t>La terza ricerca storica su Gesù</a:t>
            </a:r>
          </a:p>
          <a:p>
            <a:r>
              <a:rPr lang="it-IT" dirty="0"/>
              <a:t>Nuove acquisizioni per la ricerca su Gesù</a:t>
            </a:r>
          </a:p>
          <a:p>
            <a:pPr marL="0" indent="0">
              <a:buNone/>
            </a:pPr>
            <a:r>
              <a:rPr lang="it-IT" b="1" dirty="0"/>
              <a:t>B) Le categorie storiche di Ellenismo e Giudaismo</a:t>
            </a:r>
          </a:p>
          <a:p>
            <a:r>
              <a:rPr lang="it-IT" dirty="0"/>
              <a:t>Ellenismo: genesi e accezione del termine in ambito storiografico</a:t>
            </a:r>
          </a:p>
          <a:p>
            <a:r>
              <a:rPr lang="it-IT" dirty="0"/>
              <a:t>Ellenismo e giudaismo come due poli contrapposti funzionali alla storia del cristianesimo</a:t>
            </a:r>
          </a:p>
          <a:p>
            <a:r>
              <a:rPr lang="it-IT" dirty="0"/>
              <a:t>La crisi del precedente modello ermeneutico: il giudaismo come parte della cultura e delle storia ellenistica (</a:t>
            </a:r>
            <a:r>
              <a:rPr lang="it-IT" dirty="0" err="1"/>
              <a:t>Tcherikover</a:t>
            </a:r>
            <a:r>
              <a:rPr lang="it-IT" dirty="0"/>
              <a:t>, </a:t>
            </a:r>
            <a:r>
              <a:rPr lang="it-IT" dirty="0" err="1"/>
              <a:t>Hengel</a:t>
            </a:r>
            <a:r>
              <a:rPr lang="it-IT" dirty="0"/>
              <a:t>) </a:t>
            </a:r>
          </a:p>
          <a:p>
            <a:r>
              <a:rPr lang="it-IT" dirty="0"/>
              <a:t>Il superamento del giudizio negativo sul giudaismo nel clima culturale post-1945</a:t>
            </a:r>
          </a:p>
          <a:p>
            <a:pPr marL="0" indent="0">
              <a:buNone/>
            </a:pPr>
            <a:r>
              <a:rPr lang="it-IT" b="1" dirty="0"/>
              <a:t>C) L’affermarsi di un nuovo paradigma storico:</a:t>
            </a:r>
          </a:p>
          <a:p>
            <a:pPr>
              <a:buFont typeface="Wingdings" panose="05000000000000000000" pitchFamily="2" charset="2"/>
              <a:buChar char="Ø"/>
            </a:pPr>
            <a:r>
              <a:rPr lang="it-IT" dirty="0"/>
              <a:t>Il giudaismo come realtà storica</a:t>
            </a:r>
          </a:p>
          <a:p>
            <a:pPr>
              <a:buFont typeface="Wingdings" panose="05000000000000000000" pitchFamily="2" charset="2"/>
              <a:buChar char="Ø"/>
            </a:pPr>
            <a:r>
              <a:rPr lang="it-IT" dirty="0"/>
              <a:t>Gesù ebreo del suo tempo</a:t>
            </a:r>
          </a:p>
          <a:p>
            <a:pPr>
              <a:buFont typeface="Wingdings" panose="05000000000000000000" pitchFamily="2" charset="2"/>
              <a:buChar char="Ø"/>
            </a:pPr>
            <a:r>
              <a:rPr lang="it-IT" dirty="0"/>
              <a:t>I seguaci di Gesù come ebrei del loro tempo</a:t>
            </a:r>
          </a:p>
          <a:p>
            <a:pPr marL="0" indent="0">
              <a:buNone/>
            </a:pPr>
            <a:endParaRPr lang="it-IT" b="1" dirty="0"/>
          </a:p>
        </p:txBody>
      </p:sp>
    </p:spTree>
    <p:extLst>
      <p:ext uri="{BB962C8B-B14F-4D97-AF65-F5344CB8AC3E}">
        <p14:creationId xmlns:p14="http://schemas.microsoft.com/office/powerpoint/2010/main" val="662037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A9348-098A-A385-F872-54825442F606}"/>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54362D7-4AF7-A4D2-805E-716A9BFF2F48}"/>
              </a:ext>
            </a:extLst>
          </p:cNvPr>
          <p:cNvSpPr>
            <a:spLocks noGrp="1"/>
          </p:cNvSpPr>
          <p:nvPr>
            <p:ph idx="1"/>
          </p:nvPr>
        </p:nvSpPr>
        <p:spPr>
          <a:xfrm>
            <a:off x="2002971" y="261257"/>
            <a:ext cx="10058400" cy="6422572"/>
          </a:xfrm>
        </p:spPr>
        <p:txBody>
          <a:bodyPr>
            <a:normAutofit/>
          </a:bodyPr>
          <a:lstStyle/>
          <a:p>
            <a:pPr marL="0" indent="0">
              <a:buNone/>
            </a:pPr>
            <a:r>
              <a:rPr lang="it-IT" b="1" dirty="0"/>
              <a:t>Parte 1) La riscoperta della «</a:t>
            </a:r>
            <a:r>
              <a:rPr lang="it-IT" b="1" dirty="0" err="1"/>
              <a:t>giudaicità</a:t>
            </a:r>
            <a:r>
              <a:rPr lang="it-IT" b="1" dirty="0"/>
              <a:t>» di Gesù e del primo cristianesimo</a:t>
            </a:r>
          </a:p>
          <a:p>
            <a:pPr marL="0" indent="0">
              <a:buNone/>
            </a:pPr>
            <a:r>
              <a:rPr lang="it-IT" b="1" dirty="0"/>
              <a:t>Bibliografia:</a:t>
            </a:r>
          </a:p>
          <a:p>
            <a:pPr marL="0" indent="0">
              <a:buNone/>
            </a:pPr>
            <a:r>
              <a:rPr lang="it-IT" b="1" dirty="0"/>
              <a:t>G. Jossa, «La riscoperta del Gesù ebreo. Il limiti della precedente ricerca e le aporie di quella attuale», in </a:t>
            </a:r>
            <a:r>
              <a:rPr lang="it-IT" b="1" i="1" dirty="0"/>
              <a:t>Ricerche Storico Bibliche </a:t>
            </a:r>
            <a:r>
              <a:rPr lang="it-IT" b="1" dirty="0"/>
              <a:t>29, 2017</a:t>
            </a:r>
          </a:p>
          <a:p>
            <a:pPr marL="0" indent="0">
              <a:buNone/>
            </a:pPr>
            <a:r>
              <a:rPr lang="it-IT" b="1" dirty="0"/>
              <a:t>D. Garribba</a:t>
            </a:r>
            <a:r>
              <a:rPr lang="it-IT" dirty="0"/>
              <a:t>, «</a:t>
            </a:r>
            <a:r>
              <a:rPr lang="it-IT" b="1" dirty="0"/>
              <a:t>Gesù e i suoi seguaci di fronte alla scena politica del suo tempo» (in via di Pubblicazione) da richiedere al docente</a:t>
            </a:r>
          </a:p>
          <a:p>
            <a:pPr marL="0" indent="0">
              <a:buNone/>
            </a:pPr>
            <a:r>
              <a:rPr lang="it-IT" b="1" dirty="0"/>
              <a:t>J.P. </a:t>
            </a:r>
            <a:r>
              <a:rPr lang="it-IT" b="1" cap="small" dirty="0"/>
              <a:t>Meier</a:t>
            </a:r>
            <a:r>
              <a:rPr lang="it-IT" b="1" dirty="0"/>
              <a:t>, </a:t>
            </a:r>
            <a:r>
              <a:rPr lang="it-IT" b="1" i="1" dirty="0"/>
              <a:t>Un ebreo marginale. Ripensare il Gesù storico</a:t>
            </a:r>
            <a:r>
              <a:rPr lang="it-IT" b="1" dirty="0"/>
              <a:t>, </a:t>
            </a:r>
            <a:r>
              <a:rPr lang="it-IT" b="1" dirty="0" err="1"/>
              <a:t>voll</a:t>
            </a:r>
            <a:r>
              <a:rPr lang="it-IT" b="1" dirty="0"/>
              <a:t> 1-5, </a:t>
            </a:r>
            <a:r>
              <a:rPr lang="it-IT" b="1" dirty="0" err="1"/>
              <a:t>Queriniana</a:t>
            </a:r>
            <a:r>
              <a:rPr lang="it-IT" b="1" dirty="0"/>
              <a:t>, Brescia 2001-2017</a:t>
            </a:r>
          </a:p>
        </p:txBody>
      </p:sp>
    </p:spTree>
    <p:extLst>
      <p:ext uri="{BB962C8B-B14F-4D97-AF65-F5344CB8AC3E}">
        <p14:creationId xmlns:p14="http://schemas.microsoft.com/office/powerpoint/2010/main" val="3682439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253343" y="119744"/>
            <a:ext cx="9938657" cy="6662056"/>
          </a:xfrm>
        </p:spPr>
        <p:txBody>
          <a:bodyPr>
            <a:normAutofit/>
          </a:bodyPr>
          <a:lstStyle/>
          <a:p>
            <a:pPr marL="0" indent="0">
              <a:buNone/>
            </a:pPr>
            <a:r>
              <a:rPr lang="it-IT" b="1" dirty="0">
                <a:solidFill>
                  <a:schemeClr val="accent1"/>
                </a:solidFill>
              </a:rPr>
              <a:t>Parte 2. Lo sviluppo della Chiesa all’interno del giudaismo</a:t>
            </a:r>
          </a:p>
          <a:p>
            <a:pPr>
              <a:buAutoNum type="alphaUcParenR"/>
            </a:pPr>
            <a:r>
              <a:rPr lang="it-IT" b="1" dirty="0"/>
              <a:t>Il formarsi della comunità di Gerusalemme </a:t>
            </a:r>
            <a:r>
              <a:rPr lang="it-IT" b="1" dirty="0">
                <a:solidFill>
                  <a:srgbClr val="0070C0"/>
                </a:solidFill>
              </a:rPr>
              <a:t>[Lezioni 4-6]</a:t>
            </a:r>
            <a:endParaRPr lang="it-IT" b="1" dirty="0"/>
          </a:p>
          <a:p>
            <a:pPr>
              <a:buFont typeface="Wingdings" panose="05000000000000000000" pitchFamily="2" charset="2"/>
              <a:buChar char="Ø"/>
            </a:pPr>
            <a:r>
              <a:rPr lang="it-IT" dirty="0"/>
              <a:t>Le fonti per la ricostruzione della storia della prima comunità. </a:t>
            </a:r>
          </a:p>
          <a:p>
            <a:pPr>
              <a:buFont typeface="Wingdings" panose="05000000000000000000" pitchFamily="2" charset="2"/>
              <a:buChar char="Ø"/>
            </a:pPr>
            <a:r>
              <a:rPr lang="it-IT" dirty="0"/>
              <a:t>I seguaci di Gesù all’indomani degli eventi pasquali e il ruolo dei Dodici</a:t>
            </a:r>
          </a:p>
          <a:p>
            <a:pPr>
              <a:buFont typeface="Wingdings" panose="05000000000000000000" pitchFamily="2" charset="2"/>
              <a:buChar char="Ø"/>
            </a:pPr>
            <a:r>
              <a:rPr lang="it-IT" dirty="0"/>
              <a:t>L’articolazione della prima comunità: i Dodici, gli Ebrei, gli Ellenisti, la persecuzione degli Ellenisti</a:t>
            </a:r>
          </a:p>
          <a:p>
            <a:pPr marL="0" indent="0">
              <a:buNone/>
            </a:pPr>
            <a:endParaRPr lang="it-IT" dirty="0"/>
          </a:p>
          <a:p>
            <a:pPr marL="0" indent="0">
              <a:buNone/>
            </a:pPr>
            <a:r>
              <a:rPr lang="it-IT" b="1" i="1" dirty="0"/>
              <a:t>B) </a:t>
            </a:r>
            <a:r>
              <a:rPr lang="it-IT" b="1" dirty="0"/>
              <a:t>Il formarsi della comunità di Antiochia </a:t>
            </a:r>
            <a:r>
              <a:rPr lang="it-IT" b="1" dirty="0">
                <a:solidFill>
                  <a:srgbClr val="0070C0"/>
                </a:solidFill>
              </a:rPr>
              <a:t>[Lezioni 5-8]</a:t>
            </a:r>
            <a:endParaRPr lang="it-IT" b="1" dirty="0"/>
          </a:p>
          <a:p>
            <a:pPr>
              <a:buFont typeface="Wingdings" panose="05000000000000000000" pitchFamily="2" charset="2"/>
              <a:buChar char="Ø"/>
            </a:pPr>
            <a:r>
              <a:rPr lang="it-IT" dirty="0"/>
              <a:t>L’uscita da Gerusalemme e l’apertura della predicazione ai gentili</a:t>
            </a:r>
          </a:p>
          <a:p>
            <a:pPr>
              <a:buFont typeface="Wingdings" panose="05000000000000000000" pitchFamily="2" charset="2"/>
              <a:buChar char="Ø"/>
            </a:pPr>
            <a:r>
              <a:rPr lang="it-IT" dirty="0"/>
              <a:t>Le origini storiche della comunità antiochena</a:t>
            </a:r>
          </a:p>
          <a:p>
            <a:pPr>
              <a:buFont typeface="Wingdings" panose="05000000000000000000" pitchFamily="2" charset="2"/>
              <a:buChar char="Ø"/>
            </a:pPr>
            <a:r>
              <a:rPr lang="it-IT" dirty="0"/>
              <a:t>La costituzione di una comunità mista</a:t>
            </a:r>
          </a:p>
          <a:p>
            <a:pPr marL="0" indent="0">
              <a:buNone/>
            </a:pPr>
            <a:endParaRPr lang="it-IT" b="1" dirty="0"/>
          </a:p>
          <a:p>
            <a:pPr marL="0" indent="0">
              <a:buNone/>
            </a:pPr>
            <a:r>
              <a:rPr lang="it-IT" b="1" i="1" dirty="0"/>
              <a:t>c) L’opera di Paolo e la costituzione delle comunità gentili </a:t>
            </a:r>
            <a:r>
              <a:rPr lang="it-IT" b="1" dirty="0">
                <a:solidFill>
                  <a:srgbClr val="0070C0"/>
                </a:solidFill>
              </a:rPr>
              <a:t>[Lezioni 9-12]</a:t>
            </a:r>
            <a:endParaRPr lang="it-IT" b="1" i="1" dirty="0"/>
          </a:p>
          <a:p>
            <a:pPr>
              <a:buFont typeface="Wingdings" panose="05000000000000000000" pitchFamily="2" charset="2"/>
              <a:buChar char="Ø"/>
            </a:pPr>
            <a:r>
              <a:rPr lang="it-IT" dirty="0"/>
              <a:t>Il ruolo di Paolo nella comunità Antiochena</a:t>
            </a:r>
          </a:p>
          <a:p>
            <a:pPr>
              <a:buFont typeface="Wingdings" panose="05000000000000000000" pitchFamily="2" charset="2"/>
              <a:buChar char="Ø"/>
            </a:pPr>
            <a:r>
              <a:rPr lang="it-IT" dirty="0"/>
              <a:t>Il concilio di Gerusalemme</a:t>
            </a:r>
          </a:p>
          <a:p>
            <a:pPr>
              <a:buFont typeface="Wingdings" panose="05000000000000000000" pitchFamily="2" charset="2"/>
              <a:buChar char="Ø"/>
            </a:pPr>
            <a:r>
              <a:rPr lang="it-IT" dirty="0"/>
              <a:t>L’incidente di Antiochia e l’inizio di una missione autonoma</a:t>
            </a:r>
          </a:p>
          <a:p>
            <a:pPr>
              <a:buFont typeface="Wingdings" panose="05000000000000000000" pitchFamily="2" charset="2"/>
              <a:buChar char="Ø"/>
            </a:pPr>
            <a:r>
              <a:rPr lang="it-IT" dirty="0"/>
              <a:t>La fondazione delle comunità di Filippi, Tessalonica e Corinto</a:t>
            </a:r>
          </a:p>
        </p:txBody>
      </p:sp>
    </p:spTree>
    <p:extLst>
      <p:ext uri="{BB962C8B-B14F-4D97-AF65-F5344CB8AC3E}">
        <p14:creationId xmlns:p14="http://schemas.microsoft.com/office/powerpoint/2010/main" val="3947848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95582-393A-3E98-F56C-3CC5FDF6C0E3}"/>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5BD9EA4-3E45-9D5D-8613-E1693B77599C}"/>
              </a:ext>
            </a:extLst>
          </p:cNvPr>
          <p:cNvSpPr>
            <a:spLocks noGrp="1"/>
          </p:cNvSpPr>
          <p:nvPr>
            <p:ph idx="1"/>
          </p:nvPr>
        </p:nvSpPr>
        <p:spPr>
          <a:xfrm>
            <a:off x="2253343" y="119744"/>
            <a:ext cx="9938657" cy="6662056"/>
          </a:xfrm>
        </p:spPr>
        <p:txBody>
          <a:bodyPr>
            <a:normAutofit/>
          </a:bodyPr>
          <a:lstStyle/>
          <a:p>
            <a:pPr marL="0" indent="0">
              <a:buNone/>
            </a:pPr>
            <a:r>
              <a:rPr lang="it-IT" dirty="0"/>
              <a:t>Parte 2. Lo sviluppo della Chiesa all’interno del giudaismo</a:t>
            </a:r>
          </a:p>
          <a:p>
            <a:pPr>
              <a:buFont typeface="Wingdings 3" charset="2"/>
              <a:buAutoNum type="alphaUcParenR"/>
            </a:pPr>
            <a:r>
              <a:rPr lang="it-IT" b="1" dirty="0"/>
              <a:t>Il formarsi della comunità di Gerusalemme</a:t>
            </a:r>
          </a:p>
          <a:p>
            <a:pPr marL="0" indent="0">
              <a:buNone/>
            </a:pPr>
            <a:r>
              <a:rPr lang="it-IT" b="1" dirty="0"/>
              <a:t>Bibliografia: </a:t>
            </a:r>
          </a:p>
          <a:p>
            <a:pPr marL="0" indent="0">
              <a:buNone/>
            </a:pPr>
            <a:r>
              <a:rPr lang="it-IT" b="1" dirty="0"/>
              <a:t>V. Fusco, </a:t>
            </a:r>
            <a:r>
              <a:rPr lang="it-IT" b="1" i="1" dirty="0"/>
              <a:t>Le prime comunità cristiane. Tradizioni e tendenze nel cristianesimo delle origini</a:t>
            </a:r>
            <a:r>
              <a:rPr lang="it-IT" b="1" dirty="0"/>
              <a:t>, EDB, Bologna 1995, pp. 194-214; N. Salato, La Chiesa nelle chiese, </a:t>
            </a:r>
            <a:r>
              <a:rPr lang="it-IT" b="1" dirty="0" err="1"/>
              <a:t>Nerbini</a:t>
            </a:r>
            <a:r>
              <a:rPr lang="it-IT" b="1" dirty="0"/>
              <a:t>, Firenze 2024, capitolo IV, pp.109-135</a:t>
            </a:r>
          </a:p>
          <a:p>
            <a:pPr marL="0" indent="0">
              <a:buNone/>
            </a:pPr>
            <a:r>
              <a:rPr lang="it-IT" b="1" dirty="0"/>
              <a:t>B) Il formarsi della comunità di Antiochia</a:t>
            </a:r>
          </a:p>
          <a:p>
            <a:pPr marL="0" indent="0">
              <a:buNone/>
            </a:pPr>
            <a:r>
              <a:rPr lang="it-IT" b="1" dirty="0"/>
              <a:t>Bibliografia: </a:t>
            </a:r>
          </a:p>
          <a:p>
            <a:pPr marL="0" indent="0">
              <a:buNone/>
            </a:pPr>
            <a:r>
              <a:rPr lang="it-IT" b="1" dirty="0"/>
              <a:t>E. Norelli, «la presenza cristiana ad Antiochia nei primi due secoli», in D. Garribba – M. Vitelli (</a:t>
            </a:r>
            <a:r>
              <a:rPr lang="it-IT" b="1" dirty="0" err="1"/>
              <a:t>edd</a:t>
            </a:r>
            <a:r>
              <a:rPr lang="it-IT" b="1" dirty="0"/>
              <a:t>.), </a:t>
            </a:r>
            <a:r>
              <a:rPr lang="it-IT" b="1" i="1" dirty="0"/>
              <a:t>Antiochia ed Efeso</a:t>
            </a:r>
            <a:r>
              <a:rPr lang="it-IT" b="1" dirty="0"/>
              <a:t>. </a:t>
            </a:r>
            <a:r>
              <a:rPr lang="it-IT" b="1" i="1" dirty="0"/>
              <a:t>Città del cristianesimo antico</a:t>
            </a:r>
            <a:r>
              <a:rPr lang="it-IT" b="1" dirty="0"/>
              <a:t>, Il pozzo di Giacobbe, Trapani 2023; N. Salato, La Chiesa nelle chiese, </a:t>
            </a:r>
            <a:r>
              <a:rPr lang="it-IT" b="1" dirty="0" err="1"/>
              <a:t>Nerbini</a:t>
            </a:r>
            <a:r>
              <a:rPr lang="it-IT" b="1" dirty="0"/>
              <a:t>, Firenze 2024, capitolo IV, pp.137-163</a:t>
            </a:r>
          </a:p>
          <a:p>
            <a:pPr marL="0" indent="0">
              <a:buNone/>
            </a:pPr>
            <a:r>
              <a:rPr lang="it-IT" b="1" i="1" dirty="0"/>
              <a:t>C) </a:t>
            </a:r>
            <a:r>
              <a:rPr lang="it-IT" b="1" dirty="0"/>
              <a:t>L’opera di Paolo e la costituzione delle comunità gentili</a:t>
            </a:r>
          </a:p>
          <a:p>
            <a:pPr marL="0" indent="0">
              <a:buNone/>
            </a:pPr>
            <a:r>
              <a:rPr lang="it-IT" b="1" dirty="0"/>
              <a:t>Bibliografia: R. Penna, </a:t>
            </a:r>
            <a:r>
              <a:rPr lang="it-IT" b="1" i="1" dirty="0"/>
              <a:t>Le prime comunità cristiane. Persone, tempi, luoghi, forme, credenze</a:t>
            </a:r>
            <a:r>
              <a:rPr lang="it-IT" b="1" dirty="0"/>
              <a:t>, Carocci, Roma 2011, pp. 115-168; E. Norelli, </a:t>
            </a:r>
            <a:r>
              <a:rPr lang="it-IT" b="1" i="1" dirty="0"/>
              <a:t>La nascita del cristianesimo</a:t>
            </a:r>
            <a:r>
              <a:rPr lang="it-IT" b="1" dirty="0"/>
              <a:t>, il Mulino, Bologna 2014, pp. 47-97</a:t>
            </a:r>
          </a:p>
          <a:p>
            <a:pPr>
              <a:buAutoNum type="alphaUcParenR"/>
            </a:pPr>
            <a:endParaRPr lang="it-IT" dirty="0"/>
          </a:p>
        </p:txBody>
      </p:sp>
    </p:spTree>
    <p:extLst>
      <p:ext uri="{BB962C8B-B14F-4D97-AF65-F5344CB8AC3E}">
        <p14:creationId xmlns:p14="http://schemas.microsoft.com/office/powerpoint/2010/main" val="1207014996"/>
      </p:ext>
    </p:extLst>
  </p:cSld>
  <p:clrMapOvr>
    <a:masterClrMapping/>
  </p:clrMapOvr>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otalTime>0</TotalTime>
  <Words>1116</Words>
  <Application>Microsoft Office PowerPoint</Application>
  <PresentationFormat>Widescreen</PresentationFormat>
  <Paragraphs>72</Paragraphs>
  <Slides>9</Slides>
  <Notes>0</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9</vt:i4>
      </vt:variant>
    </vt:vector>
  </HeadingPairs>
  <TitlesOfParts>
    <vt:vector size="19" baseType="lpstr">
      <vt:lpstr>Abadi</vt:lpstr>
      <vt:lpstr>Arial</vt:lpstr>
      <vt:lpstr>Calisto MT</vt:lpstr>
      <vt:lpstr>Century Gothic</vt:lpstr>
      <vt:lpstr>Garamond</vt:lpstr>
      <vt:lpstr>Myriad Pro Cond</vt:lpstr>
      <vt:lpstr>Times New Roman</vt:lpstr>
      <vt:lpstr>Wingdings</vt:lpstr>
      <vt:lpstr>Wingdings 3</vt:lpstr>
      <vt:lpstr>Filo</vt:lpstr>
      <vt:lpstr>Chiesa di Chiese.  Per una ecclesiologia dal Mediterraneo</vt:lpstr>
      <vt:lpstr>Presentazione standard di PowerPoint</vt:lpstr>
      <vt:lpstr>Quando nasce il cristianesimo?</vt:lpstr>
      <vt:lpstr>La Chiesa / Le Chiese nel Mediterraneo</vt:lpstr>
      <vt:lpstr>Il metodo di questo percorso: tra storia e dogma</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dario garribba</dc:creator>
  <cp:lastModifiedBy>dario garribba</cp:lastModifiedBy>
  <cp:revision>1</cp:revision>
  <dcterms:created xsi:type="dcterms:W3CDTF">2025-10-21T17:04:17Z</dcterms:created>
  <dcterms:modified xsi:type="dcterms:W3CDTF">2025-11-04T16:12:51Z</dcterms:modified>
</cp:coreProperties>
</file>