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57" r:id="rId3"/>
    <p:sldId id="265" r:id="rId4"/>
    <p:sldId id="266" r:id="rId5"/>
    <p:sldId id="262" r:id="rId6"/>
    <p:sldId id="263" r:id="rId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3471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5831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it-IT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71475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22549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3316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7421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71710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30294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7123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653304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9462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13E737FF-A386-4AF7-B68D-5155C2887F54}" type="datetimeFigureOut">
              <a:rPr lang="it-IT" smtClean="0"/>
              <a:t>18/05/2020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it-IT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8F9A7B93-95FA-46FB-B18A-3834DBD115C5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661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4800" dirty="0" smtClean="0"/>
              <a:t>Giudei e Pagani nelle Chiese del Nuovo Testamento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Dario Garribba</a:t>
            </a:r>
            <a:endParaRPr lang="it-IT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882083"/>
            <a:ext cx="7891272" cy="540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smtClean="0"/>
              <a:t>Lezione </a:t>
            </a:r>
            <a:r>
              <a:rPr lang="it-IT" u="sng" smtClean="0"/>
              <a:t>12/1</a:t>
            </a:r>
            <a:endParaRPr lang="it-IT" u="sng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5619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8558"/>
    </mc:Choice>
    <mc:Fallback>
      <p:transition spd="slow" advTm="1285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 fontScale="90000"/>
          </a:bodyPr>
          <a:lstStyle/>
          <a:p>
            <a:r>
              <a:rPr lang="it-IT" sz="2000" dirty="0" smtClean="0"/>
              <a:t>Cosa significa ammettere I gentili nelle comunità? 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dirty="0" smtClean="0"/>
              <a:t>Il problema della giustificazione dei gentili è un problema teologico</a:t>
            </a:r>
          </a:p>
          <a:p>
            <a:r>
              <a:rPr lang="it-IT" dirty="0" smtClean="0"/>
              <a:t>Il problema dell’accoglienza dei gentili è un problema sociale</a:t>
            </a:r>
          </a:p>
          <a:p>
            <a:r>
              <a:rPr lang="it-IT" dirty="0" smtClean="0"/>
              <a:t>Ovviamente i due problemi sono tra loro intrecciati, ma se riusciamo a tenerli per un po’ separati riusciamo a coglierli meglio.</a:t>
            </a:r>
          </a:p>
          <a:p>
            <a:endParaRPr lang="it-IT" dirty="0" smtClean="0">
              <a:solidFill>
                <a:srgbClr val="0070C0"/>
              </a:solidFill>
            </a:endParaRPr>
          </a:p>
          <a:p>
            <a:endParaRPr lang="it-IT" dirty="0" smtClean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22078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2785"/>
    </mc:Choice>
    <mc:Fallback>
      <p:transition spd="slow" advTm="2327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 fontScale="90000"/>
          </a:bodyPr>
          <a:lstStyle/>
          <a:p>
            <a:r>
              <a:rPr lang="it-IT" sz="2000" dirty="0" smtClean="0"/>
              <a:t>Cosa significa ammettere I gentili nelle comunità? 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it-IT" dirty="0" smtClean="0">
              <a:solidFill>
                <a:srgbClr val="0070C0"/>
              </a:solidFill>
            </a:endParaRPr>
          </a:p>
          <a:p>
            <a:r>
              <a:rPr lang="it-IT" dirty="0" smtClean="0">
                <a:solidFill>
                  <a:srgbClr val="0070C0"/>
                </a:solidFill>
              </a:rPr>
              <a:t>Tipi di problemi che sorgono:</a:t>
            </a:r>
          </a:p>
          <a:p>
            <a:endParaRPr lang="it-IT" dirty="0">
              <a:solidFill>
                <a:srgbClr val="0070C0"/>
              </a:solidFill>
            </a:endParaRPr>
          </a:p>
          <a:p>
            <a:r>
              <a:rPr lang="it-IT" dirty="0" smtClean="0">
                <a:solidFill>
                  <a:srgbClr val="0070C0"/>
                </a:solidFill>
              </a:rPr>
              <a:t>A) quali regole di convivenza si danno le comunità miste?</a:t>
            </a:r>
          </a:p>
          <a:p>
            <a:r>
              <a:rPr lang="it-IT" dirty="0" smtClean="0">
                <a:solidFill>
                  <a:srgbClr val="0070C0"/>
                </a:solidFill>
              </a:rPr>
              <a:t>B) le comunità formate di soli cristiani giudei come considerano queste comunità miste? E in particolare, come considerano i confratelli di origine giudaica che vivono  in una comunità mista? E come considerano i confratelli di origine gentile?</a:t>
            </a:r>
          </a:p>
          <a:p>
            <a:r>
              <a:rPr lang="it-IT" dirty="0" smtClean="0">
                <a:solidFill>
                  <a:srgbClr val="0070C0"/>
                </a:solidFill>
              </a:rPr>
              <a:t>C) le comunità formate di soli cristiani giudei come considerano le comunità cristiane gentili e viceversa? </a:t>
            </a:r>
          </a:p>
          <a:p>
            <a:endParaRPr lang="it-IT" dirty="0" smtClean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5682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961"/>
    </mc:Choice>
    <mc:Fallback>
      <p:transition spd="slow" advTm="999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 fontScale="90000"/>
          </a:bodyPr>
          <a:lstStyle/>
          <a:p>
            <a:r>
              <a:rPr lang="it-IT" sz="2000" dirty="0" smtClean="0"/>
              <a:t>Cosa significa ammettere I gentili nelle comunità? 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r>
              <a:rPr lang="it-IT" dirty="0" smtClean="0"/>
              <a:t>Con l’ingresso dei gentili si determinano queste situazioni:</a:t>
            </a:r>
          </a:p>
          <a:p>
            <a:r>
              <a:rPr lang="it-IT" dirty="0" smtClean="0"/>
              <a:t>A) comunità miste (Antiochia)</a:t>
            </a:r>
          </a:p>
          <a:p>
            <a:r>
              <a:rPr lang="it-IT" dirty="0" smtClean="0"/>
              <a:t>Comunità cristiane giudaiche (cioè formate di sole persone provenienti dal giudaismo, o meglio da persone che si sentono parte del giudaismo)</a:t>
            </a:r>
          </a:p>
          <a:p>
            <a:r>
              <a:rPr lang="it-IT" dirty="0" smtClean="0"/>
              <a:t>Comunità cristiane formate da gentili (si sentono ancora gentili o si </a:t>
            </a:r>
            <a:r>
              <a:rPr lang="it-IT" dirty="0" smtClean="0"/>
              <a:t>sentono </a:t>
            </a:r>
            <a:r>
              <a:rPr lang="it-IT" dirty="0" smtClean="0"/>
              <a:t>qualcosa di nuovo?)</a:t>
            </a:r>
          </a:p>
          <a:p>
            <a:pPr marL="0" indent="0">
              <a:buNone/>
            </a:pPr>
            <a:r>
              <a:rPr lang="it-IT" dirty="0" smtClean="0"/>
              <a:t>Evidentemente l’esistenza dell’una influisce sulla coscienza identitaria dell’altra</a:t>
            </a:r>
          </a:p>
          <a:p>
            <a:endParaRPr lang="it-IT" dirty="0" smtClean="0">
              <a:solidFill>
                <a:srgbClr val="0070C0"/>
              </a:solidFill>
            </a:endParaRPr>
          </a:p>
          <a:p>
            <a:endParaRPr lang="it-IT" dirty="0" smtClean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6566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3003"/>
    </mc:Choice>
    <mc:Fallback>
      <p:transition spd="slow" advTm="10300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/>
          </a:bodyPr>
          <a:lstStyle/>
          <a:p>
            <a:r>
              <a:rPr lang="it-IT" sz="2000" dirty="0" smtClean="0"/>
              <a:t>Problemi di convivenza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it-IT" dirty="0"/>
              <a:t>Galati 2</a:t>
            </a:r>
          </a:p>
          <a:p>
            <a:pPr marL="0" indent="0">
              <a:buNone/>
            </a:pPr>
            <a:r>
              <a:rPr lang="it-IT" dirty="0"/>
              <a:t>[11]Ma quando </a:t>
            </a:r>
            <a:r>
              <a:rPr lang="it-IT" dirty="0" err="1"/>
              <a:t>Cefa</a:t>
            </a:r>
            <a:r>
              <a:rPr lang="it-IT" dirty="0"/>
              <a:t> venne ad Antiochia, mi opposi a lui a viso aperto perché evidentemente aveva torto. [12]Infatti, prima che giungessero alcuni da parte di Giacomo, egli prendeva cibo insieme ai pagani; ma dopo la loro venuta, cominciò a evitarli e a tenersi in disparte, per timore dei circoncisi. (</a:t>
            </a:r>
            <a:r>
              <a:rPr lang="el-GR" dirty="0"/>
              <a:t>πρὸ τοῦ γὰρ ἐλθεῖν τινὰς ἀπὸ Ἰακώβου μετὰ τῶν ἐθνῶν συνήσθιεν: ὅτε δὲ ἦλθον, ὑπέστελλεν καὶ ἀφώριζεν ἑαυτόν, φοβούμενος τοὺς ἐκ περιτομῆς.</a:t>
            </a:r>
            <a:r>
              <a:rPr lang="it-IT" dirty="0"/>
              <a:t>) [13]E anche gli altri Giudei lo imitarono nella simulazione, al punto che anche Barnaba si lasciò attirare nella loro ipocrisia. [14]Ora quando vidi che non si comportavano rettamente secondo la verità del vangelo, dissi a </a:t>
            </a:r>
            <a:r>
              <a:rPr lang="it-IT" dirty="0" err="1"/>
              <a:t>Cefa</a:t>
            </a:r>
            <a:r>
              <a:rPr lang="it-IT" dirty="0"/>
              <a:t> in presenza di tutti: «Se tu, che sei Giudeo, vivi come i pagani e non alla maniera dei Giudei, come puoi costringere i pagani a vivere alla maniera dei Giudei? (</a:t>
            </a:r>
            <a:r>
              <a:rPr lang="el-GR" dirty="0"/>
              <a:t>ἀλλ᾽ ὅτε εἶδον ὅτι οὐκ ὀρθοποδοῦσιν πρὸς τὴν ἀλήθειαν τοῦ εὐαγγελίου, εἶπον τῷ Κηφᾷ ἔμπροσθεν πάντων Εἰ σὺ Ἰουδαῖος ὑπάρχων ἐθνικῶς καὶ οὐκ Ἰουδαϊκῶς ζῇς, πῶς τὰ ἔθνη ἀναγκάζεις Ἰουδαΐζειν;</a:t>
            </a:r>
            <a:r>
              <a:rPr lang="it-IT" dirty="0"/>
              <a:t>)</a:t>
            </a:r>
            <a:endParaRPr lang="it-IT" dirty="0" smtClean="0"/>
          </a:p>
          <a:p>
            <a:pPr marL="0" indent="0">
              <a:buNone/>
            </a:pPr>
            <a:endParaRPr lang="it-IT" dirty="0" smtClean="0">
              <a:solidFill>
                <a:srgbClr val="0070C0"/>
              </a:solidFill>
            </a:endParaRPr>
          </a:p>
          <a:p>
            <a:endParaRPr lang="it-IT" dirty="0" smtClean="0">
              <a:solidFill>
                <a:srgbClr val="0070C0"/>
              </a:solidFill>
            </a:endParaRP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endParaRPr lang="it-IT" dirty="0" smtClean="0"/>
          </a:p>
          <a:p>
            <a:endParaRPr lang="it-IT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5680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2644"/>
    </mc:Choice>
    <mc:Fallback>
      <p:transition spd="slow" advTm="5626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756634"/>
          </a:xfrm>
        </p:spPr>
        <p:txBody>
          <a:bodyPr>
            <a:normAutofit/>
          </a:bodyPr>
          <a:lstStyle/>
          <a:p>
            <a:r>
              <a:rPr lang="it-IT" sz="2000" dirty="0" smtClean="0"/>
              <a:t>Problemi di convivenza </a:t>
            </a:r>
            <a:endParaRPr lang="it-IT" sz="2000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>
              <a:buFontTx/>
              <a:buChar char="-"/>
            </a:pPr>
            <a:endParaRPr lang="it-IT" sz="2400" dirty="0">
              <a:solidFill>
                <a:schemeClr val="accent6">
                  <a:lumMod val="50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/>
              <a:t>Atti 15</a:t>
            </a:r>
          </a:p>
          <a:p>
            <a:pPr lvl="1" indent="0">
              <a:buNone/>
            </a:pPr>
            <a:r>
              <a:rPr lang="it-IT" sz="2400" dirty="0" smtClean="0"/>
              <a:t>[1]Ora </a:t>
            </a:r>
            <a:r>
              <a:rPr lang="it-IT" sz="2400" dirty="0"/>
              <a:t>alcuni, venuti dalla Giudea, insegnavano ai fratelli questa dottrina: «Se non vi fate circoncidere secondo l'uso di Mosè, non potete esser salvi». </a:t>
            </a:r>
          </a:p>
          <a:p>
            <a:pPr lvl="1" indent="0">
              <a:buNone/>
            </a:pPr>
            <a:r>
              <a:rPr lang="it-IT" sz="2400" dirty="0"/>
              <a:t>[2]Poiché Paolo e Barnaba si opponevano risolutamente e discutevano animatamente contro costoro, fu stabilito che Paolo e Barnaba e alcuni altri di loro andassero a Gerusalemme dagli apostoli e dagli anziani per tale questione. [3]Essi dunque, scortati per un tratto dalla comunità, attraversarono la Fenicia e la Samaria raccontando la conversione dei pagani e suscitando grande gioia in tutti i fratelli. [4]Giunti poi a Gerusalemme, furono ricevuti dalla Chiesa, dagli apostoli e dagli anziani e riferirono tutto ciò che Dio aveva compiuto per mezzo loro.</a:t>
            </a:r>
            <a:endParaRPr lang="it-IT" dirty="0"/>
          </a:p>
          <a:p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549640" y="1442434"/>
            <a:ext cx="3200400" cy="4752304"/>
          </a:xfrm>
        </p:spPr>
        <p:txBody>
          <a:bodyPr/>
          <a:lstStyle/>
          <a:p>
            <a:endParaRPr lang="it-IT" dirty="0" smtClean="0"/>
          </a:p>
          <a:p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153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3778"/>
    </mc:Choice>
    <mc:Fallback>
      <p:transition spd="slow" advTm="2237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Legn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Legn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Legn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470</TotalTime>
  <Words>558</Words>
  <Application>Microsoft Office PowerPoint</Application>
  <PresentationFormat>Widescreen</PresentationFormat>
  <Paragraphs>32</Paragraphs>
  <Slides>6</Slides>
  <Notes>0</Notes>
  <HiddenSlides>0</HiddenSlides>
  <MMClips>6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2" baseType="lpstr">
      <vt:lpstr>Arial</vt:lpstr>
      <vt:lpstr>Cambria</vt:lpstr>
      <vt:lpstr>Rockwell</vt:lpstr>
      <vt:lpstr>Rockwell Condensed</vt:lpstr>
      <vt:lpstr>Wingdings</vt:lpstr>
      <vt:lpstr>Legno</vt:lpstr>
      <vt:lpstr>Giudei e Pagani nelle Chiese del Nuovo Testamento</vt:lpstr>
      <vt:lpstr>Cosa significa ammettere I gentili nelle comunità? </vt:lpstr>
      <vt:lpstr>Cosa significa ammettere I gentili nelle comunità? </vt:lpstr>
      <vt:lpstr>Cosa significa ammettere I gentili nelle comunità? </vt:lpstr>
      <vt:lpstr>Problemi di convivenza</vt:lpstr>
      <vt:lpstr>Problemi di convivenza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Giudei e Pagani nelle Chiese del NT</dc:title>
  <dc:creator>dario garribba</dc:creator>
  <cp:lastModifiedBy>dario garribba</cp:lastModifiedBy>
  <cp:revision>19</cp:revision>
  <dcterms:created xsi:type="dcterms:W3CDTF">2020-04-25T17:55:02Z</dcterms:created>
  <dcterms:modified xsi:type="dcterms:W3CDTF">2020-05-18T19:54:30Z</dcterms:modified>
</cp:coreProperties>
</file>