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46" r:id="rId3"/>
    <p:sldId id="335" r:id="rId4"/>
    <p:sldId id="301" r:id="rId5"/>
    <p:sldId id="328" r:id="rId6"/>
    <p:sldId id="329" r:id="rId7"/>
    <p:sldId id="330" r:id="rId8"/>
    <p:sldId id="331" r:id="rId9"/>
    <p:sldId id="333" r:id="rId10"/>
    <p:sldId id="334" r:id="rId11"/>
    <p:sldId id="327" r:id="rId12"/>
    <p:sldId id="324" r:id="rId13"/>
    <p:sldId id="347" r:id="rId14"/>
    <p:sldId id="323" r:id="rId15"/>
    <p:sldId id="332" r:id="rId16"/>
    <p:sldId id="358" r:id="rId17"/>
    <p:sldId id="355" r:id="rId18"/>
    <p:sldId id="314" r:id="rId19"/>
    <p:sldId id="359" r:id="rId20"/>
    <p:sldId id="357" r:id="rId21"/>
    <p:sldId id="360" r:id="rId22"/>
    <p:sldId id="344" r:id="rId23"/>
    <p:sldId id="361" r:id="rId24"/>
    <p:sldId id="353" r:id="rId25"/>
    <p:sldId id="362" r:id="rId26"/>
    <p:sldId id="363" r:id="rId27"/>
    <p:sldId id="364" r:id="rId28"/>
    <p:sldId id="336" r:id="rId29"/>
    <p:sldId id="337" r:id="rId30"/>
    <p:sldId id="365" r:id="rId31"/>
    <p:sldId id="366" r:id="rId32"/>
    <p:sldId id="342" r:id="rId33"/>
    <p:sldId id="343" r:id="rId34"/>
    <p:sldId id="367" r:id="rId3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138"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B832E6BC-5AE3-46A9-AA9C-93E2323857F6}"/>
    <pc:docChg chg="modSld">
      <pc:chgData name="dario garribba" userId="13526be42269ae35" providerId="LiveId" clId="{B832E6BC-5AE3-46A9-AA9C-93E2323857F6}" dt="2025-11-25T09:43:19.184" v="29" actId="20577"/>
      <pc:docMkLst>
        <pc:docMk/>
      </pc:docMkLst>
      <pc:sldChg chg="modSp mod">
        <pc:chgData name="dario garribba" userId="13526be42269ae35" providerId="LiveId" clId="{B832E6BC-5AE3-46A9-AA9C-93E2323857F6}" dt="2025-11-25T09:43:19.184" v="29" actId="20577"/>
        <pc:sldMkLst>
          <pc:docMk/>
          <pc:sldMk cId="4222627987" sldId="256"/>
        </pc:sldMkLst>
        <pc:spChg chg="mod">
          <ac:chgData name="dario garribba" userId="13526be42269ae35" providerId="LiveId" clId="{B832E6BC-5AE3-46A9-AA9C-93E2323857F6}" dt="2025-11-25T09:43:19.184" v="29" actId="20577"/>
          <ac:spMkLst>
            <pc:docMk/>
            <pc:sldMk cId="4222627987" sldId="256"/>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25/11/2025</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it-IT"/>
          </a:p>
        </p:txBody>
      </p:sp>
      <p:sp>
        <p:nvSpPr>
          <p:cNvPr id="6" name="Slide Number Placeholder 5"/>
          <p:cNvSpPr>
            <a:spLocks noGrp="1"/>
          </p:cNvSpPr>
          <p:nvPr>
            <p:ph type="sldNum" sz="quarter" idx="12"/>
          </p:nvPr>
        </p:nvSpPr>
        <p:spPr>
          <a:xfrm>
            <a:off x="531812" y="4529540"/>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00291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25/11/2025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15084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25/11/2025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044405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58DD984-4147-4A01-A7E8-EFAB06225BAD}" type="datetimeFigureOut">
              <a:rPr lang="it-IT" smtClean="0"/>
              <a:t>25/11/2025</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534261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58DD984-4147-4A01-A7E8-EFAB06225BAD}" type="datetimeFigureOut">
              <a:rPr lang="it-IT" smtClean="0"/>
              <a:t>25/11/2025</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4069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A58DD984-4147-4A01-A7E8-EFAB06225BAD}" type="datetimeFigureOut">
              <a:rPr lang="it-IT" smtClean="0"/>
              <a:t>25/11/2025</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01720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8DD984-4147-4A01-A7E8-EFAB06225BAD}" type="datetimeFigureOut">
              <a:rPr lang="it-IT" smtClean="0"/>
              <a:t>25/11/2025</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175538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25/11/2025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425868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25/11/2025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862782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25/11/2025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516995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25/11/2025</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70660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25/11/2025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185366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25/11/2025</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30744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25/11/2025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00986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25/11/2025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32535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25/11/2025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818644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it-IT"/>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it-IT"/>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it-IT"/>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it-IT"/>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it-IT"/>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it-IT"/>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it-IT"/>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it-IT"/>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it-IT"/>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it-IT"/>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it-IT"/>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it-IT"/>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it-IT"/>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it-IT"/>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it-IT"/>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it-IT"/>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it-IT"/>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it-IT"/>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it-IT"/>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it-IT"/>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it-IT"/>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it-IT"/>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it-IT"/>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it-IT"/>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58DD984-4147-4A01-A7E8-EFAB06225BAD}" type="datetimeFigureOut">
              <a:rPr lang="it-IT" smtClean="0"/>
              <a:t>25/11/2025</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3FAF18-255E-4EBD-B197-9B5817DD9EFF}" type="slidenum">
              <a:rPr lang="it-IT" smtClean="0"/>
              <a:t>‹N›</a:t>
            </a:fld>
            <a:endParaRPr lang="it-IT"/>
          </a:p>
        </p:txBody>
      </p:sp>
    </p:spTree>
    <p:extLst>
      <p:ext uri="{BB962C8B-B14F-4D97-AF65-F5344CB8AC3E}">
        <p14:creationId xmlns:p14="http://schemas.microsoft.com/office/powerpoint/2010/main" val="266490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589213" y="1632858"/>
            <a:ext cx="8915399" cy="3144521"/>
          </a:xfrm>
          <a:noFill/>
        </p:spPr>
        <p:txBody>
          <a:bodyPr>
            <a:normAutofit/>
          </a:bodyPr>
          <a:lstStyle/>
          <a:p>
            <a:r>
              <a:rPr lang="it-IT" cap="small" dirty="0"/>
              <a:t>Chiesa di Chiese. </a:t>
            </a:r>
            <a:br>
              <a:rPr lang="it-IT" cap="small" dirty="0"/>
            </a:br>
            <a:r>
              <a:rPr lang="it-IT" sz="4600" cap="small" dirty="0"/>
              <a:t>Per una ecclesiologia dal Mediterraneo</a:t>
            </a:r>
            <a:endParaRPr lang="it-IT" sz="4600" dirty="0"/>
          </a:p>
        </p:txBody>
      </p:sp>
      <p:sp>
        <p:nvSpPr>
          <p:cNvPr id="3" name="Sottotitolo 2"/>
          <p:cNvSpPr>
            <a:spLocks noGrp="1"/>
          </p:cNvSpPr>
          <p:nvPr>
            <p:ph type="subTitle" idx="1"/>
          </p:nvPr>
        </p:nvSpPr>
        <p:spPr>
          <a:xfrm>
            <a:off x="2589213" y="4777379"/>
            <a:ext cx="8915399" cy="1547221"/>
          </a:xfrm>
          <a:solidFill>
            <a:srgbClr val="FFFF00"/>
          </a:solidFill>
          <a:ln>
            <a:solidFill>
              <a:srgbClr val="FFC000"/>
            </a:solidFill>
          </a:ln>
        </p:spPr>
        <p:txBody>
          <a:bodyPr>
            <a:normAutofit/>
          </a:bodyPr>
          <a:lstStyle/>
          <a:p>
            <a:r>
              <a:rPr lang="it-IT" dirty="0"/>
              <a:t>Lezione 8</a:t>
            </a:r>
          </a:p>
          <a:p>
            <a:r>
              <a:rPr lang="it-IT" dirty="0"/>
              <a:t>La comunità Antiochena</a:t>
            </a:r>
          </a:p>
          <a:p>
            <a:r>
              <a:rPr lang="it-IT" dirty="0"/>
              <a:t>Proseliti e timorati </a:t>
            </a:r>
            <a:r>
              <a:rPr lang="it-IT"/>
              <a:t>di Dio</a:t>
            </a:r>
            <a:endParaRPr lang="it-IT" dirty="0"/>
          </a:p>
          <a:p>
            <a:endParaRPr lang="it-IT" dirty="0"/>
          </a:p>
        </p:txBody>
      </p:sp>
      <p:sp>
        <p:nvSpPr>
          <p:cNvPr id="5" name="CasellaDiTesto 4">
            <a:extLst>
              <a:ext uri="{FF2B5EF4-FFF2-40B4-BE49-F238E27FC236}">
                <a16:creationId xmlns:a16="http://schemas.microsoft.com/office/drawing/2014/main" id="{97516464-7304-0FA6-9E3B-2615E460D6B6}"/>
              </a:ext>
            </a:extLst>
          </p:cNvPr>
          <p:cNvSpPr txBox="1"/>
          <p:nvPr/>
        </p:nvSpPr>
        <p:spPr>
          <a:xfrm>
            <a:off x="7739743" y="6488668"/>
            <a:ext cx="4103914" cy="369332"/>
          </a:xfrm>
          <a:prstGeom prst="rect">
            <a:avLst/>
          </a:prstGeom>
          <a:noFill/>
        </p:spPr>
        <p:txBody>
          <a:bodyPr wrap="square">
            <a:spAutoFit/>
          </a:bodyPr>
          <a:lstStyle/>
          <a:p>
            <a:r>
              <a:rPr lang="it-IT" dirty="0">
                <a:solidFill>
                  <a:srgbClr val="0070C0"/>
                </a:solidFill>
              </a:rPr>
              <a:t>© Dario Garribba &amp; Nicola Salato</a:t>
            </a:r>
          </a:p>
        </p:txBody>
      </p:sp>
    </p:spTree>
    <p:extLst>
      <p:ext uri="{BB962C8B-B14F-4D97-AF65-F5344CB8AC3E}">
        <p14:creationId xmlns:p14="http://schemas.microsoft.com/office/powerpoint/2010/main" val="4222627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C3387-3D92-3903-0CFE-64047EF95DA8}"/>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6C1D6702-726C-8F59-4766-0743BB03EEDB}"/>
              </a:ext>
            </a:extLst>
          </p:cNvPr>
          <p:cNvSpPr txBox="1"/>
          <p:nvPr/>
        </p:nvSpPr>
        <p:spPr>
          <a:xfrm>
            <a:off x="7739743" y="6488668"/>
            <a:ext cx="4103914" cy="369332"/>
          </a:xfrm>
          <a:prstGeom prst="rect">
            <a:avLst/>
          </a:prstGeom>
          <a:noFill/>
        </p:spPr>
        <p:txBody>
          <a:bodyPr wrap="square">
            <a:spAutoFit/>
          </a:bodyPr>
          <a:lstStyle/>
          <a:p>
            <a:r>
              <a:rPr lang="it-IT" dirty="0">
                <a:solidFill>
                  <a:srgbClr val="0070C0"/>
                </a:solidFill>
              </a:rPr>
              <a:t>© Dario Garribba &amp; Nicola Salato</a:t>
            </a:r>
          </a:p>
        </p:txBody>
      </p:sp>
      <p:sp>
        <p:nvSpPr>
          <p:cNvPr id="8" name="Sottotitolo 7">
            <a:extLst>
              <a:ext uri="{FF2B5EF4-FFF2-40B4-BE49-F238E27FC236}">
                <a16:creationId xmlns:a16="http://schemas.microsoft.com/office/drawing/2014/main" id="{F09E2429-E6DD-7C2C-9200-7C5CDD80B108}"/>
              </a:ext>
            </a:extLst>
          </p:cNvPr>
          <p:cNvSpPr>
            <a:spLocks noGrp="1"/>
          </p:cNvSpPr>
          <p:nvPr>
            <p:ph type="subTitle" idx="1"/>
          </p:nvPr>
        </p:nvSpPr>
        <p:spPr>
          <a:xfrm>
            <a:off x="2928258" y="4657636"/>
            <a:ext cx="8915399" cy="1126283"/>
          </a:xfrm>
        </p:spPr>
        <p:txBody>
          <a:bodyPr>
            <a:normAutofit/>
          </a:bodyPr>
          <a:lstStyle/>
          <a:p>
            <a:r>
              <a:rPr lang="it-IT" sz="2400" dirty="0">
                <a:solidFill>
                  <a:schemeClr val="tx1"/>
                </a:solidFill>
                <a:latin typeface="Abadi" panose="020B0604020104020204" pitchFamily="34" charset="0"/>
              </a:rPr>
              <a:t>Dagli Ellenisti alla comunità di Antiochia</a:t>
            </a:r>
          </a:p>
        </p:txBody>
      </p:sp>
      <p:pic>
        <p:nvPicPr>
          <p:cNvPr id="9" name="Immagine 8">
            <a:extLst>
              <a:ext uri="{FF2B5EF4-FFF2-40B4-BE49-F238E27FC236}">
                <a16:creationId xmlns:a16="http://schemas.microsoft.com/office/drawing/2014/main" id="{E953077A-D608-CB76-BFE4-D5F5ED0D9968}"/>
              </a:ext>
            </a:extLst>
          </p:cNvPr>
          <p:cNvPicPr>
            <a:picLocks noChangeAspect="1"/>
          </p:cNvPicPr>
          <p:nvPr/>
        </p:nvPicPr>
        <p:blipFill>
          <a:blip r:embed="rId2"/>
          <a:stretch>
            <a:fillRect/>
          </a:stretch>
        </p:blipFill>
        <p:spPr>
          <a:xfrm>
            <a:off x="3395685" y="581263"/>
            <a:ext cx="5139373" cy="3743268"/>
          </a:xfrm>
          <a:prstGeom prst="rect">
            <a:avLst/>
          </a:prstGeom>
        </p:spPr>
      </p:pic>
    </p:spTree>
    <p:extLst>
      <p:ext uri="{BB962C8B-B14F-4D97-AF65-F5344CB8AC3E}">
        <p14:creationId xmlns:p14="http://schemas.microsoft.com/office/powerpoint/2010/main" val="1758720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5B97A-F0FB-EC91-F8BF-52F455B26094}"/>
            </a:ext>
          </a:extLst>
        </p:cNvPr>
        <p:cNvGrpSpPr/>
        <p:nvPr/>
      </p:nvGrpSpPr>
      <p:grpSpPr>
        <a:xfrm>
          <a:off x="0" y="0"/>
          <a:ext cx="0" cy="0"/>
          <a:chOff x="0" y="0"/>
          <a:chExt cx="0" cy="0"/>
        </a:xfrm>
      </p:grpSpPr>
      <p:sp>
        <p:nvSpPr>
          <p:cNvPr id="8194" name="Segnaposto contenuto 2">
            <a:extLst>
              <a:ext uri="{FF2B5EF4-FFF2-40B4-BE49-F238E27FC236}">
                <a16:creationId xmlns:a16="http://schemas.microsoft.com/office/drawing/2014/main" id="{B2E1178A-EAAE-92C0-F0F0-3D176E95546E}"/>
              </a:ext>
            </a:extLst>
          </p:cNvPr>
          <p:cNvSpPr>
            <a:spLocks noGrp="1"/>
          </p:cNvSpPr>
          <p:nvPr>
            <p:ph sz="half" idx="1"/>
          </p:nvPr>
        </p:nvSpPr>
        <p:spPr>
          <a:xfrm>
            <a:off x="1197429" y="517526"/>
            <a:ext cx="10994570" cy="6068332"/>
          </a:xfrm>
          <a:ln w="38100">
            <a:solidFill>
              <a:srgbClr val="FFC000"/>
            </a:solidFill>
            <a:miter lim="800000"/>
            <a:headEnd/>
            <a:tailEnd/>
          </a:ln>
        </p:spPr>
        <p:txBody>
          <a:bodyPr>
            <a:normAutofit lnSpcReduction="10000"/>
          </a:bodyPr>
          <a:lstStyle/>
          <a:p>
            <a:pPr marL="457200" indent="-457200" eaLnBrk="1" hangingPunct="1">
              <a:lnSpc>
                <a:spcPct val="100000"/>
              </a:lnSpc>
              <a:buFont typeface="Wingdings" panose="05000000000000000000" pitchFamily="2" charset="2"/>
              <a:buAutoNum type="alphaLcParenR"/>
            </a:pPr>
            <a:r>
              <a:rPr lang="it-IT" sz="2400" dirty="0">
                <a:latin typeface="Abadi" panose="020B0604020104020204" pitchFamily="34" charset="0"/>
              </a:rPr>
              <a:t>Nella costruzione lucana il discorso di Stefano provoca una rottura tra (alcuni) seguaci di Gesù e le autorità giudaiche </a:t>
            </a:r>
          </a:p>
          <a:p>
            <a:pPr marL="457200" indent="-457200" eaLnBrk="1" hangingPunct="1">
              <a:lnSpc>
                <a:spcPct val="100000"/>
              </a:lnSpc>
              <a:buFont typeface="Wingdings" panose="05000000000000000000" pitchFamily="2" charset="2"/>
              <a:buAutoNum type="alphaLcParenR"/>
            </a:pPr>
            <a:r>
              <a:rPr lang="it-IT" sz="2400" dirty="0">
                <a:latin typeface="Abadi" panose="020B0604020104020204" pitchFamily="34" charset="0"/>
              </a:rPr>
              <a:t>Nell’economia dell’opera siamo ad un passaggio cruciale (discorso più lungo di </a:t>
            </a:r>
            <a:r>
              <a:rPr lang="it-IT" sz="2400" i="1" dirty="0">
                <a:latin typeface="Abadi" panose="020B0604020104020204" pitchFamily="34" charset="0"/>
              </a:rPr>
              <a:t>Atti</a:t>
            </a:r>
            <a:r>
              <a:rPr lang="it-IT" sz="2400" dirty="0">
                <a:latin typeface="Abadi" panose="020B0604020104020204" pitchFamily="34" charset="0"/>
              </a:rPr>
              <a:t>)</a:t>
            </a:r>
          </a:p>
          <a:p>
            <a:pPr marL="457200" indent="-457200" eaLnBrk="1" hangingPunct="1">
              <a:lnSpc>
                <a:spcPct val="100000"/>
              </a:lnSpc>
              <a:buFont typeface="Wingdings" panose="05000000000000000000" pitchFamily="2" charset="2"/>
              <a:buAutoNum type="alphaLcParenR"/>
            </a:pPr>
            <a:r>
              <a:rPr lang="it-IT" sz="2400" dirty="0">
                <a:latin typeface="Abadi" panose="020B0604020104020204" pitchFamily="34" charset="0"/>
              </a:rPr>
              <a:t>La morte è determinata da quello che dice non da quello che fa</a:t>
            </a:r>
          </a:p>
          <a:p>
            <a:pPr marL="457200" indent="-457200" eaLnBrk="1" hangingPunct="1">
              <a:lnSpc>
                <a:spcPct val="100000"/>
              </a:lnSpc>
              <a:buFont typeface="Wingdings" panose="05000000000000000000" pitchFamily="2" charset="2"/>
              <a:buAutoNum type="alphaLcParenR"/>
            </a:pPr>
            <a:r>
              <a:rPr lang="it-IT" sz="2400" dirty="0">
                <a:latin typeface="Abadi" panose="020B0604020104020204" pitchFamily="34" charset="0"/>
              </a:rPr>
              <a:t>La morte è determinata quindi dalla sua interpretazione della scrittura e del tempio (alla luce di Gesù)</a:t>
            </a:r>
          </a:p>
          <a:p>
            <a:pPr marL="457200" indent="-457200" eaLnBrk="1" hangingPunct="1">
              <a:lnSpc>
                <a:spcPct val="100000"/>
              </a:lnSpc>
              <a:buFont typeface="Wingdings" panose="05000000000000000000" pitchFamily="2" charset="2"/>
              <a:buAutoNum type="alphaLcParenR"/>
            </a:pPr>
            <a:r>
              <a:rPr lang="it-IT" sz="2400" dirty="0">
                <a:latin typeface="Abadi" panose="020B0604020104020204" pitchFamily="34" charset="0"/>
              </a:rPr>
              <a:t>Stefano muore «con Gesù» </a:t>
            </a:r>
            <a:r>
              <a:rPr lang="it-IT" sz="1300" dirty="0">
                <a:latin typeface="Abadi" panose="020B0604020104020204" pitchFamily="34" charset="0"/>
              </a:rPr>
              <a:t>Ma egli, pieno di Spirito Santo, fissando il cielo, </a:t>
            </a:r>
            <a:r>
              <a:rPr lang="it-IT" sz="1300" dirty="0">
                <a:highlight>
                  <a:srgbClr val="FFFF00"/>
                </a:highlight>
                <a:latin typeface="Abadi" panose="020B0604020104020204" pitchFamily="34" charset="0"/>
              </a:rPr>
              <a:t>vide la gloria di Dio e Gesù che stava alla destra di Dio </a:t>
            </a:r>
            <a:r>
              <a:rPr lang="it-IT" sz="1300" dirty="0">
                <a:latin typeface="Abadi" panose="020B0604020104020204" pitchFamily="34" charset="0"/>
              </a:rPr>
              <a:t>56 e disse: "Ecco, contemplo i cieli aperti e il Figlio dell'uomo che sta alla destra di Dio". 57Allora, gridando a gran voce, si turarono gli orecchi e si scagliarono tutti insieme contro di lui, 58lo trascinarono fuori della città e si misero a lapidarlo. E i testimoni deposero i loro mantelli ai piedi di un giovane, chiamato Saulo. 59E lapidavano Stefano, che pregava e diceva: "</a:t>
            </a:r>
            <a:r>
              <a:rPr lang="it-IT" sz="1300" dirty="0">
                <a:highlight>
                  <a:srgbClr val="FFFF00"/>
                </a:highlight>
                <a:latin typeface="Abadi" panose="020B0604020104020204" pitchFamily="34" charset="0"/>
              </a:rPr>
              <a:t>Signore Gesù, accogli il mio spirito</a:t>
            </a:r>
            <a:r>
              <a:rPr lang="it-IT" sz="1300" dirty="0">
                <a:latin typeface="Abadi" panose="020B0604020104020204" pitchFamily="34" charset="0"/>
              </a:rPr>
              <a:t>". 60 Poi piegò le ginocchia e gridò a gran voce: "</a:t>
            </a:r>
            <a:r>
              <a:rPr lang="it-IT" sz="1300" dirty="0">
                <a:highlight>
                  <a:srgbClr val="FFFF00"/>
                </a:highlight>
                <a:latin typeface="Abadi" panose="020B0604020104020204" pitchFamily="34" charset="0"/>
              </a:rPr>
              <a:t>Signore, non imputare loro questo peccato</a:t>
            </a:r>
            <a:r>
              <a:rPr lang="it-IT" sz="1300" dirty="0">
                <a:latin typeface="Abadi" panose="020B0604020104020204" pitchFamily="34" charset="0"/>
              </a:rPr>
              <a:t>". Detto questo, morì.</a:t>
            </a:r>
          </a:p>
          <a:p>
            <a:pPr marL="457200" indent="-457200" eaLnBrk="1" hangingPunct="1">
              <a:lnSpc>
                <a:spcPct val="100000"/>
              </a:lnSpc>
              <a:buFont typeface="Wingdings" panose="05000000000000000000" pitchFamily="2" charset="2"/>
              <a:buAutoNum type="alphaLcParenR"/>
            </a:pPr>
            <a:r>
              <a:rPr lang="it-IT" sz="2400" dirty="0">
                <a:latin typeface="Abadi" panose="020B0604020104020204" pitchFamily="34" charset="0"/>
              </a:rPr>
              <a:t>L’uccisione di Stefano non esaurisce l’ostilità (come era avvenuto per Gesù)</a:t>
            </a:r>
          </a:p>
          <a:p>
            <a:pPr marL="0" indent="0" eaLnBrk="1" hangingPunct="1">
              <a:lnSpc>
                <a:spcPct val="100000"/>
              </a:lnSpc>
              <a:buNone/>
            </a:pPr>
            <a:r>
              <a:rPr lang="it-IT" dirty="0">
                <a:latin typeface="Abadi" panose="020B0604020104020204" pitchFamily="34" charset="0"/>
              </a:rPr>
              <a:t>(At 8: </a:t>
            </a:r>
            <a:r>
              <a:rPr lang="it-IT" b="0" i="0" dirty="0">
                <a:solidFill>
                  <a:srgbClr val="111111"/>
                </a:solidFill>
                <a:effectLst/>
                <a:latin typeface="Abadi" panose="020B0604020104020204" pitchFamily="34" charset="0"/>
              </a:rPr>
              <a:t>In quel giorno scoppiò una violenta persecuzione contro la Chiesa di Gerusalemme; tutti, ad eccezione degli </a:t>
            </a:r>
            <a:r>
              <a:rPr lang="it-IT" b="0" i="0" dirty="0">
                <a:solidFill>
                  <a:srgbClr val="111111"/>
                </a:solidFill>
                <a:effectLst/>
                <a:highlight>
                  <a:srgbClr val="00FF00"/>
                </a:highlight>
                <a:latin typeface="Abadi" panose="020B0604020104020204" pitchFamily="34" charset="0"/>
              </a:rPr>
              <a:t>apostoli</a:t>
            </a:r>
            <a:r>
              <a:rPr lang="it-IT" b="0" i="0" dirty="0">
                <a:solidFill>
                  <a:srgbClr val="111111"/>
                </a:solidFill>
                <a:effectLst/>
                <a:latin typeface="Abadi" panose="020B0604020104020204" pitchFamily="34" charset="0"/>
              </a:rPr>
              <a:t>, </a:t>
            </a:r>
            <a:r>
              <a:rPr lang="it-IT" b="0" i="0" dirty="0">
                <a:solidFill>
                  <a:srgbClr val="111111"/>
                </a:solidFill>
                <a:effectLst/>
                <a:highlight>
                  <a:srgbClr val="FFFF00"/>
                </a:highlight>
                <a:latin typeface="Abadi" panose="020B0604020104020204" pitchFamily="34" charset="0"/>
              </a:rPr>
              <a:t>si dispersero nelle regioni della Giudea e della Samaria </a:t>
            </a:r>
            <a:r>
              <a:rPr lang="it-IT" b="0" i="0" dirty="0">
                <a:solidFill>
                  <a:srgbClr val="111111"/>
                </a:solidFill>
                <a:effectLst/>
                <a:latin typeface="Abadi" panose="020B0604020104020204" pitchFamily="34" charset="0"/>
              </a:rPr>
              <a:t>(</a:t>
            </a:r>
            <a:r>
              <a:rPr lang="el-GR" b="0" i="0" dirty="0">
                <a:solidFill>
                  <a:srgbClr val="083E53"/>
                </a:solidFill>
                <a:effectLst/>
                <a:latin typeface="sbl_greekregular"/>
              </a:rPr>
              <a:t>Ἐγένετο δὲ ἐν ἐκείνῃ τῇ ἡμέρᾳ διωγμὸς μέγας ἐπὶ τὴν ἐκκλησίαν τὴν ἐν Ἱεροσολύμοις, πάντες δὲ διεσπάρησαν κατὰ τὰς χώρας τῆς Ἰουδαίας καὶ Σαμαρείας πλὴν τῶν ἀποστόλων.</a:t>
            </a:r>
            <a:r>
              <a:rPr lang="it-IT" b="0" i="0" dirty="0">
                <a:solidFill>
                  <a:srgbClr val="083E53"/>
                </a:solidFill>
                <a:effectLst/>
                <a:latin typeface="Abadi" panose="020B0604020104020204" pitchFamily="34" charset="0"/>
              </a:rPr>
              <a:t>)</a:t>
            </a:r>
            <a:r>
              <a:rPr lang="it-IT" b="0" i="0" dirty="0">
                <a:solidFill>
                  <a:srgbClr val="111111"/>
                </a:solidFill>
                <a:effectLst/>
                <a:latin typeface="Abadi" panose="020B0604020104020204" pitchFamily="34" charset="0"/>
              </a:rPr>
              <a:t>. </a:t>
            </a:r>
            <a:r>
              <a:rPr lang="it-IT" b="0" i="0" baseline="30000" dirty="0">
                <a:solidFill>
                  <a:srgbClr val="A6122D"/>
                </a:solidFill>
                <a:effectLst/>
                <a:latin typeface="Abadi" panose="020B0604020104020204" pitchFamily="34" charset="0"/>
              </a:rPr>
              <a:t>2</a:t>
            </a:r>
            <a:r>
              <a:rPr lang="it-IT" b="0" i="0" dirty="0">
                <a:solidFill>
                  <a:srgbClr val="111111"/>
                </a:solidFill>
                <a:effectLst/>
                <a:latin typeface="Abadi" panose="020B0604020104020204" pitchFamily="34" charset="0"/>
              </a:rPr>
              <a:t>Uomini pii seppellirono Stefano e fecero un grande lutto per lui. […]</a:t>
            </a:r>
            <a:r>
              <a:rPr lang="it-IT" b="0" i="0" baseline="30000" dirty="0">
                <a:solidFill>
                  <a:srgbClr val="A6122D"/>
                </a:solidFill>
                <a:effectLst/>
                <a:latin typeface="Abadi" panose="020B0604020104020204" pitchFamily="34" charset="0"/>
              </a:rPr>
              <a:t>4</a:t>
            </a:r>
            <a:r>
              <a:rPr lang="it-IT" b="0" i="0" dirty="0">
                <a:solidFill>
                  <a:srgbClr val="111111"/>
                </a:solidFill>
                <a:effectLst/>
                <a:latin typeface="Abadi" panose="020B0604020104020204" pitchFamily="34" charset="0"/>
              </a:rPr>
              <a:t>Quelli però che si erano dispersi andarono di luogo in luogo, annunciando la Parola.)</a:t>
            </a:r>
          </a:p>
          <a:p>
            <a:pPr marL="0" indent="0" eaLnBrk="1" hangingPunct="1">
              <a:lnSpc>
                <a:spcPct val="100000"/>
              </a:lnSpc>
              <a:buNone/>
            </a:pPr>
            <a:endParaRPr lang="it-IT" altLang="it-IT" dirty="0">
              <a:solidFill>
                <a:srgbClr val="111111"/>
              </a:solidFill>
              <a:latin typeface="PT Serif" panose="020A0603040505020204" pitchFamily="18" charset="0"/>
              <a:cs typeface="Times New Roman" panose="02020603050405020304" pitchFamily="18" charset="0"/>
            </a:endParaRPr>
          </a:p>
          <a:p>
            <a:pPr marL="0" indent="0" eaLnBrk="1" hangingPunct="1">
              <a:lnSpc>
                <a:spcPct val="100000"/>
              </a:lnSpc>
              <a:buNone/>
            </a:pP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a:extLst>
              <a:ext uri="{FF2B5EF4-FFF2-40B4-BE49-F238E27FC236}">
                <a16:creationId xmlns:a16="http://schemas.microsoft.com/office/drawing/2014/main" id="{AF799D25-664F-7C35-2375-A6E3207D90C0}"/>
              </a:ext>
            </a:extLst>
          </p:cNvPr>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a:extLst>
              <a:ext uri="{FF2B5EF4-FFF2-40B4-BE49-F238E27FC236}">
                <a16:creationId xmlns:a16="http://schemas.microsoft.com/office/drawing/2014/main" id="{78B7872A-C7FD-3370-AB9E-2FEC32A558DA}"/>
              </a:ext>
            </a:extLst>
          </p:cNvPr>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3605196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328056" y="517525"/>
            <a:ext cx="10863943" cy="6340475"/>
          </a:xfrm>
          <a:ln w="38100">
            <a:solidFill>
              <a:srgbClr val="FFC000"/>
            </a:solidFill>
            <a:miter lim="800000"/>
            <a:headEnd/>
            <a:tailEnd/>
          </a:ln>
        </p:spPr>
        <p:txBody>
          <a:bodyPr>
            <a:normAutofit/>
          </a:bodyPr>
          <a:lstStyle/>
          <a:p>
            <a:pPr marL="0" indent="0" eaLnBrk="1" hangingPunct="1">
              <a:lnSpc>
                <a:spcPct val="100000"/>
              </a:lnSpc>
              <a:buNone/>
            </a:pPr>
            <a:r>
              <a:rPr lang="it-IT" sz="2400" dirty="0"/>
              <a:t>"Fratelli e padri, ascoltate: il Dio della gloria apparve al nostro padre Abramo quando era in Mesopotamia, prima che si stabilisse in </a:t>
            </a:r>
            <a:r>
              <a:rPr lang="it-IT" sz="2400" dirty="0" err="1"/>
              <a:t>Carran</a:t>
            </a:r>
            <a:r>
              <a:rPr lang="it-IT" sz="2400" dirty="0"/>
              <a:t>, 3e gli disse: </a:t>
            </a:r>
            <a:r>
              <a:rPr lang="it-IT" sz="2400" dirty="0">
                <a:highlight>
                  <a:srgbClr val="FFFF00"/>
                </a:highlight>
              </a:rPr>
              <a:t>Esci dalla tua terra e dalla tua gente e vieni nella terra che io ti indicherò</a:t>
            </a:r>
            <a:r>
              <a:rPr lang="it-IT" sz="2400" dirty="0"/>
              <a:t>. 4Allora, uscito dalla terra dei Caldei, si stabilì in </a:t>
            </a:r>
            <a:r>
              <a:rPr lang="it-IT" sz="2400" dirty="0" err="1"/>
              <a:t>Carran</a:t>
            </a:r>
            <a:r>
              <a:rPr lang="it-IT" sz="2400" dirty="0"/>
              <a:t>; di là, dopo la morte di suo padre, Dio lo fece </a:t>
            </a:r>
            <a:r>
              <a:rPr lang="it-IT" sz="2400" dirty="0">
                <a:highlight>
                  <a:srgbClr val="FFFF00"/>
                </a:highlight>
              </a:rPr>
              <a:t>emigrare in questa terra dove voi ora abitate</a:t>
            </a:r>
            <a:r>
              <a:rPr lang="it-IT" sz="2400" dirty="0"/>
              <a:t>. 5In essa non gli diede alcuna proprietà, neppure quanto l'orma di un piede e, sebbene non avesse figli, promise di darla in possesso a lui e alla sua discendenza dopo di lui.</a:t>
            </a:r>
          </a:p>
          <a:p>
            <a:pPr marL="0" indent="0" eaLnBrk="1" hangingPunct="1">
              <a:lnSpc>
                <a:spcPct val="100000"/>
              </a:lnSpc>
              <a:buNone/>
            </a:pPr>
            <a:r>
              <a:rPr lang="it-IT" sz="2400" dirty="0"/>
              <a:t> Poi Dio parlò così: </a:t>
            </a:r>
            <a:r>
              <a:rPr lang="it-IT" sz="2400" dirty="0">
                <a:highlight>
                  <a:srgbClr val="FFFF00"/>
                </a:highlight>
              </a:rPr>
              <a:t>La sua discendenza vivrà da straniera in terra altrui</a:t>
            </a:r>
            <a:r>
              <a:rPr lang="it-IT" sz="2400" dirty="0"/>
              <a:t>, tenuta in schiavitù e oppressione per quattrocento anni. 7 Ma la nazione di cui saranno schiavi, io la giudicherò - disse Dio - e dopo ciò </a:t>
            </a:r>
            <a:r>
              <a:rPr lang="it-IT" sz="2400" dirty="0">
                <a:highlight>
                  <a:srgbClr val="FFFF00"/>
                </a:highlight>
              </a:rPr>
              <a:t>usciranno</a:t>
            </a:r>
            <a:r>
              <a:rPr lang="it-IT" sz="2400" dirty="0"/>
              <a:t> e mi adoreranno in questo luogo.</a:t>
            </a: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2515102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001486" y="517525"/>
            <a:ext cx="11190514" cy="6340475"/>
          </a:xfrm>
          <a:ln w="38100">
            <a:solidFill>
              <a:srgbClr val="FFC000"/>
            </a:solidFill>
            <a:miter lim="800000"/>
            <a:headEnd/>
            <a:tailEnd/>
          </a:ln>
        </p:spPr>
        <p:txBody>
          <a:bodyPr>
            <a:normAutofit/>
          </a:bodyPr>
          <a:lstStyle/>
          <a:p>
            <a:pPr marL="0" indent="0" eaLnBrk="1" hangingPunct="1">
              <a:lnSpc>
                <a:spcPct val="150000"/>
              </a:lnSpc>
              <a:buNone/>
            </a:pPr>
            <a:r>
              <a:rPr lang="it-IT" sz="2400" dirty="0"/>
              <a:t>8E gli diede l'alleanza della circoncisione. E così Abramo generò Isacco e lo circoncise l'ottavo giorno e Isacco generò Giacobbe e Giacobbe i dodici patriarchi. 9Ma i </a:t>
            </a:r>
            <a:r>
              <a:rPr lang="it-IT" sz="2400" dirty="0">
                <a:highlight>
                  <a:srgbClr val="FFFF00"/>
                </a:highlight>
              </a:rPr>
              <a:t>patriarchi, gelosi di Giuseppe, lo vendettero perché fosse condotto in Egitto</a:t>
            </a:r>
            <a:r>
              <a:rPr lang="it-IT" sz="2400" dirty="0"/>
              <a:t>. Dio però era con lui 10e lo liberò da tutte le sue tribolazioni e gli diede grazia e sapienza davanti al faraone, re d'Egitto, il quale lo nominò governatore dell'Egitto e di tutta la sua casa. 11Su tutto l'Egitto e su Canaan vennero carestia e grande tribolazione e i nostri padri non trovavano da mangiare. 12Giacobbe, avendo udito che in Egitto c'era del cibo, vi inviò i nostri padri una prima volta; 13la seconda volta Giuseppe si fece riconoscere dai suoi fratelli e così fu nota al faraone la stirpe di Giuseppe. </a:t>
            </a: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4035216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262742" y="517525"/>
            <a:ext cx="10929257" cy="6340475"/>
          </a:xfrm>
          <a:ln w="38100">
            <a:solidFill>
              <a:srgbClr val="FFC000"/>
            </a:solidFill>
            <a:miter lim="800000"/>
            <a:headEnd/>
            <a:tailEnd/>
          </a:ln>
        </p:spPr>
        <p:txBody>
          <a:bodyPr>
            <a:normAutofit fontScale="92500"/>
          </a:bodyPr>
          <a:lstStyle/>
          <a:p>
            <a:pPr marL="0" indent="0" eaLnBrk="1" hangingPunct="1">
              <a:lnSpc>
                <a:spcPct val="100000"/>
              </a:lnSpc>
              <a:buNone/>
            </a:pPr>
            <a:r>
              <a:rPr lang="it-IT" sz="2400" dirty="0"/>
              <a:t>Giuseppe allora mandò a chiamare suo padre Giacobbe e tutta la sua parentela, in tutto settantacinque persone. 15Giacobbe discese in Egitto. Egli morì, come anche i nostri padri; 16essi furono trasportati in </a:t>
            </a:r>
            <a:r>
              <a:rPr lang="it-IT" sz="2400" dirty="0" err="1"/>
              <a:t>Sichem</a:t>
            </a:r>
            <a:r>
              <a:rPr lang="it-IT" sz="2400" dirty="0"/>
              <a:t> e deposti nel sepolcro che Abramo aveva acquistato, pagando in denaro, dai figli di </a:t>
            </a:r>
            <a:r>
              <a:rPr lang="it-IT" sz="2400" dirty="0" err="1"/>
              <a:t>Emor</a:t>
            </a:r>
            <a:r>
              <a:rPr lang="it-IT" sz="2400" dirty="0"/>
              <a:t>, a </a:t>
            </a:r>
            <a:r>
              <a:rPr lang="it-IT" sz="2400" dirty="0" err="1"/>
              <a:t>Sichem</a:t>
            </a:r>
            <a:r>
              <a:rPr lang="it-IT" sz="2400" dirty="0"/>
              <a:t>.</a:t>
            </a:r>
          </a:p>
          <a:p>
            <a:pPr marL="0" indent="0" eaLnBrk="1" hangingPunct="1">
              <a:lnSpc>
                <a:spcPct val="100000"/>
              </a:lnSpc>
              <a:buNone/>
            </a:pPr>
            <a:r>
              <a:rPr lang="it-IT" sz="2400" dirty="0"/>
              <a:t>17Mentre si avvicinava il tempo della promessa fatta da Dio ad Abramo, il popolo crebbe e si moltiplicò in Egitto, 18finché sorse in Egitto un altro re, che non conosceva Giuseppe. 19Questi, agendo con inganno contro la nostra gente, oppresse i nostri padri fino al punto di costringerli ad abbandonare i loro bambini, perché non sopravvivessero. 20In quel tempo nacque Mosè, ed era molto bello. Fu allevato per tre mesi nella casa paterna 21e, quando fu abbandonato, lo raccolse la figlia del faraone e lo allevò come suo figlio. 22Così Mosè venne educato in tutta la sapienza degli Egiziani ed era potente in parole e in opere. 23Quando compì quarant'anni, gli venne il desiderio di fare visita ai suoi fratelli, i figli d'Israele. 24Vedendone uno che veniva maltrattato, ne prese le difese e vendicò l'oppresso, uccidendo l'Egiziano. 25Egli pensava che i suoi fratelli avrebbero compreso che Dio dava loro salvezza per mezzo suo, ma essi non compresero. </a:t>
            </a: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3123638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197428" y="517525"/>
            <a:ext cx="10994571" cy="6340475"/>
          </a:xfrm>
          <a:ln w="38100">
            <a:solidFill>
              <a:srgbClr val="FFC000"/>
            </a:solidFill>
            <a:miter lim="800000"/>
            <a:headEnd/>
            <a:tailEnd/>
          </a:ln>
        </p:spPr>
        <p:txBody>
          <a:bodyPr>
            <a:normAutofit/>
          </a:bodyPr>
          <a:lstStyle/>
          <a:p>
            <a:pPr marL="0" indent="0" eaLnBrk="1" hangingPunct="1">
              <a:lnSpc>
                <a:spcPct val="100000"/>
              </a:lnSpc>
              <a:buNone/>
            </a:pPr>
            <a:r>
              <a:rPr lang="it-IT" sz="2400" dirty="0"/>
              <a:t>26Il giorno dopo egli si presentò in mezzo a loro mentre stavano litigando e cercava di rappacificarli. Disse: "Uomini, siete fratelli! Perché vi maltrattate l'un l'altro?". 27Ma quello che maltrattava il vicino lo respinse, dicendo: "Chi ti ha costituito capo e giudice sopra di noi? 28 Vuoi forse uccidermi, come ieri hai ucciso l'Egiziano?". 29A queste parole </a:t>
            </a:r>
            <a:r>
              <a:rPr lang="it-IT" sz="2400" dirty="0">
                <a:highlight>
                  <a:srgbClr val="FFFF00"/>
                </a:highlight>
              </a:rPr>
              <a:t>Mosè fuggì e andò a vivere da straniero</a:t>
            </a:r>
            <a:r>
              <a:rPr lang="it-IT" sz="2400" dirty="0"/>
              <a:t> nella terra di </a:t>
            </a:r>
            <a:r>
              <a:rPr lang="it-IT" sz="2400" dirty="0" err="1"/>
              <a:t>Madian</a:t>
            </a:r>
            <a:r>
              <a:rPr lang="it-IT" sz="2400" dirty="0"/>
              <a:t>, dove ebbe due figli.</a:t>
            </a:r>
          </a:p>
          <a:p>
            <a:pPr marL="0" indent="0" eaLnBrk="1" hangingPunct="1">
              <a:lnSpc>
                <a:spcPct val="100000"/>
              </a:lnSpc>
              <a:buNone/>
            </a:pPr>
            <a:r>
              <a:rPr lang="it-IT" sz="2400" dirty="0"/>
              <a:t>30Passati quarant'anni, gli apparve nel deserto del monte Sinai un angelo, in mezzo alla fiamma di un roveto ardente. 31Mosè rimase stupito di questa visione e, mentre si avvicinava per vedere meglio, venne la voce del Signore: 32"Io sono il Dio dei tuoi padri, il Dio di Abramo, di Isacco e di Giacobbe". Tutto tremante, Mosè non osava guardare. 33Allora il Signore gli disse: "Togliti i sandali dai piedi, perché il luogo in cui stai è terra santa. 34 Ho visto i maltrattamenti fatti al mio popolo in Egitto, ho udito il loro gemito e sono sceso a liberarli. Ora vieni, io ti mando in Egitto".</a:t>
            </a: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196576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621970" y="517525"/>
            <a:ext cx="10570029" cy="6340475"/>
          </a:xfrm>
          <a:ln w="38100">
            <a:solidFill>
              <a:srgbClr val="FFC000"/>
            </a:solidFill>
            <a:miter lim="800000"/>
            <a:headEnd/>
            <a:tailEnd/>
          </a:ln>
        </p:spPr>
        <p:txBody>
          <a:bodyPr>
            <a:normAutofit/>
          </a:bodyPr>
          <a:lstStyle/>
          <a:p>
            <a:pPr marL="0" indent="0" eaLnBrk="1" hangingPunct="1">
              <a:lnSpc>
                <a:spcPct val="150000"/>
              </a:lnSpc>
              <a:buNone/>
            </a:pPr>
            <a:r>
              <a:rPr lang="it-IT" dirty="0"/>
              <a:t>Questo Mosè, che essi avevano rinnegato dicendo: "Chi ti ha costituito capo e giudice?", proprio lui Dio mandò come capo e liberatore, per mezzo dell'angelo che gli era apparso nel roveto. 36Egli li fece uscire, compiendo prodigi e segni nella terra d'Egitto, nel Mar Rosso e nel deserto per quarant'anni. 37Egli è quel Mosè che disse ai figli d'Israele: "Dio farà sorgere per voi, dai vostri fratelli, un profeta come me". 38Egli è colui che, mentre erano radunati nel deserto, fu mediatore tra l'angelo, che gli parlava sul monte Sinai, e i nostri padri; egli ricevette parole di vita da trasmettere a noi. </a:t>
            </a:r>
            <a:r>
              <a:rPr lang="it-IT" dirty="0">
                <a:highlight>
                  <a:srgbClr val="FFFF00"/>
                </a:highlight>
              </a:rPr>
              <a:t>39Ma i nostri padri non vollero dargli ascolto, anzi lo respinsero e in cuor loro si volsero verso l'Egitto</a:t>
            </a:r>
            <a:r>
              <a:rPr lang="it-IT" dirty="0"/>
              <a:t>, 40dicendo ad Aronne: "Fa' per noi degli dèi che camminino davanti a noi, perché a questo Mosè, che ci condusse fuori dalla terra d'Egitto, non sappiamo che cosa sia accaduto". </a:t>
            </a:r>
            <a:r>
              <a:rPr lang="it-IT" dirty="0">
                <a:highlight>
                  <a:srgbClr val="FFFF00"/>
                </a:highlight>
              </a:rPr>
              <a:t>41E in quei giorni fabbricarono un vitello e offrirono un sacrificio all'idolo e si rallegrarono per l'opera delle loro mani. 42Ma Dio si allontanò da loro e li abbandonò al culto degli astri del cielo, come è scritto nel libro dei Profeti:</a:t>
            </a: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2549575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480456" y="517525"/>
            <a:ext cx="10711543" cy="6340475"/>
          </a:xfrm>
          <a:ln w="38100">
            <a:solidFill>
              <a:srgbClr val="FFC000"/>
            </a:solidFill>
            <a:miter lim="800000"/>
            <a:headEnd/>
            <a:tailEnd/>
          </a:ln>
        </p:spPr>
        <p:txBody>
          <a:bodyPr numCol="1">
            <a:normAutofit fontScale="92500" lnSpcReduction="10000"/>
          </a:bodyPr>
          <a:lstStyle/>
          <a:p>
            <a:pPr marL="0" indent="0" eaLnBrk="1" hangingPunct="1">
              <a:lnSpc>
                <a:spcPct val="100000"/>
              </a:lnSpc>
              <a:buNone/>
            </a:pPr>
            <a:endParaRPr lang="it-IT" sz="2400" dirty="0"/>
          </a:p>
          <a:p>
            <a:pPr marL="0" indent="0" algn="just" eaLnBrk="1" hangingPunct="1">
              <a:lnSpc>
                <a:spcPct val="120000"/>
              </a:lnSpc>
              <a:spcBef>
                <a:spcPts val="0"/>
              </a:spcBef>
              <a:buNone/>
            </a:pPr>
            <a:r>
              <a:rPr lang="it-IT" sz="2400" dirty="0">
                <a:highlight>
                  <a:srgbClr val="FFFF00"/>
                </a:highlight>
              </a:rPr>
              <a:t>Mi avete forse offerto vittime e sacrifici/per quarant'anni nel deserto, o casa d'Israele</a:t>
            </a:r>
            <a:r>
              <a:rPr lang="it-IT" sz="2400" dirty="0"/>
              <a:t>?</a:t>
            </a:r>
          </a:p>
          <a:p>
            <a:pPr marL="0" indent="0" algn="just" eaLnBrk="1" hangingPunct="1">
              <a:lnSpc>
                <a:spcPct val="120000"/>
              </a:lnSpc>
              <a:spcBef>
                <a:spcPts val="0"/>
              </a:spcBef>
              <a:buNone/>
            </a:pPr>
            <a:r>
              <a:rPr lang="it-IT" sz="2400" dirty="0"/>
              <a:t>43 Avete preso con voi la tenda di Moloc/e la stella del vostro dio </a:t>
            </a:r>
            <a:r>
              <a:rPr lang="it-IT" sz="2400" dirty="0" err="1"/>
              <a:t>Refan</a:t>
            </a:r>
            <a:r>
              <a:rPr lang="it-IT" sz="2400" dirty="0"/>
              <a:t>,</a:t>
            </a:r>
          </a:p>
          <a:p>
            <a:pPr marL="0" indent="0" algn="just" eaLnBrk="1" hangingPunct="1">
              <a:lnSpc>
                <a:spcPct val="120000"/>
              </a:lnSpc>
              <a:spcBef>
                <a:spcPts val="0"/>
              </a:spcBef>
              <a:buNone/>
            </a:pPr>
            <a:r>
              <a:rPr lang="it-IT" sz="2400" dirty="0"/>
              <a:t>immagini che vi siete fabbricate per adorarle!/Perciò vi deporterò al di là di Babilonia.</a:t>
            </a:r>
          </a:p>
          <a:p>
            <a:pPr marL="0" indent="0" algn="just" eaLnBrk="1" hangingPunct="1">
              <a:lnSpc>
                <a:spcPct val="100000"/>
              </a:lnSpc>
              <a:buNone/>
            </a:pPr>
            <a:endParaRPr lang="it-IT" sz="2400" dirty="0"/>
          </a:p>
          <a:p>
            <a:pPr marL="0" indent="0" algn="just" eaLnBrk="1" hangingPunct="1">
              <a:lnSpc>
                <a:spcPct val="100000"/>
              </a:lnSpc>
              <a:buNone/>
            </a:pPr>
            <a:r>
              <a:rPr lang="it-IT" sz="2400" dirty="0"/>
              <a:t>44Nel deserto i nostri padri avevano </a:t>
            </a:r>
            <a:r>
              <a:rPr lang="it-IT" sz="2400" dirty="0">
                <a:highlight>
                  <a:srgbClr val="FFFF00"/>
                </a:highlight>
              </a:rPr>
              <a:t>la tenda della testimonianza</a:t>
            </a:r>
            <a:r>
              <a:rPr lang="it-IT" sz="2400" dirty="0"/>
              <a:t>, </a:t>
            </a:r>
            <a:r>
              <a:rPr lang="it-IT" sz="2400" dirty="0">
                <a:highlight>
                  <a:srgbClr val="FFFF00"/>
                </a:highlight>
              </a:rPr>
              <a:t>come colui che parlava a Mosè aveva ordinato di costruirla secondo il modello che aveva visto</a:t>
            </a:r>
            <a:r>
              <a:rPr lang="it-IT" sz="2400" dirty="0"/>
              <a:t>. 45E dopo averla ricevuta, i nostri padri con Giosuè la portarono con sé nel territorio delle nazioni che Dio scacciò davanti a loro, fino ai tempi di Davide. 46Costui trovò grazia dinanzi a Dio e domandò di poter trovare una dimora per la casa di Giacobbe; 47ma fu Salomone che gli costruì una casa. </a:t>
            </a:r>
            <a:r>
              <a:rPr lang="it-IT" sz="2400" dirty="0">
                <a:highlight>
                  <a:srgbClr val="FFFF00"/>
                </a:highlight>
              </a:rPr>
              <a:t>48L'Altissimo tuttavia non abita in costruzioni fatte da mano d'uomo, come dice il profeta:</a:t>
            </a:r>
          </a:p>
          <a:p>
            <a:pPr marL="0" indent="0" algn="just" eaLnBrk="1" hangingPunct="1">
              <a:lnSpc>
                <a:spcPct val="100000"/>
              </a:lnSpc>
              <a:buNone/>
            </a:pPr>
            <a:endParaRPr lang="it-IT" sz="2400" dirty="0">
              <a:highlight>
                <a:srgbClr val="FFFF00"/>
              </a:highlight>
            </a:endParaRPr>
          </a:p>
          <a:p>
            <a:pPr marL="0" indent="0" algn="just" eaLnBrk="1" hangingPunct="1">
              <a:lnSpc>
                <a:spcPct val="100000"/>
              </a:lnSpc>
              <a:spcBef>
                <a:spcPts val="0"/>
              </a:spcBef>
              <a:buNone/>
            </a:pPr>
            <a:r>
              <a:rPr lang="it-IT" sz="2400" dirty="0">
                <a:highlight>
                  <a:srgbClr val="FFFF00"/>
                </a:highlight>
              </a:rPr>
              <a:t>49 Il cielo è il mio trono/e la terra sgabello dei miei piedi./Quale casa potrete costruirmi, dice il Signore,/o quale sarà il luogo del mio riposo?</a:t>
            </a:r>
          </a:p>
          <a:p>
            <a:pPr marL="0" indent="0" algn="just" eaLnBrk="1" hangingPunct="1">
              <a:lnSpc>
                <a:spcPct val="100000"/>
              </a:lnSpc>
              <a:buNone/>
            </a:pPr>
            <a:endParaRPr lang="it-IT" sz="2400" dirty="0"/>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2719639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110342" y="517525"/>
            <a:ext cx="11081657" cy="6340475"/>
          </a:xfrm>
          <a:ln w="38100">
            <a:solidFill>
              <a:srgbClr val="FFC000"/>
            </a:solidFill>
            <a:miter lim="800000"/>
            <a:headEnd/>
            <a:tailEnd/>
          </a:ln>
        </p:spPr>
        <p:txBody>
          <a:bodyPr>
            <a:normAutofit fontScale="92500" lnSpcReduction="10000"/>
          </a:bodyPr>
          <a:lstStyle/>
          <a:p>
            <a:pPr marL="0" indent="0" eaLnBrk="1" hangingPunct="1">
              <a:lnSpc>
                <a:spcPct val="100000"/>
              </a:lnSpc>
              <a:buNone/>
            </a:pPr>
            <a:r>
              <a:rPr lang="it-IT" sz="2400" dirty="0"/>
              <a:t>50 Non è forse la mia mano che ha creato tutte queste cose?</a:t>
            </a:r>
          </a:p>
          <a:p>
            <a:pPr marL="0" indent="0" eaLnBrk="1" hangingPunct="1">
              <a:lnSpc>
                <a:spcPct val="100000"/>
              </a:lnSpc>
              <a:buNone/>
            </a:pPr>
            <a:endParaRPr lang="it-IT" sz="2400" dirty="0"/>
          </a:p>
          <a:p>
            <a:pPr marL="0" indent="0" eaLnBrk="1" hangingPunct="1">
              <a:lnSpc>
                <a:spcPct val="100000"/>
              </a:lnSpc>
              <a:buNone/>
            </a:pPr>
            <a:r>
              <a:rPr lang="it-IT" sz="2400" dirty="0"/>
              <a:t>51Testardi e incirconcisi nel cuore e nelle orecchie, voi opponete sempre resistenza allo Spirito Santo. Come i vostri padri, così siete anche voi. 52Quale dei profeti i vostri padri non hanno perseguitato? Essi uccisero quelli che preannunciavano la venuta del Giusto, del quale voi ora siete diventati traditori e uccisori, 53voi che avete ricevuto la Legge mediante ordini dati dagli angeli e non l'avete osservata".</a:t>
            </a:r>
          </a:p>
          <a:p>
            <a:pPr marL="0" indent="0" eaLnBrk="1" hangingPunct="1">
              <a:lnSpc>
                <a:spcPct val="100000"/>
              </a:lnSpc>
              <a:buNone/>
            </a:pPr>
            <a:r>
              <a:rPr lang="it-IT" sz="2400" dirty="0">
                <a:highlight>
                  <a:srgbClr val="FFFF00"/>
                </a:highlight>
              </a:rPr>
              <a:t>54All'udire queste cose, erano furibondi in cuor loro e digrignavano i denti contro Stefano.</a:t>
            </a:r>
          </a:p>
          <a:p>
            <a:pPr marL="0" indent="0" eaLnBrk="1" hangingPunct="1">
              <a:lnSpc>
                <a:spcPct val="100000"/>
              </a:lnSpc>
              <a:buNone/>
            </a:pPr>
            <a:r>
              <a:rPr lang="it-IT" sz="2400" dirty="0">
                <a:highlight>
                  <a:srgbClr val="FFFF00"/>
                </a:highlight>
              </a:rPr>
              <a:t>55Ma egli, pieno di Spirito Santo, fissando il cielo, vide la gloria di Dio e Gesù che stava alla destra di Dio 56e disse: "Ecco, contemplo i cieli aperti e il Figlio dell'uomo che sta alla destra di Dio". 57Allora, gridando a gran voce, si turarono gli orecchi e si scagliarono tutti insieme contro di lui, 58lo trascinarono fuori della città e si misero a lapidarlo. E i testimoni deposero i loro mantelli ai piedi di un giovane, chiamato Saulo. 59E lapidavano Stefano, che pregava e diceva: "Signore Gesù, accogli il mio spirito". 60Poi piegò le ginocchia e gridò a gran voce: "Signore, non imputare loro questo peccato". Detto questo, morì.</a:t>
            </a: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946788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415142" y="517525"/>
            <a:ext cx="10776857" cy="6340475"/>
          </a:xfrm>
          <a:ln w="38100">
            <a:solidFill>
              <a:srgbClr val="FFC000"/>
            </a:solidFill>
            <a:miter lim="800000"/>
            <a:headEnd/>
            <a:tailEnd/>
          </a:ln>
        </p:spPr>
        <p:txBody>
          <a:bodyPr>
            <a:normAutofit/>
          </a:bodyPr>
          <a:lstStyle/>
          <a:p>
            <a:pPr marL="457200" indent="-457200" eaLnBrk="1" hangingPunct="1">
              <a:lnSpc>
                <a:spcPct val="100000"/>
              </a:lnSpc>
              <a:buFont typeface="Wingdings" panose="05000000000000000000" pitchFamily="2" charset="2"/>
              <a:buAutoNum type="alphaLcParenR"/>
            </a:pPr>
            <a:r>
              <a:rPr lang="it-IT" sz="2400" dirty="0"/>
              <a:t>si passa in rassegna la storia di Israele; si dà gran peso alla condizione degli Ebrei come quelli che vivono da stranieri in terra altrui.</a:t>
            </a:r>
          </a:p>
          <a:p>
            <a:pPr marL="457200" indent="-457200" eaLnBrk="1" hangingPunct="1">
              <a:lnSpc>
                <a:spcPct val="100000"/>
              </a:lnSpc>
              <a:buFont typeface="Wingdings" panose="05000000000000000000" pitchFamily="2" charset="2"/>
              <a:buAutoNum type="alphaLcParenR"/>
            </a:pPr>
            <a:r>
              <a:rPr lang="it-IT" sz="2400" dirty="0"/>
              <a:t>si tributano onori ai patriarchi, segnatamente Abramo e Mosè, </a:t>
            </a:r>
          </a:p>
          <a:p>
            <a:pPr marL="457200" indent="-457200" eaLnBrk="1" hangingPunct="1">
              <a:lnSpc>
                <a:spcPct val="100000"/>
              </a:lnSpc>
              <a:buFont typeface="Wingdings" panose="05000000000000000000" pitchFamily="2" charset="2"/>
              <a:buAutoNum type="alphaLcParenR"/>
            </a:pPr>
            <a:r>
              <a:rPr lang="it-IT" sz="2400" dirty="0"/>
              <a:t>ma a Mosè viene riconosciuto un grado più che umano; </a:t>
            </a:r>
          </a:p>
          <a:p>
            <a:pPr marL="457200" indent="-457200" eaLnBrk="1" hangingPunct="1">
              <a:lnSpc>
                <a:spcPct val="100000"/>
              </a:lnSpc>
              <a:buFont typeface="Wingdings" panose="05000000000000000000" pitchFamily="2" charset="2"/>
              <a:buAutoNum type="alphaLcParenR"/>
            </a:pPr>
            <a:r>
              <a:rPr lang="it-IT" sz="2400" dirty="0"/>
              <a:t>della legge, compresa la necessità della circoncisione, si parla con grande riguardo e senza in alcun modo prospettare l'idea che debba o possa essere abbandonata o modificata</a:t>
            </a:r>
          </a:p>
          <a:p>
            <a:pPr marL="457200" indent="-457200" eaLnBrk="1" hangingPunct="1">
              <a:lnSpc>
                <a:spcPct val="100000"/>
              </a:lnSpc>
              <a:buFont typeface="Wingdings" panose="05000000000000000000" pitchFamily="2" charset="2"/>
              <a:buAutoNum type="alphaLcParenR"/>
            </a:pPr>
            <a:r>
              <a:rPr lang="it-IT" sz="2400" dirty="0"/>
              <a:t>Vi è una svalutazione del sacrificio e del tempio. </a:t>
            </a: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1458889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273628" y="517525"/>
            <a:ext cx="10918371" cy="6340475"/>
          </a:xfrm>
          <a:ln w="38100">
            <a:solidFill>
              <a:srgbClr val="FFC000"/>
            </a:solidFill>
            <a:miter lim="800000"/>
            <a:headEnd/>
            <a:tailEnd/>
          </a:ln>
        </p:spPr>
        <p:txBody>
          <a:bodyPr>
            <a:normAutofit lnSpcReduction="10000"/>
          </a:bodyPr>
          <a:lstStyle/>
          <a:p>
            <a:pPr marL="457200" indent="-457200" eaLnBrk="1" hangingPunct="1">
              <a:lnSpc>
                <a:spcPct val="100000"/>
              </a:lnSpc>
              <a:buFont typeface="Wingdings" panose="05000000000000000000" pitchFamily="2" charset="2"/>
              <a:buAutoNum type="alphaLcParenR"/>
            </a:pPr>
            <a:r>
              <a:rPr lang="it-IT" sz="2400" dirty="0"/>
              <a:t>Nella costruzione lucana il discorso di Stefano provoca una rottura tra (alcuni) seguaci di Gesù e le autorità giudaiche </a:t>
            </a:r>
          </a:p>
          <a:p>
            <a:pPr marL="457200" indent="-457200" eaLnBrk="1" hangingPunct="1">
              <a:lnSpc>
                <a:spcPct val="100000"/>
              </a:lnSpc>
              <a:buFont typeface="Wingdings" panose="05000000000000000000" pitchFamily="2" charset="2"/>
              <a:buAutoNum type="alphaLcParenR"/>
            </a:pPr>
            <a:r>
              <a:rPr lang="it-IT" sz="2400" dirty="0"/>
              <a:t>Nell’economia dell’opera siamo ad un passaggio cruciale (discorso più lungo di </a:t>
            </a:r>
            <a:r>
              <a:rPr lang="it-IT" sz="2400" i="1" dirty="0"/>
              <a:t>Atti</a:t>
            </a:r>
            <a:r>
              <a:rPr lang="it-IT" sz="2400" dirty="0"/>
              <a:t>)</a:t>
            </a:r>
          </a:p>
          <a:p>
            <a:pPr marL="457200" indent="-457200" eaLnBrk="1" hangingPunct="1">
              <a:lnSpc>
                <a:spcPct val="100000"/>
              </a:lnSpc>
              <a:buFont typeface="Wingdings" panose="05000000000000000000" pitchFamily="2" charset="2"/>
              <a:buAutoNum type="alphaLcParenR"/>
            </a:pPr>
            <a:r>
              <a:rPr lang="it-IT" sz="2400" dirty="0"/>
              <a:t>La morte è determinata da quello che dice non da quello che fa</a:t>
            </a:r>
          </a:p>
          <a:p>
            <a:pPr marL="457200" indent="-457200" eaLnBrk="1" hangingPunct="1">
              <a:lnSpc>
                <a:spcPct val="100000"/>
              </a:lnSpc>
              <a:buFont typeface="Wingdings" panose="05000000000000000000" pitchFamily="2" charset="2"/>
              <a:buAutoNum type="alphaLcParenR"/>
            </a:pPr>
            <a:r>
              <a:rPr lang="it-IT" sz="2400" dirty="0"/>
              <a:t>La morte è determinata quindi dalla sua interpretazione della scrittura e del tempio (alla luce di Gesù)</a:t>
            </a:r>
          </a:p>
          <a:p>
            <a:pPr marL="457200" indent="-457200" eaLnBrk="1" hangingPunct="1">
              <a:lnSpc>
                <a:spcPct val="100000"/>
              </a:lnSpc>
              <a:buFont typeface="Wingdings" panose="05000000000000000000" pitchFamily="2" charset="2"/>
              <a:buAutoNum type="alphaLcParenR"/>
            </a:pPr>
            <a:r>
              <a:rPr lang="it-IT" sz="2400" dirty="0"/>
              <a:t>Stefano muore «con Gesù» </a:t>
            </a:r>
            <a:r>
              <a:rPr lang="it-IT" sz="1300" dirty="0"/>
              <a:t>Ma egli, pieno di Spirito Santo, fissando il cielo, </a:t>
            </a:r>
            <a:r>
              <a:rPr lang="it-IT" sz="1300" dirty="0">
                <a:highlight>
                  <a:srgbClr val="FFFF00"/>
                </a:highlight>
              </a:rPr>
              <a:t>vide la gloria di Dio e Gesù che stava alla destra di Dio </a:t>
            </a:r>
            <a:r>
              <a:rPr lang="it-IT" sz="1300" dirty="0"/>
              <a:t>56 e disse: "Ecco, contemplo i cieli aperti e il Figlio dell'uomo che sta alla destra di Dio". 57Allora, gridando a gran voce, si turarono gli orecchi e si scagliarono tutti insieme contro di lui, 58lo trascinarono fuori della città e si misero a lapidarlo. E i testimoni deposero i loro mantelli ai piedi di un giovane, chiamato Saulo. 59E lapidavano Stefano, che pregava e diceva: "</a:t>
            </a:r>
            <a:r>
              <a:rPr lang="it-IT" sz="1300" dirty="0">
                <a:highlight>
                  <a:srgbClr val="FFFF00"/>
                </a:highlight>
              </a:rPr>
              <a:t>Signore Gesù, accogli il mio spirito</a:t>
            </a:r>
            <a:r>
              <a:rPr lang="it-IT" sz="1300" dirty="0"/>
              <a:t>". 60 Poi piegò le ginocchia e gridò a gran voce: "</a:t>
            </a:r>
            <a:r>
              <a:rPr lang="it-IT" sz="1300" dirty="0">
                <a:highlight>
                  <a:srgbClr val="FFFF00"/>
                </a:highlight>
              </a:rPr>
              <a:t>Signore, non imputare loro questo peccato</a:t>
            </a:r>
            <a:r>
              <a:rPr lang="it-IT" sz="1300" dirty="0"/>
              <a:t>". Detto questo, morì.</a:t>
            </a:r>
          </a:p>
          <a:p>
            <a:pPr marL="457200" indent="-457200" eaLnBrk="1" hangingPunct="1">
              <a:lnSpc>
                <a:spcPct val="100000"/>
              </a:lnSpc>
              <a:buFont typeface="Wingdings" panose="05000000000000000000" pitchFamily="2" charset="2"/>
              <a:buAutoNum type="alphaLcParenR"/>
            </a:pPr>
            <a:r>
              <a:rPr lang="it-IT" sz="2400" dirty="0"/>
              <a:t>L’uccisione di Stefano non esaurisce l’ostilità (come era avvenuto per Gesù)</a:t>
            </a:r>
          </a:p>
          <a:p>
            <a:pPr marL="0" indent="0" eaLnBrk="1" hangingPunct="1">
              <a:lnSpc>
                <a:spcPct val="100000"/>
              </a:lnSpc>
              <a:buNone/>
            </a:pPr>
            <a:r>
              <a:rPr lang="it-IT" dirty="0"/>
              <a:t>(At 8: </a:t>
            </a:r>
            <a:r>
              <a:rPr lang="it-IT" b="0" i="0" dirty="0">
                <a:solidFill>
                  <a:srgbClr val="111111"/>
                </a:solidFill>
                <a:effectLst/>
                <a:latin typeface="PT Serif" panose="020A0603040505020204" pitchFamily="18" charset="0"/>
              </a:rPr>
              <a:t>In quel giorno scoppiò una violenta persecuzione contro la Chiesa di Gerusalemme; tutti, ad eccezione degli </a:t>
            </a:r>
            <a:r>
              <a:rPr lang="it-IT" b="0" i="0" dirty="0">
                <a:solidFill>
                  <a:srgbClr val="111111"/>
                </a:solidFill>
                <a:effectLst/>
                <a:highlight>
                  <a:srgbClr val="00FF00"/>
                </a:highlight>
                <a:latin typeface="PT Serif" panose="020A0603040505020204" pitchFamily="18" charset="0"/>
              </a:rPr>
              <a:t>apostoli</a:t>
            </a:r>
            <a:r>
              <a:rPr lang="it-IT" b="0" i="0" dirty="0">
                <a:solidFill>
                  <a:srgbClr val="111111"/>
                </a:solidFill>
                <a:effectLst/>
                <a:latin typeface="PT Serif" panose="020A0603040505020204" pitchFamily="18" charset="0"/>
              </a:rPr>
              <a:t>, </a:t>
            </a:r>
            <a:r>
              <a:rPr lang="it-IT" b="0" i="0" dirty="0">
                <a:solidFill>
                  <a:srgbClr val="111111"/>
                </a:solidFill>
                <a:effectLst/>
                <a:highlight>
                  <a:srgbClr val="FFFF00"/>
                </a:highlight>
                <a:latin typeface="PT Serif" panose="020A0603040505020204" pitchFamily="18" charset="0"/>
              </a:rPr>
              <a:t>si dispersero nelle regioni della Giudea e della Samaria </a:t>
            </a:r>
            <a:r>
              <a:rPr lang="it-IT" b="0" i="0" dirty="0">
                <a:solidFill>
                  <a:srgbClr val="111111"/>
                </a:solidFill>
                <a:effectLst/>
                <a:latin typeface="PT Serif" panose="020A0603040505020204" pitchFamily="18" charset="0"/>
              </a:rPr>
              <a:t>(</a:t>
            </a:r>
            <a:r>
              <a:rPr lang="el-GR" b="0" i="0" dirty="0">
                <a:solidFill>
                  <a:srgbClr val="083E53"/>
                </a:solidFill>
                <a:effectLst/>
                <a:latin typeface="sbl_greekregular"/>
              </a:rPr>
              <a:t>Ἐγένετο δὲ ἐν ἐκείνῃ τῇ ἡμέρᾳ διωγμὸς μέγας ἐπὶ τὴν ἐκκλησίαν τὴν ἐν Ἱεροσολύμοις, πάντες δὲ διεσπάρησαν κατὰ τὰς χώρας τῆς Ἰουδαίας καὶ Σαμαρείας πλὴν τῶν ἀποστόλων.</a:t>
            </a:r>
            <a:r>
              <a:rPr lang="it-IT" b="0" i="0" dirty="0">
                <a:solidFill>
                  <a:srgbClr val="083E53"/>
                </a:solidFill>
                <a:effectLst/>
                <a:latin typeface="sbl_greekregular"/>
              </a:rPr>
              <a:t>)</a:t>
            </a:r>
            <a:r>
              <a:rPr lang="it-IT" b="0" i="0" dirty="0">
                <a:solidFill>
                  <a:srgbClr val="111111"/>
                </a:solidFill>
                <a:effectLst/>
                <a:latin typeface="PT Serif" panose="020A0603040505020204" pitchFamily="18" charset="0"/>
              </a:rPr>
              <a:t>. </a:t>
            </a:r>
            <a:r>
              <a:rPr lang="it-IT" b="0" i="0" baseline="30000" dirty="0">
                <a:solidFill>
                  <a:srgbClr val="A6122D"/>
                </a:solidFill>
                <a:effectLst/>
                <a:latin typeface="SpaceGroteskRegular"/>
              </a:rPr>
              <a:t>2</a:t>
            </a:r>
            <a:r>
              <a:rPr lang="it-IT" b="0" i="0" dirty="0">
                <a:solidFill>
                  <a:srgbClr val="111111"/>
                </a:solidFill>
                <a:effectLst/>
                <a:latin typeface="PT Serif" panose="020A0603040505020204" pitchFamily="18" charset="0"/>
              </a:rPr>
              <a:t>Uomini pii seppellirono Stefano e fecero un grande lutto per lui. […]</a:t>
            </a:r>
            <a:r>
              <a:rPr lang="it-IT" b="0" i="0" baseline="30000" dirty="0">
                <a:solidFill>
                  <a:srgbClr val="A6122D"/>
                </a:solidFill>
                <a:effectLst/>
                <a:latin typeface="SpaceGroteskRegular"/>
              </a:rPr>
              <a:t>4</a:t>
            </a:r>
            <a:r>
              <a:rPr lang="it-IT" b="0" i="0" dirty="0">
                <a:solidFill>
                  <a:srgbClr val="111111"/>
                </a:solidFill>
                <a:effectLst/>
                <a:latin typeface="PT Serif" panose="020A0603040505020204" pitchFamily="18" charset="0"/>
              </a:rPr>
              <a:t>Quelli però che si erano dispersi andarono di luogo in luogo, annunciando la Parola.)</a:t>
            </a:r>
          </a:p>
          <a:p>
            <a:pPr marL="0" indent="0" eaLnBrk="1" hangingPunct="1">
              <a:lnSpc>
                <a:spcPct val="100000"/>
              </a:lnSpc>
              <a:buNone/>
            </a:pPr>
            <a:endParaRPr lang="it-IT" altLang="it-IT" dirty="0">
              <a:solidFill>
                <a:srgbClr val="111111"/>
              </a:solidFill>
              <a:latin typeface="PT Serif" panose="020A0603040505020204" pitchFamily="18" charset="0"/>
              <a:cs typeface="Times New Roman" panose="02020603050405020304" pitchFamily="18" charset="0"/>
            </a:endParaRPr>
          </a:p>
          <a:p>
            <a:pPr marL="0" indent="0" eaLnBrk="1" hangingPunct="1">
              <a:lnSpc>
                <a:spcPct val="100000"/>
              </a:lnSpc>
              <a:buNone/>
            </a:pP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4135881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F566D7C8-8099-D977-04AA-8EE88C1F2FC8}"/>
              </a:ext>
            </a:extLst>
          </p:cNvPr>
          <p:cNvSpPr>
            <a:spLocks noGrp="1"/>
          </p:cNvSpPr>
          <p:nvPr>
            <p:ph type="title"/>
          </p:nvPr>
        </p:nvSpPr>
        <p:spPr>
          <a:xfrm>
            <a:off x="382280" y="484632"/>
            <a:ext cx="6743844" cy="1609344"/>
          </a:xfrm>
        </p:spPr>
        <p:txBody>
          <a:bodyPr vert="horz" lIns="91440" tIns="45720" rIns="91440" bIns="45720" rtlCol="0" anchor="ctr">
            <a:normAutofit/>
          </a:bodyPr>
          <a:lstStyle/>
          <a:p>
            <a:pPr fontAlgn="auto">
              <a:spcAft>
                <a:spcPts val="0"/>
              </a:spcAft>
              <a:defRPr/>
            </a:pPr>
            <a:r>
              <a:rPr lang="en-US" sz="4800" dirty="0"/>
              <a:t>Cosa </a:t>
            </a:r>
            <a:r>
              <a:rPr lang="en-US" sz="4800" dirty="0" err="1"/>
              <a:t>succede</a:t>
            </a:r>
            <a:r>
              <a:rPr lang="en-US" sz="4800" dirty="0"/>
              <a:t> ad </a:t>
            </a:r>
            <a:r>
              <a:rPr lang="en-US" sz="4800" dirty="0" err="1"/>
              <a:t>Antiochia</a:t>
            </a:r>
            <a:r>
              <a:rPr lang="en-US" sz="4800" dirty="0"/>
              <a:t>? </a:t>
            </a:r>
          </a:p>
        </p:txBody>
      </p:sp>
      <p:sp>
        <p:nvSpPr>
          <p:cNvPr id="4" name="Segnaposto testo 3">
            <a:extLst>
              <a:ext uri="{FF2B5EF4-FFF2-40B4-BE49-F238E27FC236}">
                <a16:creationId xmlns:a16="http://schemas.microsoft.com/office/drawing/2014/main" id="{A7498D4D-DAFF-1482-F87B-096F2E3AA622}"/>
              </a:ext>
            </a:extLst>
          </p:cNvPr>
          <p:cNvSpPr>
            <a:spLocks noGrp="1"/>
          </p:cNvSpPr>
          <p:nvPr>
            <p:ph type="body" sz="half" idx="2"/>
          </p:nvPr>
        </p:nvSpPr>
        <p:spPr>
          <a:xfrm>
            <a:off x="382279" y="2121408"/>
            <a:ext cx="6743845" cy="4050792"/>
          </a:xfrm>
        </p:spPr>
        <p:txBody>
          <a:bodyPr vert="horz" lIns="91440" tIns="45720" rIns="91440" bIns="45720" rtlCol="0">
            <a:normAutofit/>
          </a:bodyPr>
          <a:lstStyle/>
          <a:p>
            <a:pPr indent="-182880" fontAlgn="auto">
              <a:lnSpc>
                <a:spcPct val="90000"/>
              </a:lnSpc>
              <a:spcAft>
                <a:spcPts val="0"/>
              </a:spcAft>
              <a:buFont typeface="Wingdings" pitchFamily="2" charset="2"/>
              <a:buChar char="§"/>
              <a:defRPr/>
            </a:pPr>
            <a:endParaRPr lang="en-US" sz="1800">
              <a:solidFill>
                <a:schemeClr val="tx1"/>
              </a:solidFill>
            </a:endParaRPr>
          </a:p>
          <a:p>
            <a:pPr indent="-182880" fontAlgn="auto">
              <a:lnSpc>
                <a:spcPct val="90000"/>
              </a:lnSpc>
              <a:spcAft>
                <a:spcPts val="0"/>
              </a:spcAft>
              <a:buFont typeface="Wingdings" pitchFamily="2" charset="2"/>
              <a:buChar char="§"/>
              <a:defRPr/>
            </a:pPr>
            <a:endParaRPr lang="en-US" sz="1800">
              <a:solidFill>
                <a:schemeClr val="tx1"/>
              </a:solidFill>
            </a:endParaRPr>
          </a:p>
          <a:p>
            <a:pPr indent="-182880" fontAlgn="auto">
              <a:lnSpc>
                <a:spcPct val="90000"/>
              </a:lnSpc>
              <a:spcAft>
                <a:spcPts val="0"/>
              </a:spcAft>
              <a:buFont typeface="Wingdings" pitchFamily="2" charset="2"/>
              <a:buChar char="§"/>
              <a:defRPr/>
            </a:pPr>
            <a:endParaRPr lang="en-US" sz="1800">
              <a:solidFill>
                <a:schemeClr val="tx1"/>
              </a:solidFill>
            </a:endParaRPr>
          </a:p>
          <a:p>
            <a:pPr indent="-182880" fontAlgn="auto">
              <a:lnSpc>
                <a:spcPct val="90000"/>
              </a:lnSpc>
              <a:spcAft>
                <a:spcPts val="0"/>
              </a:spcAft>
              <a:buFont typeface="Wingdings" pitchFamily="2" charset="2"/>
              <a:buChar char="§"/>
              <a:defRPr/>
            </a:pPr>
            <a:endParaRPr lang="en-US" sz="1800">
              <a:solidFill>
                <a:schemeClr val="tx1"/>
              </a:solidFill>
            </a:endParaRPr>
          </a:p>
        </p:txBody>
      </p:sp>
      <p:pic>
        <p:nvPicPr>
          <p:cNvPr id="1026" name="Picture 2" descr="Facciata">
            <a:extLst>
              <a:ext uri="{FF2B5EF4-FFF2-40B4-BE49-F238E27FC236}">
                <a16:creationId xmlns:a16="http://schemas.microsoft.com/office/drawing/2014/main" id="{5905CAD4-D500-0A06-3367-0127D6799B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3702"/>
          <a:stretch/>
        </p:blipFill>
        <p:spPr bwMode="auto">
          <a:xfrm>
            <a:off x="7545274" y="10"/>
            <a:ext cx="4646726" cy="68579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F566D7C8-8099-D977-04AA-8EE88C1F2FC8}"/>
              </a:ext>
            </a:extLst>
          </p:cNvPr>
          <p:cNvSpPr>
            <a:spLocks noGrp="1"/>
          </p:cNvSpPr>
          <p:nvPr>
            <p:ph type="title"/>
          </p:nvPr>
        </p:nvSpPr>
        <p:spPr>
          <a:xfrm>
            <a:off x="6330738" y="279918"/>
            <a:ext cx="5299586" cy="6377771"/>
          </a:xfrm>
          <a:ln>
            <a:noFill/>
          </a:ln>
        </p:spPr>
        <p:txBody>
          <a:bodyPr vert="horz" lIns="91440" tIns="45720" rIns="91440" bIns="45720" rtlCol="0" anchor="ctr">
            <a:noAutofit/>
          </a:bodyPr>
          <a:lstStyle/>
          <a:p>
            <a:pPr fontAlgn="auto">
              <a:lnSpc>
                <a:spcPct val="150000"/>
              </a:lnSpc>
              <a:spcAft>
                <a:spcPts val="0"/>
              </a:spcAft>
              <a:defRPr/>
            </a:pPr>
            <a:r>
              <a:rPr lang="it-IT" sz="2400" i="0" u="sng" dirty="0">
                <a:solidFill>
                  <a:srgbClr val="C00000"/>
                </a:solidFill>
                <a:effectLst/>
              </a:rPr>
              <a:t>Atti 11</a:t>
            </a:r>
            <a:r>
              <a:rPr lang="it-IT" sz="2000" i="0" dirty="0">
                <a:solidFill>
                  <a:srgbClr val="C00000"/>
                </a:solidFill>
                <a:effectLst/>
                <a:latin typeface="Book Antiqua" panose="02040602050305030304" pitchFamily="18" charset="0"/>
              </a:rPr>
              <a:t>: 19 Intanto quelli che erano stati dispersi dopo la persecuzione scoppiata al tempo di Stefano, erano arrivati fin nella Fenicia, a Cipro e ad Antiochia e non predicavano la parola a nessuno fuorché ai Giudei. 20 Ma alcuni fra loro, cittadini di Cipro e di </a:t>
            </a:r>
            <a:r>
              <a:rPr lang="it-IT" sz="2000" i="0" dirty="0" err="1">
                <a:solidFill>
                  <a:srgbClr val="C00000"/>
                </a:solidFill>
                <a:effectLst/>
                <a:latin typeface="Book Antiqua" panose="02040602050305030304" pitchFamily="18" charset="0"/>
              </a:rPr>
              <a:t>Cirène</a:t>
            </a:r>
            <a:r>
              <a:rPr lang="it-IT" sz="2000" i="0" dirty="0">
                <a:solidFill>
                  <a:srgbClr val="C00000"/>
                </a:solidFill>
                <a:effectLst/>
                <a:latin typeface="Book Antiqua" panose="02040602050305030304" pitchFamily="18" charset="0"/>
              </a:rPr>
              <a:t>, giunti ad Antiochia, cominciarono a parlare anche ai Greci, predicando la buona novella del Signore Gesù. 21 E la mano del Signore era con loro e così un gran numero credette e si convertì al Signore. 22 La notizia giunse agli orecchi della Chiesa di Gerusalemme, la quale mandò Barnaba ad Antiochia.</a:t>
            </a:r>
            <a:endParaRPr lang="en-US" sz="2000" dirty="0">
              <a:solidFill>
                <a:srgbClr val="C00000"/>
              </a:solidFill>
              <a:latin typeface="Book Antiqua" panose="02040602050305030304" pitchFamily="18" charset="0"/>
            </a:endParaRPr>
          </a:p>
        </p:txBody>
      </p:sp>
      <p:sp>
        <p:nvSpPr>
          <p:cNvPr id="4" name="CasellaDiTesto 3">
            <a:extLst>
              <a:ext uri="{FF2B5EF4-FFF2-40B4-BE49-F238E27FC236}">
                <a16:creationId xmlns:a16="http://schemas.microsoft.com/office/drawing/2014/main" id="{B7EFA530-5B53-5F4C-0BCF-4E4877BAD2A7}"/>
              </a:ext>
            </a:extLst>
          </p:cNvPr>
          <p:cNvSpPr txBox="1"/>
          <p:nvPr/>
        </p:nvSpPr>
        <p:spPr>
          <a:xfrm>
            <a:off x="101066" y="500878"/>
            <a:ext cx="6097554" cy="5583708"/>
          </a:xfrm>
          <a:prstGeom prst="rect">
            <a:avLst/>
          </a:prstGeom>
          <a:noFill/>
        </p:spPr>
        <p:txBody>
          <a:bodyPr wrap="square">
            <a:spAutoFit/>
          </a:bodyPr>
          <a:lstStyle/>
          <a:p>
            <a:pPr>
              <a:lnSpc>
                <a:spcPct val="150000"/>
              </a:lnSpc>
            </a:pPr>
            <a:r>
              <a:rPr lang="el-GR" sz="2000" b="1" dirty="0">
                <a:latin typeface="Book Antiqua" panose="02040602050305030304" pitchFamily="18" charset="0"/>
              </a:rPr>
              <a:t>19</a:t>
            </a:r>
            <a:r>
              <a:rPr lang="it-IT" sz="2000" b="1" dirty="0">
                <a:latin typeface="Book Antiqua" panose="02040602050305030304" pitchFamily="18" charset="0"/>
              </a:rPr>
              <a:t> </a:t>
            </a:r>
            <a:r>
              <a:rPr lang="el-GR" sz="2000" b="1" dirty="0">
                <a:latin typeface="Book Antiqua" panose="02040602050305030304" pitchFamily="18" charset="0"/>
              </a:rPr>
              <a:t>Οἱ μὲν οὖν διασπαρέντες ἀπὸ τῆς θλίψεως τῆς γενομένης ἐπὶ Στεφάνῳ διῆλθον ἕως Φοινίκης καὶ Κύπρου καὶ Ἀντιοχείας μηδενὶ λαλοῦντες τὸν λόγον εἰ μὴ μόνον Ἰουδαίοις. 20Ἦσαν δέ </a:t>
            </a:r>
            <a:r>
              <a:rPr lang="el-GR" sz="2000" b="1" dirty="0">
                <a:highlight>
                  <a:srgbClr val="FFFF00"/>
                </a:highlight>
                <a:latin typeface="Book Antiqua" panose="02040602050305030304" pitchFamily="18" charset="0"/>
              </a:rPr>
              <a:t>τινες</a:t>
            </a:r>
            <a:r>
              <a:rPr lang="el-GR" sz="2000" b="1" dirty="0">
                <a:latin typeface="Book Antiqua" panose="02040602050305030304" pitchFamily="18" charset="0"/>
              </a:rPr>
              <a:t> ἐξ αὐτῶν </a:t>
            </a:r>
            <a:r>
              <a:rPr lang="el-GR" sz="2000" b="1" dirty="0">
                <a:highlight>
                  <a:srgbClr val="FFFF00"/>
                </a:highlight>
                <a:latin typeface="Book Antiqua" panose="02040602050305030304" pitchFamily="18" charset="0"/>
              </a:rPr>
              <a:t>ἄνδρες</a:t>
            </a:r>
            <a:r>
              <a:rPr lang="el-GR" sz="2000" b="1" dirty="0">
                <a:latin typeface="Book Antiqua" panose="02040602050305030304" pitchFamily="18" charset="0"/>
              </a:rPr>
              <a:t> </a:t>
            </a:r>
            <a:r>
              <a:rPr lang="el-GR" sz="2000" b="1" dirty="0">
                <a:highlight>
                  <a:srgbClr val="FFFF00"/>
                </a:highlight>
                <a:latin typeface="Book Antiqua" panose="02040602050305030304" pitchFamily="18" charset="0"/>
              </a:rPr>
              <a:t>Κύπριοι</a:t>
            </a:r>
            <a:r>
              <a:rPr lang="el-GR" sz="2000" b="1" dirty="0">
                <a:latin typeface="Book Antiqua" panose="02040602050305030304" pitchFamily="18" charset="0"/>
              </a:rPr>
              <a:t> καὶ </a:t>
            </a:r>
            <a:r>
              <a:rPr lang="el-GR" sz="2000" b="1" dirty="0">
                <a:highlight>
                  <a:srgbClr val="FFFF00"/>
                </a:highlight>
                <a:latin typeface="Book Antiqua" panose="02040602050305030304" pitchFamily="18" charset="0"/>
              </a:rPr>
              <a:t>Κυρηναῖοι</a:t>
            </a:r>
            <a:r>
              <a:rPr lang="el-GR" sz="2000" b="1" dirty="0">
                <a:latin typeface="Book Antiqua" panose="02040602050305030304" pitchFamily="18" charset="0"/>
              </a:rPr>
              <a:t>, </a:t>
            </a:r>
            <a:r>
              <a:rPr lang="el-GR" sz="2000" b="1" dirty="0">
                <a:highlight>
                  <a:srgbClr val="FFFF00"/>
                </a:highlight>
                <a:latin typeface="Book Antiqua" panose="02040602050305030304" pitchFamily="18" charset="0"/>
              </a:rPr>
              <a:t>οἵτινες</a:t>
            </a:r>
            <a:r>
              <a:rPr lang="el-GR" sz="2000" b="1" dirty="0">
                <a:latin typeface="Book Antiqua" panose="02040602050305030304" pitchFamily="18" charset="0"/>
              </a:rPr>
              <a:t> ἐλθόντες εἰς Ἀντιόχειαν </a:t>
            </a:r>
            <a:r>
              <a:rPr lang="el-GR" sz="2000" b="1" dirty="0">
                <a:highlight>
                  <a:srgbClr val="FFFF00"/>
                </a:highlight>
                <a:latin typeface="Book Antiqua" panose="02040602050305030304" pitchFamily="18" charset="0"/>
              </a:rPr>
              <a:t>ἐλάλουν</a:t>
            </a:r>
            <a:r>
              <a:rPr lang="el-GR" sz="2000" b="1" dirty="0">
                <a:latin typeface="Book Antiqua" panose="02040602050305030304" pitchFamily="18" charset="0"/>
              </a:rPr>
              <a:t> καὶ </a:t>
            </a:r>
            <a:r>
              <a:rPr lang="el-GR" sz="2000" b="1" dirty="0">
                <a:highlight>
                  <a:srgbClr val="FFFF00"/>
                </a:highlight>
                <a:latin typeface="Book Antiqua" panose="02040602050305030304" pitchFamily="18" charset="0"/>
              </a:rPr>
              <a:t>πρὸς</a:t>
            </a:r>
            <a:r>
              <a:rPr lang="el-GR" sz="2000" b="1" dirty="0">
                <a:latin typeface="Book Antiqua" panose="02040602050305030304" pitchFamily="18" charset="0"/>
              </a:rPr>
              <a:t> τοὺς </a:t>
            </a:r>
            <a:r>
              <a:rPr lang="el-GR" sz="2000" b="1" dirty="0">
                <a:highlight>
                  <a:srgbClr val="FFFF00"/>
                </a:highlight>
                <a:latin typeface="Book Antiqua" panose="02040602050305030304" pitchFamily="18" charset="0"/>
              </a:rPr>
              <a:t>Ἑλληνιστὰς </a:t>
            </a:r>
            <a:r>
              <a:rPr lang="el-GR" sz="2000" b="1" dirty="0">
                <a:latin typeface="Book Antiqua" panose="02040602050305030304" pitchFamily="18" charset="0"/>
              </a:rPr>
              <a:t>εὐαγγελιζόμενοι τὸν κύριον Ἰησοῦν. 21καὶ ἦν χεὶρ κυρίου μετ’ αὐτῶν, πολύς τε ἀριθμὸς ὁ πιστεύσας ἐπέστρεψεν ἐπὶ τὸν κύριον. 22Ἠκούσθη δὲ ὁ λόγος εἰς τὰ ὦτα τῆς ἐκκλησίας τῆς οὔσης ἐν Ἰερουσαλὴμ περὶ αὐτῶν καὶ ἐξαπέστειλαν Βαρναβᾶν [διελθεῖν] ἕως Ἀντιοχείας. </a:t>
            </a:r>
            <a:endParaRPr lang="it-IT" sz="2000" b="1" dirty="0">
              <a:latin typeface="Book Antiqua" panose="02040602050305030304" pitchFamily="18" charset="0"/>
            </a:endParaRPr>
          </a:p>
        </p:txBody>
      </p:sp>
    </p:spTree>
    <p:extLst>
      <p:ext uri="{BB962C8B-B14F-4D97-AF65-F5344CB8AC3E}">
        <p14:creationId xmlns:p14="http://schemas.microsoft.com/office/powerpoint/2010/main" val="2176153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F566D7C8-8099-D977-04AA-8EE88C1F2FC8}"/>
              </a:ext>
            </a:extLst>
          </p:cNvPr>
          <p:cNvSpPr>
            <a:spLocks noGrp="1"/>
          </p:cNvSpPr>
          <p:nvPr>
            <p:ph type="title"/>
          </p:nvPr>
        </p:nvSpPr>
        <p:spPr>
          <a:xfrm>
            <a:off x="6330738" y="279918"/>
            <a:ext cx="5299586" cy="6195527"/>
          </a:xfrm>
          <a:ln>
            <a:noFill/>
          </a:ln>
        </p:spPr>
        <p:txBody>
          <a:bodyPr vert="horz" lIns="91440" tIns="45720" rIns="91440" bIns="45720" rtlCol="0" anchor="ctr">
            <a:noAutofit/>
          </a:bodyPr>
          <a:lstStyle/>
          <a:p>
            <a:pPr fontAlgn="auto">
              <a:lnSpc>
                <a:spcPct val="150000"/>
              </a:lnSpc>
              <a:spcAft>
                <a:spcPts val="0"/>
              </a:spcAft>
              <a:defRPr/>
            </a:pPr>
            <a:r>
              <a:rPr lang="it-IT" sz="2000" i="0" dirty="0">
                <a:solidFill>
                  <a:srgbClr val="800000"/>
                </a:solidFill>
                <a:effectLst/>
                <a:latin typeface="Book Antiqua" panose="02040602050305030304" pitchFamily="18" charset="0"/>
              </a:rPr>
              <a:t>Quando questi giunse e vide la grazia del Signore, si rallegrò e, [24]da uomo virtuoso qual era e pieno di Spirito Santo e di fede, esortava tutti a perseverare con cuore risoluto nel Signore. E una folla considerevole fu condotta al Signore. [25]Barnaba poi partì alla volta di Tarso per cercare Saulo e trovatolo lo condusse ad Antiochia. [26]Rimasero insieme un anno intero in quella comunità e istruirono molta gente; ad Antiochia per la prima volta i discepoli furono chiamati Cristiani.</a:t>
            </a:r>
            <a:endParaRPr lang="en-US" sz="2000" dirty="0"/>
          </a:p>
        </p:txBody>
      </p:sp>
      <p:sp>
        <p:nvSpPr>
          <p:cNvPr id="3" name="CasellaDiTesto 2">
            <a:extLst>
              <a:ext uri="{FF2B5EF4-FFF2-40B4-BE49-F238E27FC236}">
                <a16:creationId xmlns:a16="http://schemas.microsoft.com/office/drawing/2014/main" id="{30B708AB-AEA0-81E9-FCDB-DAFFA99AD91D}"/>
              </a:ext>
            </a:extLst>
          </p:cNvPr>
          <p:cNvSpPr txBox="1"/>
          <p:nvPr/>
        </p:nvSpPr>
        <p:spPr>
          <a:xfrm>
            <a:off x="33777" y="843676"/>
            <a:ext cx="6097554" cy="5617692"/>
          </a:xfrm>
          <a:prstGeom prst="rect">
            <a:avLst/>
          </a:prstGeom>
          <a:noFill/>
        </p:spPr>
        <p:txBody>
          <a:bodyPr wrap="square">
            <a:spAutoFit/>
          </a:bodyPr>
          <a:lstStyle/>
          <a:p>
            <a:pPr>
              <a:lnSpc>
                <a:spcPct val="150000"/>
              </a:lnSpc>
            </a:pPr>
            <a:r>
              <a:rPr lang="el-GR" dirty="0"/>
              <a:t>23</a:t>
            </a:r>
            <a:r>
              <a:rPr lang="it-IT" dirty="0"/>
              <a:t> </a:t>
            </a:r>
            <a:r>
              <a:rPr lang="el-GR" sz="2200" b="1" dirty="0">
                <a:latin typeface="Times New Roman" panose="02020603050405020304" pitchFamily="18" charset="0"/>
                <a:cs typeface="Times New Roman" panose="02020603050405020304" pitchFamily="18" charset="0"/>
              </a:rPr>
              <a:t>ὃς παραγενόμενος καὶ ἰδὼν τὴν χάριν [τὴν] τοῦ θεοῦ, ἐχάρη καὶ παρεκάλει πάντας τῇ προθέσει τῆς καρδίας προσμένειν τῷ κυρίῳ, 24ὅτι ἦν ἀνὴρ ἀγαθὸς καὶ πλήρης πνεύματος ἁγίου καὶ πίστεως. καὶ προσετέθη ὄχλος ἱκανὸς τῷ κυρίῳ.  25Ἐξῆλθεν δὲ εἰς Ταρσὸν ἀναζητῆσαι Σαῦλον, 26καὶ εὑρὼν ἤγαγεν εἰς Ἀντιόχειαν. </a:t>
            </a:r>
            <a:r>
              <a:rPr lang="el-GR" sz="2200" b="1" dirty="0">
                <a:highlight>
                  <a:srgbClr val="FFFF00"/>
                </a:highlight>
                <a:latin typeface="Times New Roman" panose="02020603050405020304" pitchFamily="18" charset="0"/>
                <a:cs typeface="Times New Roman" panose="02020603050405020304" pitchFamily="18" charset="0"/>
              </a:rPr>
              <a:t>ἐγένετο δὲ αὐτοῖς καὶ ἐνιαυτὸν ὅλον συναχθῆναι ἐν τῇ ἐκκλησίᾳ καὶ διδάξαι ὄχλον ἱκανόν</a:t>
            </a:r>
            <a:r>
              <a:rPr lang="el-GR" sz="2200" b="1" dirty="0">
                <a:latin typeface="Times New Roman" panose="02020603050405020304" pitchFamily="18" charset="0"/>
                <a:cs typeface="Times New Roman" panose="02020603050405020304" pitchFamily="18" charset="0"/>
              </a:rPr>
              <a:t>, </a:t>
            </a:r>
            <a:r>
              <a:rPr lang="el-GR" sz="2200" b="1" dirty="0">
                <a:highlight>
                  <a:srgbClr val="FFFF00"/>
                </a:highlight>
                <a:latin typeface="Times New Roman" panose="02020603050405020304" pitchFamily="18" charset="0"/>
                <a:cs typeface="Times New Roman" panose="02020603050405020304" pitchFamily="18" charset="0"/>
              </a:rPr>
              <a:t>χρηματίσαι τε πρώτως ἐν Ἀντιοχείᾳ τοὺς μαθητὰς Χριστιανούς.</a:t>
            </a:r>
            <a:endParaRPr lang="it-IT" sz="2200" b="1" dirty="0">
              <a:highlight>
                <a:srgbClr val="FFFF00"/>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8241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a:extLst>
              <a:ext uri="{FF2B5EF4-FFF2-40B4-BE49-F238E27FC236}">
                <a16:creationId xmlns:a16="http://schemas.microsoft.com/office/drawing/2014/main" id="{4A51C16E-44C5-E198-11AA-0B5968E60B9B}"/>
              </a:ext>
            </a:extLst>
          </p:cNvPr>
          <p:cNvSpPr>
            <a:spLocks noGrp="1"/>
          </p:cNvSpPr>
          <p:nvPr>
            <p:ph type="title"/>
          </p:nvPr>
        </p:nvSpPr>
        <p:spPr>
          <a:xfrm>
            <a:off x="1981200" y="274639"/>
            <a:ext cx="8229600" cy="777875"/>
          </a:xfrm>
        </p:spPr>
        <p:txBody>
          <a:bodyPr/>
          <a:lstStyle/>
          <a:p>
            <a:pPr eaLnBrk="1" hangingPunct="1"/>
            <a:r>
              <a:rPr lang="el-GR" altLang="it-IT">
                <a:latin typeface="Times New Roman" panose="02020603050405020304" pitchFamily="18" charset="0"/>
                <a:cs typeface="Times New Roman" panose="02020603050405020304" pitchFamily="18" charset="0"/>
              </a:rPr>
              <a:t>χρηματίζω</a:t>
            </a:r>
            <a:endParaRPr lang="it-IT" altLang="it-IT"/>
          </a:p>
        </p:txBody>
      </p:sp>
      <p:sp>
        <p:nvSpPr>
          <p:cNvPr id="7171" name="Segnaposto contenuto 2">
            <a:extLst>
              <a:ext uri="{FF2B5EF4-FFF2-40B4-BE49-F238E27FC236}">
                <a16:creationId xmlns:a16="http://schemas.microsoft.com/office/drawing/2014/main" id="{946896B1-C94F-2715-CF70-6A0A6A407E01}"/>
              </a:ext>
            </a:extLst>
          </p:cNvPr>
          <p:cNvSpPr>
            <a:spLocks noGrp="1"/>
          </p:cNvSpPr>
          <p:nvPr>
            <p:ph idx="1"/>
          </p:nvPr>
        </p:nvSpPr>
        <p:spPr>
          <a:xfrm>
            <a:off x="1774825" y="1052514"/>
            <a:ext cx="8713788" cy="5805487"/>
          </a:xfrm>
        </p:spPr>
        <p:txBody>
          <a:bodyPr/>
          <a:lstStyle/>
          <a:p>
            <a:pPr marL="0" indent="0">
              <a:buNone/>
            </a:pPr>
            <a:r>
              <a:rPr lang="it-IT" altLang="it-IT"/>
              <a:t>Dizionario GI, F. Montanari, Loescher, s.v.</a:t>
            </a:r>
          </a:p>
          <a:p>
            <a:pPr marL="0" indent="0">
              <a:buNone/>
            </a:pPr>
            <a:r>
              <a:rPr lang="it-IT" altLang="it-IT"/>
              <a:t> </a:t>
            </a:r>
            <a:r>
              <a:rPr lang="it-IT" altLang="it-IT" sz="2800" b="1">
                <a:latin typeface="Times New Roman" panose="02020603050405020304" pitchFamily="18" charset="0"/>
                <a:cs typeface="Times New Roman" panose="02020603050405020304" pitchFamily="18" charset="0"/>
              </a:rPr>
              <a:t>prendere un nome o un titolo, essere chiamato</a:t>
            </a:r>
            <a:r>
              <a:rPr lang="it-IT" altLang="it-IT" sz="2800">
                <a:latin typeface="Times New Roman" panose="02020603050405020304" pitchFamily="18" charset="0"/>
                <a:cs typeface="Times New Roman" panose="02020603050405020304" pitchFamily="18" charset="0"/>
              </a:rPr>
              <a:t>: </a:t>
            </a:r>
            <a:r>
              <a:rPr lang="el-GR" altLang="it-IT" sz="2800">
                <a:latin typeface="Times New Roman" panose="02020603050405020304" pitchFamily="18" charset="0"/>
                <a:cs typeface="Times New Roman" panose="02020603050405020304" pitchFamily="18" charset="0"/>
              </a:rPr>
              <a:t>χρηματίζειν βασιλεύς </a:t>
            </a:r>
            <a:r>
              <a:rPr lang="it-IT" altLang="it-IT" sz="2800">
                <a:latin typeface="Times New Roman" panose="02020603050405020304" pitchFamily="18" charset="0"/>
                <a:cs typeface="Times New Roman" panose="02020603050405020304" pitchFamily="18" charset="0"/>
              </a:rPr>
              <a:t>farsi chiamare re POL. 5.57.2, 5, 30.2.4 DIOD. 20.53.2; </a:t>
            </a:r>
            <a:r>
              <a:rPr lang="el-GR" altLang="it-IT" sz="2800">
                <a:latin typeface="Times New Roman" panose="02020603050405020304" pitchFamily="18" charset="0"/>
                <a:cs typeface="Times New Roman" panose="02020603050405020304" pitchFamily="18" charset="0"/>
              </a:rPr>
              <a:t>Πτολεμαῖος ὁ νέος Διόνυσος χρηματίζων </a:t>
            </a:r>
            <a:r>
              <a:rPr lang="it-IT" altLang="it-IT" sz="2800">
                <a:latin typeface="Times New Roman" panose="02020603050405020304" pitchFamily="18" charset="0"/>
                <a:cs typeface="Times New Roman" panose="02020603050405020304" pitchFamily="18" charset="0"/>
              </a:rPr>
              <a:t>Tolemeo prendendo il nome di nuovo Dioniso DIOD. 1.44.1; </a:t>
            </a:r>
            <a:r>
              <a:rPr lang="el-GR" altLang="it-IT" sz="2800">
                <a:latin typeface="Times New Roman" panose="02020603050405020304" pitchFamily="18" charset="0"/>
                <a:cs typeface="Times New Roman" panose="02020603050405020304" pitchFamily="18" charset="0"/>
              </a:rPr>
              <a:t>νέα Ἶσις ἐχρημάτιζε </a:t>
            </a:r>
            <a:r>
              <a:rPr lang="it-IT" altLang="it-IT" sz="2800">
                <a:latin typeface="Times New Roman" panose="02020603050405020304" pitchFamily="18" charset="0"/>
                <a:cs typeface="Times New Roman" panose="02020603050405020304" pitchFamily="18" charset="0"/>
              </a:rPr>
              <a:t>era chiamata nuova Iside PLUT. Ant. 54.9; </a:t>
            </a:r>
            <a:r>
              <a:rPr lang="el-GR" altLang="it-IT" sz="2800">
                <a:latin typeface="Times New Roman" panose="02020603050405020304" pitchFamily="18" charset="0"/>
                <a:cs typeface="Times New Roman" panose="02020603050405020304" pitchFamily="18" charset="0"/>
              </a:rPr>
              <a:t>ἐχρημάτιζε Χαλκηδόνιος </a:t>
            </a:r>
            <a:r>
              <a:rPr lang="it-IT" altLang="it-IT" sz="2800">
                <a:latin typeface="Times New Roman" panose="02020603050405020304" pitchFamily="18" charset="0"/>
                <a:cs typeface="Times New Roman" panose="02020603050405020304" pitchFamily="18" charset="0"/>
              </a:rPr>
              <a:t>era chiamato Calcedonio STRAB. 13.1.55; </a:t>
            </a:r>
            <a:r>
              <a:rPr lang="el-GR" altLang="it-IT" sz="2800">
                <a:latin typeface="Times New Roman" panose="02020603050405020304" pitchFamily="18" charset="0"/>
                <a:cs typeface="Times New Roman" panose="02020603050405020304" pitchFamily="18" charset="0"/>
              </a:rPr>
              <a:t>Κρητικός </a:t>
            </a:r>
            <a:r>
              <a:rPr lang="it-IT" altLang="it-IT" sz="2800">
                <a:latin typeface="Times New Roman" panose="02020603050405020304" pitchFamily="18" charset="0"/>
                <a:cs typeface="Times New Roman" panose="02020603050405020304" pitchFamily="18" charset="0"/>
              </a:rPr>
              <a:t>Cretico APP. 5.6; </a:t>
            </a:r>
            <a:r>
              <a:rPr lang="el-GR" altLang="it-IT" sz="2800">
                <a:latin typeface="Times New Roman" panose="02020603050405020304" pitchFamily="18" charset="0"/>
                <a:cs typeface="Times New Roman" panose="02020603050405020304" pitchFamily="18" charset="0"/>
              </a:rPr>
              <a:t>μὴ πατρόθεν, ἀλλ᾽ ἀπὸ μητέρων χ. </a:t>
            </a:r>
            <a:r>
              <a:rPr lang="it-IT" altLang="it-IT" sz="2800">
                <a:latin typeface="Times New Roman" panose="02020603050405020304" pitchFamily="18" charset="0"/>
                <a:cs typeface="Times New Roman" panose="02020603050405020304" pitchFamily="18" charset="0"/>
              </a:rPr>
              <a:t>prendere il nome non del padre ma della madre PLUT. Mul. virt. 248d; </a:t>
            </a:r>
            <a:r>
              <a:rPr lang="el-GR" altLang="it-IT" sz="2800">
                <a:latin typeface="Times New Roman" panose="02020603050405020304" pitchFamily="18" charset="0"/>
                <a:cs typeface="Times New Roman" panose="02020603050405020304" pitchFamily="18" charset="0"/>
              </a:rPr>
              <a:t>ἀπὸ τοῦ δήμου </a:t>
            </a:r>
            <a:r>
              <a:rPr lang="it-IT" altLang="it-IT" sz="2800">
                <a:latin typeface="Times New Roman" panose="02020603050405020304" pitchFamily="18" charset="0"/>
                <a:cs typeface="Times New Roman" panose="02020603050405020304" pitchFamily="18" charset="0"/>
              </a:rPr>
              <a:t>dal demo HARP1. s.v. </a:t>
            </a:r>
            <a:r>
              <a:rPr lang="el-GR" altLang="it-IT" sz="2800">
                <a:latin typeface="Times New Roman" panose="02020603050405020304" pitchFamily="18" charset="0"/>
                <a:cs typeface="Times New Roman" panose="02020603050405020304" pitchFamily="18" charset="0"/>
              </a:rPr>
              <a:t>δημοτευόμενος; </a:t>
            </a:r>
            <a:r>
              <a:rPr lang="el-GR" altLang="it-IT" sz="2800" b="1">
                <a:latin typeface="Times New Roman" panose="02020603050405020304" pitchFamily="18" charset="0"/>
                <a:cs typeface="Times New Roman" panose="02020603050405020304" pitchFamily="18" charset="0"/>
              </a:rPr>
              <a:t>χ. πρώτως τοὺς μαθητὰς Χριστιανούς </a:t>
            </a:r>
            <a:r>
              <a:rPr lang="it-IT" altLang="it-IT" sz="2800" b="1">
                <a:latin typeface="Times New Roman" panose="02020603050405020304" pitchFamily="18" charset="0"/>
                <a:cs typeface="Times New Roman" panose="02020603050405020304" pitchFamily="18" charset="0"/>
              </a:rPr>
              <a:t>per la prima volta i discepoli furono chiamati Cristiani </a:t>
            </a:r>
            <a:r>
              <a:rPr lang="it-IT" altLang="it-IT" sz="2800" b="1" i="1">
                <a:latin typeface="Times New Roman" panose="02020603050405020304" pitchFamily="18" charset="0"/>
                <a:cs typeface="Times New Roman" panose="02020603050405020304" pitchFamily="18" charset="0"/>
              </a:rPr>
              <a:t>NT. Apost. 11.26</a:t>
            </a:r>
            <a:r>
              <a:rPr lang="it-IT" altLang="it-IT" sz="2800" b="1">
                <a:latin typeface="Times New Roman" panose="02020603050405020304" pitchFamily="18" charset="0"/>
                <a:cs typeface="Times New Roman" panose="02020603050405020304" pitchFamily="18" charset="0"/>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a:extLst>
              <a:ext uri="{FF2B5EF4-FFF2-40B4-BE49-F238E27FC236}">
                <a16:creationId xmlns:a16="http://schemas.microsoft.com/office/drawing/2014/main" id="{FF3BD1F2-FC38-51AA-3CB9-DBF26BC89BF3}"/>
              </a:ext>
            </a:extLst>
          </p:cNvPr>
          <p:cNvSpPr>
            <a:spLocks noGrp="1"/>
          </p:cNvSpPr>
          <p:nvPr>
            <p:ph type="title"/>
          </p:nvPr>
        </p:nvSpPr>
        <p:spPr/>
        <p:txBody>
          <a:bodyPr/>
          <a:lstStyle/>
          <a:p>
            <a:r>
              <a:rPr lang="el-GR" altLang="it-IT">
                <a:latin typeface="Times New Roman" panose="02020603050405020304" pitchFamily="18" charset="0"/>
                <a:cs typeface="Times New Roman" panose="02020603050405020304" pitchFamily="18" charset="0"/>
              </a:rPr>
              <a:t>χριστιᾱνός -ή -όν</a:t>
            </a:r>
            <a:endParaRPr lang="it-IT" altLang="it-IT">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9304756F-1425-8156-C611-EA1FEE747817}"/>
              </a:ext>
            </a:extLst>
          </p:cNvPr>
          <p:cNvSpPr>
            <a:spLocks noGrp="1"/>
          </p:cNvSpPr>
          <p:nvPr>
            <p:ph idx="1"/>
          </p:nvPr>
        </p:nvSpPr>
        <p:spPr>
          <a:xfrm>
            <a:off x="870858" y="1847406"/>
            <a:ext cx="8229600" cy="4525962"/>
          </a:xfrm>
        </p:spPr>
        <p:txBody>
          <a:bodyPr/>
          <a:lstStyle/>
          <a:p>
            <a:pPr marL="0" indent="0">
              <a:buNone/>
              <a:defRPr/>
            </a:pPr>
            <a:r>
              <a:rPr lang="it-IT" dirty="0"/>
              <a:t>Il termine, sebbene greco, è costruito con il suffisso latino </a:t>
            </a:r>
            <a:r>
              <a:rPr lang="it-IT" i="1" dirty="0"/>
              <a:t>–</a:t>
            </a:r>
            <a:r>
              <a:rPr lang="it-IT" i="1" dirty="0" err="1"/>
              <a:t>ianus</a:t>
            </a:r>
            <a:r>
              <a:rPr lang="it-IT" dirty="0"/>
              <a:t>: </a:t>
            </a:r>
          </a:p>
          <a:p>
            <a:pPr>
              <a:buFontTx/>
              <a:buChar char="-"/>
              <a:defRPr/>
            </a:pPr>
            <a:r>
              <a:rPr lang="it-IT" dirty="0"/>
              <a:t>È un suffisso che indica non solo </a:t>
            </a:r>
            <a:r>
              <a:rPr lang="it-IT" i="1" dirty="0"/>
              <a:t>l’essere seguaci di </a:t>
            </a:r>
            <a:r>
              <a:rPr lang="it-IT" dirty="0"/>
              <a:t>(come ad esempio il suffisso </a:t>
            </a:r>
            <a:r>
              <a:rPr lang="el-GR" dirty="0"/>
              <a:t>–αιος</a:t>
            </a:r>
            <a:r>
              <a:rPr lang="it-IT" dirty="0"/>
              <a:t>), ma </a:t>
            </a:r>
            <a:r>
              <a:rPr lang="it-IT" i="1" dirty="0"/>
              <a:t>l’appartenere a </a:t>
            </a:r>
            <a:r>
              <a:rPr lang="it-IT" dirty="0"/>
              <a:t>(cfr. Cesariani, Erodiani etc.)</a:t>
            </a:r>
            <a:endParaRPr lang="it-IT" i="1" dirty="0"/>
          </a:p>
          <a:p>
            <a:pPr marL="0" indent="0">
              <a:buNone/>
              <a:defRPr/>
            </a:pPr>
            <a:endParaRPr lang="it-IT" i="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i="1" dirty="0">
                <a:solidFill>
                  <a:srgbClr val="0070C0"/>
                </a:solidFill>
                <a:latin typeface="Georgia (Titoli)"/>
              </a:rPr>
              <a:t>…complicati nodi storici…</a:t>
            </a: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000" b="1" i="0" dirty="0">
                <a:solidFill>
                  <a:srgbClr val="800000"/>
                </a:solidFill>
                <a:effectLst/>
                <a:latin typeface="Book Antiqua" panose="02040602050305030304" pitchFamily="18" charset="0"/>
              </a:rPr>
              <a:t>Chi è Barnaba? Figura per noi enigmatica…</a:t>
            </a:r>
          </a:p>
          <a:p>
            <a:pPr marL="0" indent="0">
              <a:buNone/>
            </a:pPr>
            <a:endParaRPr lang="it-IT" dirty="0"/>
          </a:p>
          <a:p>
            <a:pPr marL="0" indent="0">
              <a:buNone/>
            </a:pPr>
            <a:r>
              <a:rPr lang="it-IT" dirty="0"/>
              <a:t>At 4,36:</a:t>
            </a:r>
            <a:r>
              <a:rPr lang="it-IT" b="0" i="0" dirty="0">
                <a:solidFill>
                  <a:srgbClr val="800000"/>
                </a:solidFill>
                <a:effectLst/>
                <a:latin typeface="Book Antiqua" panose="02040602050305030304" pitchFamily="18" charset="0"/>
              </a:rPr>
              <a:t> Così Giuseppe, soprannominato dagli apostoli Barnaba, che significa «figlio dell'esortazione», un levita originario di Cipro, </a:t>
            </a:r>
            <a:r>
              <a:rPr lang="it-IT" b="1" i="0" dirty="0">
                <a:solidFill>
                  <a:srgbClr val="800000"/>
                </a:solidFill>
                <a:effectLst/>
                <a:latin typeface="Book Antiqua" panose="02040602050305030304" pitchFamily="18" charset="0"/>
              </a:rPr>
              <a:t>[37]</a:t>
            </a:r>
            <a:r>
              <a:rPr lang="it-IT" b="0" i="0" dirty="0">
                <a:solidFill>
                  <a:srgbClr val="800000"/>
                </a:solidFill>
                <a:effectLst/>
                <a:latin typeface="Book Antiqua" panose="02040602050305030304" pitchFamily="18" charset="0"/>
              </a:rPr>
              <a:t>che era padrone di un campo, lo vendette e ne consegnò l'importo deponendolo ai piedi degli apostoli.</a:t>
            </a:r>
            <a:endParaRPr lang="it-IT" dirty="0"/>
          </a:p>
          <a:p>
            <a:pPr marL="0" indent="0">
              <a:buNone/>
            </a:pPr>
            <a:endParaRPr lang="it-IT" dirty="0"/>
          </a:p>
          <a:p>
            <a:pPr marL="0" indent="0">
              <a:buNone/>
            </a:pPr>
            <a:r>
              <a:rPr lang="it-IT" dirty="0"/>
              <a:t>At 8,</a:t>
            </a:r>
            <a:r>
              <a:rPr lang="it-IT" sz="2000" dirty="0"/>
              <a:t>26 </a:t>
            </a:r>
            <a:r>
              <a:rPr lang="it-IT" dirty="0">
                <a:solidFill>
                  <a:srgbClr val="800000"/>
                </a:solidFill>
                <a:latin typeface="Book Antiqua" panose="02040602050305030304" pitchFamily="18" charset="0"/>
              </a:rPr>
              <a:t>Paolo, venuto a Gerusalemme, cercava di unirsi con i discepoli, ma tutti avevano paura di lui, non credendo ancora che fosse un discepolo. 27Allora Barnaba lo prese con sé, lo presentò agli apostoli e raccontò loro come durante il viaggio aveva visto il Signore che gli aveva parlato, e come in Damasco aveva predicato con coraggio nel nome di Gesù. 28Così egli poté stare con loro e andava e veniva a Gerusalemme, parlando apertamente nel nome del Signore.”</a:t>
            </a:r>
          </a:p>
          <a:p>
            <a:pPr marL="0" indent="0">
              <a:buNone/>
            </a:pPr>
            <a:r>
              <a:rPr lang="it-IT" dirty="0">
                <a:solidFill>
                  <a:srgbClr val="800000"/>
                </a:solidFill>
                <a:latin typeface="Book Antiqua" panose="02040602050305030304" pitchFamily="18" charset="0"/>
              </a:rPr>
              <a:t>Corinzi 9,2-6: stretto collaboratore di Paolo; At 15 + Galati: con Paolo nel concilio di Gerusalemme</a:t>
            </a:r>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0975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i="1" dirty="0">
                <a:solidFill>
                  <a:srgbClr val="0070C0"/>
                </a:solidFill>
                <a:latin typeface="Georgia (Titoli)"/>
              </a:rPr>
              <a:t>Barnaba secondo Luca</a:t>
            </a:r>
          </a:p>
        </p:txBody>
      </p:sp>
      <p:sp>
        <p:nvSpPr>
          <p:cNvPr id="3" name="Segnaposto contenuto 2"/>
          <p:cNvSpPr>
            <a:spLocks noGrp="1"/>
          </p:cNvSpPr>
          <p:nvPr>
            <p:ph sz="half" idx="1"/>
          </p:nvPr>
        </p:nvSpPr>
        <p:spPr>
          <a:xfrm>
            <a:off x="1069848" y="1352939"/>
            <a:ext cx="4108642" cy="5337110"/>
          </a:xfrm>
          <a:ln w="38100">
            <a:solidFill>
              <a:srgbClr val="FFC000"/>
            </a:solidFill>
          </a:ln>
        </p:spPr>
        <p:txBody>
          <a:bodyPr>
            <a:noAutofit/>
          </a:bodyPr>
          <a:lstStyle/>
          <a:p>
            <a:r>
              <a:rPr lang="it-IT" b="1" dirty="0">
                <a:solidFill>
                  <a:srgbClr val="800000"/>
                </a:solidFill>
                <a:latin typeface="Book Antiqua" panose="02040602050305030304" pitchFamily="18" charset="0"/>
              </a:rPr>
              <a:t>Seguace della prima ora; testimone della resurrezione? (risponderei di no)</a:t>
            </a:r>
          </a:p>
          <a:p>
            <a:r>
              <a:rPr lang="it-IT" sz="2000" b="1" i="0" dirty="0">
                <a:solidFill>
                  <a:srgbClr val="800000"/>
                </a:solidFill>
                <a:effectLst/>
                <a:latin typeface="Book Antiqua" panose="02040602050305030304" pitchFamily="18" charset="0"/>
              </a:rPr>
              <a:t>Giudeo della diaspora </a:t>
            </a:r>
            <a:r>
              <a:rPr lang="it-IT" b="1" dirty="0">
                <a:solidFill>
                  <a:srgbClr val="800000"/>
                </a:solidFill>
                <a:latin typeface="Book Antiqua" panose="02040602050305030304" pitchFamily="18" charset="0"/>
              </a:rPr>
              <a:t>(Cipro), ma non ellenista</a:t>
            </a:r>
            <a:endParaRPr lang="it-IT" sz="2000" b="1" i="0" dirty="0">
              <a:solidFill>
                <a:srgbClr val="800000"/>
              </a:solidFill>
              <a:effectLst/>
              <a:latin typeface="Book Antiqua" panose="02040602050305030304" pitchFamily="18" charset="0"/>
            </a:endParaRPr>
          </a:p>
          <a:p>
            <a:r>
              <a:rPr lang="it-IT" sz="2000" b="1" i="0" dirty="0">
                <a:solidFill>
                  <a:srgbClr val="800000"/>
                </a:solidFill>
                <a:effectLst/>
                <a:latin typeface="Book Antiqua" panose="02040602050305030304" pitchFamily="18" charset="0"/>
              </a:rPr>
              <a:t>Figura di raccordo tra Gerusalemme e il mondo cristiano della diaspora; </a:t>
            </a:r>
          </a:p>
          <a:p>
            <a:r>
              <a:rPr lang="it-IT" b="1" dirty="0">
                <a:solidFill>
                  <a:srgbClr val="800000"/>
                </a:solidFill>
                <a:latin typeface="Book Antiqua" panose="02040602050305030304" pitchFamily="18" charset="0"/>
              </a:rPr>
              <a:t>Rappresenta la Chiesa di Gerusalemme</a:t>
            </a:r>
          </a:p>
          <a:p>
            <a:r>
              <a:rPr lang="it-IT" b="1" dirty="0">
                <a:solidFill>
                  <a:srgbClr val="800000"/>
                </a:solidFill>
                <a:latin typeface="Book Antiqua" panose="02040602050305030304" pitchFamily="18" charset="0"/>
              </a:rPr>
              <a:t>Sposa la causa antiochena e paolina</a:t>
            </a:r>
          </a:p>
          <a:p>
            <a:r>
              <a:rPr lang="it-IT" b="1" dirty="0">
                <a:solidFill>
                  <a:srgbClr val="800000"/>
                </a:solidFill>
                <a:latin typeface="Book Antiqua" panose="02040602050305030304" pitchFamily="18" charset="0"/>
              </a:rPr>
              <a:t>È alla pari con Paolo nei viaggi missionari</a:t>
            </a:r>
          </a:p>
          <a:p>
            <a:r>
              <a:rPr lang="it-IT" b="1" dirty="0">
                <a:solidFill>
                  <a:srgbClr val="800000"/>
                </a:solidFill>
                <a:latin typeface="Book Antiqua" panose="02040602050305030304" pitchFamily="18" charset="0"/>
              </a:rPr>
              <a:t>A un certo punto «rompe» con Paolo (At 15,36ss)</a:t>
            </a:r>
          </a:p>
          <a:p>
            <a:pPr marL="0" indent="0">
              <a:buNone/>
            </a:pPr>
            <a:endParaRPr lang="it-IT" b="1" dirty="0">
              <a:solidFill>
                <a:srgbClr val="800000"/>
              </a:solidFill>
              <a:latin typeface="Book Antiqua" panose="02040602050305030304" pitchFamily="18" charset="0"/>
            </a:endParaRPr>
          </a:p>
          <a:p>
            <a:pPr marL="0" indent="0">
              <a:buNone/>
            </a:pPr>
            <a:endParaRPr lang="it-IT" sz="2400" dirty="0"/>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latin typeface="Times New Roman" panose="02020603050405020304" pitchFamily="18" charset="0"/>
              <a:cs typeface="Times New Roman" panose="02020603050405020304" pitchFamily="18" charset="0"/>
            </a:endParaRPr>
          </a:p>
        </p:txBody>
      </p:sp>
      <p:pic>
        <p:nvPicPr>
          <p:cNvPr id="4" name="Immagine 3">
            <a:extLst>
              <a:ext uri="{FF2B5EF4-FFF2-40B4-BE49-F238E27FC236}">
                <a16:creationId xmlns:a16="http://schemas.microsoft.com/office/drawing/2014/main" id="{45FF943C-629B-E293-A57C-AC1FED5ED5F5}"/>
              </a:ext>
            </a:extLst>
          </p:cNvPr>
          <p:cNvPicPr>
            <a:picLocks noChangeAspect="1"/>
          </p:cNvPicPr>
          <p:nvPr/>
        </p:nvPicPr>
        <p:blipFill>
          <a:blip r:embed="rId2"/>
          <a:stretch>
            <a:fillRect/>
          </a:stretch>
        </p:blipFill>
        <p:spPr>
          <a:xfrm>
            <a:off x="6259092" y="1249190"/>
            <a:ext cx="4316526" cy="5066522"/>
          </a:xfrm>
          <a:prstGeom prst="rect">
            <a:avLst/>
          </a:prstGeom>
        </p:spPr>
      </p:pic>
    </p:spTree>
    <p:extLst>
      <p:ext uri="{BB962C8B-B14F-4D97-AF65-F5344CB8AC3E}">
        <p14:creationId xmlns:p14="http://schemas.microsoft.com/office/powerpoint/2010/main" val="2463136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a:extLst>
              <a:ext uri="{FF2B5EF4-FFF2-40B4-BE49-F238E27FC236}">
                <a16:creationId xmlns:a16="http://schemas.microsoft.com/office/drawing/2014/main" id="{06B9C6A8-5063-32EA-8FB5-246FD276AA81}"/>
              </a:ext>
            </a:extLst>
          </p:cNvPr>
          <p:cNvSpPr>
            <a:spLocks noGrp="1"/>
          </p:cNvSpPr>
          <p:nvPr>
            <p:ph type="title"/>
          </p:nvPr>
        </p:nvSpPr>
        <p:spPr>
          <a:xfrm>
            <a:off x="1069848" y="484632"/>
            <a:ext cx="10058400" cy="1316176"/>
          </a:xfrm>
        </p:spPr>
        <p:txBody>
          <a:bodyPr/>
          <a:lstStyle/>
          <a:p>
            <a:r>
              <a:rPr lang="it-IT" altLang="it-IT" sz="2000" dirty="0"/>
              <a:t>Distanza Antiochia-Tarso: 139 Km</a:t>
            </a:r>
            <a:br>
              <a:rPr lang="it-IT" altLang="it-IT" sz="2000" dirty="0"/>
            </a:br>
            <a:r>
              <a:rPr lang="it-IT" altLang="it-IT" sz="2000" dirty="0"/>
              <a:t>Distanza Antiochia-Gerusalemme: 789 Km</a:t>
            </a:r>
            <a:br>
              <a:rPr lang="it-IT" altLang="it-IT" sz="2000" dirty="0"/>
            </a:br>
            <a:r>
              <a:rPr lang="it-IT" altLang="it-IT" sz="2000" dirty="0"/>
              <a:t>Tempi di percorrenza/giorno: ca 20 miglia = 32,18 Km</a:t>
            </a:r>
          </a:p>
        </p:txBody>
      </p:sp>
      <p:pic>
        <p:nvPicPr>
          <p:cNvPr id="6147" name="Segnaposto contenuto 4">
            <a:extLst>
              <a:ext uri="{FF2B5EF4-FFF2-40B4-BE49-F238E27FC236}">
                <a16:creationId xmlns:a16="http://schemas.microsoft.com/office/drawing/2014/main" id="{B78D979D-B81A-B4E2-3DAA-B6BAACBE0D1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81201" y="1885950"/>
            <a:ext cx="4022725" cy="3970338"/>
          </a:xfrm>
        </p:spPr>
      </p:pic>
      <p:pic>
        <p:nvPicPr>
          <p:cNvPr id="6148" name="Segnaposto contenuto 5">
            <a:extLst>
              <a:ext uri="{FF2B5EF4-FFF2-40B4-BE49-F238E27FC236}">
                <a16:creationId xmlns:a16="http://schemas.microsoft.com/office/drawing/2014/main" id="{7A6F0EF1-5D7A-4420-BB02-14CEA1F8ED8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72200" y="1885951"/>
            <a:ext cx="4038600" cy="3954463"/>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a:extLst>
              <a:ext uri="{FF2B5EF4-FFF2-40B4-BE49-F238E27FC236}">
                <a16:creationId xmlns:a16="http://schemas.microsoft.com/office/drawing/2014/main" id="{06B9C6A8-5063-32EA-8FB5-246FD276AA81}"/>
              </a:ext>
            </a:extLst>
          </p:cNvPr>
          <p:cNvSpPr>
            <a:spLocks noGrp="1"/>
          </p:cNvSpPr>
          <p:nvPr>
            <p:ph type="title"/>
          </p:nvPr>
        </p:nvSpPr>
        <p:spPr>
          <a:xfrm>
            <a:off x="8156350" y="484632"/>
            <a:ext cx="3544035" cy="1609344"/>
          </a:xfrm>
          <a:ln>
            <a:noFill/>
          </a:ln>
        </p:spPr>
        <p:txBody>
          <a:bodyPr vert="horz" lIns="91440" tIns="45720" rIns="91440" bIns="45720" rtlCol="0" anchor="ctr">
            <a:normAutofit/>
          </a:bodyPr>
          <a:lstStyle/>
          <a:p>
            <a:r>
              <a:rPr lang="en-US" altLang="it-IT" sz="3200" cap="all"/>
              <a:t>Primo viaggio missionario</a:t>
            </a:r>
          </a:p>
        </p:txBody>
      </p:sp>
      <p:pic>
        <p:nvPicPr>
          <p:cNvPr id="6" name="Segnaposto contenuto 5">
            <a:extLst>
              <a:ext uri="{FF2B5EF4-FFF2-40B4-BE49-F238E27FC236}">
                <a16:creationId xmlns:a16="http://schemas.microsoft.com/office/drawing/2014/main" id="{B461A3F6-1EC2-60FC-8B8B-D0B1C2DCB692}"/>
              </a:ext>
            </a:extLst>
          </p:cNvPr>
          <p:cNvPicPr>
            <a:picLocks noGrp="1" noChangeAspect="1"/>
          </p:cNvPicPr>
          <p:nvPr>
            <p:ph sz="half" idx="1"/>
          </p:nvPr>
        </p:nvPicPr>
        <p:blipFill>
          <a:blip r:embed="rId2"/>
          <a:stretch>
            <a:fillRect/>
          </a:stretch>
        </p:blipFill>
        <p:spPr>
          <a:xfrm>
            <a:off x="633999" y="1137173"/>
            <a:ext cx="6882269" cy="4593914"/>
          </a:xfrm>
          <a:prstGeom prst="rect">
            <a:avLst/>
          </a:prstGeom>
        </p:spPr>
      </p:pic>
      <p:sp>
        <p:nvSpPr>
          <p:cNvPr id="6149" name="Segnaposto contenuto 4">
            <a:extLst>
              <a:ext uri="{FF2B5EF4-FFF2-40B4-BE49-F238E27FC236}">
                <a16:creationId xmlns:a16="http://schemas.microsoft.com/office/drawing/2014/main" id="{194D4F39-E93E-BAA9-9588-3FC7DB22A23F}"/>
              </a:ext>
            </a:extLst>
          </p:cNvPr>
          <p:cNvSpPr>
            <a:spLocks noGrp="1"/>
          </p:cNvSpPr>
          <p:nvPr>
            <p:ph sz="half" idx="2"/>
          </p:nvPr>
        </p:nvSpPr>
        <p:spPr>
          <a:xfrm>
            <a:off x="8156351" y="2121408"/>
            <a:ext cx="3544034" cy="4050792"/>
          </a:xfrm>
        </p:spPr>
        <p:txBody>
          <a:bodyPr vert="horz" lIns="91440" tIns="45720" rIns="91440" bIns="45720" rtlCol="0">
            <a:normAutofit/>
          </a:bodyPr>
          <a:lstStyle/>
          <a:p>
            <a:endParaRPr lang="en-US" sz="1600"/>
          </a:p>
        </p:txBody>
      </p:sp>
    </p:spTree>
    <p:extLst>
      <p:ext uri="{BB962C8B-B14F-4D97-AF65-F5344CB8AC3E}">
        <p14:creationId xmlns:p14="http://schemas.microsoft.com/office/powerpoint/2010/main" val="3073736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i="1" dirty="0">
                <a:solidFill>
                  <a:srgbClr val="0070C0"/>
                </a:solidFill>
                <a:latin typeface="Georgia (Titoli)"/>
              </a:rPr>
              <a:t>La composizione della comunità antiochena…</a:t>
            </a:r>
          </a:p>
        </p:txBody>
      </p:sp>
      <p:sp>
        <p:nvSpPr>
          <p:cNvPr id="3" name="Segnaposto contenuto 2"/>
          <p:cNvSpPr>
            <a:spLocks noGrp="1"/>
          </p:cNvSpPr>
          <p:nvPr>
            <p:ph sz="half" idx="1"/>
          </p:nvPr>
        </p:nvSpPr>
        <p:spPr>
          <a:xfrm>
            <a:off x="1069848" y="1352939"/>
            <a:ext cx="4108642" cy="4962773"/>
          </a:xfrm>
          <a:ln w="38100">
            <a:solidFill>
              <a:srgbClr val="FFC000"/>
            </a:solidFill>
          </a:ln>
        </p:spPr>
        <p:txBody>
          <a:bodyPr>
            <a:noAutofit/>
          </a:bodyPr>
          <a:lstStyle/>
          <a:p>
            <a:pPr marL="0" indent="0">
              <a:buNone/>
            </a:pPr>
            <a:r>
              <a:rPr lang="it-IT" b="1" i="0" dirty="0">
                <a:solidFill>
                  <a:srgbClr val="800000"/>
                </a:solidFill>
                <a:effectLst/>
                <a:latin typeface="Book Antiqua" panose="02040602050305030304" pitchFamily="18" charset="0"/>
              </a:rPr>
              <a:t>Atti13: [1]</a:t>
            </a:r>
            <a:r>
              <a:rPr lang="it-IT" b="0" i="0" dirty="0">
                <a:solidFill>
                  <a:srgbClr val="800000"/>
                </a:solidFill>
                <a:effectLst/>
                <a:latin typeface="Book Antiqua" panose="02040602050305030304" pitchFamily="18" charset="0"/>
              </a:rPr>
              <a:t>C'erano nella comunità di Antiochia profeti e dottori: Barnaba, Simeone soprannominato Niger, Lucio di </a:t>
            </a:r>
            <a:r>
              <a:rPr lang="it-IT" b="0" i="0" dirty="0" err="1">
                <a:solidFill>
                  <a:srgbClr val="800000"/>
                </a:solidFill>
                <a:effectLst/>
                <a:latin typeface="Book Antiqua" panose="02040602050305030304" pitchFamily="18" charset="0"/>
              </a:rPr>
              <a:t>Cirène</a:t>
            </a:r>
            <a:r>
              <a:rPr lang="it-IT" b="0" i="0" dirty="0">
                <a:solidFill>
                  <a:srgbClr val="800000"/>
                </a:solidFill>
                <a:effectLst/>
                <a:latin typeface="Book Antiqua" panose="02040602050305030304" pitchFamily="18" charset="0"/>
              </a:rPr>
              <a:t>, </a:t>
            </a:r>
            <a:r>
              <a:rPr lang="it-IT" b="0" i="0" dirty="0" err="1">
                <a:solidFill>
                  <a:srgbClr val="800000"/>
                </a:solidFill>
                <a:effectLst/>
                <a:latin typeface="Book Antiqua" panose="02040602050305030304" pitchFamily="18" charset="0"/>
              </a:rPr>
              <a:t>Manaèn</a:t>
            </a:r>
            <a:r>
              <a:rPr lang="it-IT" b="0" i="0" dirty="0">
                <a:solidFill>
                  <a:srgbClr val="800000"/>
                </a:solidFill>
                <a:effectLst/>
                <a:latin typeface="Book Antiqua" panose="02040602050305030304" pitchFamily="18" charset="0"/>
              </a:rPr>
              <a:t>, compagno d'infanzia di Erode tetrarca, e Saulo. </a:t>
            </a:r>
            <a:r>
              <a:rPr lang="it-IT" b="1" i="0" dirty="0">
                <a:solidFill>
                  <a:srgbClr val="800000"/>
                </a:solidFill>
                <a:effectLst/>
                <a:latin typeface="Book Antiqua" panose="02040602050305030304" pitchFamily="18" charset="0"/>
              </a:rPr>
              <a:t>[2]</a:t>
            </a:r>
            <a:r>
              <a:rPr lang="it-IT" b="0" i="0" dirty="0">
                <a:solidFill>
                  <a:srgbClr val="800000"/>
                </a:solidFill>
                <a:effectLst/>
                <a:latin typeface="Book Antiqua" panose="02040602050305030304" pitchFamily="18" charset="0"/>
              </a:rPr>
              <a:t>Mentre essi stavano celebrando il culto del Signore e digiunando, lo Spirito Santo disse: «Riservate per me Barnaba e Saulo per l'opera alla quale li ho chiamati». </a:t>
            </a:r>
            <a:r>
              <a:rPr lang="it-IT" b="1" i="0" dirty="0">
                <a:solidFill>
                  <a:srgbClr val="800000"/>
                </a:solidFill>
                <a:effectLst/>
                <a:latin typeface="Book Antiqua" panose="02040602050305030304" pitchFamily="18" charset="0"/>
              </a:rPr>
              <a:t>[3]</a:t>
            </a:r>
            <a:r>
              <a:rPr lang="it-IT" b="0" i="0" dirty="0">
                <a:solidFill>
                  <a:srgbClr val="800000"/>
                </a:solidFill>
                <a:effectLst/>
                <a:latin typeface="Book Antiqua" panose="02040602050305030304" pitchFamily="18" charset="0"/>
              </a:rPr>
              <a:t>Allora, dopo aver digiunato e pregato, imposero loro le mani e li accomiatarono.</a:t>
            </a:r>
            <a:endParaRPr lang="it-IT" b="1" dirty="0">
              <a:solidFill>
                <a:srgbClr val="800000"/>
              </a:solidFill>
              <a:latin typeface="Book Antiqua" panose="02040602050305030304" pitchFamily="18" charset="0"/>
            </a:endParaRPr>
          </a:p>
          <a:p>
            <a:pPr marL="0" indent="0">
              <a:buNone/>
            </a:pPr>
            <a:endParaRPr lang="it-IT" sz="2400" dirty="0"/>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7624E952-2157-15F0-4463-9B197D4EFD51}"/>
              </a:ext>
            </a:extLst>
          </p:cNvPr>
          <p:cNvSpPr txBox="1"/>
          <p:nvPr/>
        </p:nvSpPr>
        <p:spPr>
          <a:xfrm>
            <a:off x="5297456" y="1352939"/>
            <a:ext cx="6097554" cy="5122043"/>
          </a:xfrm>
          <a:prstGeom prst="rect">
            <a:avLst/>
          </a:prstGeom>
          <a:noFill/>
        </p:spPr>
        <p:txBody>
          <a:bodyPr wrap="square">
            <a:spAutoFit/>
          </a:bodyPr>
          <a:lstStyle/>
          <a:p>
            <a:pPr marL="182880" marR="0" lvl="0" indent="-182880" algn="l" defTabSz="914400" rtl="0" eaLnBrk="1" fontAlgn="auto" latinLnBrk="0" hangingPunct="1">
              <a:lnSpc>
                <a:spcPct val="150000"/>
              </a:lnSpc>
              <a:spcBef>
                <a:spcPts val="1200"/>
              </a:spcBef>
              <a:spcAft>
                <a:spcPts val="0"/>
              </a:spcAft>
              <a:buClr>
                <a:srgbClr val="94B6D2">
                  <a:lumMod val="75000"/>
                </a:srgbClr>
              </a:buClr>
              <a:buSzPct val="85000"/>
              <a:buFont typeface="Wingdings" pitchFamily="2" charset="2"/>
              <a:buChar char="§"/>
              <a:tabLst/>
              <a:defRPr/>
            </a:pPr>
            <a:r>
              <a:rPr kumimoji="0" lang="el-GR" sz="2000" b="1" i="0" u="none" strike="noStrike" kern="1200" cap="none" spc="0" normalizeH="0" baseline="0" noProof="0" dirty="0">
                <a:ln>
                  <a:noFill/>
                </a:ln>
                <a:solidFill>
                  <a:srgbClr val="800000"/>
                </a:solidFill>
                <a:effectLst/>
                <a:uLnTx/>
                <a:uFillTx/>
                <a:latin typeface="Book Antiqua" panose="02040602050305030304" pitchFamily="18" charset="0"/>
                <a:ea typeface="+mn-ea"/>
                <a:cs typeface="+mn-cs"/>
              </a:rPr>
              <a:t>1Ἦσαν δὲ ἐν Ἀντιοχείᾳ κατὰ τὴν οὖσαν ἐκκλησίαν προφῆται καὶ διδάσκαλοι ὅ τε Βαρναβᾶς καὶ Συμεὼν ὁ καλούμενος Νίγερ καὶ Λούκιος ὁ Κυρηναῖος, Μαναήν τε Ἡρῴδου τοῦ τετραάρχου σύντροφος καὶ Σαῦλος. 2Λειτουργούντων δὲ αὐτῶν τῷ κυρίῳ καὶ νηστευόντων εἶπεν τὸ πνεῦμα τὸ ἅγιον· ἀφορίσατε δή μοι τὸν Βαρναβᾶν καὶ Σαῦλον εἰς τὸ ἔργον ὃ προσκέκλημαι αὐτούς. 3τότε νηστεύσαντες καὶ προσευξάμενοι καὶ ἐπιθέντες τὰς χεῖρας αὐτοῖς ἀπέλυσαν.</a:t>
            </a:r>
            <a:endParaRPr kumimoji="0" lang="it-IT" sz="2000" b="1" i="0" u="none" strike="noStrike" kern="1200" cap="none" spc="0" normalizeH="0" baseline="0" noProof="0" dirty="0">
              <a:ln>
                <a:noFill/>
              </a:ln>
              <a:solidFill>
                <a:srgbClr val="800000"/>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3263020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a:extLst>
              <a:ext uri="{FF2B5EF4-FFF2-40B4-BE49-F238E27FC236}">
                <a16:creationId xmlns:a16="http://schemas.microsoft.com/office/drawing/2014/main" id="{AD671D96-4E14-43B5-B20E-D78480456CE9}"/>
              </a:ext>
            </a:extLst>
          </p:cNvPr>
          <p:cNvSpPr>
            <a:spLocks noGrp="1"/>
          </p:cNvSpPr>
          <p:nvPr>
            <p:ph idx="1"/>
          </p:nvPr>
        </p:nvSpPr>
        <p:spPr>
          <a:xfrm>
            <a:off x="685801" y="807868"/>
            <a:ext cx="10131425" cy="5761607"/>
          </a:xfrm>
        </p:spPr>
        <p:txBody>
          <a:bodyPr>
            <a:normAutofit/>
          </a:bodyPr>
          <a:lstStyle/>
          <a:p>
            <a:pPr marL="0" indent="0">
              <a:buNone/>
            </a:pPr>
            <a:r>
              <a:rPr lang="it-IT" sz="3600" i="0" dirty="0">
                <a:solidFill>
                  <a:srgbClr val="800000"/>
                </a:solidFill>
                <a:effectLst/>
                <a:latin typeface="Book Antiqua" panose="02040602050305030304" pitchFamily="18" charset="0"/>
              </a:rPr>
              <a:t>[11,26]Rimasero insieme un anno intero in quella comunità e istruirono molta gente; ad Antiochia per la prima volta i discepoli furono chiamati Cristiani. </a:t>
            </a:r>
          </a:p>
          <a:p>
            <a:pPr marL="0" indent="0">
              <a:buNone/>
            </a:pPr>
            <a:endParaRPr lang="it-IT" sz="3600" dirty="0">
              <a:solidFill>
                <a:srgbClr val="800000"/>
              </a:solidFill>
              <a:latin typeface="Book Antiqua" panose="02040602050305030304" pitchFamily="18" charset="0"/>
              <a:cs typeface="Times New Roman" panose="02020603050405020304" pitchFamily="18" charset="0"/>
            </a:endParaRPr>
          </a:p>
          <a:p>
            <a:pPr marL="0" indent="0">
              <a:buNone/>
            </a:pPr>
            <a:r>
              <a:rPr lang="it-IT" sz="2400" dirty="0">
                <a:latin typeface="Times New Roman" panose="02020603050405020304" pitchFamily="18" charset="0"/>
                <a:cs typeface="Times New Roman" panose="02020603050405020304" pitchFamily="18" charset="0"/>
              </a:rPr>
              <a:t>Cosa significa assumere un nuovo nome?</a:t>
            </a:r>
          </a:p>
          <a:p>
            <a:pPr marL="0" indent="0">
              <a:buNone/>
            </a:pPr>
            <a:r>
              <a:rPr lang="it-IT" sz="2400" dirty="0">
                <a:latin typeface="Times New Roman" panose="02020603050405020304" pitchFamily="18" charset="0"/>
                <a:cs typeface="Times New Roman" panose="02020603050405020304" pitchFamily="18" charset="0"/>
              </a:rPr>
              <a:t>Quali sono gli </a:t>
            </a:r>
            <a:r>
              <a:rPr lang="it-IT" sz="2400" dirty="0" err="1">
                <a:latin typeface="Times New Roman" panose="02020603050405020304" pitchFamily="18" charset="0"/>
                <a:cs typeface="Times New Roman" panose="02020603050405020304" pitchFamily="18" charset="0"/>
              </a:rPr>
              <a:t>identity</a:t>
            </a:r>
            <a:r>
              <a:rPr lang="it-IT" sz="2400" dirty="0">
                <a:latin typeface="Times New Roman" panose="02020603050405020304" pitchFamily="18" charset="0"/>
                <a:cs typeface="Times New Roman" panose="02020603050405020304" pitchFamily="18" charset="0"/>
              </a:rPr>
              <a:t> marker che permettono di distinguere questi «cristiani» da seguaci di altro tipo?</a:t>
            </a:r>
          </a:p>
          <a:p>
            <a:pPr marL="0" indent="0">
              <a:buNone/>
            </a:pPr>
            <a:r>
              <a:rPr lang="it-IT" sz="2400" dirty="0">
                <a:latin typeface="Times New Roman" panose="02020603050405020304" pitchFamily="18" charset="0"/>
                <a:cs typeface="Times New Roman" panose="02020603050405020304" pitchFamily="18" charset="0"/>
              </a:rPr>
              <a:t>Chi ha dato questo nome? è un’</a:t>
            </a:r>
            <a:r>
              <a:rPr lang="it-IT" sz="2400" dirty="0" err="1">
                <a:latin typeface="Times New Roman" panose="02020603050405020304" pitchFamily="18" charset="0"/>
                <a:cs typeface="Times New Roman" panose="02020603050405020304" pitchFamily="18" charset="0"/>
              </a:rPr>
              <a:t>autodesignazione</a:t>
            </a:r>
            <a:r>
              <a:rPr lang="it-IT" sz="2400" dirty="0">
                <a:latin typeface="Times New Roman" panose="02020603050405020304" pitchFamily="18" charset="0"/>
                <a:cs typeface="Times New Roman" panose="02020603050405020304" pitchFamily="18" charset="0"/>
              </a:rPr>
              <a:t>? Lo hanno dato gli altri?</a:t>
            </a:r>
          </a:p>
          <a:p>
            <a:r>
              <a:rPr lang="it-IT" sz="2400" dirty="0">
                <a:latin typeface="Times New Roman" panose="02020603050405020304" pitchFamily="18" charset="0"/>
                <a:cs typeface="Times New Roman" panose="02020603050405020304" pitchFamily="18" charset="0"/>
              </a:rPr>
              <a:t>Chi sono questi «nuovi» soggetti che aderiscono alla comunità?</a:t>
            </a:r>
          </a:p>
        </p:txBody>
      </p:sp>
    </p:spTree>
    <p:extLst>
      <p:ext uri="{BB962C8B-B14F-4D97-AF65-F5344CB8AC3E}">
        <p14:creationId xmlns:p14="http://schemas.microsoft.com/office/powerpoint/2010/main" val="659845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A3FACD7-E9A8-C478-D9D0-8D5053BDEA0D}"/>
              </a:ext>
            </a:extLst>
          </p:cNvPr>
          <p:cNvSpPr>
            <a:spLocks noGrp="1"/>
          </p:cNvSpPr>
          <p:nvPr>
            <p:ph idx="1"/>
          </p:nvPr>
        </p:nvSpPr>
        <p:spPr>
          <a:xfrm>
            <a:off x="1992313" y="476250"/>
            <a:ext cx="8229600" cy="6192838"/>
          </a:xfrm>
        </p:spPr>
        <p:txBody>
          <a:bodyPr>
            <a:normAutofit/>
          </a:bodyPr>
          <a:lstStyle/>
          <a:p>
            <a:pPr marL="0" indent="0">
              <a:buNone/>
              <a:defRPr/>
            </a:pPr>
            <a:r>
              <a:rPr lang="it-IT" dirty="0"/>
              <a:t>Non è facile dirlo... Abbiamo flebili indizi, procediamo per deduzioni….</a:t>
            </a:r>
          </a:p>
          <a:p>
            <a:pPr marL="0" indent="0">
              <a:buNone/>
              <a:defRPr/>
            </a:pPr>
            <a:r>
              <a:rPr lang="it-IT" dirty="0"/>
              <a:t>A) Il nome è attribuito dopo un anno = possiamo dedurre che vi siano state delle pratiche reiterate (ad es.: momenti di riunione, gesti condivisi, oggetti condivisi </a:t>
            </a:r>
            <a:r>
              <a:rPr lang="it-IT" dirty="0" err="1"/>
              <a:t>etc</a:t>
            </a:r>
            <a:r>
              <a:rPr lang="it-IT" dirty="0"/>
              <a:t>).</a:t>
            </a:r>
          </a:p>
          <a:p>
            <a:pPr marL="0" indent="0">
              <a:buNone/>
              <a:defRPr/>
            </a:pPr>
            <a:endParaRPr lang="it-IT" dirty="0"/>
          </a:p>
          <a:p>
            <a:pPr marL="0" indent="0">
              <a:buNone/>
              <a:defRPr/>
            </a:pPr>
            <a:r>
              <a:rPr lang="it-IT" dirty="0" err="1"/>
              <a:t>Cf</a:t>
            </a:r>
            <a:r>
              <a:rPr lang="it-IT" dirty="0"/>
              <a:t> </a:t>
            </a:r>
            <a:r>
              <a:rPr lang="it-IT" dirty="0" err="1"/>
              <a:t>Gal</a:t>
            </a:r>
            <a:r>
              <a:rPr lang="it-IT" dirty="0"/>
              <a:t> 2,11-14: «Ma quando </a:t>
            </a:r>
            <a:r>
              <a:rPr lang="it-IT" dirty="0" err="1"/>
              <a:t>Cefa</a:t>
            </a:r>
            <a:r>
              <a:rPr lang="it-IT" dirty="0"/>
              <a:t> venne ad Antiochia, mi opposi a lui a viso aperto perché evidentemente aveva torto. Infatti, prima che giungessero alcuni da parte di Giacomo, </a:t>
            </a:r>
            <a:r>
              <a:rPr lang="it-IT" b="1" dirty="0"/>
              <a:t>egli prendeva cibo insieme ai pagani</a:t>
            </a:r>
            <a:r>
              <a:rPr lang="it-IT" dirty="0"/>
              <a:t>; ma </a:t>
            </a:r>
            <a:r>
              <a:rPr lang="it-IT" b="1" dirty="0"/>
              <a:t>dopo la loro venuta, cominciò a evitarli e a tenersi in disparte, per timore dei circoncisi</a:t>
            </a:r>
            <a:r>
              <a:rPr lang="it-IT" dirty="0"/>
              <a:t>».</a:t>
            </a:r>
          </a:p>
          <a:p>
            <a:pPr marL="0" indent="0">
              <a:buNone/>
              <a:defRPr/>
            </a:pPr>
            <a:endParaRPr lang="it-IT" dirty="0"/>
          </a:p>
          <a:p>
            <a:pPr marL="0" indent="0">
              <a:buNone/>
              <a:defRPr/>
            </a:pPr>
            <a:r>
              <a:rPr lang="it-IT" dirty="0"/>
              <a:t>B) Rifiutano </a:t>
            </a:r>
            <a:r>
              <a:rPr lang="it-IT" i="1" dirty="0" err="1"/>
              <a:t>identity</a:t>
            </a:r>
            <a:r>
              <a:rPr lang="it-IT" dirty="0"/>
              <a:t> </a:t>
            </a:r>
            <a:r>
              <a:rPr lang="it-IT" i="1" dirty="0" err="1"/>
              <a:t>markers</a:t>
            </a:r>
            <a:r>
              <a:rPr lang="it-IT" dirty="0"/>
              <a:t> validi per altri gruppi sociali: At 15,1: «Ora alcuni, venuti dalla Giudea, insegnavano ai fratelli questa dottrina: «</a:t>
            </a:r>
            <a:r>
              <a:rPr lang="it-IT" b="1" dirty="0"/>
              <a:t>Se non vi fate circoncidere secondo l'uso di Mosè</a:t>
            </a:r>
            <a:r>
              <a:rPr lang="it-IT" dirty="0"/>
              <a:t>, non potete esser salvi».</a:t>
            </a:r>
          </a:p>
          <a:p>
            <a:pPr marL="0" indent="0">
              <a:buNone/>
              <a:defRPr/>
            </a:pPr>
            <a:r>
              <a:rPr lang="it-IT" dirty="0"/>
              <a:t>2 Poiché </a:t>
            </a:r>
            <a:r>
              <a:rPr lang="it-IT" b="1" dirty="0"/>
              <a:t>Paolo e Barnaba si opponevano </a:t>
            </a:r>
            <a:r>
              <a:rPr lang="it-IT" dirty="0"/>
              <a:t>risolutamente e discutevano animatamente contro costoro, fu stabilito che Paolo e Barnaba e alcuni altri di loro andassero a Gerusalemme dagli apostoli e dagli anziani per tale questione». </a:t>
            </a:r>
          </a:p>
          <a:p>
            <a:pPr marL="0" indent="0">
              <a:buNone/>
              <a:defRPr/>
            </a:pPr>
            <a:r>
              <a:rPr lang="it-IT" dirty="0"/>
              <a:t> </a:t>
            </a:r>
          </a:p>
          <a:p>
            <a:pPr>
              <a:defRPr/>
            </a:pPr>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87AD41-36C3-42B1-B1EB-751F1297F96E}"/>
              </a:ext>
            </a:extLst>
          </p:cNvPr>
          <p:cNvSpPr>
            <a:spLocks noGrp="1"/>
          </p:cNvSpPr>
          <p:nvPr>
            <p:ph type="title"/>
          </p:nvPr>
        </p:nvSpPr>
        <p:spPr>
          <a:xfrm>
            <a:off x="685801" y="609601"/>
            <a:ext cx="10131425" cy="161924"/>
          </a:xfrm>
        </p:spPr>
        <p:txBody>
          <a:bodyPr>
            <a:normAutofit fontScale="90000"/>
          </a:bodyPr>
          <a:lstStyle/>
          <a:p>
            <a:r>
              <a:rPr lang="it-IT" dirty="0"/>
              <a:t>Come i gentili si avvicinano alla predicazione cristiana?</a:t>
            </a:r>
          </a:p>
        </p:txBody>
      </p:sp>
      <p:sp>
        <p:nvSpPr>
          <p:cNvPr id="3" name="Segnaposto contenuto 2">
            <a:extLst>
              <a:ext uri="{FF2B5EF4-FFF2-40B4-BE49-F238E27FC236}">
                <a16:creationId xmlns:a16="http://schemas.microsoft.com/office/drawing/2014/main" id="{9A552DCD-B8BE-4778-9887-755417A2E60D}"/>
              </a:ext>
            </a:extLst>
          </p:cNvPr>
          <p:cNvSpPr>
            <a:spLocks noGrp="1"/>
          </p:cNvSpPr>
          <p:nvPr>
            <p:ph idx="1"/>
          </p:nvPr>
        </p:nvSpPr>
        <p:spPr>
          <a:xfrm>
            <a:off x="1600200" y="1238251"/>
            <a:ext cx="10591799" cy="5553074"/>
          </a:xfrm>
        </p:spPr>
        <p:txBody>
          <a:bodyPr>
            <a:normAutofit/>
          </a:bodyPr>
          <a:lstStyle/>
          <a:p>
            <a:pPr marL="0" indent="0">
              <a:buNone/>
            </a:pPr>
            <a:r>
              <a:rPr lang="it-IT" sz="2000" u="sng" dirty="0">
                <a:latin typeface="Times New Roman" panose="02020603050405020304" pitchFamily="18" charset="0"/>
                <a:cs typeface="Times New Roman" panose="02020603050405020304" pitchFamily="18" charset="0"/>
              </a:rPr>
              <a:t>At 13: Paolo e Barnaba ad Antiochia di </a:t>
            </a:r>
            <a:r>
              <a:rPr lang="it-IT" sz="2000" u="sng" dirty="0" err="1">
                <a:latin typeface="Times New Roman" panose="02020603050405020304" pitchFamily="18" charset="0"/>
                <a:cs typeface="Times New Roman" panose="02020603050405020304" pitchFamily="18" charset="0"/>
              </a:rPr>
              <a:t>Pisidia</a:t>
            </a:r>
            <a:endParaRPr lang="it-IT" sz="2000" dirty="0">
              <a:latin typeface="Times New Roman" panose="02020603050405020304" pitchFamily="18" charset="0"/>
              <a:cs typeface="Times New Roman" panose="02020603050405020304" pitchFamily="18" charset="0"/>
            </a:endParaRPr>
          </a:p>
          <a:p>
            <a:pPr marL="0" indent="0">
              <a:buNone/>
            </a:pPr>
            <a:r>
              <a:rPr lang="it-IT" sz="2000" dirty="0">
                <a:latin typeface="Times New Roman" panose="02020603050405020304" pitchFamily="18" charset="0"/>
                <a:cs typeface="Times New Roman" panose="02020603050405020304" pitchFamily="18" charset="0"/>
              </a:rPr>
              <a:t>…42 Mentre uscivano, li esortavano ad annunciare loro queste cose il sabato seguente. 43Sciolta l'assemblea, molti Giudei e </a:t>
            </a:r>
            <a:r>
              <a:rPr lang="it-IT" sz="2000" dirty="0" err="1">
                <a:latin typeface="Times New Roman" panose="02020603050405020304" pitchFamily="18" charset="0"/>
                <a:cs typeface="Times New Roman" panose="02020603050405020304" pitchFamily="18" charset="0"/>
              </a:rPr>
              <a:t>prosèliti</a:t>
            </a:r>
            <a:r>
              <a:rPr lang="it-IT" sz="2000" dirty="0">
                <a:latin typeface="Times New Roman" panose="02020603050405020304" pitchFamily="18" charset="0"/>
                <a:cs typeface="Times New Roman" panose="02020603050405020304" pitchFamily="18" charset="0"/>
              </a:rPr>
              <a:t> credenti in Dio seguirono Paolo e </a:t>
            </a:r>
            <a:r>
              <a:rPr lang="it-IT" sz="2000" dirty="0" err="1">
                <a:latin typeface="Times New Roman" panose="02020603050405020304" pitchFamily="18" charset="0"/>
                <a:cs typeface="Times New Roman" panose="02020603050405020304" pitchFamily="18" charset="0"/>
              </a:rPr>
              <a:t>Bàrnaba</a:t>
            </a:r>
            <a:r>
              <a:rPr lang="it-IT" sz="2000" dirty="0">
                <a:latin typeface="Times New Roman" panose="02020603050405020304" pitchFamily="18" charset="0"/>
                <a:cs typeface="Times New Roman" panose="02020603050405020304" pitchFamily="18" charset="0"/>
              </a:rPr>
              <a:t> ed essi, intrattenendosi con loro, cercavano di persuaderli a perseverare nella grazia di Dio.</a:t>
            </a:r>
          </a:p>
          <a:p>
            <a:pPr marL="0" indent="0">
              <a:buNone/>
            </a:pPr>
            <a:r>
              <a:rPr lang="it-IT" sz="2000" dirty="0">
                <a:latin typeface="Times New Roman" panose="02020603050405020304" pitchFamily="18" charset="0"/>
                <a:cs typeface="Times New Roman" panose="02020603050405020304" pitchFamily="18" charset="0"/>
              </a:rPr>
              <a:t>44Il sabato seguente quasi tutta la città si radunò per ascoltare la parola del Signore. 45Quando videro quella moltitudine, i Giudei furono ricolmi di gelosia e con parole ingiuriose contrastavano le affermazioni di Paolo. 46Allora Paolo e </a:t>
            </a:r>
            <a:r>
              <a:rPr lang="it-IT" sz="2000" dirty="0" err="1">
                <a:latin typeface="Times New Roman" panose="02020603050405020304" pitchFamily="18" charset="0"/>
                <a:cs typeface="Times New Roman" panose="02020603050405020304" pitchFamily="18" charset="0"/>
              </a:rPr>
              <a:t>Bàrnaba</a:t>
            </a:r>
            <a:r>
              <a:rPr lang="it-IT" sz="2000" dirty="0">
                <a:latin typeface="Times New Roman" panose="02020603050405020304" pitchFamily="18" charset="0"/>
                <a:cs typeface="Times New Roman" panose="02020603050405020304" pitchFamily="18" charset="0"/>
              </a:rPr>
              <a:t> con franchezza dichiararono: «Era necessario che fosse proclamata prima di tutto a voi la parola di Dio, ma poiché la respingete e non vi giudicate degni della vita eterna, ecco: noi ci rivolgiamo ai pagani. 47Così infatti ci ha ordinato il Signore:</a:t>
            </a:r>
          </a:p>
          <a:p>
            <a:pPr marL="0" indent="0">
              <a:buNone/>
            </a:pPr>
            <a:r>
              <a:rPr lang="it-IT" sz="2000" dirty="0">
                <a:latin typeface="Times New Roman" panose="02020603050405020304" pitchFamily="18" charset="0"/>
                <a:cs typeface="Times New Roman" panose="02020603050405020304" pitchFamily="18" charset="0"/>
              </a:rPr>
              <a:t>Io ti ho posto per essere luce delle genti, perché tu porti la salvezza sino all'estremità della terra».</a:t>
            </a:r>
          </a:p>
          <a:p>
            <a:pPr marL="0" indent="0">
              <a:buNone/>
            </a:pPr>
            <a:r>
              <a:rPr lang="it-IT" sz="2000" dirty="0">
                <a:latin typeface="Times New Roman" panose="02020603050405020304" pitchFamily="18" charset="0"/>
                <a:cs typeface="Times New Roman" panose="02020603050405020304" pitchFamily="18" charset="0"/>
              </a:rPr>
              <a:t>48 Nell'udire ciò, i pagani </a:t>
            </a:r>
            <a:r>
              <a:rPr lang="it-IT" sz="2000" b="0" i="0" u="none" strike="noStrike" dirty="0">
                <a:effectLst/>
                <a:latin typeface="Times New Roman" panose="02020603050405020304" pitchFamily="18" charset="0"/>
              </a:rPr>
              <a:t>(</a:t>
            </a:r>
            <a:r>
              <a:rPr lang="el-GR" sz="2000" b="0" i="0" u="none" strike="noStrike" dirty="0">
                <a:effectLst/>
                <a:latin typeface="Times New Roman" panose="02020603050405020304" pitchFamily="18" charset="0"/>
              </a:rPr>
              <a:t>τὰ ἔθνη</a:t>
            </a:r>
            <a:r>
              <a:rPr lang="it-IT" sz="2000" b="0" i="0" u="none" strike="noStrike" dirty="0">
                <a:effectLst/>
                <a:latin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si rallegravano e glorificavano la parola del Signore, e tutti quelli che erano destinati alla vita eterna credettero. 49La parola del Signore si diffondeva per tutta la regione. 50 </a:t>
            </a:r>
            <a:r>
              <a:rPr lang="it-IT" sz="2000" dirty="0">
                <a:solidFill>
                  <a:schemeClr val="tx1"/>
                </a:solidFill>
                <a:highlight>
                  <a:srgbClr val="FFFF00"/>
                </a:highlight>
                <a:latin typeface="Times New Roman" panose="02020603050405020304" pitchFamily="18" charset="0"/>
                <a:cs typeface="Times New Roman" panose="02020603050405020304" pitchFamily="18" charset="0"/>
              </a:rPr>
              <a:t>Ma i Giudei sobillarono le pie donne della nobiltà e i notabili della città e suscitarono una persecuzione contro Paolo e </a:t>
            </a:r>
            <a:r>
              <a:rPr lang="it-IT" sz="2000" dirty="0" err="1">
                <a:solidFill>
                  <a:schemeClr val="tx1"/>
                </a:solidFill>
                <a:highlight>
                  <a:srgbClr val="FFFF00"/>
                </a:highlight>
                <a:latin typeface="Times New Roman" panose="02020603050405020304" pitchFamily="18" charset="0"/>
                <a:cs typeface="Times New Roman" panose="02020603050405020304" pitchFamily="18" charset="0"/>
              </a:rPr>
              <a:t>Bàrnaba</a:t>
            </a:r>
            <a:r>
              <a:rPr lang="it-IT" sz="2000" dirty="0">
                <a:solidFill>
                  <a:schemeClr val="tx1"/>
                </a:solidFill>
                <a:highlight>
                  <a:srgbClr val="FFFF00"/>
                </a:highlight>
                <a:latin typeface="Times New Roman" panose="02020603050405020304" pitchFamily="18" charset="0"/>
                <a:cs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e li cacciarono dal loro territorio. 51Allora essi, scossa contro di loro la polvere dei piedi, andarono a </a:t>
            </a:r>
            <a:r>
              <a:rPr lang="it-IT" sz="2000" dirty="0" err="1">
                <a:latin typeface="Times New Roman" panose="02020603050405020304" pitchFamily="18" charset="0"/>
                <a:cs typeface="Times New Roman" panose="02020603050405020304" pitchFamily="18" charset="0"/>
              </a:rPr>
              <a:t>Icònio</a:t>
            </a:r>
            <a:r>
              <a:rPr lang="it-IT" sz="2000" dirty="0">
                <a:latin typeface="Times New Roman" panose="02020603050405020304" pitchFamily="18" charset="0"/>
                <a:cs typeface="Times New Roman" panose="02020603050405020304" pitchFamily="18" charset="0"/>
              </a:rPr>
              <a:t>. 52I discepoli erano pieni di gioia e di Spirito Santo.</a:t>
            </a:r>
            <a:endParaRPr lang="it-IT" dirty="0"/>
          </a:p>
          <a:p>
            <a:endParaRPr lang="it-IT" dirty="0"/>
          </a:p>
        </p:txBody>
      </p:sp>
    </p:spTree>
    <p:extLst>
      <p:ext uri="{BB962C8B-B14F-4D97-AF65-F5344CB8AC3E}">
        <p14:creationId xmlns:p14="http://schemas.microsoft.com/office/powerpoint/2010/main" val="2915041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87AD41-36C3-42B1-B1EB-751F1297F96E}"/>
              </a:ext>
            </a:extLst>
          </p:cNvPr>
          <p:cNvSpPr>
            <a:spLocks noGrp="1"/>
          </p:cNvSpPr>
          <p:nvPr>
            <p:ph type="title"/>
          </p:nvPr>
        </p:nvSpPr>
        <p:spPr>
          <a:xfrm>
            <a:off x="1676400" y="-1"/>
            <a:ext cx="9162597" cy="936171"/>
          </a:xfrm>
        </p:spPr>
        <p:txBody>
          <a:bodyPr>
            <a:normAutofit fontScale="90000"/>
          </a:bodyPr>
          <a:lstStyle/>
          <a:p>
            <a:r>
              <a:rPr lang="it-IT" dirty="0"/>
              <a:t>I gentili come si avvicinano alla predicazione cristiana?</a:t>
            </a:r>
          </a:p>
        </p:txBody>
      </p:sp>
      <p:sp>
        <p:nvSpPr>
          <p:cNvPr id="3" name="Segnaposto contenuto 2">
            <a:extLst>
              <a:ext uri="{FF2B5EF4-FFF2-40B4-BE49-F238E27FC236}">
                <a16:creationId xmlns:a16="http://schemas.microsoft.com/office/drawing/2014/main" id="{9A552DCD-B8BE-4778-9887-755417A2E60D}"/>
              </a:ext>
            </a:extLst>
          </p:cNvPr>
          <p:cNvSpPr>
            <a:spLocks noGrp="1"/>
          </p:cNvSpPr>
          <p:nvPr>
            <p:ph idx="1"/>
          </p:nvPr>
        </p:nvSpPr>
        <p:spPr>
          <a:xfrm>
            <a:off x="1099457" y="1238251"/>
            <a:ext cx="11092542" cy="5553074"/>
          </a:xfrm>
        </p:spPr>
        <p:txBody>
          <a:bodyPr>
            <a:normAutofit/>
          </a:bodyPr>
          <a:lstStyle/>
          <a:p>
            <a:pPr marL="0" indent="0">
              <a:buNone/>
            </a:pPr>
            <a:r>
              <a:rPr lang="it-IT" sz="2000" u="sng" dirty="0">
                <a:latin typeface="Times New Roman" panose="02020603050405020304" pitchFamily="18" charset="0"/>
                <a:cs typeface="Times New Roman" panose="02020603050405020304" pitchFamily="18" charset="0"/>
              </a:rPr>
              <a:t>At 13: Paolo e Barnaba ad Antiochia di </a:t>
            </a:r>
            <a:r>
              <a:rPr lang="it-IT" sz="2000" u="sng" dirty="0" err="1">
                <a:latin typeface="Times New Roman" panose="02020603050405020304" pitchFamily="18" charset="0"/>
                <a:cs typeface="Times New Roman" panose="02020603050405020304" pitchFamily="18" charset="0"/>
              </a:rPr>
              <a:t>Pisidia</a:t>
            </a:r>
            <a:endParaRPr lang="it-IT" sz="2000" dirty="0">
              <a:latin typeface="Times New Roman" panose="02020603050405020304" pitchFamily="18" charset="0"/>
              <a:cs typeface="Times New Roman" panose="02020603050405020304" pitchFamily="18" charset="0"/>
            </a:endParaRPr>
          </a:p>
          <a:p>
            <a:pPr marL="0" indent="0">
              <a:buNone/>
            </a:pPr>
            <a:r>
              <a:rPr lang="it-IT" sz="2000" dirty="0">
                <a:latin typeface="Times New Roman" panose="02020603050405020304" pitchFamily="18" charset="0"/>
                <a:cs typeface="Times New Roman" panose="02020603050405020304" pitchFamily="18" charset="0"/>
              </a:rPr>
              <a:t>…42 Mentre uscivano, li esortavano ad annunciare loro queste cose il sabato seguente. 43Sciolta l'assemblea, molti Giudei e </a:t>
            </a:r>
            <a:r>
              <a:rPr lang="it-IT" sz="2000" dirty="0" err="1">
                <a:latin typeface="Times New Roman" panose="02020603050405020304" pitchFamily="18" charset="0"/>
                <a:cs typeface="Times New Roman" panose="02020603050405020304" pitchFamily="18" charset="0"/>
              </a:rPr>
              <a:t>prosèliti</a:t>
            </a:r>
            <a:r>
              <a:rPr lang="it-IT" sz="2000" dirty="0">
                <a:latin typeface="Times New Roman" panose="02020603050405020304" pitchFamily="18" charset="0"/>
                <a:cs typeface="Times New Roman" panose="02020603050405020304" pitchFamily="18" charset="0"/>
              </a:rPr>
              <a:t> credenti in Dio seguirono Paolo e </a:t>
            </a:r>
            <a:r>
              <a:rPr lang="it-IT" sz="2000" dirty="0" err="1">
                <a:latin typeface="Times New Roman" panose="02020603050405020304" pitchFamily="18" charset="0"/>
                <a:cs typeface="Times New Roman" panose="02020603050405020304" pitchFamily="18" charset="0"/>
              </a:rPr>
              <a:t>Bàrnaba</a:t>
            </a:r>
            <a:r>
              <a:rPr lang="it-IT" sz="2000" dirty="0">
                <a:latin typeface="Times New Roman" panose="02020603050405020304" pitchFamily="18" charset="0"/>
                <a:cs typeface="Times New Roman" panose="02020603050405020304" pitchFamily="18" charset="0"/>
              </a:rPr>
              <a:t> ed essi, intrattenendosi con loro, cercavano di persuaderli a perseverare nella grazia di Dio.</a:t>
            </a:r>
          </a:p>
          <a:p>
            <a:pPr marL="0" indent="0">
              <a:buNone/>
            </a:pPr>
            <a:r>
              <a:rPr lang="it-IT" sz="2000" dirty="0">
                <a:latin typeface="Times New Roman" panose="02020603050405020304" pitchFamily="18" charset="0"/>
                <a:cs typeface="Times New Roman" panose="02020603050405020304" pitchFamily="18" charset="0"/>
              </a:rPr>
              <a:t>44Il sabato seguente quasi tutta la città si radunò per ascoltare la parola del Signore. 45Quando videro quella moltitudine, i Giudei furono ricolmi di gelosia e con parole ingiuriose contrastavano le affermazioni di Paolo. 46Allora Paolo e </a:t>
            </a:r>
            <a:r>
              <a:rPr lang="it-IT" sz="2000" dirty="0" err="1">
                <a:latin typeface="Times New Roman" panose="02020603050405020304" pitchFamily="18" charset="0"/>
                <a:cs typeface="Times New Roman" panose="02020603050405020304" pitchFamily="18" charset="0"/>
              </a:rPr>
              <a:t>Bàrnaba</a:t>
            </a:r>
            <a:r>
              <a:rPr lang="it-IT" sz="2000" dirty="0">
                <a:latin typeface="Times New Roman" panose="02020603050405020304" pitchFamily="18" charset="0"/>
                <a:cs typeface="Times New Roman" panose="02020603050405020304" pitchFamily="18" charset="0"/>
              </a:rPr>
              <a:t> con franchezza dichiararono: «Era necessario che fosse proclamata prima di tutto a voi la parola di Dio, ma poiché la respingete e non vi giudicate degni della vita eterna, ecco: noi ci rivolgiamo ai pagani. 47Così infatti ci ha ordinato il Signore:</a:t>
            </a:r>
          </a:p>
          <a:p>
            <a:pPr marL="0" indent="0">
              <a:buNone/>
            </a:pPr>
            <a:r>
              <a:rPr lang="it-IT" sz="2000" dirty="0">
                <a:latin typeface="Times New Roman" panose="02020603050405020304" pitchFamily="18" charset="0"/>
                <a:cs typeface="Times New Roman" panose="02020603050405020304" pitchFamily="18" charset="0"/>
              </a:rPr>
              <a:t>Io ti ho posto per essere luce delle genti, perché tu porti la salvezza sino all'estremità della terra».</a:t>
            </a:r>
          </a:p>
          <a:p>
            <a:pPr marL="0" indent="0">
              <a:buNone/>
            </a:pPr>
            <a:r>
              <a:rPr lang="it-IT" sz="2000" dirty="0">
                <a:latin typeface="Times New Roman" panose="02020603050405020304" pitchFamily="18" charset="0"/>
                <a:cs typeface="Times New Roman" panose="02020603050405020304" pitchFamily="18" charset="0"/>
              </a:rPr>
              <a:t>48 Nell'udire ciò, i pagani </a:t>
            </a:r>
            <a:r>
              <a:rPr lang="it-IT" sz="2000" b="0" i="0" u="none" strike="noStrike" dirty="0">
                <a:effectLst/>
                <a:latin typeface="Times New Roman" panose="02020603050405020304" pitchFamily="18" charset="0"/>
              </a:rPr>
              <a:t>(</a:t>
            </a:r>
            <a:r>
              <a:rPr lang="el-GR" sz="2000" b="0" i="0" u="none" strike="noStrike" dirty="0">
                <a:effectLst/>
                <a:latin typeface="Times New Roman" panose="02020603050405020304" pitchFamily="18" charset="0"/>
              </a:rPr>
              <a:t>τὰ ἔθνη</a:t>
            </a:r>
            <a:r>
              <a:rPr lang="it-IT" sz="2000" b="0" i="0" u="none" strike="noStrike" dirty="0">
                <a:effectLst/>
                <a:latin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si rallegravano e glorificavano la parola del Signore, e tutti quelli che erano destinati alla vita eterna credettero. 49La parola del Signore si diffondeva per tutta la regione. 50 </a:t>
            </a:r>
            <a:r>
              <a:rPr lang="it-IT" sz="2000" dirty="0">
                <a:solidFill>
                  <a:srgbClr val="C00000"/>
                </a:solidFill>
                <a:latin typeface="Times New Roman" panose="02020603050405020304" pitchFamily="18" charset="0"/>
                <a:cs typeface="Times New Roman" panose="02020603050405020304" pitchFamily="18" charset="0"/>
              </a:rPr>
              <a:t>Ma i Giudei sobillarono le pie donne della nobiltà e i notabili della città e suscitarono una persecuzione contro Paolo e </a:t>
            </a:r>
            <a:r>
              <a:rPr lang="it-IT" sz="2000" dirty="0" err="1">
                <a:solidFill>
                  <a:srgbClr val="C00000"/>
                </a:solidFill>
                <a:latin typeface="Times New Roman" panose="02020603050405020304" pitchFamily="18" charset="0"/>
                <a:cs typeface="Times New Roman" panose="02020603050405020304" pitchFamily="18" charset="0"/>
              </a:rPr>
              <a:t>Bàrnaba</a:t>
            </a:r>
            <a:r>
              <a:rPr lang="it-IT" sz="2000" dirty="0">
                <a:solidFill>
                  <a:srgbClr val="C00000"/>
                </a:solidFill>
                <a:latin typeface="Times New Roman" panose="02020603050405020304" pitchFamily="18" charset="0"/>
                <a:cs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e li cacciarono dal loro territorio. 51Allora essi, scossa contro di loro la polvere dei piedi, andarono a </a:t>
            </a:r>
            <a:r>
              <a:rPr lang="it-IT" sz="2000" dirty="0" err="1">
                <a:latin typeface="Times New Roman" panose="02020603050405020304" pitchFamily="18" charset="0"/>
                <a:cs typeface="Times New Roman" panose="02020603050405020304" pitchFamily="18" charset="0"/>
              </a:rPr>
              <a:t>Icònio</a:t>
            </a:r>
            <a:r>
              <a:rPr lang="it-IT" sz="2000" dirty="0">
                <a:latin typeface="Times New Roman" panose="02020603050405020304" pitchFamily="18" charset="0"/>
                <a:cs typeface="Times New Roman" panose="02020603050405020304" pitchFamily="18" charset="0"/>
              </a:rPr>
              <a:t>. 52I discepoli erano pieni di gioia e di Spirito Santo.</a:t>
            </a:r>
            <a:endParaRPr lang="it-IT" dirty="0"/>
          </a:p>
          <a:p>
            <a:endParaRPr lang="it-IT" dirty="0"/>
          </a:p>
        </p:txBody>
      </p:sp>
    </p:spTree>
    <p:extLst>
      <p:ext uri="{BB962C8B-B14F-4D97-AF65-F5344CB8AC3E}">
        <p14:creationId xmlns:p14="http://schemas.microsoft.com/office/powerpoint/2010/main" val="1740889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1A929784-B2C5-48E6-9316-CA7EAE8CF3DF}"/>
              </a:ext>
            </a:extLst>
          </p:cNvPr>
          <p:cNvPicPr>
            <a:picLocks noChangeAspect="1"/>
          </p:cNvPicPr>
          <p:nvPr/>
        </p:nvPicPr>
        <p:blipFill>
          <a:blip r:embed="rId2"/>
          <a:stretch>
            <a:fillRect/>
          </a:stretch>
        </p:blipFill>
        <p:spPr>
          <a:xfrm>
            <a:off x="1488765" y="673593"/>
            <a:ext cx="9041179" cy="5510814"/>
          </a:xfrm>
          <a:prstGeom prst="rect">
            <a:avLst/>
          </a:prstGeom>
        </p:spPr>
      </p:pic>
    </p:spTree>
    <p:extLst>
      <p:ext uri="{BB962C8B-B14F-4D97-AF65-F5344CB8AC3E}">
        <p14:creationId xmlns:p14="http://schemas.microsoft.com/office/powerpoint/2010/main" val="2003758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7EEAAB-A0ED-4E3C-820D-F32A9D068D44}"/>
              </a:ext>
            </a:extLst>
          </p:cNvPr>
          <p:cNvSpPr>
            <a:spLocks noGrp="1"/>
          </p:cNvSpPr>
          <p:nvPr>
            <p:ph type="title"/>
          </p:nvPr>
        </p:nvSpPr>
        <p:spPr>
          <a:xfrm>
            <a:off x="685801" y="254494"/>
            <a:ext cx="10131425" cy="594592"/>
          </a:xfrm>
        </p:spPr>
        <p:txBody>
          <a:bodyPr>
            <a:normAutofit fontScale="90000"/>
          </a:bodyPr>
          <a:lstStyle/>
          <a:p>
            <a:r>
              <a:rPr lang="it-IT" dirty="0"/>
              <a:t>Quale storicità attribuire agli episodi?</a:t>
            </a:r>
          </a:p>
        </p:txBody>
      </p:sp>
      <p:sp>
        <p:nvSpPr>
          <p:cNvPr id="3" name="Segnaposto contenuto 2">
            <a:extLst>
              <a:ext uri="{FF2B5EF4-FFF2-40B4-BE49-F238E27FC236}">
                <a16:creationId xmlns:a16="http://schemas.microsoft.com/office/drawing/2014/main" id="{77E3C76D-E59A-4363-8DE4-6EF17D7EAC07}"/>
              </a:ext>
            </a:extLst>
          </p:cNvPr>
          <p:cNvSpPr>
            <a:spLocks noGrp="1"/>
          </p:cNvSpPr>
          <p:nvPr>
            <p:ph idx="1"/>
          </p:nvPr>
        </p:nvSpPr>
        <p:spPr>
          <a:xfrm>
            <a:off x="685801" y="1515755"/>
            <a:ext cx="3886199" cy="4761390"/>
          </a:xfrm>
        </p:spPr>
        <p:txBody>
          <a:bodyPr/>
          <a:lstStyle/>
          <a:p>
            <a:r>
              <a:rPr lang="it-IT" sz="2200" dirty="0">
                <a:latin typeface="Times New Roman" panose="02020603050405020304" pitchFamily="18" charset="0"/>
                <a:cs typeface="Times New Roman" panose="02020603050405020304" pitchFamily="18" charset="0"/>
              </a:rPr>
              <a:t>Chi sono i Proseliti e i Timorati di Dio? </a:t>
            </a:r>
          </a:p>
          <a:p>
            <a:r>
              <a:rPr lang="it-IT" sz="2200" dirty="0">
                <a:latin typeface="Times New Roman" panose="02020603050405020304" pitchFamily="18" charset="0"/>
                <a:cs typeface="Times New Roman" panose="02020603050405020304" pitchFamily="18" charset="0"/>
              </a:rPr>
              <a:t>Sono categorie storicamente identificabili? </a:t>
            </a:r>
          </a:p>
          <a:p>
            <a:r>
              <a:rPr lang="it-IT" sz="2200" dirty="0">
                <a:latin typeface="Times New Roman" panose="02020603050405020304" pitchFamily="18" charset="0"/>
                <a:cs typeface="Times New Roman" panose="02020603050405020304" pitchFamily="18" charset="0"/>
              </a:rPr>
              <a:t>Esisteva, nella diaspora, un mondo gentile che orbitava intorno alla sinagoga? E quale atteggiamento si assumeva verso costoro in riferimento alla circoncisione e all’osservanza della Legge?</a:t>
            </a:r>
          </a:p>
          <a:p>
            <a:endParaRPr lang="it-IT" dirty="0"/>
          </a:p>
        </p:txBody>
      </p:sp>
      <p:sp>
        <p:nvSpPr>
          <p:cNvPr id="5" name="CasellaDiTesto 4">
            <a:extLst>
              <a:ext uri="{FF2B5EF4-FFF2-40B4-BE49-F238E27FC236}">
                <a16:creationId xmlns:a16="http://schemas.microsoft.com/office/drawing/2014/main" id="{FF1B6ED9-173A-4E3D-9BA4-6DBF353B7820}"/>
              </a:ext>
            </a:extLst>
          </p:cNvPr>
          <p:cNvSpPr txBox="1"/>
          <p:nvPr/>
        </p:nvSpPr>
        <p:spPr>
          <a:xfrm>
            <a:off x="5411679" y="3855491"/>
            <a:ext cx="6094520" cy="1723549"/>
          </a:xfrm>
          <a:prstGeom prst="rect">
            <a:avLst/>
          </a:prstGeom>
          <a:noFill/>
        </p:spPr>
        <p:txBody>
          <a:bodyPr wrap="square">
            <a:spAutoFit/>
          </a:bodyPr>
          <a:lstStyle/>
          <a:p>
            <a:endParaRPr lang="it-IT" dirty="0"/>
          </a:p>
          <a:p>
            <a:r>
              <a:rPr lang="it-IT" sz="2200" dirty="0">
                <a:latin typeface="Times New Roman" panose="02020603050405020304" pitchFamily="18" charset="0"/>
                <a:cs typeface="Times New Roman" panose="02020603050405020304" pitchFamily="18" charset="0"/>
              </a:rPr>
              <a:t>No, è una costruzione letteraria e teologica per spiegare il passaggio dal mondo giudaico a quello gentile (T. </a:t>
            </a:r>
            <a:r>
              <a:rPr lang="it-IT" sz="2200" dirty="0" err="1">
                <a:latin typeface="Times New Roman" panose="02020603050405020304" pitchFamily="18" charset="0"/>
                <a:cs typeface="Times New Roman" panose="02020603050405020304" pitchFamily="18" charset="0"/>
              </a:rPr>
              <a:t>Kraabel</a:t>
            </a:r>
            <a:r>
              <a:rPr lang="it-IT" sz="2200" dirty="0">
                <a:latin typeface="Times New Roman" panose="02020603050405020304" pitchFamily="18" charset="0"/>
                <a:cs typeface="Times New Roman" panose="02020603050405020304" pitchFamily="18" charset="0"/>
              </a:rPr>
              <a:t>, «The </a:t>
            </a:r>
            <a:r>
              <a:rPr lang="it-IT" sz="2200" dirty="0" err="1">
                <a:latin typeface="Times New Roman" panose="02020603050405020304" pitchFamily="18" charset="0"/>
                <a:cs typeface="Times New Roman" panose="02020603050405020304" pitchFamily="18" charset="0"/>
              </a:rPr>
              <a:t>Diseapparence</a:t>
            </a:r>
            <a:r>
              <a:rPr lang="it-IT" sz="2200" dirty="0">
                <a:latin typeface="Times New Roman" panose="02020603050405020304" pitchFamily="18" charset="0"/>
                <a:cs typeface="Times New Roman" panose="02020603050405020304" pitchFamily="18" charset="0"/>
              </a:rPr>
              <a:t> of the </a:t>
            </a:r>
            <a:r>
              <a:rPr lang="it-IT" sz="2200" dirty="0" err="1">
                <a:latin typeface="Times New Roman" panose="02020603050405020304" pitchFamily="18" charset="0"/>
                <a:cs typeface="Times New Roman" panose="02020603050405020304" pitchFamily="18" charset="0"/>
              </a:rPr>
              <a:t>God-fearers</a:t>
            </a:r>
            <a:r>
              <a:rPr lang="it-IT" sz="2200" dirty="0">
                <a:latin typeface="Times New Roman" panose="02020603050405020304" pitchFamily="18" charset="0"/>
                <a:cs typeface="Times New Roman" panose="02020603050405020304" pitchFamily="18" charset="0"/>
              </a:rPr>
              <a:t>», 1981)</a:t>
            </a:r>
          </a:p>
        </p:txBody>
      </p:sp>
      <p:sp>
        <p:nvSpPr>
          <p:cNvPr id="9" name="CasellaDiTesto 8">
            <a:extLst>
              <a:ext uri="{FF2B5EF4-FFF2-40B4-BE49-F238E27FC236}">
                <a16:creationId xmlns:a16="http://schemas.microsoft.com/office/drawing/2014/main" id="{11E3B547-4F4F-438D-8E1B-90BA2D0F298E}"/>
              </a:ext>
            </a:extLst>
          </p:cNvPr>
          <p:cNvSpPr txBox="1"/>
          <p:nvPr/>
        </p:nvSpPr>
        <p:spPr>
          <a:xfrm>
            <a:off x="5411679" y="1029811"/>
            <a:ext cx="6094520" cy="2123658"/>
          </a:xfrm>
          <a:prstGeom prst="rect">
            <a:avLst/>
          </a:prstGeom>
          <a:noFill/>
        </p:spPr>
        <p:txBody>
          <a:bodyPr wrap="square">
            <a:spAutoFit/>
          </a:bodyPr>
          <a:lstStyle/>
          <a:p>
            <a:r>
              <a:rPr lang="it-IT" sz="2200" dirty="0">
                <a:latin typeface="Times New Roman" panose="02020603050405020304" pitchFamily="18" charset="0"/>
                <a:cs typeface="Times New Roman" panose="02020603050405020304" pitchFamily="18" charset="0"/>
              </a:rPr>
              <a:t>Sì, esiste e costituisce storicamente l’anello intermedio tra Cristiani e Gentili = 1950: L.H. </a:t>
            </a:r>
            <a:r>
              <a:rPr lang="it-IT" sz="2200" dirty="0" err="1">
                <a:latin typeface="Times New Roman" panose="02020603050405020304" pitchFamily="18" charset="0"/>
                <a:cs typeface="Times New Roman" panose="02020603050405020304" pitchFamily="18" charset="0"/>
              </a:rPr>
              <a:t>Feldman</a:t>
            </a:r>
            <a:r>
              <a:rPr lang="it-IT" sz="2200" dirty="0">
                <a:latin typeface="Times New Roman" panose="02020603050405020304" pitchFamily="18" charset="0"/>
                <a:cs typeface="Times New Roman" panose="02020603050405020304" pitchFamily="18" charset="0"/>
              </a:rPr>
              <a:t> «inventa» la categoria dei «simpatizzanti» ("</a:t>
            </a:r>
            <a:r>
              <a:rPr lang="it-IT" sz="2200" dirty="0" err="1">
                <a:latin typeface="Times New Roman" panose="02020603050405020304" pitchFamily="18" charset="0"/>
                <a:cs typeface="Times New Roman" panose="02020603050405020304" pitchFamily="18" charset="0"/>
              </a:rPr>
              <a:t>Jewish</a:t>
            </a:r>
            <a:r>
              <a:rPr lang="it-IT" sz="2200" dirty="0">
                <a:latin typeface="Times New Roman" panose="02020603050405020304" pitchFamily="18" charset="0"/>
                <a:cs typeface="Times New Roman" panose="02020603050405020304" pitchFamily="18" charset="0"/>
              </a:rPr>
              <a:t> '</a:t>
            </a:r>
            <a:r>
              <a:rPr lang="it-IT" sz="2200" dirty="0" err="1">
                <a:latin typeface="Times New Roman" panose="02020603050405020304" pitchFamily="18" charset="0"/>
                <a:cs typeface="Times New Roman" panose="02020603050405020304" pitchFamily="18" charset="0"/>
              </a:rPr>
              <a:t>sympathizers</a:t>
            </a:r>
            <a:r>
              <a:rPr lang="it-IT" sz="2200" dirty="0">
                <a:latin typeface="Times New Roman" panose="02020603050405020304" pitchFamily="18" charset="0"/>
                <a:cs typeface="Times New Roman" panose="02020603050405020304" pitchFamily="18" charset="0"/>
              </a:rPr>
              <a:t>' in </a:t>
            </a:r>
            <a:r>
              <a:rPr lang="it-IT" sz="2200" dirty="0" err="1">
                <a:latin typeface="Times New Roman" panose="02020603050405020304" pitchFamily="18" charset="0"/>
                <a:cs typeface="Times New Roman" panose="02020603050405020304" pitchFamily="18" charset="0"/>
              </a:rPr>
              <a:t>classical</a:t>
            </a:r>
            <a:r>
              <a:rPr lang="it-IT" sz="2200" dirty="0">
                <a:latin typeface="Times New Roman" panose="02020603050405020304" pitchFamily="18" charset="0"/>
                <a:cs typeface="Times New Roman" panose="02020603050405020304" pitchFamily="18" charset="0"/>
              </a:rPr>
              <a:t> literature and </a:t>
            </a:r>
            <a:r>
              <a:rPr lang="it-IT" sz="2200" dirty="0" err="1">
                <a:latin typeface="Times New Roman" panose="02020603050405020304" pitchFamily="18" charset="0"/>
                <a:cs typeface="Times New Roman" panose="02020603050405020304" pitchFamily="18" charset="0"/>
              </a:rPr>
              <a:t>inscriptions</a:t>
            </a:r>
            <a:r>
              <a:rPr lang="it-IT" sz="2200" dirty="0">
                <a:latin typeface="Times New Roman" panose="02020603050405020304" pitchFamily="18" charset="0"/>
                <a:cs typeface="Times New Roman" panose="02020603050405020304" pitchFamily="18" charset="0"/>
              </a:rPr>
              <a:t>", pubblicato in </a:t>
            </a:r>
            <a:r>
              <a:rPr lang="it-IT" sz="2200" dirty="0" err="1">
                <a:latin typeface="Times New Roman" panose="02020603050405020304" pitchFamily="18" charset="0"/>
                <a:cs typeface="Times New Roman" panose="02020603050405020304" pitchFamily="18" charset="0"/>
              </a:rPr>
              <a:t>Transactions</a:t>
            </a:r>
            <a:r>
              <a:rPr lang="it-IT" sz="2200" dirty="0">
                <a:latin typeface="Times New Roman" panose="02020603050405020304" pitchFamily="18" charset="0"/>
                <a:cs typeface="Times New Roman" panose="02020603050405020304" pitchFamily="18" charset="0"/>
              </a:rPr>
              <a:t> of american </a:t>
            </a:r>
            <a:r>
              <a:rPr lang="it-IT" sz="2200" dirty="0" err="1">
                <a:latin typeface="Times New Roman" panose="02020603050405020304" pitchFamily="18" charset="0"/>
                <a:cs typeface="Times New Roman" panose="02020603050405020304" pitchFamily="18" charset="0"/>
              </a:rPr>
              <a:t>philological</a:t>
            </a:r>
            <a:r>
              <a:rPr lang="it-IT" sz="2200" dirty="0">
                <a:latin typeface="Times New Roman" panose="02020603050405020304" pitchFamily="18" charset="0"/>
                <a:cs typeface="Times New Roman" panose="02020603050405020304" pitchFamily="18" charset="0"/>
              </a:rPr>
              <a:t> </a:t>
            </a:r>
            <a:r>
              <a:rPr lang="it-IT" sz="2200" dirty="0" err="1">
                <a:latin typeface="Times New Roman" panose="02020603050405020304" pitchFamily="18" charset="0"/>
                <a:cs typeface="Times New Roman" panose="02020603050405020304" pitchFamily="18" charset="0"/>
              </a:rPr>
              <a:t>association</a:t>
            </a:r>
            <a:r>
              <a:rPr lang="it-IT" sz="2200" dirty="0">
                <a:latin typeface="Times New Roman" panose="02020603050405020304" pitchFamily="18" charset="0"/>
                <a:cs typeface="Times New Roman" panose="02020603050405020304" pitchFamily="18" charset="0"/>
              </a:rPr>
              <a:t> 81, 1950)</a:t>
            </a:r>
          </a:p>
        </p:txBody>
      </p:sp>
      <p:sp>
        <p:nvSpPr>
          <p:cNvPr id="10" name="Freccia a destra 9">
            <a:extLst>
              <a:ext uri="{FF2B5EF4-FFF2-40B4-BE49-F238E27FC236}">
                <a16:creationId xmlns:a16="http://schemas.microsoft.com/office/drawing/2014/main" id="{938268CB-4CC8-4D18-AB6A-2FFA441D48A8}"/>
              </a:ext>
            </a:extLst>
          </p:cNvPr>
          <p:cNvSpPr/>
          <p:nvPr/>
        </p:nvSpPr>
        <p:spPr>
          <a:xfrm rot="19793042">
            <a:off x="4279037" y="2672179"/>
            <a:ext cx="896645" cy="2485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a:extLst>
              <a:ext uri="{FF2B5EF4-FFF2-40B4-BE49-F238E27FC236}">
                <a16:creationId xmlns:a16="http://schemas.microsoft.com/office/drawing/2014/main" id="{9DBAFB9F-D26A-4BF1-B6E9-F52BAF69ED44}"/>
              </a:ext>
            </a:extLst>
          </p:cNvPr>
          <p:cNvPicPr>
            <a:picLocks noChangeAspect="1"/>
          </p:cNvPicPr>
          <p:nvPr/>
        </p:nvPicPr>
        <p:blipFill>
          <a:blip r:embed="rId2"/>
          <a:stretch>
            <a:fillRect/>
          </a:stretch>
        </p:blipFill>
        <p:spPr>
          <a:xfrm rot="4420766">
            <a:off x="4255586" y="3117873"/>
            <a:ext cx="841321" cy="585267"/>
          </a:xfrm>
          <a:prstGeom prst="rect">
            <a:avLst/>
          </a:prstGeom>
        </p:spPr>
      </p:pic>
    </p:spTree>
    <p:extLst>
      <p:ext uri="{BB962C8B-B14F-4D97-AF65-F5344CB8AC3E}">
        <p14:creationId xmlns:p14="http://schemas.microsoft.com/office/powerpoint/2010/main" val="3756777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EB56A7-AD15-486A-BA00-449CD453B59F}"/>
              </a:ext>
            </a:extLst>
          </p:cNvPr>
          <p:cNvSpPr>
            <a:spLocks noGrp="1"/>
          </p:cNvSpPr>
          <p:nvPr>
            <p:ph type="title"/>
          </p:nvPr>
        </p:nvSpPr>
        <p:spPr>
          <a:xfrm>
            <a:off x="685801" y="90667"/>
            <a:ext cx="10131425" cy="651029"/>
          </a:xfrm>
        </p:spPr>
        <p:txBody>
          <a:bodyPr>
            <a:normAutofit fontScale="90000"/>
          </a:bodyPr>
          <a:lstStyle/>
          <a:p>
            <a:r>
              <a:rPr lang="it-IT" sz="2400" dirty="0"/>
              <a:t>Proseliti e soprattutto Timorati di Dio sono categorie storiche o letterarie? </a:t>
            </a:r>
          </a:p>
        </p:txBody>
      </p:sp>
      <p:sp>
        <p:nvSpPr>
          <p:cNvPr id="7" name="Segnaposto contenuto 6">
            <a:extLst>
              <a:ext uri="{FF2B5EF4-FFF2-40B4-BE49-F238E27FC236}">
                <a16:creationId xmlns:a16="http://schemas.microsoft.com/office/drawing/2014/main" id="{3AC9C04B-6CB0-4AB2-AEA9-D0647BDEF3C9}"/>
              </a:ext>
            </a:extLst>
          </p:cNvPr>
          <p:cNvSpPr>
            <a:spLocks noGrp="1"/>
          </p:cNvSpPr>
          <p:nvPr>
            <p:ph idx="1"/>
          </p:nvPr>
        </p:nvSpPr>
        <p:spPr>
          <a:xfrm>
            <a:off x="685801" y="2142067"/>
            <a:ext cx="11506199" cy="3649133"/>
          </a:xfrm>
        </p:spPr>
        <p:txBody>
          <a:bodyPr>
            <a:normAutofit/>
          </a:bodyPr>
          <a:lstStyle/>
          <a:p>
            <a:pPr algn="r"/>
            <a:r>
              <a:rPr lang="it-IT" dirty="0"/>
              <a:t>Teatro di Mileto</a:t>
            </a:r>
          </a:p>
          <a:p>
            <a:pPr algn="r"/>
            <a:r>
              <a:rPr lang="it-IT" dirty="0"/>
              <a:t>(ritrovato nel 1906)</a:t>
            </a:r>
          </a:p>
          <a:p>
            <a:r>
              <a:rPr lang="it-IT" dirty="0"/>
              <a:t>Ritrovamento del 1906</a:t>
            </a:r>
            <a:endParaRPr lang="el-GR" dirty="0"/>
          </a:p>
          <a:p>
            <a:endParaRPr lang="el-GR" dirty="0"/>
          </a:p>
          <a:p>
            <a:pPr algn="r"/>
            <a:r>
              <a:rPr lang="el-GR" sz="2400" dirty="0">
                <a:latin typeface="Times New Roman" panose="02020603050405020304" pitchFamily="18" charset="0"/>
                <a:cs typeface="Times New Roman" panose="02020603050405020304" pitchFamily="18" charset="0"/>
              </a:rPr>
              <a:t>Τοπος ειουδεων των και θεοσεβειον</a:t>
            </a:r>
          </a:p>
          <a:p>
            <a:pPr marL="0" indent="0" algn="r">
              <a:buNone/>
            </a:pPr>
            <a:r>
              <a:rPr lang="it-IT" sz="2400" dirty="0">
                <a:latin typeface="Times New Roman" panose="02020603050405020304" pitchFamily="18" charset="0"/>
                <a:cs typeface="Times New Roman" panose="02020603050405020304" pitchFamily="18" charset="0"/>
              </a:rPr>
              <a:t>«Posto dei giudei detti anche timorati di dio» </a:t>
            </a:r>
          </a:p>
          <a:p>
            <a:pPr marL="0" indent="0" algn="r">
              <a:buNone/>
            </a:pPr>
            <a:r>
              <a:rPr lang="it-IT" sz="2400" i="1" dirty="0">
                <a:latin typeface="Times New Roman" panose="02020603050405020304" pitchFamily="18" charset="0"/>
                <a:cs typeface="Times New Roman" panose="02020603050405020304" pitchFamily="18" charset="0"/>
              </a:rPr>
              <a:t>oppure </a:t>
            </a:r>
          </a:p>
          <a:p>
            <a:pPr marL="0" indent="0" algn="r">
              <a:buNone/>
            </a:pPr>
            <a:r>
              <a:rPr lang="it-IT" sz="2400" i="1" dirty="0">
                <a:latin typeface="Times New Roman" panose="02020603050405020304" pitchFamily="18" charset="0"/>
                <a:cs typeface="Times New Roman" panose="02020603050405020304" pitchFamily="18" charset="0"/>
              </a:rPr>
              <a:t>«</a:t>
            </a:r>
            <a:r>
              <a:rPr lang="it-IT" sz="2400" dirty="0">
                <a:latin typeface="Times New Roman" panose="02020603050405020304" pitchFamily="18" charset="0"/>
                <a:cs typeface="Times New Roman" panose="02020603050405020304" pitchFamily="18" charset="0"/>
              </a:rPr>
              <a:t>luogo dei giudei e dei timorati di dio»</a:t>
            </a:r>
          </a:p>
          <a:p>
            <a:pPr algn="r"/>
            <a:endParaRPr lang="it-IT" dirty="0"/>
          </a:p>
        </p:txBody>
      </p:sp>
      <p:pic>
        <p:nvPicPr>
          <p:cNvPr id="8" name="Immagine 7">
            <a:extLst>
              <a:ext uri="{FF2B5EF4-FFF2-40B4-BE49-F238E27FC236}">
                <a16:creationId xmlns:a16="http://schemas.microsoft.com/office/drawing/2014/main" id="{53FDA4B2-FF61-4932-8D84-0E2BB02390B8}"/>
              </a:ext>
            </a:extLst>
          </p:cNvPr>
          <p:cNvPicPr>
            <a:picLocks noChangeAspect="1"/>
          </p:cNvPicPr>
          <p:nvPr/>
        </p:nvPicPr>
        <p:blipFill>
          <a:blip r:embed="rId2"/>
          <a:stretch>
            <a:fillRect/>
          </a:stretch>
        </p:blipFill>
        <p:spPr>
          <a:xfrm>
            <a:off x="685801" y="826281"/>
            <a:ext cx="2761727" cy="2066723"/>
          </a:xfrm>
          <a:prstGeom prst="rect">
            <a:avLst/>
          </a:prstGeom>
        </p:spPr>
      </p:pic>
      <p:pic>
        <p:nvPicPr>
          <p:cNvPr id="9" name="Immagine 8">
            <a:extLst>
              <a:ext uri="{FF2B5EF4-FFF2-40B4-BE49-F238E27FC236}">
                <a16:creationId xmlns:a16="http://schemas.microsoft.com/office/drawing/2014/main" id="{D13B00CA-2CB1-4767-B2A8-D96DDDE71E08}"/>
              </a:ext>
            </a:extLst>
          </p:cNvPr>
          <p:cNvPicPr>
            <a:picLocks noChangeAspect="1"/>
          </p:cNvPicPr>
          <p:nvPr/>
        </p:nvPicPr>
        <p:blipFill>
          <a:blip r:embed="rId3"/>
          <a:stretch>
            <a:fillRect/>
          </a:stretch>
        </p:blipFill>
        <p:spPr>
          <a:xfrm>
            <a:off x="685801" y="3429000"/>
            <a:ext cx="5675868" cy="2225233"/>
          </a:xfrm>
          <a:prstGeom prst="rect">
            <a:avLst/>
          </a:prstGeom>
        </p:spPr>
      </p:pic>
    </p:spTree>
    <p:extLst>
      <p:ext uri="{BB962C8B-B14F-4D97-AF65-F5344CB8AC3E}">
        <p14:creationId xmlns:p14="http://schemas.microsoft.com/office/powerpoint/2010/main" val="2140590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3FD833-CB06-4E39-86C5-29443D5C4A6F}"/>
              </a:ext>
            </a:extLst>
          </p:cNvPr>
          <p:cNvSpPr>
            <a:spLocks noGrp="1"/>
          </p:cNvSpPr>
          <p:nvPr>
            <p:ph type="title"/>
          </p:nvPr>
        </p:nvSpPr>
        <p:spPr>
          <a:xfrm>
            <a:off x="685801" y="48663"/>
            <a:ext cx="10131425" cy="728134"/>
          </a:xfrm>
        </p:spPr>
        <p:txBody>
          <a:bodyPr>
            <a:normAutofit/>
          </a:bodyPr>
          <a:lstStyle/>
          <a:p>
            <a:r>
              <a:rPr lang="it-IT" dirty="0"/>
              <a:t>Stele di Afrodisia (fine II – inizio III secolo d.C.)</a:t>
            </a:r>
          </a:p>
        </p:txBody>
      </p:sp>
      <p:sp>
        <p:nvSpPr>
          <p:cNvPr id="3" name="Segnaposto contenuto 2">
            <a:extLst>
              <a:ext uri="{FF2B5EF4-FFF2-40B4-BE49-F238E27FC236}">
                <a16:creationId xmlns:a16="http://schemas.microsoft.com/office/drawing/2014/main" id="{0917B8C3-235C-4F56-B581-30DB982206C1}"/>
              </a:ext>
            </a:extLst>
          </p:cNvPr>
          <p:cNvSpPr>
            <a:spLocks noGrp="1"/>
          </p:cNvSpPr>
          <p:nvPr>
            <p:ph idx="1"/>
          </p:nvPr>
        </p:nvSpPr>
        <p:spPr>
          <a:xfrm>
            <a:off x="400051" y="1385358"/>
            <a:ext cx="6957873" cy="5423979"/>
          </a:xfrm>
        </p:spPr>
        <p:txBody>
          <a:bodyPr>
            <a:normAutofit fontScale="92500" lnSpcReduction="10000"/>
          </a:bodyPr>
          <a:lstStyle/>
          <a:p>
            <a:r>
              <a:rPr lang="it-IT" sz="2000" dirty="0"/>
              <a:t>Nel 1987 viene rinvenuta ad Afrodisia, in Caria, una stele che riporta un elenco di nomi; </a:t>
            </a:r>
          </a:p>
          <a:p>
            <a:r>
              <a:rPr lang="it-IT" sz="2000" dirty="0">
                <a:solidFill>
                  <a:schemeClr val="tx1"/>
                </a:solidFill>
              </a:rPr>
              <a:t>Iscrizione dei donatori di </a:t>
            </a:r>
            <a:r>
              <a:rPr lang="it-IT" sz="2000" dirty="0" err="1">
                <a:solidFill>
                  <a:schemeClr val="tx1"/>
                </a:solidFill>
              </a:rPr>
              <a:t>Aphrodisia</a:t>
            </a:r>
            <a:r>
              <a:rPr lang="it-IT" sz="2000" dirty="0">
                <a:solidFill>
                  <a:schemeClr val="tx1"/>
                </a:solidFill>
              </a:rPr>
              <a:t> in Caria: L'iscrizione, estesa sulle due facce della stele, fu commissionata dalla comunità giudaica di Afrodisia e si presenta come dedica di un edificio, destinato a funzioni caritative (probabilmente una mensa pubblica, ma la questione è controversa), seguita dall’elenco nominativo dei probabili sostenitori e finanziatori di una determinata istituzione. La faccia (a) contiene i nomi di 15 membri Nella prima riga della </a:t>
            </a:r>
            <a:r>
              <a:rPr lang="it-IT" sz="2000" i="1" dirty="0">
                <a:solidFill>
                  <a:schemeClr val="tx1"/>
                </a:solidFill>
              </a:rPr>
              <a:t>facies</a:t>
            </a:r>
            <a:r>
              <a:rPr lang="it-IT" sz="2000" dirty="0">
                <a:solidFill>
                  <a:schemeClr val="tx1"/>
                </a:solidFill>
              </a:rPr>
              <a:t> (a) compare il termine </a:t>
            </a:r>
            <a:r>
              <a:rPr lang="it-IT" sz="2000" dirty="0" err="1">
                <a:solidFill>
                  <a:schemeClr val="tx1"/>
                </a:solidFill>
              </a:rPr>
              <a:t>pate</a:t>
            </a:r>
            <a:r>
              <a:rPr lang="it-IT" sz="2000" dirty="0">
                <a:solidFill>
                  <a:schemeClr val="tx1"/>
                </a:solidFill>
              </a:rPr>
              <a:t>/</a:t>
            </a:r>
            <a:r>
              <a:rPr lang="it-IT" sz="2000" dirty="0" err="1">
                <a:solidFill>
                  <a:schemeClr val="tx1"/>
                </a:solidFill>
              </a:rPr>
              <a:t>lla</a:t>
            </a:r>
            <a:r>
              <a:rPr lang="it-IT" sz="2000" dirty="0">
                <a:solidFill>
                  <a:schemeClr val="tx1"/>
                </a:solidFill>
              </a:rPr>
              <a:t>? do, che Reynolds e </a:t>
            </a:r>
            <a:r>
              <a:rPr lang="it-IT" sz="2000" dirty="0" err="1">
                <a:solidFill>
                  <a:schemeClr val="tx1"/>
                </a:solidFill>
              </a:rPr>
              <a:t>Tannenbaum</a:t>
            </a:r>
            <a:r>
              <a:rPr lang="it-IT" sz="2000" dirty="0">
                <a:solidFill>
                  <a:schemeClr val="tx1"/>
                </a:solidFill>
              </a:rPr>
              <a:t> hanno interpretato come translitterazione del latino </a:t>
            </a:r>
            <a:r>
              <a:rPr lang="it-IT" sz="2000" i="1" dirty="0">
                <a:solidFill>
                  <a:schemeClr val="tx1"/>
                </a:solidFill>
              </a:rPr>
              <a:t>patella</a:t>
            </a:r>
            <a:r>
              <a:rPr lang="it-IT" sz="2000" dirty="0">
                <a:solidFill>
                  <a:schemeClr val="tx1"/>
                </a:solidFill>
              </a:rPr>
              <a:t> e tradotto con ‘piatto’, ‘tavola’, espressione metaforica per ‘mensa’ </a:t>
            </a:r>
            <a:r>
              <a:rPr lang="en-GB" sz="2000" dirty="0">
                <a:solidFill>
                  <a:schemeClr val="tx1"/>
                </a:solidFill>
              </a:rPr>
              <a:t>(</a:t>
            </a:r>
            <a:r>
              <a:rPr lang="en-GB" sz="2000" dirty="0" err="1">
                <a:solidFill>
                  <a:schemeClr val="tx1"/>
                </a:solidFill>
              </a:rPr>
              <a:t>M.H.Williams</a:t>
            </a:r>
            <a:r>
              <a:rPr lang="en-GB" sz="2000" dirty="0">
                <a:solidFill>
                  <a:schemeClr val="tx1"/>
                </a:solidFill>
              </a:rPr>
              <a:t>, “The Jews and Godfearers inscription from </a:t>
            </a:r>
            <a:r>
              <a:rPr lang="en-GB" sz="2000" dirty="0" err="1">
                <a:solidFill>
                  <a:schemeClr val="tx1"/>
                </a:solidFill>
              </a:rPr>
              <a:t>Aphrodisias</a:t>
            </a:r>
            <a:r>
              <a:rPr lang="en-GB" sz="2000" dirty="0">
                <a:solidFill>
                  <a:schemeClr val="tx1"/>
                </a:solidFill>
              </a:rPr>
              <a:t> – A case of patriarchal interference in early third century Caria?”, </a:t>
            </a:r>
            <a:r>
              <a:rPr lang="en-GB" sz="2000" i="1" dirty="0">
                <a:solidFill>
                  <a:schemeClr val="tx1"/>
                </a:solidFill>
              </a:rPr>
              <a:t>Historia </a:t>
            </a:r>
            <a:r>
              <a:rPr lang="en-GB" sz="2000" dirty="0">
                <a:solidFill>
                  <a:schemeClr val="tx1"/>
                </a:solidFill>
              </a:rPr>
              <a:t>41, 1992, pp.297-310). </a:t>
            </a:r>
            <a:endParaRPr lang="it-IT" sz="2000" dirty="0">
              <a:solidFill>
                <a:schemeClr val="tx1"/>
              </a:solidFill>
            </a:endParaRPr>
          </a:p>
          <a:p>
            <a:endParaRPr lang="it-IT" dirty="0"/>
          </a:p>
        </p:txBody>
      </p:sp>
      <p:pic>
        <p:nvPicPr>
          <p:cNvPr id="4" name="Immagine 3">
            <a:extLst>
              <a:ext uri="{FF2B5EF4-FFF2-40B4-BE49-F238E27FC236}">
                <a16:creationId xmlns:a16="http://schemas.microsoft.com/office/drawing/2014/main" id="{FF0A0E58-3AF5-4A04-854D-7CC5A3659C38}"/>
              </a:ext>
            </a:extLst>
          </p:cNvPr>
          <p:cNvPicPr>
            <a:picLocks noChangeAspect="1"/>
          </p:cNvPicPr>
          <p:nvPr/>
        </p:nvPicPr>
        <p:blipFill>
          <a:blip r:embed="rId2"/>
          <a:stretch>
            <a:fillRect/>
          </a:stretch>
        </p:blipFill>
        <p:spPr>
          <a:xfrm>
            <a:off x="7643674" y="4357688"/>
            <a:ext cx="4453246" cy="2500312"/>
          </a:xfrm>
          <a:prstGeom prst="rect">
            <a:avLst/>
          </a:prstGeom>
        </p:spPr>
      </p:pic>
    </p:spTree>
    <p:extLst>
      <p:ext uri="{BB962C8B-B14F-4D97-AF65-F5344CB8AC3E}">
        <p14:creationId xmlns:p14="http://schemas.microsoft.com/office/powerpoint/2010/main" val="3960265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49640" y="685800"/>
            <a:ext cx="3200400" cy="679361"/>
          </a:xfrm>
        </p:spPr>
        <p:txBody>
          <a:bodyPr>
            <a:normAutofit/>
          </a:bodyPr>
          <a:lstStyle/>
          <a:p>
            <a:endParaRPr lang="it-IT" sz="2000" dirty="0"/>
          </a:p>
        </p:txBody>
      </p:sp>
      <p:sp>
        <p:nvSpPr>
          <p:cNvPr id="9" name="Segnaposto contenuto 8"/>
          <p:cNvSpPr>
            <a:spLocks noGrp="1"/>
          </p:cNvSpPr>
          <p:nvPr>
            <p:ph idx="1"/>
          </p:nvPr>
        </p:nvSpPr>
        <p:spPr>
          <a:xfrm>
            <a:off x="0" y="0"/>
            <a:ext cx="8319752" cy="6858000"/>
          </a:xfrm>
          <a:noFill/>
        </p:spPr>
        <p:txBody>
          <a:bodyPr>
            <a:normAutofit/>
          </a:bodyPr>
          <a:lstStyle/>
          <a:p>
            <a:endParaRPr lang="it-IT" dirty="0"/>
          </a:p>
          <a:p>
            <a:pPr marL="0" indent="0">
              <a:buNone/>
            </a:pPr>
            <a:endParaRPr lang="it-IT" dirty="0"/>
          </a:p>
        </p:txBody>
      </p:sp>
      <p:sp>
        <p:nvSpPr>
          <p:cNvPr id="4" name="Segnaposto testo 3"/>
          <p:cNvSpPr>
            <a:spLocks noGrp="1"/>
          </p:cNvSpPr>
          <p:nvPr>
            <p:ph type="body" sz="half" idx="2"/>
          </p:nvPr>
        </p:nvSpPr>
        <p:spPr>
          <a:xfrm>
            <a:off x="268524" y="360608"/>
            <a:ext cx="5011814" cy="6497391"/>
          </a:xfrm>
        </p:spPr>
        <p:txBody>
          <a:bodyPr>
            <a:normAutofit/>
          </a:bodyPr>
          <a:lstStyle/>
          <a:p>
            <a:r>
              <a:rPr lang="it-IT" sz="2400" u="sng" dirty="0"/>
              <a:t>Faccia A: 27 righe</a:t>
            </a:r>
          </a:p>
          <a:p>
            <a:r>
              <a:rPr lang="it-IT" sz="2400" dirty="0"/>
              <a:t>15 nomi di persone che hanno contribuito alla costruzione di un edificio. Tra queste 3 sono designate con il nome di proseliti e 2 con i nome di </a:t>
            </a:r>
            <a:r>
              <a:rPr lang="it-IT" sz="2400" i="1" dirty="0" err="1"/>
              <a:t>theosebes</a:t>
            </a:r>
            <a:r>
              <a:rPr lang="it-IT" sz="2400" i="1" dirty="0"/>
              <a:t>.</a:t>
            </a:r>
          </a:p>
          <a:p>
            <a:endParaRPr lang="it-IT" sz="2400" i="1" dirty="0"/>
          </a:p>
          <a:p>
            <a:r>
              <a:rPr lang="it-IT" sz="2400" u="sng" dirty="0"/>
              <a:t>Faccia B: 61 righe</a:t>
            </a:r>
          </a:p>
          <a:p>
            <a:r>
              <a:rPr lang="it-IT" sz="2400" dirty="0"/>
              <a:t>55 nomi , poi un rigo bianco , poi un altro elenco di 52 nomi </a:t>
            </a:r>
          </a:p>
          <a:p>
            <a:r>
              <a:rPr lang="it-IT" sz="2400" dirty="0"/>
              <a:t>Questi 52 sono presentati come </a:t>
            </a:r>
            <a:r>
              <a:rPr lang="it-IT" sz="2400" i="1" dirty="0" err="1"/>
              <a:t>Theosebis</a:t>
            </a:r>
            <a:endParaRPr lang="it-IT" sz="2400" i="1" dirty="0"/>
          </a:p>
          <a:p>
            <a:endParaRPr lang="it-IT" i="1" dirty="0"/>
          </a:p>
        </p:txBody>
      </p:sp>
      <p:pic>
        <p:nvPicPr>
          <p:cNvPr id="3" name="Immagine 2"/>
          <p:cNvPicPr>
            <a:picLocks noChangeAspect="1"/>
          </p:cNvPicPr>
          <p:nvPr/>
        </p:nvPicPr>
        <p:blipFill>
          <a:blip r:embed="rId2"/>
          <a:stretch>
            <a:fillRect/>
          </a:stretch>
        </p:blipFill>
        <p:spPr>
          <a:xfrm>
            <a:off x="8418957" y="685800"/>
            <a:ext cx="3461766" cy="5029200"/>
          </a:xfrm>
          <a:prstGeom prst="rect">
            <a:avLst/>
          </a:prstGeom>
        </p:spPr>
      </p:pic>
    </p:spTree>
    <p:extLst>
      <p:ext uri="{BB962C8B-B14F-4D97-AF65-F5344CB8AC3E}">
        <p14:creationId xmlns:p14="http://schemas.microsoft.com/office/powerpoint/2010/main" val="2553662589"/>
      </p:ext>
    </p:extLst>
  </p:cSld>
  <p:clrMapOvr>
    <a:masterClrMapping/>
  </p:clrMapOvr>
  <mc:AlternateContent xmlns:mc="http://schemas.openxmlformats.org/markup-compatibility/2006" xmlns:p14="http://schemas.microsoft.com/office/powerpoint/2010/main">
    <mc:Choice Requires="p14">
      <p:transition spd="slow" p14:dur="2000" advTm="238919"/>
    </mc:Choice>
    <mc:Fallback xmlns="">
      <p:transition spd="slow" advTm="23891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49640" y="685800"/>
            <a:ext cx="3200400" cy="679361"/>
          </a:xfrm>
        </p:spPr>
        <p:txBody>
          <a:bodyPr>
            <a:normAutofit/>
          </a:bodyPr>
          <a:lstStyle/>
          <a:p>
            <a:endParaRPr lang="it-IT" sz="2000" dirty="0"/>
          </a:p>
        </p:txBody>
      </p:sp>
      <p:sp>
        <p:nvSpPr>
          <p:cNvPr id="9" name="Segnaposto contenuto 8"/>
          <p:cNvSpPr>
            <a:spLocks noGrp="1"/>
          </p:cNvSpPr>
          <p:nvPr>
            <p:ph idx="1"/>
          </p:nvPr>
        </p:nvSpPr>
        <p:spPr>
          <a:xfrm>
            <a:off x="0" y="0"/>
            <a:ext cx="8319752" cy="6858000"/>
          </a:xfrm>
          <a:noFill/>
        </p:spPr>
        <p:txBody>
          <a:bodyPr>
            <a:normAutofit/>
          </a:bodyPr>
          <a:lstStyle/>
          <a:p>
            <a:endParaRPr lang="it-IT" dirty="0"/>
          </a:p>
          <a:p>
            <a:pPr marL="0" indent="0">
              <a:buNone/>
            </a:pPr>
            <a:endParaRPr lang="it-IT" dirty="0"/>
          </a:p>
        </p:txBody>
      </p:sp>
      <p:sp>
        <p:nvSpPr>
          <p:cNvPr id="4" name="Segnaposto testo 3"/>
          <p:cNvSpPr>
            <a:spLocks noGrp="1"/>
          </p:cNvSpPr>
          <p:nvPr>
            <p:ph type="body" sz="half" idx="2"/>
          </p:nvPr>
        </p:nvSpPr>
        <p:spPr>
          <a:xfrm>
            <a:off x="268524" y="360608"/>
            <a:ext cx="5011814" cy="6497391"/>
          </a:xfrm>
        </p:spPr>
        <p:txBody>
          <a:bodyPr>
            <a:normAutofit/>
          </a:bodyPr>
          <a:lstStyle/>
          <a:p>
            <a:r>
              <a:rPr lang="it-IT" sz="2400" u="sng" dirty="0"/>
              <a:t>Faccia A: 27 righe</a:t>
            </a:r>
          </a:p>
          <a:p>
            <a:r>
              <a:rPr lang="it-IT" sz="2400" dirty="0"/>
              <a:t>15 nomi di persone che hanno contribuito alla costruzione di un edificio. Tra queste 3 sono designate con il nome di proseliti e 2 con i nome di </a:t>
            </a:r>
            <a:r>
              <a:rPr lang="it-IT" sz="2400" i="1" dirty="0" err="1"/>
              <a:t>theosebes</a:t>
            </a:r>
            <a:r>
              <a:rPr lang="it-IT" sz="2400" i="1" dirty="0"/>
              <a:t>.</a:t>
            </a:r>
          </a:p>
          <a:p>
            <a:endParaRPr lang="it-IT" sz="2400" i="1" dirty="0"/>
          </a:p>
          <a:p>
            <a:r>
              <a:rPr lang="it-IT" sz="2400" u="sng" dirty="0"/>
              <a:t>Faccia B: 61 righe</a:t>
            </a:r>
          </a:p>
          <a:p>
            <a:r>
              <a:rPr lang="it-IT" sz="2400" dirty="0"/>
              <a:t>55 nomi , poi un rigo bianco , poi un altro elenco di 52 nomi </a:t>
            </a:r>
          </a:p>
          <a:p>
            <a:r>
              <a:rPr lang="it-IT" sz="2400" dirty="0"/>
              <a:t>Questi 52 sono presentati come </a:t>
            </a:r>
            <a:r>
              <a:rPr lang="it-IT" sz="2400" i="1" dirty="0" err="1"/>
              <a:t>Theosebis</a:t>
            </a:r>
            <a:endParaRPr lang="it-IT" sz="2400" i="1" dirty="0"/>
          </a:p>
          <a:p>
            <a:endParaRPr lang="it-IT" i="1" dirty="0"/>
          </a:p>
        </p:txBody>
      </p:sp>
      <p:pic>
        <p:nvPicPr>
          <p:cNvPr id="3" name="Immagine 2"/>
          <p:cNvPicPr>
            <a:picLocks noChangeAspect="1"/>
          </p:cNvPicPr>
          <p:nvPr/>
        </p:nvPicPr>
        <p:blipFill>
          <a:blip r:embed="rId2"/>
          <a:stretch>
            <a:fillRect/>
          </a:stretch>
        </p:blipFill>
        <p:spPr>
          <a:xfrm>
            <a:off x="8418957" y="685800"/>
            <a:ext cx="3461766" cy="5029200"/>
          </a:xfrm>
          <a:prstGeom prst="rect">
            <a:avLst/>
          </a:prstGeom>
        </p:spPr>
      </p:pic>
    </p:spTree>
    <p:extLst>
      <p:ext uri="{BB962C8B-B14F-4D97-AF65-F5344CB8AC3E}">
        <p14:creationId xmlns:p14="http://schemas.microsoft.com/office/powerpoint/2010/main" val="1769949355"/>
      </p:ext>
    </p:extLst>
  </p:cSld>
  <p:clrMapOvr>
    <a:masterClrMapping/>
  </p:clrMapOvr>
  <mc:AlternateContent xmlns:mc="http://schemas.openxmlformats.org/markup-compatibility/2006" xmlns:p14="http://schemas.microsoft.com/office/powerpoint/2010/main">
    <mc:Choice Requires="p14">
      <p:transition spd="slow" p14:dur="2000" advTm="238919"/>
    </mc:Choice>
    <mc:Fallback xmlns="">
      <p:transition spd="slow" advTm="238919"/>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a:spLocks noGrp="1"/>
          </p:cNvSpPr>
          <p:nvPr>
            <p:ph idx="1"/>
          </p:nvPr>
        </p:nvSpPr>
        <p:spPr>
          <a:xfrm>
            <a:off x="1785256" y="0"/>
            <a:ext cx="10406743" cy="6858000"/>
          </a:xfrm>
          <a:noFill/>
        </p:spPr>
        <p:txBody>
          <a:bodyPr>
            <a:normAutofit/>
          </a:bodyPr>
          <a:lstStyle/>
          <a:p>
            <a:r>
              <a:rPr lang="it-IT" sz="2200" dirty="0">
                <a:latin typeface="Times New Roman" panose="02020603050405020304" pitchFamily="18" charset="0"/>
                <a:cs typeface="Times New Roman" panose="02020603050405020304" pitchFamily="18" charset="0"/>
              </a:rPr>
              <a:t>I ritrovamenti archeologici danno, in fondo, forza alla testimonianza di </a:t>
            </a:r>
            <a:r>
              <a:rPr lang="it-IT" sz="2200" i="1" dirty="0">
                <a:latin typeface="Times New Roman" panose="02020603050405020304" pitchFamily="18" charset="0"/>
                <a:cs typeface="Times New Roman" panose="02020603050405020304" pitchFamily="18" charset="0"/>
              </a:rPr>
              <a:t>Atti</a:t>
            </a:r>
            <a:r>
              <a:rPr lang="it-IT" sz="2200" dirty="0">
                <a:latin typeface="Times New Roman" panose="02020603050405020304" pitchFamily="18" charset="0"/>
                <a:cs typeface="Times New Roman" panose="02020603050405020304" pitchFamily="18" charset="0"/>
              </a:rPr>
              <a:t>: Esiste una realtà fatta di gentili che partecipano o sono interessati al modo di vivere, di pregare, di credere dei giudei ed esistono delle comunità giudaiche favorevoli a intessere relazioni con questi gentili.</a:t>
            </a:r>
          </a:p>
          <a:p>
            <a:r>
              <a:rPr lang="it-IT" sz="2200" dirty="0">
                <a:latin typeface="Times New Roman" panose="02020603050405020304" pitchFamily="18" charset="0"/>
                <a:cs typeface="Times New Roman" panose="02020603050405020304" pitchFamily="18" charset="0"/>
              </a:rPr>
              <a:t>In alcune aree della diaspora avvengono fenomeni di risocializzazione* che investono le locali comunità giudaiche. </a:t>
            </a:r>
          </a:p>
          <a:p>
            <a:r>
              <a:rPr lang="it-IT" sz="2200" dirty="0">
                <a:latin typeface="Times New Roman" panose="02020603050405020304" pitchFamily="18" charset="0"/>
                <a:cs typeface="Times New Roman" panose="02020603050405020304" pitchFamily="18" charset="0"/>
              </a:rPr>
              <a:t>Sono fenomeni che mettono in moto riflessioni identitarie; che mettono in discussione la natura dei confini della propria identità e la valenza dei propri </a:t>
            </a:r>
            <a:r>
              <a:rPr lang="it-IT" sz="2200" i="1" dirty="0" err="1">
                <a:latin typeface="Times New Roman" panose="02020603050405020304" pitchFamily="18" charset="0"/>
                <a:cs typeface="Times New Roman" panose="02020603050405020304" pitchFamily="18" charset="0"/>
              </a:rPr>
              <a:t>identity</a:t>
            </a:r>
            <a:r>
              <a:rPr lang="it-IT" sz="2200" i="1" dirty="0">
                <a:latin typeface="Times New Roman" panose="02020603050405020304" pitchFamily="18" charset="0"/>
                <a:cs typeface="Times New Roman" panose="02020603050405020304" pitchFamily="18" charset="0"/>
              </a:rPr>
              <a:t> markers</a:t>
            </a:r>
          </a:p>
          <a:p>
            <a:r>
              <a:rPr lang="it-IT" sz="2200" dirty="0">
                <a:latin typeface="Times New Roman" panose="02020603050405020304" pitchFamily="18" charset="0"/>
                <a:cs typeface="Times New Roman" panose="02020603050405020304" pitchFamily="18" charset="0"/>
              </a:rPr>
              <a:t>Le ragioni sono molteplici e attengono alla sfera sia religiosa che sociale</a:t>
            </a:r>
          </a:p>
          <a:p>
            <a:r>
              <a:rPr lang="it-IT" sz="2200" dirty="0">
                <a:latin typeface="Times New Roman" panose="02020603050405020304" pitchFamily="18" charset="0"/>
                <a:cs typeface="Times New Roman" panose="02020603050405020304" pitchFamily="18" charset="0"/>
              </a:rPr>
              <a:t>Alcune di queste persone si mostrano ricettive verso l’annuncio «cristiano»</a:t>
            </a:r>
          </a:p>
          <a:p>
            <a:endParaRPr lang="it-IT" sz="2200" dirty="0">
              <a:latin typeface="Times New Roman" panose="02020603050405020304" pitchFamily="18" charset="0"/>
              <a:cs typeface="Times New Roman" panose="02020603050405020304" pitchFamily="18" charset="0"/>
            </a:endParaRPr>
          </a:p>
          <a:p>
            <a:pPr marL="0" indent="0">
              <a:buNone/>
            </a:pPr>
            <a:r>
              <a:rPr lang="it-IT" sz="1600" dirty="0">
                <a:latin typeface="Times New Roman" panose="02020603050405020304" pitchFamily="18" charset="0"/>
                <a:cs typeface="Times New Roman" panose="02020603050405020304" pitchFamily="18" charset="0"/>
              </a:rPr>
              <a:t>*CONVERSIONE = RISOCIALIZZAZIONE (</a:t>
            </a:r>
            <a:r>
              <a:rPr lang="it-IT" sz="1600" dirty="0" err="1">
                <a:latin typeface="Times New Roman" panose="02020603050405020304" pitchFamily="18" charset="0"/>
                <a:cs typeface="Times New Roman" panose="02020603050405020304" pitchFamily="18" charset="0"/>
              </a:rPr>
              <a:t>R.Stark</a:t>
            </a:r>
            <a:r>
              <a:rPr lang="it-IT" sz="1600" dirty="0">
                <a:latin typeface="Times New Roman" panose="02020603050405020304" pitchFamily="18" charset="0"/>
                <a:cs typeface="Times New Roman" panose="02020603050405020304" pitchFamily="18" charset="0"/>
              </a:rPr>
              <a:t>, The Rise of </a:t>
            </a:r>
            <a:r>
              <a:rPr lang="it-IT" sz="1600" dirty="0" err="1">
                <a:latin typeface="Times New Roman" panose="02020603050405020304" pitchFamily="18" charset="0"/>
                <a:cs typeface="Times New Roman" panose="02020603050405020304" pitchFamily="18" charset="0"/>
              </a:rPr>
              <a:t>Christianity</a:t>
            </a:r>
            <a:r>
              <a:rPr lang="it-IT" sz="1600" dirty="0">
                <a:latin typeface="Times New Roman" panose="02020603050405020304" pitchFamily="18" charset="0"/>
                <a:cs typeface="Times New Roman" panose="02020603050405020304" pitchFamily="18" charset="0"/>
              </a:rPr>
              <a:t>)</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Rapporti personali</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Bisogno di discontinuità nella propria quotidianità</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Accoglienza/aiuto</a:t>
            </a:r>
          </a:p>
        </p:txBody>
      </p:sp>
    </p:spTree>
    <p:extLst>
      <p:ext uri="{BB962C8B-B14F-4D97-AF65-F5344CB8AC3E}">
        <p14:creationId xmlns:p14="http://schemas.microsoft.com/office/powerpoint/2010/main" val="1615043702"/>
      </p:ext>
    </p:extLst>
  </p:cSld>
  <p:clrMapOvr>
    <a:masterClrMapping/>
  </p:clrMapOvr>
  <mc:AlternateContent xmlns:mc="http://schemas.openxmlformats.org/markup-compatibility/2006" xmlns:p14="http://schemas.microsoft.com/office/powerpoint/2010/main">
    <mc:Choice Requires="p14">
      <p:transition spd="slow" p14:dur="2000" advTm="246961"/>
    </mc:Choice>
    <mc:Fallback xmlns="">
      <p:transition spd="slow" advTm="246961"/>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a:spLocks noGrp="1"/>
          </p:cNvSpPr>
          <p:nvPr>
            <p:ph idx="1"/>
          </p:nvPr>
        </p:nvSpPr>
        <p:spPr>
          <a:xfrm>
            <a:off x="2032879" y="0"/>
            <a:ext cx="8821734" cy="6858000"/>
          </a:xfrm>
          <a:noFill/>
        </p:spPr>
        <p:txBody>
          <a:bodyPr>
            <a:normAutofit/>
          </a:bodyPr>
          <a:lstStyle/>
          <a:p>
            <a:pPr marL="0" indent="0">
              <a:buNone/>
            </a:pPr>
            <a:endParaRPr lang="it-IT" sz="2200" dirty="0">
              <a:latin typeface="Times New Roman" panose="02020603050405020304" pitchFamily="18" charset="0"/>
              <a:cs typeface="Times New Roman" panose="02020603050405020304" pitchFamily="18" charset="0"/>
            </a:endParaRPr>
          </a:p>
          <a:p>
            <a:pPr marL="0" indent="0">
              <a:buNone/>
            </a:pPr>
            <a:r>
              <a:rPr lang="it-IT" sz="1600" dirty="0">
                <a:latin typeface="Times New Roman" panose="02020603050405020304" pitchFamily="18" charset="0"/>
                <a:cs typeface="Times New Roman" panose="02020603050405020304" pitchFamily="18" charset="0"/>
              </a:rPr>
              <a:t>*CONVERSIONE = RISOCIALIZZAZIONE (</a:t>
            </a:r>
            <a:r>
              <a:rPr lang="it-IT" sz="1600" dirty="0" err="1">
                <a:latin typeface="Times New Roman" panose="02020603050405020304" pitchFamily="18" charset="0"/>
                <a:cs typeface="Times New Roman" panose="02020603050405020304" pitchFamily="18" charset="0"/>
              </a:rPr>
              <a:t>R.Stark</a:t>
            </a:r>
            <a:r>
              <a:rPr lang="it-IT" sz="1600" dirty="0">
                <a:latin typeface="Times New Roman" panose="02020603050405020304" pitchFamily="18" charset="0"/>
                <a:cs typeface="Times New Roman" panose="02020603050405020304" pitchFamily="18" charset="0"/>
              </a:rPr>
              <a:t>, The Rise of </a:t>
            </a:r>
            <a:r>
              <a:rPr lang="it-IT" sz="1600" dirty="0" err="1">
                <a:latin typeface="Times New Roman" panose="02020603050405020304" pitchFamily="18" charset="0"/>
                <a:cs typeface="Times New Roman" panose="02020603050405020304" pitchFamily="18" charset="0"/>
              </a:rPr>
              <a:t>Christianity</a:t>
            </a:r>
            <a:r>
              <a:rPr lang="it-IT" sz="1600" dirty="0">
                <a:latin typeface="Times New Roman" panose="02020603050405020304" pitchFamily="18" charset="0"/>
                <a:cs typeface="Times New Roman" panose="02020603050405020304" pitchFamily="18" charset="0"/>
              </a:rPr>
              <a:t>)</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Rapporti personali</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Bisogno di discontinuità nella propria quotidianità</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Accoglienza/aiuto= costruzione di relazioni</a:t>
            </a:r>
          </a:p>
          <a:p>
            <a:pPr marL="731520" lvl="1" indent="-457200">
              <a:buFont typeface="+mj-lt"/>
              <a:buAutoNum type="alphaLcParenR"/>
            </a:pPr>
            <a:endParaRPr lang="it-IT" dirty="0">
              <a:latin typeface="Times New Roman" panose="02020603050405020304" pitchFamily="18" charset="0"/>
              <a:cs typeface="Times New Roman" panose="02020603050405020304" pitchFamily="18" charset="0"/>
            </a:endParaRPr>
          </a:p>
          <a:p>
            <a:pPr marL="274320" lvl="1" indent="0">
              <a:buNone/>
            </a:pPr>
            <a:r>
              <a:rPr lang="it-IT" sz="2400" dirty="0" err="1">
                <a:latin typeface="Times New Roman" panose="02020603050405020304" pitchFamily="18" charset="0"/>
                <a:cs typeface="Times New Roman" panose="02020603050405020304" pitchFamily="18" charset="0"/>
              </a:rPr>
              <a:t>Cf</a:t>
            </a:r>
            <a:r>
              <a:rPr lang="it-IT" sz="2400" dirty="0">
                <a:latin typeface="Times New Roman" panose="02020603050405020304" pitchFamily="18" charset="0"/>
                <a:cs typeface="Times New Roman" panose="02020603050405020304" pitchFamily="18" charset="0"/>
              </a:rPr>
              <a:t> </a:t>
            </a:r>
            <a:r>
              <a:rPr lang="el-GR" sz="2400"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Flavio Giuseppe, C. Apione 2,282-283: «tra le masse già da tempo si è diffusa una notevole ammirazione per la nostra religiosità e non vi è città greca o barbara, né un solo popolo presso cui non sia penetrato il nostro uso del riposo sabbatico e i digiuni e l’accensione dei lumi e molte nostre prescrizioni alimentari non siano osservate, Cercano anche di imitare la nostra concordia reciproca, la nostra generosità</a:t>
            </a:r>
            <a:r>
              <a:rPr lang="el-GR" sz="2400"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a:t>
            </a:r>
            <a:r>
              <a:rPr lang="el-GR" sz="2400" dirty="0">
                <a:latin typeface="Times New Roman" panose="02020603050405020304" pitchFamily="18" charset="0"/>
                <a:cs typeface="Times New Roman" panose="02020603050405020304" pitchFamily="18" charset="0"/>
              </a:rPr>
              <a:t>τὴν τῶν ὄντων ἀνάδοσιν</a:t>
            </a:r>
            <a:r>
              <a:rPr lang="it-IT" sz="2400" dirty="0">
                <a:latin typeface="Times New Roman" panose="02020603050405020304" pitchFamily="18" charset="0"/>
                <a:cs typeface="Times New Roman" panose="02020603050405020304" pitchFamily="18" charset="0"/>
              </a:rPr>
              <a:t>), il nostro amore per il lavoro  e la nostra costanza  nelle necessità imposte dalle legge»</a:t>
            </a:r>
            <a:endParaRPr lang="el-GR" sz="2400" dirty="0">
              <a:latin typeface="Times New Roman" panose="02020603050405020304" pitchFamily="18" charset="0"/>
              <a:cs typeface="Times New Roman" panose="02020603050405020304" pitchFamily="18" charset="0"/>
            </a:endParaRPr>
          </a:p>
          <a:p>
            <a:pPr marL="274320" lvl="1" indent="0">
              <a:buNone/>
            </a:pPr>
            <a:r>
              <a:rPr lang="it-IT" sz="2400" dirty="0" err="1">
                <a:latin typeface="Times New Roman" panose="02020603050405020304" pitchFamily="18" charset="0"/>
                <a:cs typeface="Times New Roman" panose="02020603050405020304" pitchFamily="18" charset="0"/>
              </a:rPr>
              <a:t>Cf</a:t>
            </a:r>
            <a:r>
              <a:rPr lang="it-IT" sz="2400" dirty="0">
                <a:latin typeface="Times New Roman" panose="02020603050405020304" pitchFamily="18" charset="0"/>
                <a:cs typeface="Times New Roman" panose="02020603050405020304" pitchFamily="18" charset="0"/>
              </a:rPr>
              <a:t> Cassio Dione XXXVII,17,1</a:t>
            </a:r>
          </a:p>
        </p:txBody>
      </p:sp>
    </p:spTree>
    <p:extLst>
      <p:ext uri="{BB962C8B-B14F-4D97-AF65-F5344CB8AC3E}">
        <p14:creationId xmlns:p14="http://schemas.microsoft.com/office/powerpoint/2010/main" val="1898345651"/>
      </p:ext>
    </p:extLst>
  </p:cSld>
  <p:clrMapOvr>
    <a:masterClrMapping/>
  </p:clrMapOvr>
  <mc:AlternateContent xmlns:mc="http://schemas.openxmlformats.org/markup-compatibility/2006" xmlns:p14="http://schemas.microsoft.com/office/powerpoint/2010/main">
    <mc:Choice Requires="p14">
      <p:transition spd="slow" p14:dur="2000" advTm="246961"/>
    </mc:Choice>
    <mc:Fallback xmlns="">
      <p:transition spd="slow" advTm="246961"/>
    </mc:Fallback>
  </mc:AlternateContent>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0</TotalTime>
  <Words>4852</Words>
  <Application>Microsoft Office PowerPoint</Application>
  <PresentationFormat>Widescreen</PresentationFormat>
  <Paragraphs>168</Paragraphs>
  <Slides>34</Slides>
  <Notes>0</Notes>
  <HiddenSlides>0</HiddenSlides>
  <MMClips>0</MMClips>
  <ScaleCrop>false</ScaleCrop>
  <HeadingPairs>
    <vt:vector size="6" baseType="variant">
      <vt:variant>
        <vt:lpstr>Caratteri utilizzati</vt:lpstr>
      </vt:variant>
      <vt:variant>
        <vt:i4>12</vt:i4>
      </vt:variant>
      <vt:variant>
        <vt:lpstr>Tema</vt:lpstr>
      </vt:variant>
      <vt:variant>
        <vt:i4>1</vt:i4>
      </vt:variant>
      <vt:variant>
        <vt:lpstr>Titoli diapositive</vt:lpstr>
      </vt:variant>
      <vt:variant>
        <vt:i4>34</vt:i4>
      </vt:variant>
    </vt:vector>
  </HeadingPairs>
  <TitlesOfParts>
    <vt:vector size="47" baseType="lpstr">
      <vt:lpstr>Abadi</vt:lpstr>
      <vt:lpstr>Arial</vt:lpstr>
      <vt:lpstr>Book Antiqua</vt:lpstr>
      <vt:lpstr>Century Gothic</vt:lpstr>
      <vt:lpstr>Georgia (Titoli)</vt:lpstr>
      <vt:lpstr>Lato</vt:lpstr>
      <vt:lpstr>PT Serif</vt:lpstr>
      <vt:lpstr>sbl_greekregular</vt:lpstr>
      <vt:lpstr>SpaceGroteskRegular</vt:lpstr>
      <vt:lpstr>Times New Roman</vt:lpstr>
      <vt:lpstr>Wingdings</vt:lpstr>
      <vt:lpstr>Wingdings 3</vt:lpstr>
      <vt:lpstr>Filo</vt:lpstr>
      <vt:lpstr>Chiesa di Chiese.  Per una ecclesiologia dal Mediterraneo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Cosa succede ad Antiochia? </vt:lpstr>
      <vt:lpstr>Atti 11: 19 Intanto quelli che erano stati dispersi dopo la persecuzione scoppiata al tempo di Stefano, erano arrivati fin nella Fenicia, a Cipro e ad Antiochia e non predicavano la parola a nessuno fuorché ai Giudei. 20 Ma alcuni fra loro, cittadini di Cipro e di Cirène, giunti ad Antiochia, cominciarono a parlare anche ai Greci, predicando la buona novella del Signore Gesù. 21 E la mano del Signore era con loro e così un gran numero credette e si convertì al Signore. 22 La notizia giunse agli orecchi della Chiesa di Gerusalemme, la quale mandò Barnaba ad Antiochia.</vt:lpstr>
      <vt:lpstr>Quando questi giunse e vide la grazia del Signore, si rallegrò e, [24]da uomo virtuoso qual era e pieno di Spirito Santo e di fede, esortava tutti a perseverare con cuore risoluto nel Signore. E una folla considerevole fu condotta al Signore. [25]Barnaba poi partì alla volta di Tarso per cercare Saulo e trovatolo lo condusse ad Antiochia. [26]Rimasero insieme un anno intero in quella comunità e istruirono molta gente; ad Antiochia per la prima volta i discepoli furono chiamati Cristiani.</vt:lpstr>
      <vt:lpstr>χρηματίζω</vt:lpstr>
      <vt:lpstr>χριστιᾱνός -ή -όν</vt:lpstr>
      <vt:lpstr>…complicati nodi storici…</vt:lpstr>
      <vt:lpstr>Barnaba secondo Luca</vt:lpstr>
      <vt:lpstr>Distanza Antiochia-Tarso: 139 Km Distanza Antiochia-Gerusalemme: 789 Km Tempi di percorrenza/giorno: ca 20 miglia = 32,18 Km</vt:lpstr>
      <vt:lpstr>Primo viaggio missionario</vt:lpstr>
      <vt:lpstr>La composizione della comunità antiochena…</vt:lpstr>
      <vt:lpstr>Presentazione standard di PowerPoint</vt:lpstr>
      <vt:lpstr>Presentazione standard di PowerPoint</vt:lpstr>
      <vt:lpstr>Come i gentili si avvicinano alla predicazione cristiana?</vt:lpstr>
      <vt:lpstr>I gentili come si avvicinano alla predicazione cristiana?</vt:lpstr>
      <vt:lpstr>Presentazione standard di PowerPoint</vt:lpstr>
      <vt:lpstr>Quale storicità attribuire agli episodi?</vt:lpstr>
      <vt:lpstr>Proseliti e soprattutto Timorati di Dio sono categorie storiche o letterarie? </vt:lpstr>
      <vt:lpstr>Stele di Afrodisia (fine II – inizio III secolo d.C.)</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 lotta e abbraccio: giudaismo, ellenismo e cristianesimo tra III sec. a.C. e il II d.C.</dc:title>
  <dc:creator>dario garribba</dc:creator>
  <cp:lastModifiedBy>dario garribba</cp:lastModifiedBy>
  <cp:revision>38</cp:revision>
  <dcterms:created xsi:type="dcterms:W3CDTF">2020-09-15T14:21:02Z</dcterms:created>
  <dcterms:modified xsi:type="dcterms:W3CDTF">2025-11-25T09:43:19Z</dcterms:modified>
</cp:coreProperties>
</file>