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5" r:id="rId6"/>
    <p:sldId id="263" r:id="rId7"/>
    <p:sldId id="260" r:id="rId8"/>
    <p:sldId id="264" r:id="rId9"/>
    <p:sldId id="261" r:id="rId10"/>
    <p:sldId id="262"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854"/>
    <p:restoredTop sz="92197"/>
  </p:normalViewPr>
  <p:slideViewPr>
    <p:cSldViewPr snapToGrid="0" snapToObjects="1">
      <p:cViewPr varScale="1">
        <p:scale>
          <a:sx n="129" d="100"/>
          <a:sy n="129" d="100"/>
        </p:scale>
        <p:origin x="49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
Secondo livello
Terzo livello
Quarto livello
Quinto livello</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
Secondo livello
Terzo livello
Quarto livello
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
Secondo livello
Terzo livello
Quarto livello
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11/30/24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11/30/24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11/30/24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11/30/24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A0049DEA-84E6-474E-953D-6B8C55C37C1B}"/>
              </a:ext>
            </a:extLst>
          </p:cNvPr>
          <p:cNvSpPr/>
          <p:nvPr/>
        </p:nvSpPr>
        <p:spPr>
          <a:xfrm>
            <a:off x="1924627" y="196080"/>
            <a:ext cx="9956800" cy="6555641"/>
          </a:xfrm>
          <a:prstGeom prst="rect">
            <a:avLst/>
          </a:prstGeom>
        </p:spPr>
        <p:txBody>
          <a:bodyPr wrap="square">
            <a:spAutoFit/>
          </a:bodyPr>
          <a:lstStyle/>
          <a:p>
            <a:pPr indent="180340" algn="just">
              <a:tabLst>
                <a:tab pos="2541270" algn="l"/>
              </a:tabLst>
            </a:pPr>
            <a:r>
              <a:rPr lang="it-IT" sz="2000" b="1" dirty="0">
                <a:latin typeface="Garamond" panose="02020404030301010803" pitchFamily="18" charset="0"/>
                <a:ea typeface="Calibri" panose="020F0502020204030204" pitchFamily="34" charset="0"/>
                <a:cs typeface="Times New Roman" panose="02020603050405020304" pitchFamily="18" charset="0"/>
              </a:rPr>
              <a:t>DH 75-76:</a:t>
            </a:r>
            <a:r>
              <a:rPr lang="it-IT" sz="2000" b="1" dirty="0"/>
              <a:t> </a:t>
            </a:r>
            <a:r>
              <a:rPr lang="it-IT" b="1" dirty="0" err="1">
                <a:latin typeface="Times New Roman" panose="02020603050405020304" pitchFamily="18" charset="0"/>
                <a:cs typeface="Times New Roman" panose="02020603050405020304" pitchFamily="18" charset="0"/>
              </a:rPr>
              <a:t>Quicumque</a:t>
            </a:r>
            <a:r>
              <a:rPr lang="it-IT" b="1" dirty="0">
                <a:latin typeface="Times New Roman" panose="02020603050405020304" pitchFamily="18" charset="0"/>
                <a:cs typeface="Times New Roman" panose="02020603050405020304" pitchFamily="18" charset="0"/>
              </a:rPr>
              <a:t> (430-450)</a:t>
            </a:r>
          </a:p>
          <a:p>
            <a:pPr indent="180340" algn="just">
              <a:tabLst>
                <a:tab pos="2541270" algn="l"/>
              </a:tabLst>
            </a:pP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tabLst>
                <a:tab pos="2541270" algn="l"/>
              </a:tabLst>
            </a:pPr>
            <a:r>
              <a:rPr lang="it-IT" sz="2000" dirty="0">
                <a:latin typeface="Garamond" panose="02020404030301010803" pitchFamily="18" charset="0"/>
                <a:ea typeface="Calibri" panose="020F0502020204030204" pitchFamily="34" charset="0"/>
                <a:cs typeface="Times New Roman" panose="02020603050405020304" pitchFamily="18" charset="0"/>
              </a:rPr>
              <a:t>(1) Chiunque voglia venir salvato, è necessario anzitutto che abbia la fede cattolica: (2) se qualcuno non l'avrà conservata integra e inviolata, senza dubbio perirà in eterno. (3) La fede cattolica è che veneriamo </a:t>
            </a:r>
            <a:r>
              <a:rPr lang="it-IT" sz="2000" dirty="0">
                <a:solidFill>
                  <a:srgbClr val="FF0000"/>
                </a:solidFill>
                <a:latin typeface="Garamond" panose="02020404030301010803" pitchFamily="18" charset="0"/>
                <a:ea typeface="Calibri" panose="020F0502020204030204" pitchFamily="34" charset="0"/>
                <a:cs typeface="Times New Roman" panose="02020603050405020304" pitchFamily="18" charset="0"/>
              </a:rPr>
              <a:t>un solo Dio nella Trinità, e la Trinità nell'unità</a:t>
            </a:r>
            <a:r>
              <a:rPr lang="it-IT" sz="2000" dirty="0">
                <a:latin typeface="Garamond" panose="02020404030301010803" pitchFamily="18" charset="0"/>
                <a:ea typeface="Calibri" panose="020F0502020204030204" pitchFamily="34" charset="0"/>
                <a:cs typeface="Times New Roman" panose="02020603050405020304" pitchFamily="18" charset="0"/>
              </a:rPr>
              <a:t>, (4) non confondendo le persone, né separando la sostanza: (5) altra è la persona del Padre, altra del Figlio, altra dello Spirito Santo; (6) ma unica è la divinità del Padre e del Figlio e dello Spirito Santo, eguale la gloria, coeterna la maestà. (7) Quale il Padre, tale il Figlio, tale anche lo Spirito Santo: (8) non creato il Padre, non creato il Figlio, non creato lo Spirito Santo; (9) [...] (10) eterno il Padre, eterno il Figlio, eterno lo Spirito Santo; [...] Così pure onnipotente il Padre, onnipotente il Figlio, onnipotente lo Spirito Santo, (14) e tuttavia non tre onnipotenti, ma un solo onnipotente. (15) Così Dio il Padre, Dio il Figlio, Dio lo Spirito Santo; (16) e tuttavia non tre Dei, ma un solo Dio. (17) Così Signore il Padre, Signore il Figlio, Signore lo Spirito Santo; (18) e tuttavia non tre Signori, ma un solo è Signore: (19) giacché come veniamo obbligati dalla verità cristiana a professare ogni persona singolarmente come Dio e Signore, (20) così la religione cattolica ci vieta di parlare di tre Dei o Signori. (21) </a:t>
            </a:r>
            <a:r>
              <a:rPr lang="it-IT" sz="2000" dirty="0">
                <a:solidFill>
                  <a:srgbClr val="FF0000"/>
                </a:solidFill>
                <a:latin typeface="Garamond" panose="02020404030301010803" pitchFamily="18" charset="0"/>
                <a:ea typeface="Calibri" panose="020F0502020204030204" pitchFamily="34" charset="0"/>
                <a:cs typeface="Times New Roman" panose="02020603050405020304" pitchFamily="18" charset="0"/>
              </a:rPr>
              <a:t>il Padre non fu fatto da nessuno, né creato, né generato; (22) il Figlio è solo dal Padre, non fatto né creato, ma generato; (23) lo Spirito Santo è dal Padre e dal Figlio, non fatto né creato, né generato, ma procedente. </a:t>
            </a:r>
            <a:r>
              <a:rPr lang="it-IT" sz="2000" dirty="0">
                <a:latin typeface="Garamond" panose="02020404030301010803" pitchFamily="18" charset="0"/>
                <a:ea typeface="Calibri" panose="020F0502020204030204" pitchFamily="34" charset="0"/>
                <a:cs typeface="Times New Roman" panose="02020603050405020304" pitchFamily="18" charset="0"/>
              </a:rPr>
              <a:t>[...] E in questa Trinità nulla prima o dopo, nulla maggiore o minore, (26) ma tutte le tre persone sono tra loro coeterne e coeguali. (27) Così che in tutto, come già è stato detto sopra, dobbiamo venerare sia l'unità nella Trinità sia la Trinità nell'unità. (28) (DH 75-76)</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82592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639563FE-9ED9-EF45-A060-7F14BEC6A42E}"/>
              </a:ext>
            </a:extLst>
          </p:cNvPr>
          <p:cNvSpPr/>
          <p:nvPr/>
        </p:nvSpPr>
        <p:spPr>
          <a:xfrm>
            <a:off x="3093720" y="712112"/>
            <a:ext cx="8176260" cy="3970318"/>
          </a:xfrm>
          <a:prstGeom prst="rect">
            <a:avLst/>
          </a:prstGeom>
        </p:spPr>
        <p:txBody>
          <a:bodyPr wrap="square">
            <a:spAutoFit/>
          </a:bodyPr>
          <a:lstStyle/>
          <a:p>
            <a:r>
              <a:rPr lang="it-IT" sz="2800" dirty="0">
                <a:solidFill>
                  <a:srgbClr val="000000"/>
                </a:solidFill>
                <a:latin typeface="Times New Roman" panose="02020603050405020304" pitchFamily="18" charset="0"/>
                <a:ea typeface="Calibri" panose="020F0502020204030204" pitchFamily="34" charset="0"/>
              </a:rPr>
              <a:t>"la conoscenza delle Persone divine ci è necessaria per due motivi. Anzitutto, per comprendere correttamente la creazione. Infatti dicendo che Dio ha fatto le cose mediante il Verbo, si evita l'errore di coloro i quali dicevano che Dio le ha create per necessità di natura. E con l'ammettere in Dio la processione dell'amore, si indica che non ha fatto le creature per qualche sua indigenza o per qualche causa estrinseca; ma solo per amore della sua </a:t>
            </a:r>
            <a:r>
              <a:rPr lang="it-IT" sz="2800" dirty="0" err="1">
                <a:solidFill>
                  <a:srgbClr val="000000"/>
                </a:solidFill>
                <a:latin typeface="Times New Roman" panose="02020603050405020304" pitchFamily="18" charset="0"/>
                <a:ea typeface="Calibri" panose="020F0502020204030204" pitchFamily="34" charset="0"/>
              </a:rPr>
              <a:t>bonta</a:t>
            </a:r>
            <a:r>
              <a:rPr lang="it-IT" sz="2800" dirty="0">
                <a:solidFill>
                  <a:srgbClr val="000000"/>
                </a:solidFill>
                <a:latin typeface="Times New Roman" panose="02020603050405020304" pitchFamily="18" charset="0"/>
                <a:ea typeface="Calibri" panose="020F0502020204030204" pitchFamily="34" charset="0"/>
              </a:rPr>
              <a:t>̀".</a:t>
            </a:r>
            <a:r>
              <a:rPr lang="it-IT" sz="2800" dirty="0"/>
              <a:t> </a:t>
            </a:r>
          </a:p>
        </p:txBody>
      </p:sp>
      <p:pic>
        <p:nvPicPr>
          <p:cNvPr id="3" name="Immagine 2">
            <a:extLst>
              <a:ext uri="{FF2B5EF4-FFF2-40B4-BE49-F238E27FC236}">
                <a16:creationId xmlns:a16="http://schemas.microsoft.com/office/drawing/2014/main" id="{8CDEA8A8-1BF0-AA47-9D09-7BCB0A263B17}"/>
              </a:ext>
            </a:extLst>
          </p:cNvPr>
          <p:cNvPicPr>
            <a:picLocks noChangeAspect="1"/>
          </p:cNvPicPr>
          <p:nvPr/>
        </p:nvPicPr>
        <p:blipFill rotWithShape="1">
          <a:blip r:embed="rId2"/>
          <a:srcRect l="24936" r="24358"/>
          <a:stretch/>
        </p:blipFill>
        <p:spPr>
          <a:xfrm>
            <a:off x="394734" y="698956"/>
            <a:ext cx="2314233" cy="2463761"/>
          </a:xfrm>
          <a:prstGeom prst="rect">
            <a:avLst/>
          </a:prstGeom>
        </p:spPr>
      </p:pic>
    </p:spTree>
    <p:extLst>
      <p:ext uri="{BB962C8B-B14F-4D97-AF65-F5344CB8AC3E}">
        <p14:creationId xmlns:p14="http://schemas.microsoft.com/office/powerpoint/2010/main" val="3745727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8CDEA8A8-1BF0-AA47-9D09-7BCB0A263B17}"/>
              </a:ext>
            </a:extLst>
          </p:cNvPr>
          <p:cNvPicPr>
            <a:picLocks noChangeAspect="1"/>
          </p:cNvPicPr>
          <p:nvPr/>
        </p:nvPicPr>
        <p:blipFill rotWithShape="1">
          <a:blip r:embed="rId2"/>
          <a:srcRect l="24936" r="24358"/>
          <a:stretch/>
        </p:blipFill>
        <p:spPr>
          <a:xfrm>
            <a:off x="371874" y="424636"/>
            <a:ext cx="2314233" cy="2463761"/>
          </a:xfrm>
          <a:prstGeom prst="rect">
            <a:avLst/>
          </a:prstGeom>
        </p:spPr>
      </p:pic>
      <p:sp>
        <p:nvSpPr>
          <p:cNvPr id="4" name="Rettangolo 3">
            <a:extLst>
              <a:ext uri="{FF2B5EF4-FFF2-40B4-BE49-F238E27FC236}">
                <a16:creationId xmlns:a16="http://schemas.microsoft.com/office/drawing/2014/main" id="{C9052503-3FA5-9843-AF2F-A11E3EE8FA02}"/>
              </a:ext>
            </a:extLst>
          </p:cNvPr>
          <p:cNvSpPr/>
          <p:nvPr/>
        </p:nvSpPr>
        <p:spPr>
          <a:xfrm>
            <a:off x="2708967" y="231038"/>
            <a:ext cx="9258300" cy="6370975"/>
          </a:xfrm>
          <a:prstGeom prst="rect">
            <a:avLst/>
          </a:prstGeom>
        </p:spPr>
        <p:txBody>
          <a:bodyPr wrap="square">
            <a:spAutoFit/>
          </a:bodyPr>
          <a:lstStyle/>
          <a:p>
            <a:pPr indent="180340" algn="just">
              <a:spcAft>
                <a:spcPts val="0"/>
              </a:spcAft>
            </a:pPr>
            <a:r>
              <a:rPr lang="it-IT" sz="2400" dirty="0">
                <a:latin typeface="Times New Roman" panose="02020603050405020304" pitchFamily="18" charset="0"/>
                <a:ea typeface="Calibri" panose="020F0502020204030204" pitchFamily="34" charset="0"/>
                <a:cs typeface="Times New Roman" panose="02020603050405020304" pitchFamily="18" charset="0"/>
              </a:rPr>
              <a:t>"Creare propriamente è causare o produrre l'essere delle cose. Ora, siccome ogni operante produce cose a sé somiglianti, si </a:t>
            </a:r>
            <a:r>
              <a:rPr lang="it-IT" sz="2400" dirty="0" err="1">
                <a:latin typeface="Times New Roman" panose="02020603050405020304" pitchFamily="18" charset="0"/>
                <a:ea typeface="Calibri" panose="020F0502020204030204" pitchFamily="34" charset="0"/>
                <a:cs typeface="Times New Roman" panose="02020603050405020304" pitchFamily="18" charset="0"/>
              </a:rPr>
              <a:t>puo</a:t>
            </a:r>
            <a:r>
              <a:rPr lang="it-IT" sz="2400" dirty="0">
                <a:latin typeface="Times New Roman" panose="02020603050405020304" pitchFamily="18" charset="0"/>
                <a:ea typeface="Calibri" panose="020F0502020204030204" pitchFamily="34" charset="0"/>
                <a:cs typeface="Times New Roman" panose="02020603050405020304" pitchFamily="18" charset="0"/>
              </a:rPr>
              <a:t>̀ stabilire quale sia il principio di un'operazione dall'effetto della medesima: infatti è il fuoco che genera il fuoco. E </a:t>
            </a:r>
            <a:r>
              <a:rPr lang="it-IT" sz="2400" dirty="0" err="1">
                <a:latin typeface="Times New Roman" panose="02020603050405020304" pitchFamily="18" charset="0"/>
                <a:ea typeface="Calibri" panose="020F0502020204030204" pitchFamily="34" charset="0"/>
                <a:cs typeface="Times New Roman" panose="02020603050405020304" pitchFamily="18" charset="0"/>
              </a:rPr>
              <a:t>percio</a:t>
            </a:r>
            <a:r>
              <a:rPr lang="it-IT" sz="2400" dirty="0">
                <a:latin typeface="Times New Roman" panose="02020603050405020304" pitchFamily="18" charset="0"/>
                <a:ea typeface="Calibri" panose="020F0502020204030204" pitchFamily="34" charset="0"/>
                <a:cs typeface="Times New Roman" panose="02020603050405020304" pitchFamily="18" charset="0"/>
              </a:rPr>
              <a:t>̀ creare conviene a Dio secondo il proprio essere; e questo non è che la sua essenza, comune alle tre Persone. E così il creare non è </a:t>
            </a:r>
            <a:r>
              <a:rPr lang="it-IT" sz="2400" dirty="0" err="1">
                <a:latin typeface="Times New Roman" panose="02020603050405020304" pitchFamily="18" charset="0"/>
                <a:ea typeface="Calibri" panose="020F0502020204030204" pitchFamily="34" charset="0"/>
                <a:cs typeface="Times New Roman" panose="02020603050405020304" pitchFamily="18" charset="0"/>
              </a:rPr>
              <a:t>proprieta</a:t>
            </a:r>
            <a:r>
              <a:rPr lang="it-IT" sz="2400" dirty="0">
                <a:latin typeface="Times New Roman" panose="02020603050405020304" pitchFamily="18" charset="0"/>
                <a:ea typeface="Calibri" panose="020F0502020204030204" pitchFamily="34" charset="0"/>
                <a:cs typeface="Times New Roman" panose="02020603050405020304" pitchFamily="18" charset="0"/>
              </a:rPr>
              <a:t>̀ di una sola Persona, ma opera comune di tutta la </a:t>
            </a:r>
            <a:r>
              <a:rPr lang="it-IT" sz="2400" dirty="0" err="1">
                <a:latin typeface="Times New Roman" panose="02020603050405020304" pitchFamily="18" charset="0"/>
                <a:ea typeface="Calibri" panose="020F0502020204030204" pitchFamily="34" charset="0"/>
                <a:cs typeface="Times New Roman" panose="02020603050405020304" pitchFamily="18" charset="0"/>
              </a:rPr>
              <a:t>Trinita</a:t>
            </a:r>
            <a:r>
              <a:rPr lang="it-IT" sz="2400" dirty="0">
                <a:latin typeface="Times New Roman" panose="02020603050405020304" pitchFamily="18" charset="0"/>
                <a:ea typeface="Calibri" panose="020F0502020204030204" pitchFamily="34" charset="0"/>
                <a:cs typeface="Times New Roman" panose="02020603050405020304" pitchFamily="18" charset="0"/>
              </a:rPr>
              <a:t>̀. Tuttavia le Persone divine hanno un influsso causale sulla creazione in base alla natura delle rispettive processioni ... Dio è causa delle cose per mezzo del suo intelletto e della sua </a:t>
            </a:r>
            <a:r>
              <a:rPr lang="it-IT" sz="2400" dirty="0" err="1">
                <a:latin typeface="Times New Roman" panose="02020603050405020304" pitchFamily="18" charset="0"/>
                <a:ea typeface="Calibri" panose="020F0502020204030204" pitchFamily="34" charset="0"/>
                <a:cs typeface="Times New Roman" panose="02020603050405020304" pitchFamily="18" charset="0"/>
              </a:rPr>
              <a:t>volonta</a:t>
            </a:r>
            <a:r>
              <a:rPr lang="it-IT" sz="2400" dirty="0">
                <a:latin typeface="Times New Roman" panose="02020603050405020304" pitchFamily="18" charset="0"/>
                <a:ea typeface="Calibri" panose="020F0502020204030204" pitchFamily="34" charset="0"/>
                <a:cs typeface="Times New Roman" panose="02020603050405020304" pitchFamily="18" charset="0"/>
              </a:rPr>
              <a:t>̀, come l'artigiano nei confronti dei suoi manufatti. Ora, l'artigiano si pone all'opera servendosi di un'idea (</a:t>
            </a:r>
            <a:r>
              <a:rPr lang="it-IT" sz="2400" dirty="0" err="1">
                <a:latin typeface="Times New Roman" panose="02020603050405020304" pitchFamily="18" charset="0"/>
                <a:ea typeface="Calibri" panose="020F0502020204030204" pitchFamily="34" charset="0"/>
                <a:cs typeface="Times New Roman" panose="02020603050405020304" pitchFamily="18" charset="0"/>
              </a:rPr>
              <a:t>verbum</a:t>
            </a:r>
            <a:r>
              <a:rPr lang="it-IT" sz="2400" dirty="0">
                <a:latin typeface="Times New Roman" panose="02020603050405020304" pitchFamily="18" charset="0"/>
                <a:ea typeface="Calibri" panose="020F0502020204030204" pitchFamily="34" charset="0"/>
                <a:cs typeface="Times New Roman" panose="02020603050405020304" pitchFamily="18" charset="0"/>
              </a:rPr>
              <a:t>) concepita dall'intelligenza e spinto da un amore della sua </a:t>
            </a:r>
            <a:r>
              <a:rPr lang="it-IT" sz="2400" dirty="0" err="1">
                <a:latin typeface="Times New Roman" panose="02020603050405020304" pitchFamily="18" charset="0"/>
                <a:ea typeface="Calibri" panose="020F0502020204030204" pitchFamily="34" charset="0"/>
                <a:cs typeface="Times New Roman" panose="02020603050405020304" pitchFamily="18" charset="0"/>
              </a:rPr>
              <a:t>volonta</a:t>
            </a:r>
            <a:r>
              <a:rPr lang="it-IT" sz="2400" dirty="0">
                <a:latin typeface="Times New Roman" panose="02020603050405020304" pitchFamily="18" charset="0"/>
                <a:ea typeface="Calibri" panose="020F0502020204030204" pitchFamily="34" charset="0"/>
                <a:cs typeface="Times New Roman" panose="02020603050405020304" pitchFamily="18" charset="0"/>
              </a:rPr>
              <a:t>̀ verso qualche oggetto. Allo stesso modo anche Dio Padre ha prodotto le creature per mezzo del suo Verbo, che è il Figlio; e per mezzo del suo Amore, che è lo Spirito santo. E sotto questo aspetto, le processioni delle Persone sono causa della produzione delle creature, in quanto esse includono attributi essenziali, quali la scienza e la volontà"42. (I, </a:t>
            </a:r>
            <a:r>
              <a:rPr lang="it-IT" sz="2400" dirty="0" err="1">
                <a:latin typeface="Times New Roman" panose="02020603050405020304" pitchFamily="18" charset="0"/>
                <a:ea typeface="Calibri" panose="020F0502020204030204" pitchFamily="34" charset="0"/>
                <a:cs typeface="Times New Roman" panose="02020603050405020304" pitchFamily="18" charset="0"/>
              </a:rPr>
              <a:t>q</a:t>
            </a:r>
            <a:r>
              <a:rPr lang="it-IT" sz="2400" dirty="0">
                <a:latin typeface="Times New Roman" panose="02020603050405020304" pitchFamily="18" charset="0"/>
                <a:ea typeface="Calibri" panose="020F0502020204030204" pitchFamily="34" charset="0"/>
                <a:cs typeface="Times New Roman" panose="02020603050405020304" pitchFamily="18" charset="0"/>
              </a:rPr>
              <a:t>. 45, a. 6.).</a:t>
            </a:r>
            <a:endParaRPr lang="it-IT"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6521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8CDEA8A8-1BF0-AA47-9D09-7BCB0A263B17}"/>
              </a:ext>
            </a:extLst>
          </p:cNvPr>
          <p:cNvPicPr>
            <a:picLocks noChangeAspect="1"/>
          </p:cNvPicPr>
          <p:nvPr/>
        </p:nvPicPr>
        <p:blipFill rotWithShape="1">
          <a:blip r:embed="rId2"/>
          <a:srcRect l="24936" r="24358"/>
          <a:stretch/>
        </p:blipFill>
        <p:spPr>
          <a:xfrm>
            <a:off x="577614" y="744676"/>
            <a:ext cx="2314233" cy="2463761"/>
          </a:xfrm>
          <a:prstGeom prst="rect">
            <a:avLst/>
          </a:prstGeom>
        </p:spPr>
      </p:pic>
      <p:sp>
        <p:nvSpPr>
          <p:cNvPr id="4" name="Rettangolo 3">
            <a:extLst>
              <a:ext uri="{FF2B5EF4-FFF2-40B4-BE49-F238E27FC236}">
                <a16:creationId xmlns:a16="http://schemas.microsoft.com/office/drawing/2014/main" id="{DB616F08-CEB2-B84D-9EFC-9260FEF19D89}"/>
              </a:ext>
            </a:extLst>
          </p:cNvPr>
          <p:cNvSpPr/>
          <p:nvPr/>
        </p:nvSpPr>
        <p:spPr>
          <a:xfrm>
            <a:off x="3185160" y="698956"/>
            <a:ext cx="7650480" cy="3539430"/>
          </a:xfrm>
          <a:prstGeom prst="rect">
            <a:avLst/>
          </a:prstGeom>
        </p:spPr>
        <p:txBody>
          <a:bodyPr wrap="square">
            <a:spAutoFit/>
          </a:bodyPr>
          <a:lstStyle/>
          <a:p>
            <a:pPr indent="180340" algn="just">
              <a:spcAft>
                <a:spcPts val="0"/>
              </a:spcAft>
            </a:pPr>
            <a:r>
              <a:rPr lang="it-IT" sz="3200" dirty="0">
                <a:latin typeface="Times New Roman" panose="02020603050405020304" pitchFamily="18" charset="0"/>
                <a:ea typeface="Calibri" panose="020F0502020204030204" pitchFamily="34" charset="0"/>
                <a:cs typeface="Times New Roman" panose="02020603050405020304" pitchFamily="18" charset="0"/>
              </a:rPr>
              <a:t>“Noi dobbiamo riprodurre quell’unità che esiste in Dio. Quindi, non basta che abbiamo tutti, mediante la grazia, la medesima vita divina, la quale ci rende partecipi della natura divina, ma occorre essere uniti con Dio e tra noi mediante l’amore nell’Amore personale che è lo Spirito Santo” (in </a:t>
            </a:r>
            <a:r>
              <a:rPr lang="it-IT" sz="3200" dirty="0" err="1">
                <a:latin typeface="Times New Roman" panose="02020603050405020304" pitchFamily="18" charset="0"/>
                <a:ea typeface="Calibri" panose="020F0502020204030204" pitchFamily="34" charset="0"/>
                <a:cs typeface="Times New Roman" panose="02020603050405020304" pitchFamily="18" charset="0"/>
              </a:rPr>
              <a:t>Johannem</a:t>
            </a:r>
            <a:r>
              <a:rPr lang="it-IT" sz="3200" dirty="0">
                <a:latin typeface="Times New Roman" panose="02020603050405020304" pitchFamily="18" charset="0"/>
                <a:ea typeface="Calibri" panose="020F0502020204030204" pitchFamily="34" charset="0"/>
                <a:cs typeface="Times New Roman" panose="02020603050405020304" pitchFamily="18" charset="0"/>
              </a:rPr>
              <a:t>, 17,26).</a:t>
            </a:r>
            <a:endParaRPr lang="it-IT" sz="3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23185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E6FE6EF0-5ADA-714F-958A-24AF68ED02CD}"/>
              </a:ext>
            </a:extLst>
          </p:cNvPr>
          <p:cNvSpPr/>
          <p:nvPr/>
        </p:nvSpPr>
        <p:spPr>
          <a:xfrm>
            <a:off x="2902527" y="527666"/>
            <a:ext cx="8483600" cy="4832092"/>
          </a:xfrm>
          <a:prstGeom prst="rect">
            <a:avLst/>
          </a:prstGeom>
        </p:spPr>
        <p:txBody>
          <a:bodyPr wrap="square">
            <a:spAutoFit/>
          </a:bodyPr>
          <a:lstStyle/>
          <a:p>
            <a:pPr indent="180340" algn="just">
              <a:spcAft>
                <a:spcPts val="0"/>
              </a:spcAft>
            </a:pPr>
            <a:r>
              <a:rPr lang="it-IT" sz="2800" b="1" dirty="0">
                <a:latin typeface="Times New Roman" panose="02020603050405020304" pitchFamily="18" charset="0"/>
                <a:ea typeface="Calibri" panose="020F0502020204030204" pitchFamily="34" charset="0"/>
                <a:cs typeface="Times New Roman" panose="02020603050405020304" pitchFamily="18" charset="0"/>
              </a:rPr>
              <a:t>Il Concilio di Toledo XI (675)</a:t>
            </a:r>
            <a:endParaRPr lang="it-IT" sz="2800"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pPr>
            <a:r>
              <a:rPr lang="it-IT" sz="2800" dirty="0">
                <a:latin typeface="Times New Roman" panose="02020603050405020304" pitchFamily="18" charset="0"/>
                <a:ea typeface="Calibri" panose="020F0502020204030204" pitchFamily="34" charset="0"/>
                <a:cs typeface="Times New Roman" panose="02020603050405020304" pitchFamily="18" charset="0"/>
              </a:rPr>
              <a:t> </a:t>
            </a:r>
            <a:endParaRPr lang="it-IT" sz="2800"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pPr>
            <a:r>
              <a:rPr lang="it-IT" sz="2800" dirty="0">
                <a:latin typeface="Times New Roman" panose="02020603050405020304" pitchFamily="18" charset="0"/>
                <a:ea typeface="Calibri" panose="020F0502020204030204" pitchFamily="34" charset="0"/>
                <a:cs typeface="Times New Roman" panose="02020603050405020304" pitchFamily="18" charset="0"/>
              </a:rPr>
              <a:t>DH 525: (1) Professiamo e crediamo che la santa ed ineffabile Trinità, il Padre e Figlio e lo Spirito Santo, secondo la sua natura e un solo Dio di una sola sostanza, di una sola natura, anche di una sola maestà e forza. (2) E professiamo che il Padre non (è) generato, non creato, ma ingenerato Egli infatti non prende origine da nessuno, egli dal quale ebbe sia il Figlio la nascita come lo Spirito Santo il procedere. Egli è dunque la fonte e l’origine dell’intera divinità. </a:t>
            </a:r>
            <a:endParaRPr lang="it-IT" sz="2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5532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99C89BB1-9FA6-9743-B76B-2C6B12AE4BAF}"/>
              </a:ext>
            </a:extLst>
          </p:cNvPr>
          <p:cNvSpPr/>
          <p:nvPr/>
        </p:nvSpPr>
        <p:spPr>
          <a:xfrm>
            <a:off x="2311400" y="117693"/>
            <a:ext cx="9423400" cy="6740307"/>
          </a:xfrm>
          <a:prstGeom prst="rect">
            <a:avLst/>
          </a:prstGeom>
        </p:spPr>
        <p:txBody>
          <a:bodyPr wrap="square">
            <a:spAutoFit/>
          </a:bodyPr>
          <a:lstStyle/>
          <a:p>
            <a:pPr indent="180340" algn="just">
              <a:spcAft>
                <a:spcPts val="0"/>
              </a:spcAft>
            </a:pPr>
            <a:r>
              <a:rPr lang="it-IT" sz="2400" dirty="0">
                <a:latin typeface="Times New Roman" panose="02020603050405020304" pitchFamily="18" charset="0"/>
                <a:ea typeface="Calibri" panose="020F0502020204030204" pitchFamily="34" charset="0"/>
                <a:cs typeface="Times New Roman" panose="02020603050405020304" pitchFamily="18" charset="0"/>
              </a:rPr>
              <a:t>DH 526: (4) Professiamo anche che il Figlio, nato dalla sostanza del Padre senza inizio prima dei secoli, non fu tuttavia creato: poiché né il Padre esistette mai senza il Figlio, né il Figlio senza il Padre. (7) Eterno (è) dunque il Padre, eterno anche il Figlio. Se sempre però fu Padre, ebbe sempre il Figlio a cui era Padre: e perciò professiamo il Figlio nato dal Padre senza inizio. </a:t>
            </a:r>
            <a:endParaRPr lang="it-IT" sz="2400"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pPr>
            <a:r>
              <a:rPr lang="it-IT" sz="2400" dirty="0">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pPr>
            <a:r>
              <a:rPr lang="it-IT" sz="2400" dirty="0">
                <a:latin typeface="Times New Roman" panose="02020603050405020304" pitchFamily="18" charset="0"/>
                <a:ea typeface="Calibri" panose="020F0502020204030204" pitchFamily="34" charset="0"/>
                <a:cs typeface="Times New Roman" panose="02020603050405020304" pitchFamily="18" charset="0"/>
              </a:rPr>
              <a:t>DH 527: (10) Crediamo anche che lo Spirito Santo, che e la terza persona nella Trinità, e uno e medesimo Dio con Dio il Padre c il Figlio, di una sola sostanza, anche di una sola natura: tuttavia non è generato, né creato, ma procede da ambedue ed è Spirito di ambedue. (11) Questo Spirito Santo non è neppure, crediamo, né non generato, né generato, affinché non appaia che se lo diciamo non generato, parliamo di due Padri, e se lo diciamo generato, annunciamo due Figli; tuttavia egli viene chiamato non solo Spirito del Padre, né solo del Figlio, ma insieme del Padre e del Figlio. (12) Non procede infatti dal Padre nel Figlio, </a:t>
            </a:r>
            <a:r>
              <a:rPr lang="it-IT" sz="2400" dirty="0" err="1">
                <a:latin typeface="Times New Roman" panose="02020603050405020304" pitchFamily="18" charset="0"/>
                <a:ea typeface="Calibri" panose="020F0502020204030204" pitchFamily="34" charset="0"/>
                <a:cs typeface="Times New Roman" panose="02020603050405020304" pitchFamily="18" charset="0"/>
              </a:rPr>
              <a:t>nè</a:t>
            </a:r>
            <a:r>
              <a:rPr lang="it-IT" sz="2400" dirty="0">
                <a:latin typeface="Times New Roman" panose="02020603050405020304" pitchFamily="18" charset="0"/>
                <a:ea typeface="Calibri" panose="020F0502020204030204" pitchFamily="34" charset="0"/>
                <a:cs typeface="Times New Roman" panose="02020603050405020304" pitchFamily="18" charset="0"/>
              </a:rPr>
              <a:t> procede dal Figlio per santificare la creazione, ma si mostra che egli è proceduto da ambedue; giacché viene riconosciuto come carità o santità di ambedue. </a:t>
            </a:r>
            <a:endParaRPr lang="it-IT"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9174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E2D0F8CF-363C-0D4C-A911-27B7A60B49F2}"/>
              </a:ext>
            </a:extLst>
          </p:cNvPr>
          <p:cNvSpPr/>
          <p:nvPr/>
        </p:nvSpPr>
        <p:spPr>
          <a:xfrm>
            <a:off x="2209800" y="381280"/>
            <a:ext cx="9499600" cy="5657959"/>
          </a:xfrm>
          <a:prstGeom prst="rect">
            <a:avLst/>
          </a:prstGeom>
        </p:spPr>
        <p:txBody>
          <a:bodyPr wrap="square">
            <a:spAutoFit/>
          </a:bodyPr>
          <a:lstStyle/>
          <a:p>
            <a:pPr lvl="1" algn="just">
              <a:spcBef>
                <a:spcPts val="200"/>
              </a:spcBef>
              <a:spcAft>
                <a:spcPts val="0"/>
              </a:spcAft>
            </a:pPr>
            <a:r>
              <a:rPr lang="it-IT" sz="2400" b="1" dirty="0">
                <a:solidFill>
                  <a:srgbClr val="1F3763"/>
                </a:solidFill>
                <a:latin typeface="Times New Roman" panose="02020603050405020304" pitchFamily="18" charset="0"/>
                <a:ea typeface="Times New Roman" panose="02020603050405020304" pitchFamily="18" charset="0"/>
                <a:cs typeface="Times New Roman" panose="02020603050405020304" pitchFamily="18" charset="0"/>
              </a:rPr>
              <a:t>Il Concilio Lateranense IV (1215)</a:t>
            </a:r>
          </a:p>
          <a:p>
            <a:pPr marL="742950" lvl="1" indent="-285750" algn="just">
              <a:spcBef>
                <a:spcPts val="200"/>
              </a:spcBef>
              <a:spcAft>
                <a:spcPts val="0"/>
              </a:spcAft>
              <a:buFont typeface="+mj-lt"/>
              <a:buAutoNum type="arabicPeriod"/>
            </a:pPr>
            <a:endParaRPr lang="it-IT" sz="2400" b="1" dirty="0">
              <a:solidFill>
                <a:srgbClr val="1F3763"/>
              </a:solidFill>
              <a:latin typeface="Times New Roman" panose="02020603050405020304" pitchFamily="18" charset="0"/>
              <a:ea typeface="Times New Roman" panose="02020603050405020304" pitchFamily="18" charset="0"/>
              <a:cs typeface="Times New Roman" panose="02020603050405020304" pitchFamily="18" charset="0"/>
            </a:endParaRPr>
          </a:p>
          <a:p>
            <a:pPr indent="180340" algn="just">
              <a:spcAft>
                <a:spcPts val="0"/>
              </a:spcAft>
            </a:pPr>
            <a:r>
              <a:rPr lang="it-IT" sz="2400" b="1" dirty="0">
                <a:latin typeface="Times New Roman" panose="02020603050405020304" pitchFamily="18" charset="0"/>
                <a:ea typeface="Calibri" panose="020F0502020204030204" pitchFamily="34" charset="0"/>
                <a:cs typeface="Times New Roman" panose="02020603050405020304" pitchFamily="18" charset="0"/>
              </a:rPr>
              <a:t>DH 800 La fede cattolica </a:t>
            </a:r>
            <a:endParaRPr lang="it-IT" sz="2400" dirty="0">
              <a:latin typeface="Times New Roman" panose="02020603050405020304" pitchFamily="18" charset="0"/>
              <a:ea typeface="Calibri" panose="020F0502020204030204" pitchFamily="34" charset="0"/>
              <a:cs typeface="Times New Roman" panose="02020603050405020304" pitchFamily="18" charset="0"/>
            </a:endParaRPr>
          </a:p>
          <a:p>
            <a:pPr indent="180340" algn="just">
              <a:spcAft>
                <a:spcPts val="0"/>
              </a:spcAft>
            </a:pPr>
            <a:r>
              <a:rPr lang="it-IT" sz="2400" dirty="0">
                <a:latin typeface="Times New Roman" panose="02020603050405020304" pitchFamily="18" charset="0"/>
                <a:ea typeface="Calibri" panose="020F0502020204030204" pitchFamily="34" charset="0"/>
                <a:cs typeface="Times New Roman" panose="02020603050405020304" pitchFamily="18" charset="0"/>
              </a:rPr>
              <a:t>Crediamo fermamente e confessiamo semplicemente </a:t>
            </a:r>
            <a:r>
              <a:rPr lang="it-IT" sz="2400" b="1" dirty="0">
                <a:latin typeface="Times New Roman" panose="02020603050405020304" pitchFamily="18" charset="0"/>
                <a:ea typeface="Calibri" panose="020F0502020204030204" pitchFamily="34" charset="0"/>
                <a:cs typeface="Times New Roman" panose="02020603050405020304" pitchFamily="18" charset="0"/>
              </a:rPr>
              <a:t>che uno solo è il vero Dio, eterno e immenso, onnipotente, immutabile, incomprensibile e ineffabile, Padre, Figlio e Spirito Santo, tre persone, ma una sola essenza, sostanza o natura semplicissima</a:t>
            </a:r>
            <a:r>
              <a:rPr lang="it-IT" sz="2400" dirty="0">
                <a:latin typeface="Times New Roman" panose="02020603050405020304" pitchFamily="18" charset="0"/>
                <a:ea typeface="Calibri" panose="020F0502020204030204" pitchFamily="34" charset="0"/>
                <a:cs typeface="Times New Roman" panose="02020603050405020304" pitchFamily="18" charset="0"/>
              </a:rPr>
              <a:t>. Il Padre (non deriva) da alcuno, il Figlio dal solo Padre, lo Spirito Santo dall'uno e dall'altro, ugualmente, sempre senza inizio e senza fine. </a:t>
            </a:r>
            <a:r>
              <a:rPr lang="it-IT" sz="2400" b="1" dirty="0">
                <a:latin typeface="Times New Roman" panose="02020603050405020304" pitchFamily="18" charset="0"/>
                <a:ea typeface="Calibri" panose="020F0502020204030204" pitchFamily="34" charset="0"/>
                <a:cs typeface="Times New Roman" panose="02020603050405020304" pitchFamily="18" charset="0"/>
              </a:rPr>
              <a:t>Il Padre genera, il Figlio nasce, lo Spirito Santo procede. Sono consostanziali e coeguali, co-onnipotenti e coeterni, principio unico di tutto, creatore di tutte le cose visibili e invisibili, spirituali e materiali.</a:t>
            </a:r>
            <a:r>
              <a:rPr lang="it-IT" sz="2400" dirty="0">
                <a:latin typeface="Times New Roman" panose="02020603050405020304" pitchFamily="18" charset="0"/>
                <a:ea typeface="Calibri" panose="020F0502020204030204" pitchFamily="34" charset="0"/>
                <a:cs typeface="Times New Roman" panose="02020603050405020304" pitchFamily="18" charset="0"/>
              </a:rPr>
              <a:t> Questa </a:t>
            </a:r>
            <a:r>
              <a:rPr lang="it-IT" sz="24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santa Trinità</a:t>
            </a:r>
            <a:r>
              <a:rPr lang="it-IT" sz="2400" dirty="0">
                <a:latin typeface="Times New Roman" panose="02020603050405020304" pitchFamily="18" charset="0"/>
                <a:ea typeface="Calibri" panose="020F0502020204030204" pitchFamily="34" charset="0"/>
                <a:cs typeface="Times New Roman" panose="02020603050405020304" pitchFamily="18" charset="0"/>
              </a:rPr>
              <a:t>, </a:t>
            </a:r>
            <a:r>
              <a:rPr lang="it-IT" sz="24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una</a:t>
            </a:r>
            <a:r>
              <a:rPr lang="it-IT" sz="2400" dirty="0">
                <a:latin typeface="Times New Roman" panose="02020603050405020304" pitchFamily="18" charset="0"/>
                <a:ea typeface="Calibri" panose="020F0502020204030204" pitchFamily="34" charset="0"/>
                <a:cs typeface="Times New Roman" panose="02020603050405020304" pitchFamily="18" charset="0"/>
              </a:rPr>
              <a:t>, secondo la comune </a:t>
            </a:r>
            <a:r>
              <a:rPr lang="it-IT" sz="24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essenza</a:t>
            </a:r>
            <a:r>
              <a:rPr lang="it-IT" sz="2400" dirty="0">
                <a:latin typeface="Times New Roman" panose="02020603050405020304" pitchFamily="18" charset="0"/>
                <a:ea typeface="Calibri" panose="020F0502020204030204" pitchFamily="34" charset="0"/>
                <a:cs typeface="Times New Roman" panose="02020603050405020304" pitchFamily="18" charset="0"/>
              </a:rPr>
              <a:t>, </a:t>
            </a:r>
            <a:r>
              <a:rPr lang="it-IT" sz="24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distinta </a:t>
            </a:r>
            <a:r>
              <a:rPr lang="it-IT" sz="2400" dirty="0">
                <a:latin typeface="Times New Roman" panose="02020603050405020304" pitchFamily="18" charset="0"/>
                <a:ea typeface="Calibri" panose="020F0502020204030204" pitchFamily="34" charset="0"/>
                <a:cs typeface="Times New Roman" panose="02020603050405020304" pitchFamily="18" charset="0"/>
              </a:rPr>
              <a:t>secondo le </a:t>
            </a:r>
            <a:r>
              <a:rPr lang="it-IT" sz="24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proprietà </a:t>
            </a:r>
            <a:r>
              <a:rPr lang="it-IT" sz="2400" dirty="0">
                <a:latin typeface="Times New Roman" panose="02020603050405020304" pitchFamily="18" charset="0"/>
                <a:ea typeface="Calibri" panose="020F0502020204030204" pitchFamily="34" charset="0"/>
                <a:cs typeface="Times New Roman" panose="02020603050405020304" pitchFamily="18" charset="0"/>
              </a:rPr>
              <a:t>delle persone, ha rivelato al genere umano, per mezzo di Mosè, dei santi profeti e degli altri suoi servi la dottrina di salvezza, secondo una sapientissima disposizione dei tempi.</a:t>
            </a:r>
            <a:endParaRPr lang="it-IT"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8615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924365F2-532D-D84B-A713-A1E51D940B1E}"/>
              </a:ext>
            </a:extLst>
          </p:cNvPr>
          <p:cNvSpPr/>
          <p:nvPr/>
        </p:nvSpPr>
        <p:spPr>
          <a:xfrm>
            <a:off x="3213100" y="636796"/>
            <a:ext cx="7239000" cy="3539430"/>
          </a:xfrm>
          <a:prstGeom prst="rect">
            <a:avLst/>
          </a:prstGeom>
        </p:spPr>
        <p:txBody>
          <a:bodyPr wrap="square">
            <a:spAutoFit/>
          </a:bodyPr>
          <a:lstStyle/>
          <a:p>
            <a:pPr indent="180340" algn="just">
              <a:spcAft>
                <a:spcPts val="0"/>
              </a:spcAft>
            </a:pPr>
            <a:r>
              <a:rPr lang="it-IT" sz="2800" dirty="0">
                <a:latin typeface="Times New Roman" panose="02020603050405020304" pitchFamily="18" charset="0"/>
                <a:ea typeface="Calibri" panose="020F0502020204030204" pitchFamily="34" charset="0"/>
                <a:cs typeface="Times New Roman" panose="02020603050405020304" pitchFamily="18" charset="0"/>
              </a:rPr>
              <a:t>Tommaso d’Aquino</a:t>
            </a:r>
          </a:p>
          <a:p>
            <a:pPr indent="180340" algn="just">
              <a:spcAft>
                <a:spcPts val="0"/>
              </a:spcAft>
            </a:pPr>
            <a:endParaRPr lang="it-IT" sz="2800" dirty="0">
              <a:latin typeface="Times New Roman" panose="02020603050405020304" pitchFamily="18" charset="0"/>
              <a:ea typeface="Calibri" panose="020F0502020204030204" pitchFamily="34" charset="0"/>
              <a:cs typeface="Times New Roman" panose="02020603050405020304" pitchFamily="18" charset="0"/>
            </a:endParaRPr>
          </a:p>
          <a:p>
            <a:pPr indent="180340" algn="just">
              <a:spcAft>
                <a:spcPts val="0"/>
              </a:spcAft>
            </a:pPr>
            <a:r>
              <a:rPr lang="it-IT" sz="2800" dirty="0">
                <a:latin typeface="Times New Roman" panose="02020603050405020304" pitchFamily="18" charset="0"/>
                <a:ea typeface="Calibri" panose="020F0502020204030204" pitchFamily="34" charset="0"/>
                <a:cs typeface="Times New Roman" panose="02020603050405020304" pitchFamily="18" charset="0"/>
              </a:rPr>
              <a:t>“La nostra considerazione di Dio sarà tripartita. Consideriamo anzitutto 1) ciò che riguarda l’essenza divina; 2) in secondo luogo ciò che concerne la distinzione delle persone e 3) in terzo luogo ciò che rimanda alla processione delle creature da Dio” (</a:t>
            </a:r>
            <a:r>
              <a:rPr lang="it-IT" sz="2800" dirty="0" err="1">
                <a:latin typeface="Times New Roman" panose="02020603050405020304" pitchFamily="18" charset="0"/>
                <a:ea typeface="Calibri" panose="020F0502020204030204" pitchFamily="34" charset="0"/>
                <a:cs typeface="Times New Roman" panose="02020603050405020304" pitchFamily="18" charset="0"/>
              </a:rPr>
              <a:t>STh</a:t>
            </a:r>
            <a:r>
              <a:rPr lang="it-IT" sz="2800" dirty="0">
                <a:latin typeface="Times New Roman" panose="02020603050405020304" pitchFamily="18" charset="0"/>
                <a:ea typeface="Calibri" panose="020F0502020204030204" pitchFamily="34" charset="0"/>
                <a:cs typeface="Times New Roman" panose="02020603050405020304" pitchFamily="18" charset="0"/>
              </a:rPr>
              <a:t>., I, q.2, prologo).</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Immagine 2">
            <a:extLst>
              <a:ext uri="{FF2B5EF4-FFF2-40B4-BE49-F238E27FC236}">
                <a16:creationId xmlns:a16="http://schemas.microsoft.com/office/drawing/2014/main" id="{D14DBAAC-6BBA-3849-9543-54C0FB041398}"/>
              </a:ext>
            </a:extLst>
          </p:cNvPr>
          <p:cNvPicPr>
            <a:picLocks noChangeAspect="1"/>
          </p:cNvPicPr>
          <p:nvPr/>
        </p:nvPicPr>
        <p:blipFill rotWithShape="1">
          <a:blip r:embed="rId2"/>
          <a:srcRect l="24936" r="24358"/>
          <a:stretch/>
        </p:blipFill>
        <p:spPr>
          <a:xfrm>
            <a:off x="542284" y="740705"/>
            <a:ext cx="2314233" cy="2463761"/>
          </a:xfrm>
          <a:prstGeom prst="rect">
            <a:avLst/>
          </a:prstGeom>
        </p:spPr>
      </p:pic>
    </p:spTree>
    <p:extLst>
      <p:ext uri="{BB962C8B-B14F-4D97-AF65-F5344CB8AC3E}">
        <p14:creationId xmlns:p14="http://schemas.microsoft.com/office/powerpoint/2010/main" val="729867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F7F372C-87A5-6242-8774-75DF980D6630}"/>
              </a:ext>
            </a:extLst>
          </p:cNvPr>
          <p:cNvSpPr/>
          <p:nvPr/>
        </p:nvSpPr>
        <p:spPr>
          <a:xfrm>
            <a:off x="2858505" y="663419"/>
            <a:ext cx="9184409" cy="5847755"/>
          </a:xfrm>
          <a:prstGeom prst="rect">
            <a:avLst/>
          </a:prstGeom>
        </p:spPr>
        <p:txBody>
          <a:bodyPr wrap="square">
            <a:spAutoFit/>
          </a:bodyPr>
          <a:lstStyle/>
          <a:p>
            <a:pPr indent="180340" algn="just"/>
            <a:r>
              <a:rPr lang="it-IT" sz="2200" dirty="0">
                <a:latin typeface="Times New Roman" panose="02020603050405020304" pitchFamily="18" charset="0"/>
                <a:cs typeface="Times New Roman" panose="02020603050405020304" pitchFamily="18" charset="0"/>
              </a:rPr>
              <a:t>«Nel mondo delle creature, la relazionalità presuppone la sostanzialità. La relazionalità è essenziale per la realizzazione piena di un essere, ma non esaurisce tutta la sua realtà. Un uomo è uomo, anche se si chiude egoisticamente alla relazione con l’altro; e non si può considerarlo esclusivamente come un essere relazionale che solamente possiede senso e valore nell’esistere per altri e per la totalità; l’uomo possiede un valore e una </a:t>
            </a:r>
            <a:r>
              <a:rPr lang="it-IT" sz="2200" dirty="0" err="1">
                <a:latin typeface="Times New Roman" panose="02020603050405020304" pitchFamily="18" charset="0"/>
                <a:cs typeface="Times New Roman" panose="02020603050405020304" pitchFamily="18" charset="0"/>
              </a:rPr>
              <a:t>dignita</a:t>
            </a:r>
            <a:r>
              <a:rPr lang="it-IT" sz="2200" dirty="0">
                <a:latin typeface="Times New Roman" panose="02020603050405020304" pitchFamily="18" charset="0"/>
                <a:cs typeface="Times New Roman" panose="02020603050405020304" pitchFamily="18" charset="0"/>
              </a:rPr>
              <a:t>̀ in se stesso. In Dio, invece non sono possibili tali distinzioni tra essenza e relazione, a causa della semplicità e perfezione della sua essenza. In lui, l’essenza e la relazione sono identiche; egli è tutto amore che si dà e dona. Questa realtà relazionale, identica all’essenza di Dio, presuppone differenti relazioni reciproche” (</a:t>
            </a:r>
            <a:r>
              <a:rPr lang="it-IT" sz="2200" dirty="0" err="1">
                <a:latin typeface="Times New Roman" panose="02020603050405020304" pitchFamily="18" charset="0"/>
                <a:cs typeface="Times New Roman" panose="02020603050405020304" pitchFamily="18" charset="0"/>
              </a:rPr>
              <a:t>W</a:t>
            </a:r>
            <a:r>
              <a:rPr lang="it-IT" sz="2200" dirty="0">
                <a:latin typeface="Times New Roman" panose="02020603050405020304" pitchFamily="18" charset="0"/>
                <a:cs typeface="Times New Roman" panose="02020603050405020304" pitchFamily="18" charset="0"/>
              </a:rPr>
              <a:t>. Kasper, </a:t>
            </a:r>
            <a:r>
              <a:rPr lang="it-IT" sz="2200" dirty="0" err="1">
                <a:latin typeface="Times New Roman" panose="02020603050405020304" pitchFamily="18" charset="0"/>
                <a:cs typeface="Times New Roman" panose="02020603050405020304" pitchFamily="18" charset="0"/>
              </a:rPr>
              <a:t>El</a:t>
            </a:r>
            <a:r>
              <a:rPr lang="it-IT" sz="2200" dirty="0">
                <a:latin typeface="Times New Roman" panose="02020603050405020304" pitchFamily="18" charset="0"/>
                <a:cs typeface="Times New Roman" panose="02020603050405020304" pitchFamily="18" charset="0"/>
              </a:rPr>
              <a:t> </a:t>
            </a:r>
            <a:r>
              <a:rPr lang="it-IT" sz="2200" dirty="0" err="1">
                <a:latin typeface="Times New Roman" panose="02020603050405020304" pitchFamily="18" charset="0"/>
                <a:cs typeface="Times New Roman" panose="02020603050405020304" pitchFamily="18" charset="0"/>
              </a:rPr>
              <a:t>Dios</a:t>
            </a:r>
            <a:r>
              <a:rPr lang="it-IT" sz="2200" dirty="0">
                <a:latin typeface="Times New Roman" panose="02020603050405020304" pitchFamily="18" charset="0"/>
                <a:cs typeface="Times New Roman" panose="02020603050405020304" pitchFamily="18" charset="0"/>
              </a:rPr>
              <a:t> de </a:t>
            </a:r>
            <a:r>
              <a:rPr lang="it-IT" sz="2200" dirty="0" err="1">
                <a:latin typeface="Times New Roman" panose="02020603050405020304" pitchFamily="18" charset="0"/>
                <a:cs typeface="Times New Roman" panose="02020603050405020304" pitchFamily="18" charset="0"/>
              </a:rPr>
              <a:t>Jesucristo</a:t>
            </a:r>
            <a:r>
              <a:rPr lang="it-IT" sz="2200" dirty="0">
                <a:latin typeface="Times New Roman" panose="02020603050405020304" pitchFamily="18" charset="0"/>
                <a:cs typeface="Times New Roman" panose="02020603050405020304" pitchFamily="18" charset="0"/>
              </a:rPr>
              <a:t>, Salamanca 1985, 319). </a:t>
            </a:r>
          </a:p>
          <a:p>
            <a:pPr indent="180340" algn="just"/>
            <a:endParaRPr lang="it-IT"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indent="180340" algn="just">
              <a:spcAft>
                <a:spcPts val="0"/>
              </a:spcAft>
            </a:pPr>
            <a:r>
              <a:rPr lang="it-IT"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[29686] Iª </a:t>
            </a:r>
            <a:r>
              <a:rPr lang="it-IT" sz="2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q</a:t>
            </a:r>
            <a:r>
              <a:rPr lang="it-IT"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29 a. 4 co.</a:t>
            </a:r>
            <a:endParaRPr lang="it-IT" sz="2200" dirty="0">
              <a:latin typeface="Times New Roman" panose="02020603050405020304" pitchFamily="18" charset="0"/>
              <a:ea typeface="Calibri" panose="020F0502020204030204" pitchFamily="34" charset="0"/>
              <a:cs typeface="Times New Roman" panose="02020603050405020304" pitchFamily="18" charset="0"/>
            </a:endParaRPr>
          </a:p>
          <a:p>
            <a:pPr indent="180340" algn="just">
              <a:spcAft>
                <a:spcPts val="0"/>
              </a:spcAft>
            </a:pPr>
            <a:r>
              <a:rPr lang="it-IT" sz="2200" dirty="0">
                <a:latin typeface="Times New Roman" panose="02020603050405020304" pitchFamily="18" charset="0"/>
                <a:ea typeface="Calibri" panose="020F0502020204030204" pitchFamily="34" charset="0"/>
                <a:cs typeface="Times New Roman" panose="02020603050405020304" pitchFamily="18" charset="0"/>
              </a:rPr>
              <a:t>«Perciò la persona divina significa una relazione come sussistente. </a:t>
            </a:r>
            <a:r>
              <a:rPr lang="it-IT" sz="2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E questo equivale a significare la relazione come sostanza</a:t>
            </a:r>
            <a:r>
              <a:rPr lang="it-IT" sz="2200" dirty="0">
                <a:latin typeface="Times New Roman" panose="02020603050405020304" pitchFamily="18" charset="0"/>
                <a:ea typeface="Calibri" panose="020F0502020204030204" pitchFamily="34" charset="0"/>
                <a:cs typeface="Times New Roman" panose="02020603050405020304" pitchFamily="18" charset="0"/>
              </a:rPr>
              <a:t>, vale a dire un’ipostasi sussistente nella natura divina; benché ciò che sussiste nella natura divina non sia altro che la stessa natura divina».</a:t>
            </a:r>
          </a:p>
        </p:txBody>
      </p:sp>
      <p:pic>
        <p:nvPicPr>
          <p:cNvPr id="4" name="Immagine 3">
            <a:extLst>
              <a:ext uri="{FF2B5EF4-FFF2-40B4-BE49-F238E27FC236}">
                <a16:creationId xmlns:a16="http://schemas.microsoft.com/office/drawing/2014/main" id="{72EF02AF-5E09-864B-A833-52C1C014C134}"/>
              </a:ext>
            </a:extLst>
          </p:cNvPr>
          <p:cNvPicPr>
            <a:picLocks noChangeAspect="1"/>
          </p:cNvPicPr>
          <p:nvPr/>
        </p:nvPicPr>
        <p:blipFill rotWithShape="1">
          <a:blip r:embed="rId2"/>
          <a:srcRect l="24936" r="24358"/>
          <a:stretch/>
        </p:blipFill>
        <p:spPr>
          <a:xfrm>
            <a:off x="500722" y="736156"/>
            <a:ext cx="2217084" cy="2360335"/>
          </a:xfrm>
          <a:prstGeom prst="rect">
            <a:avLst/>
          </a:prstGeom>
        </p:spPr>
      </p:pic>
    </p:spTree>
    <p:extLst>
      <p:ext uri="{BB962C8B-B14F-4D97-AF65-F5344CB8AC3E}">
        <p14:creationId xmlns:p14="http://schemas.microsoft.com/office/powerpoint/2010/main" val="3837844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0CB2E1F9-DB2F-FC42-B560-D9261301D50C}"/>
              </a:ext>
            </a:extLst>
          </p:cNvPr>
          <p:cNvSpPr/>
          <p:nvPr/>
        </p:nvSpPr>
        <p:spPr>
          <a:xfrm>
            <a:off x="2996046" y="570385"/>
            <a:ext cx="8331200" cy="3970318"/>
          </a:xfrm>
          <a:prstGeom prst="rect">
            <a:avLst/>
          </a:prstGeom>
        </p:spPr>
        <p:txBody>
          <a:bodyPr wrap="square">
            <a:spAutoFit/>
          </a:bodyPr>
          <a:lstStyle/>
          <a:p>
            <a:pPr indent="180340" algn="just">
              <a:spcAft>
                <a:spcPts val="0"/>
              </a:spcAft>
            </a:pPr>
            <a:r>
              <a:rPr lang="it-IT" sz="2800" dirty="0">
                <a:latin typeface="Times New Roman" panose="02020603050405020304" pitchFamily="18" charset="0"/>
                <a:ea typeface="Calibri" panose="020F0502020204030204" pitchFamily="34" charset="0"/>
                <a:cs typeface="Times New Roman" panose="02020603050405020304" pitchFamily="18" charset="0"/>
              </a:rPr>
              <a:t>[29574] Iª </a:t>
            </a:r>
            <a:r>
              <a:rPr lang="it-IT" sz="2800" dirty="0" err="1">
                <a:latin typeface="Times New Roman" panose="02020603050405020304" pitchFamily="18" charset="0"/>
                <a:ea typeface="Calibri" panose="020F0502020204030204" pitchFamily="34" charset="0"/>
                <a:cs typeface="Times New Roman" panose="02020603050405020304" pitchFamily="18" charset="0"/>
              </a:rPr>
              <a:t>q</a:t>
            </a:r>
            <a:r>
              <a:rPr lang="it-IT" sz="2800" dirty="0">
                <a:latin typeface="Times New Roman" panose="02020603050405020304" pitchFamily="18" charset="0"/>
                <a:ea typeface="Calibri" panose="020F0502020204030204" pitchFamily="34" charset="0"/>
                <a:cs typeface="Times New Roman" panose="02020603050405020304" pitchFamily="18" charset="0"/>
              </a:rPr>
              <a:t>. 27 a. 1 co.</a:t>
            </a:r>
            <a:endParaRPr lang="it-IT" sz="2800"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pPr>
            <a:r>
              <a:rPr lang="it-IT" sz="2800" dirty="0">
                <a:latin typeface="Times New Roman" panose="02020603050405020304" pitchFamily="18" charset="0"/>
                <a:ea typeface="Calibri" panose="020F0502020204030204" pitchFamily="34" charset="0"/>
                <a:cs typeface="Times New Roman" panose="02020603050405020304" pitchFamily="18" charset="0"/>
              </a:rPr>
              <a:t>«E questo si vede molto chiaramente nell'intelletto, la cui azione, cioè l'intendere, rimane in chi intende. Difatti, in chiunque intende, per ciò stesso che intende, c'è qualcosa che procede in lui, ed è il concetto (l'idea) della cosa intesa, la quale sgorga dall'attività della mente e dalla nozione della cosa intesa. È questo concetto, o idea, che viene espresso esternamente con la voce: e vien detto verbo mentale e ne è segno il verbo orale o parola».</a:t>
            </a:r>
            <a:endParaRPr lang="it-IT" sz="28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3" name="Immagine 2">
            <a:extLst>
              <a:ext uri="{FF2B5EF4-FFF2-40B4-BE49-F238E27FC236}">
                <a16:creationId xmlns:a16="http://schemas.microsoft.com/office/drawing/2014/main" id="{0F81008C-EB15-7B4A-8E2C-B6C59795536D}"/>
              </a:ext>
            </a:extLst>
          </p:cNvPr>
          <p:cNvPicPr>
            <a:picLocks noChangeAspect="1"/>
          </p:cNvPicPr>
          <p:nvPr/>
        </p:nvPicPr>
        <p:blipFill rotWithShape="1">
          <a:blip r:embed="rId2"/>
          <a:srcRect l="24936" r="24358"/>
          <a:stretch/>
        </p:blipFill>
        <p:spPr>
          <a:xfrm>
            <a:off x="417594" y="570385"/>
            <a:ext cx="2314233" cy="2463761"/>
          </a:xfrm>
          <a:prstGeom prst="rect">
            <a:avLst/>
          </a:prstGeom>
        </p:spPr>
      </p:pic>
    </p:spTree>
    <p:extLst>
      <p:ext uri="{BB962C8B-B14F-4D97-AF65-F5344CB8AC3E}">
        <p14:creationId xmlns:p14="http://schemas.microsoft.com/office/powerpoint/2010/main" val="2856929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0D12EC77-FCB3-374C-A647-807CDCC5E12E}"/>
              </a:ext>
            </a:extLst>
          </p:cNvPr>
          <p:cNvSpPr/>
          <p:nvPr/>
        </p:nvSpPr>
        <p:spPr>
          <a:xfrm>
            <a:off x="2813627" y="332410"/>
            <a:ext cx="8661400" cy="5262979"/>
          </a:xfrm>
          <a:prstGeom prst="rect">
            <a:avLst/>
          </a:prstGeom>
        </p:spPr>
        <p:txBody>
          <a:bodyPr wrap="square">
            <a:spAutoFit/>
          </a:bodyPr>
          <a:lstStyle/>
          <a:p>
            <a:pPr indent="180340" algn="just">
              <a:spcAft>
                <a:spcPts val="0"/>
              </a:spcAft>
            </a:pPr>
            <a:r>
              <a:rPr lang="it-IT" sz="2800" dirty="0">
                <a:latin typeface="Times New Roman" panose="02020603050405020304" pitchFamily="18" charset="0"/>
                <a:ea typeface="Calibri" panose="020F0502020204030204" pitchFamily="34" charset="0"/>
                <a:cs typeface="Times New Roman" panose="02020603050405020304" pitchFamily="18" charset="0"/>
              </a:rPr>
              <a:t>[29577] Iª </a:t>
            </a:r>
            <a:r>
              <a:rPr lang="it-IT" sz="2800" dirty="0" err="1">
                <a:latin typeface="Times New Roman" panose="02020603050405020304" pitchFamily="18" charset="0"/>
                <a:ea typeface="Calibri" panose="020F0502020204030204" pitchFamily="34" charset="0"/>
                <a:cs typeface="Times New Roman" panose="02020603050405020304" pitchFamily="18" charset="0"/>
              </a:rPr>
              <a:t>q</a:t>
            </a:r>
            <a:r>
              <a:rPr lang="it-IT" sz="2800" dirty="0">
                <a:latin typeface="Times New Roman" panose="02020603050405020304" pitchFamily="18" charset="0"/>
                <a:ea typeface="Calibri" panose="020F0502020204030204" pitchFamily="34" charset="0"/>
                <a:cs typeface="Times New Roman" panose="02020603050405020304" pitchFamily="18" charset="0"/>
              </a:rPr>
              <a:t>. 27 a. 1 ad 3 </a:t>
            </a:r>
            <a:endParaRPr lang="it-IT" sz="2800"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pPr>
            <a:r>
              <a:rPr lang="it-IT" sz="2800" dirty="0">
                <a:latin typeface="Times New Roman" panose="02020603050405020304" pitchFamily="18" charset="0"/>
                <a:ea typeface="Calibri" panose="020F0502020204030204" pitchFamily="34" charset="0"/>
                <a:cs typeface="Times New Roman" panose="02020603050405020304" pitchFamily="18" charset="0"/>
              </a:rPr>
              <a:t>3. Procedere da un principio, come qualcosa di estraneo e diverso da esso, ripugna al concetto di primo principio: invece procedere come qualcosa di intimo e senza alcuna diversità, in maniera intellettuale, è incluso nel concetto di primo principio. Difatti quando diciamo che l'architetto è principio dell'edificio, nel concetto di questo principio è inclusa l'idea (dell'edificio, cioè) della sua arte: e se l'architetto fosse il primo principio, tale idea sarebbe inclusa nell'idea di primo principio. Ora Dio, che è il primo principio delle cose, sta ad esse come un artefice sta alle sue opere.</a:t>
            </a:r>
            <a:endParaRPr lang="it-IT" sz="28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3" name="Immagine 2">
            <a:extLst>
              <a:ext uri="{FF2B5EF4-FFF2-40B4-BE49-F238E27FC236}">
                <a16:creationId xmlns:a16="http://schemas.microsoft.com/office/drawing/2014/main" id="{95E25434-F862-B147-BE85-CA060ECE170D}"/>
              </a:ext>
            </a:extLst>
          </p:cNvPr>
          <p:cNvPicPr>
            <a:picLocks noChangeAspect="1"/>
          </p:cNvPicPr>
          <p:nvPr/>
        </p:nvPicPr>
        <p:blipFill rotWithShape="1">
          <a:blip r:embed="rId2"/>
          <a:srcRect l="24936" r="24358"/>
          <a:stretch/>
        </p:blipFill>
        <p:spPr>
          <a:xfrm>
            <a:off x="364313" y="414521"/>
            <a:ext cx="2314233" cy="2463761"/>
          </a:xfrm>
          <a:prstGeom prst="rect">
            <a:avLst/>
          </a:prstGeom>
        </p:spPr>
      </p:pic>
    </p:spTree>
    <p:extLst>
      <p:ext uri="{BB962C8B-B14F-4D97-AF65-F5344CB8AC3E}">
        <p14:creationId xmlns:p14="http://schemas.microsoft.com/office/powerpoint/2010/main" val="2838172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BE740401-611C-5E4D-8019-8C6E446E8C18}"/>
              </a:ext>
            </a:extLst>
          </p:cNvPr>
          <p:cNvSpPr/>
          <p:nvPr/>
        </p:nvSpPr>
        <p:spPr>
          <a:xfrm>
            <a:off x="2946400" y="424912"/>
            <a:ext cx="8559800" cy="4401205"/>
          </a:xfrm>
          <a:prstGeom prst="rect">
            <a:avLst/>
          </a:prstGeom>
        </p:spPr>
        <p:txBody>
          <a:bodyPr wrap="square">
            <a:spAutoFit/>
          </a:bodyPr>
          <a:lstStyle/>
          <a:p>
            <a:pPr indent="180340" algn="just">
              <a:spcAft>
                <a:spcPts val="0"/>
              </a:spcAft>
            </a:pPr>
            <a:r>
              <a:rPr lang="it-IT" sz="2800" dirty="0">
                <a:latin typeface="Times New Roman" panose="02020603050405020304" pitchFamily="18" charset="0"/>
                <a:ea typeface="Calibri" panose="020F0502020204030204" pitchFamily="34" charset="0"/>
                <a:cs typeface="Times New Roman" panose="02020603050405020304" pitchFamily="18" charset="0"/>
              </a:rPr>
              <a:t>[29590] Iª </a:t>
            </a:r>
            <a:r>
              <a:rPr lang="it-IT" sz="2800" dirty="0" err="1">
                <a:latin typeface="Times New Roman" panose="02020603050405020304" pitchFamily="18" charset="0"/>
                <a:ea typeface="Calibri" panose="020F0502020204030204" pitchFamily="34" charset="0"/>
                <a:cs typeface="Times New Roman" panose="02020603050405020304" pitchFamily="18" charset="0"/>
              </a:rPr>
              <a:t>q</a:t>
            </a:r>
            <a:r>
              <a:rPr lang="it-IT" sz="2800" dirty="0">
                <a:latin typeface="Times New Roman" panose="02020603050405020304" pitchFamily="18" charset="0"/>
                <a:ea typeface="Calibri" panose="020F0502020204030204" pitchFamily="34" charset="0"/>
                <a:cs typeface="Times New Roman" panose="02020603050405020304" pitchFamily="18" charset="0"/>
              </a:rPr>
              <a:t>. 27 a. 3 co. </a:t>
            </a:r>
            <a:endParaRPr lang="it-IT" sz="2800"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pPr>
            <a:r>
              <a:rPr lang="it-IT" sz="2800" dirty="0">
                <a:latin typeface="Times New Roman" panose="02020603050405020304" pitchFamily="18" charset="0"/>
                <a:ea typeface="Calibri" panose="020F0502020204030204" pitchFamily="34" charset="0"/>
                <a:cs typeface="Times New Roman" panose="02020603050405020304" pitchFamily="18" charset="0"/>
              </a:rPr>
              <a:t>RISPONDO: In Dio, ci sono due processioni: quella del verbo e un'altra. [...] Secondo l'azione dell'intelletto si ha la processione del verbo. Secondo poi l'operazione della volontà si trova in noi un'altra processione; cioè quella dell'amore, per la quale l'amato si trova nell'amante, a quel modo che per la concezione del verbo la cosa espressa o intesa è in chi la intende. Quindi, oltre la processione del verbo, si pone in Dio un'altra processione, quella dell'amore.</a:t>
            </a:r>
            <a:endParaRPr lang="it-IT" sz="28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3" name="Immagine 2">
            <a:extLst>
              <a:ext uri="{FF2B5EF4-FFF2-40B4-BE49-F238E27FC236}">
                <a16:creationId xmlns:a16="http://schemas.microsoft.com/office/drawing/2014/main" id="{C1E7F09E-4C02-4D44-8CA1-5459749A679F}"/>
              </a:ext>
            </a:extLst>
          </p:cNvPr>
          <p:cNvPicPr>
            <a:picLocks noChangeAspect="1"/>
          </p:cNvPicPr>
          <p:nvPr/>
        </p:nvPicPr>
        <p:blipFill rotWithShape="1">
          <a:blip r:embed="rId2"/>
          <a:srcRect l="24936" r="24358"/>
          <a:stretch/>
        </p:blipFill>
        <p:spPr>
          <a:xfrm>
            <a:off x="490330" y="508039"/>
            <a:ext cx="2314233" cy="2463761"/>
          </a:xfrm>
          <a:prstGeom prst="rect">
            <a:avLst/>
          </a:prstGeom>
        </p:spPr>
      </p:pic>
    </p:spTree>
    <p:extLst>
      <p:ext uri="{BB962C8B-B14F-4D97-AF65-F5344CB8AC3E}">
        <p14:creationId xmlns:p14="http://schemas.microsoft.com/office/powerpoint/2010/main" val="1272906514"/>
      </p:ext>
    </p:extLst>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Filo</Template>
  <TotalTime>223</TotalTime>
  <Words>1959</Words>
  <Application>Microsoft Macintosh PowerPoint</Application>
  <PresentationFormat>Widescreen</PresentationFormat>
  <Paragraphs>29</Paragraphs>
  <Slides>12</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12</vt:i4>
      </vt:variant>
    </vt:vector>
  </HeadingPairs>
  <TitlesOfParts>
    <vt:vector size="19" baseType="lpstr">
      <vt:lpstr>Arial</vt:lpstr>
      <vt:lpstr>Calibri</vt:lpstr>
      <vt:lpstr>Century Gothic</vt:lpstr>
      <vt:lpstr>Garamond</vt:lpstr>
      <vt:lpstr>Times New Roman</vt:lpstr>
      <vt:lpstr>Wingdings 3</vt:lpstr>
      <vt:lpstr>Filo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Microsoft Office User</dc:creator>
  <cp:lastModifiedBy>Microsoft Office User</cp:lastModifiedBy>
  <cp:revision>9</cp:revision>
  <dcterms:created xsi:type="dcterms:W3CDTF">2023-11-21T17:20:36Z</dcterms:created>
  <dcterms:modified xsi:type="dcterms:W3CDTF">2024-11-30T17:23:35Z</dcterms:modified>
</cp:coreProperties>
</file>