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sldIdLst>
    <p:sldId id="256" r:id="rId2"/>
    <p:sldId id="274" r:id="rId3"/>
    <p:sldId id="293" r:id="rId4"/>
    <p:sldId id="294" r:id="rId5"/>
    <p:sldId id="290" r:id="rId6"/>
    <p:sldId id="292" r:id="rId7"/>
    <p:sldId id="272" r:id="rId8"/>
    <p:sldId id="280" r:id="rId9"/>
    <p:sldId id="273" r:id="rId10"/>
    <p:sldId id="300" r:id="rId11"/>
    <p:sldId id="297" r:id="rId12"/>
    <p:sldId id="29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82762"/>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000" b="1">
                <a:solidFill>
                  <a:schemeClr val="accent2">
                    <a:lumMod val="7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smtClean="0"/>
              <a:t>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546664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smtClean="0"/>
              <a:t>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1562478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b="1">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lvl1pPr>
              <a:defRPr>
                <a:solidFill>
                  <a:schemeClr val="accent2">
                    <a:lumMod val="50000"/>
                  </a:schemeClr>
                </a:solidFill>
              </a:defRPr>
            </a:lvl1pPr>
          </a:lstStyle>
          <a:p>
            <a:fld id="{4F6EE328-6AFF-436B-881F-213D56084544}" type="datetimeFigureOut">
              <a:rPr lang="en-US" smtClean="0"/>
              <a:t>2/8/2020</a:t>
            </a:fld>
            <a:endParaRPr lang="en-US" dirty="0"/>
          </a:p>
        </p:txBody>
      </p:sp>
      <p:sp>
        <p:nvSpPr>
          <p:cNvPr id="5" name="Footer Placeholder 4"/>
          <p:cNvSpPr>
            <a:spLocks noGrp="1"/>
          </p:cNvSpPr>
          <p:nvPr>
            <p:ph type="ftr" sz="quarter" idx="11"/>
          </p:nvPr>
        </p:nvSpPr>
        <p:spPr>
          <a:xfrm>
            <a:off x="2182708" y="6272784"/>
            <a:ext cx="6327648" cy="365125"/>
          </a:xfrm>
        </p:spPr>
        <p:txBody>
          <a:bodyPr/>
          <a:lstStyle>
            <a:lvl1pPr>
              <a:defRPr>
                <a:solidFill>
                  <a:schemeClr val="accent2">
                    <a:lumMod val="50000"/>
                  </a:schemeClr>
                </a:solidFill>
              </a:defRPr>
            </a:lvl1p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1699731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smtClean="0"/>
              <a:t>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3470074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smtClean="0"/>
              <a:t>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1780112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smtClean="0"/>
              <a:t>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453890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smtClean="0"/>
              <a:t>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584741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smtClean="0"/>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smtClean="0"/>
              <a:t>2/8/2020</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3356717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lvl1pPr>
              <a:defRPr>
                <a:solidFill>
                  <a:schemeClr val="accent2">
                    <a:lumMod val="75000"/>
                  </a:schemeClr>
                </a:solidFill>
              </a:defRPr>
            </a:lvl1pPr>
          </a:lstStyle>
          <a:p>
            <a:fld id="{2C5EFB91-0324-450E-B17F-36DC0ECCE413}" type="datetimeFigureOut">
              <a:rPr lang="en-US" smtClean="0"/>
              <a:t>2/8/2020</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623172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smtClean="0"/>
              <a:t>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dirty="0"/>
          </a:p>
        </p:txBody>
      </p:sp>
    </p:spTree>
    <p:extLst>
      <p:ext uri="{BB962C8B-B14F-4D97-AF65-F5344CB8AC3E}">
        <p14:creationId xmlns:p14="http://schemas.microsoft.com/office/powerpoint/2010/main" val="3548474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52E37674-C1BA-4107-9B06-6D4CAC3A3DF5}" type="datetimeFigureOut">
              <a:rPr lang="en-US" smtClean="0"/>
              <a:t>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332193375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accent2">
                    <a:lumMod val="50000"/>
                  </a:schemeClr>
                </a:solidFill>
              </a:defRPr>
            </a:lvl1pPr>
          </a:lstStyle>
          <a:p>
            <a:fld id="{52E37674-C1BA-4107-9B06-6D4CAC3A3DF5}" type="datetimeFigureOut">
              <a:rPr lang="en-US" smtClean="0"/>
              <a:t>2/8/2020</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accent2">
                    <a:lumMod val="50000"/>
                  </a:schemeClr>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2">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‹N›</a:t>
            </a:fld>
            <a:endParaRPr lang="en-US" dirty="0"/>
          </a:p>
        </p:txBody>
      </p:sp>
    </p:spTree>
    <p:extLst>
      <p:ext uri="{BB962C8B-B14F-4D97-AF65-F5344CB8AC3E}">
        <p14:creationId xmlns:p14="http://schemas.microsoft.com/office/powerpoint/2010/main" val="1011239484"/>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51560" y="1432223"/>
            <a:ext cx="9966960" cy="2843563"/>
          </a:xfrm>
        </p:spPr>
        <p:txBody>
          <a:bodyPr/>
          <a:lstStyle/>
          <a:p>
            <a:r>
              <a:rPr lang="it-IT" sz="4800" cap="small" dirty="0" smtClean="0"/>
              <a:t>Giudei e Pagani nelle chiese del Nuovo Testamento</a:t>
            </a:r>
            <a:endParaRPr lang="it-IT" sz="3600" dirty="0"/>
          </a:p>
        </p:txBody>
      </p:sp>
      <p:sp>
        <p:nvSpPr>
          <p:cNvPr id="3" name="Sottotitolo 2"/>
          <p:cNvSpPr>
            <a:spLocks noGrp="1"/>
          </p:cNvSpPr>
          <p:nvPr>
            <p:ph type="subTitle" idx="1"/>
          </p:nvPr>
        </p:nvSpPr>
        <p:spPr>
          <a:xfrm>
            <a:off x="1051560" y="5512157"/>
            <a:ext cx="7891272" cy="719543"/>
          </a:xfrm>
          <a:solidFill>
            <a:srgbClr val="FFC000"/>
          </a:solidFill>
        </p:spPr>
        <p:txBody>
          <a:bodyPr/>
          <a:lstStyle/>
          <a:p>
            <a:r>
              <a:rPr lang="it-IT" dirty="0" smtClean="0"/>
              <a:t>Dario Garribba</a:t>
            </a:r>
            <a:endParaRPr lang="it-IT" dirty="0"/>
          </a:p>
        </p:txBody>
      </p:sp>
      <p:sp>
        <p:nvSpPr>
          <p:cNvPr id="4" name="Sottotitolo 2"/>
          <p:cNvSpPr txBox="1">
            <a:spLocks/>
          </p:cNvSpPr>
          <p:nvPr/>
        </p:nvSpPr>
        <p:spPr>
          <a:xfrm>
            <a:off x="1051560" y="4792614"/>
            <a:ext cx="7891272" cy="71954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r>
              <a:rPr lang="it-IT" u="sng" dirty="0" smtClean="0"/>
              <a:t>Lezione 1</a:t>
            </a:r>
            <a:endParaRPr lang="it-IT" u="sng" dirty="0"/>
          </a:p>
        </p:txBody>
      </p:sp>
    </p:spTree>
    <p:extLst>
      <p:ext uri="{BB962C8B-B14F-4D97-AF65-F5344CB8AC3E}">
        <p14:creationId xmlns:p14="http://schemas.microsoft.com/office/powerpoint/2010/main" val="13695347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rgbClr val="FFC000"/>
          </a:solidFill>
        </p:spPr>
        <p:txBody>
          <a:bodyPr/>
          <a:lstStyle/>
          <a:p>
            <a:r>
              <a:rPr lang="it-IT" dirty="0" smtClean="0"/>
              <a:t>Fonti</a:t>
            </a:r>
            <a:endParaRPr lang="it-IT" dirty="0"/>
          </a:p>
        </p:txBody>
      </p:sp>
      <p:sp>
        <p:nvSpPr>
          <p:cNvPr id="3" name="CasellaDiTesto 2"/>
          <p:cNvSpPr txBox="1"/>
          <p:nvPr/>
        </p:nvSpPr>
        <p:spPr>
          <a:xfrm>
            <a:off x="1069848" y="2093976"/>
            <a:ext cx="10058400" cy="3785652"/>
          </a:xfrm>
          <a:prstGeom prst="rect">
            <a:avLst/>
          </a:prstGeom>
          <a:solidFill>
            <a:srgbClr val="00B0F0"/>
          </a:solidFill>
        </p:spPr>
        <p:txBody>
          <a:bodyPr wrap="square" rtlCol="0">
            <a:spAutoFit/>
          </a:bodyPr>
          <a:lstStyle/>
          <a:p>
            <a:pPr marL="285750" indent="-285750">
              <a:lnSpc>
                <a:spcPct val="200000"/>
              </a:lnSpc>
              <a:buFont typeface="Arial" panose="020B0604020202020204" pitchFamily="34" charset="0"/>
              <a:buChar char="•"/>
            </a:pPr>
            <a:r>
              <a:rPr lang="it-IT" sz="2400" b="1" dirty="0" smtClean="0">
                <a:latin typeface="+mj-lt"/>
              </a:rPr>
              <a:t>Fonti cristiane: Epistolario paolino; Vangeli; Atti; Epistole; padri apostolici; storici antichi del cristianesimo (Eusebio, </a:t>
            </a:r>
            <a:r>
              <a:rPr lang="it-IT" sz="2400" b="1" dirty="0" err="1" smtClean="0">
                <a:latin typeface="+mj-lt"/>
              </a:rPr>
              <a:t>Egesippo</a:t>
            </a:r>
            <a:r>
              <a:rPr lang="it-IT" sz="2400" b="1" dirty="0" smtClean="0">
                <a:latin typeface="+mj-lt"/>
              </a:rPr>
              <a:t>); testi «apocrifi» </a:t>
            </a:r>
          </a:p>
          <a:p>
            <a:pPr marL="285750" indent="-285750">
              <a:lnSpc>
                <a:spcPct val="200000"/>
              </a:lnSpc>
              <a:buFont typeface="Arial" panose="020B0604020202020204" pitchFamily="34" charset="0"/>
              <a:buChar char="•"/>
            </a:pPr>
            <a:r>
              <a:rPr lang="it-IT" sz="2400" b="1" dirty="0" smtClean="0">
                <a:latin typeface="+mj-lt"/>
              </a:rPr>
              <a:t>Fonti giudaiche: Flavio Giuseppe, Filone Alessandrino</a:t>
            </a:r>
          </a:p>
          <a:p>
            <a:pPr marL="285750" indent="-285750">
              <a:lnSpc>
                <a:spcPct val="200000"/>
              </a:lnSpc>
              <a:buFont typeface="Arial" panose="020B0604020202020204" pitchFamily="34" charset="0"/>
              <a:buChar char="•"/>
            </a:pPr>
            <a:r>
              <a:rPr lang="it-IT" sz="2400" b="1" dirty="0" smtClean="0">
                <a:latin typeface="+mj-lt"/>
              </a:rPr>
              <a:t>Documenti epigrafici e reperti archeologici</a:t>
            </a:r>
            <a:endParaRPr lang="it-IT" sz="2400" b="1" dirty="0">
              <a:latin typeface="+mj-lt"/>
            </a:endParaRPr>
          </a:p>
        </p:txBody>
      </p:sp>
    </p:spTree>
    <p:extLst>
      <p:ext uri="{BB962C8B-B14F-4D97-AF65-F5344CB8AC3E}">
        <p14:creationId xmlns:p14="http://schemas.microsoft.com/office/powerpoint/2010/main" val="1448717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dirty="0" smtClean="0">
                <a:solidFill>
                  <a:srgbClr val="0070C0"/>
                </a:solidFill>
              </a:rPr>
              <a:t>Bibliografia</a:t>
            </a:r>
            <a:endParaRPr lang="it-IT" dirty="0">
              <a:solidFill>
                <a:srgbClr val="0070C0"/>
              </a:solidFill>
            </a:endParaRPr>
          </a:p>
        </p:txBody>
      </p:sp>
      <p:sp>
        <p:nvSpPr>
          <p:cNvPr id="3" name="Segnaposto contenuto 2"/>
          <p:cNvSpPr>
            <a:spLocks noGrp="1"/>
          </p:cNvSpPr>
          <p:nvPr>
            <p:ph sz="half" idx="1"/>
          </p:nvPr>
        </p:nvSpPr>
        <p:spPr>
          <a:xfrm>
            <a:off x="348631" y="1488985"/>
            <a:ext cx="5656680" cy="4779498"/>
          </a:xfrm>
          <a:ln w="38100">
            <a:solidFill>
              <a:srgbClr val="FFC000"/>
            </a:solidFill>
          </a:ln>
        </p:spPr>
        <p:txBody>
          <a:bodyPr>
            <a:noAutofit/>
          </a:bodyPr>
          <a:lstStyle/>
          <a:p>
            <a:pPr marL="0" indent="0">
              <a:buNone/>
            </a:pPr>
            <a:r>
              <a:rPr lang="it-IT" sz="2400" dirty="0" err="1" smtClean="0">
                <a:latin typeface="Times New Roman" panose="02020603050405020304" pitchFamily="18" charset="0"/>
                <a:cs typeface="Times New Roman" panose="02020603050405020304" pitchFamily="18" charset="0"/>
              </a:rPr>
              <a:t>G.Jossa</a:t>
            </a:r>
            <a:r>
              <a:rPr lang="it-IT" sz="2400" dirty="0" smtClean="0">
                <a:latin typeface="Times New Roman" panose="02020603050405020304" pitchFamily="18" charset="0"/>
                <a:cs typeface="Times New Roman" panose="02020603050405020304" pitchFamily="18" charset="0"/>
              </a:rPr>
              <a:t>, </a:t>
            </a:r>
            <a:r>
              <a:rPr lang="it-IT" sz="2400" i="1" dirty="0" smtClean="0">
                <a:latin typeface="Times New Roman" panose="02020603050405020304" pitchFamily="18" charset="0"/>
                <a:cs typeface="Times New Roman" panose="02020603050405020304" pitchFamily="18" charset="0"/>
              </a:rPr>
              <a:t>Giudei e Cristiani</a:t>
            </a:r>
            <a:r>
              <a:rPr lang="it-IT" sz="2400" dirty="0" smtClean="0">
                <a:latin typeface="Times New Roman" panose="02020603050405020304" pitchFamily="18" charset="0"/>
                <a:cs typeface="Times New Roman" panose="02020603050405020304" pitchFamily="18" charset="0"/>
              </a:rPr>
              <a:t>?</a:t>
            </a:r>
          </a:p>
          <a:p>
            <a:pPr marL="0" indent="0">
              <a:buNone/>
            </a:pPr>
            <a:r>
              <a:rPr lang="it-IT" sz="2400" dirty="0" err="1" smtClean="0">
                <a:latin typeface="Times New Roman" panose="02020603050405020304" pitchFamily="18" charset="0"/>
                <a:cs typeface="Times New Roman" panose="02020603050405020304" pitchFamily="18" charset="0"/>
              </a:rPr>
              <a:t>Paideia</a:t>
            </a:r>
            <a:r>
              <a:rPr lang="it-IT" sz="2400" dirty="0" smtClean="0">
                <a:latin typeface="Times New Roman" panose="02020603050405020304" pitchFamily="18" charset="0"/>
                <a:cs typeface="Times New Roman" panose="02020603050405020304" pitchFamily="18" charset="0"/>
              </a:rPr>
              <a:t>/Claudiana 2004</a:t>
            </a:r>
            <a:endParaRPr lang="it-IT" sz="2400" dirty="0">
              <a:latin typeface="Times New Roman" panose="02020603050405020304" pitchFamily="18" charset="0"/>
              <a:cs typeface="Times New Roman" panose="02020603050405020304" pitchFamily="18" charset="0"/>
            </a:endParaRPr>
          </a:p>
        </p:txBody>
      </p:sp>
      <p:pic>
        <p:nvPicPr>
          <p:cNvPr id="5" name="Immagine 4"/>
          <p:cNvPicPr>
            <a:picLocks noChangeAspect="1"/>
          </p:cNvPicPr>
          <p:nvPr/>
        </p:nvPicPr>
        <p:blipFill>
          <a:blip r:embed="rId2"/>
          <a:stretch>
            <a:fillRect/>
          </a:stretch>
        </p:blipFill>
        <p:spPr>
          <a:xfrm>
            <a:off x="3971522" y="2402359"/>
            <a:ext cx="1905000" cy="2952750"/>
          </a:xfrm>
          <a:prstGeom prst="rect">
            <a:avLst/>
          </a:prstGeom>
        </p:spPr>
      </p:pic>
      <p:sp>
        <p:nvSpPr>
          <p:cNvPr id="6" name="Segnaposto contenuto 2"/>
          <p:cNvSpPr>
            <a:spLocks noGrp="1"/>
          </p:cNvSpPr>
          <p:nvPr>
            <p:ph sz="half" idx="1"/>
          </p:nvPr>
        </p:nvSpPr>
        <p:spPr>
          <a:xfrm>
            <a:off x="6099048" y="1488985"/>
            <a:ext cx="5656680" cy="4779498"/>
          </a:xfrm>
          <a:ln w="38100">
            <a:solidFill>
              <a:srgbClr val="FFC000"/>
            </a:solidFill>
          </a:ln>
        </p:spPr>
        <p:txBody>
          <a:bodyPr>
            <a:noAutofit/>
          </a:bodyPr>
          <a:lstStyle/>
          <a:p>
            <a:pPr marL="0" indent="0">
              <a:buNone/>
            </a:pPr>
            <a:r>
              <a:rPr lang="it-IT" sz="2400" dirty="0" err="1" smtClean="0">
                <a:latin typeface="Times New Roman" panose="02020603050405020304" pitchFamily="18" charset="0"/>
                <a:cs typeface="Times New Roman" panose="02020603050405020304" pitchFamily="18" charset="0"/>
              </a:rPr>
              <a:t>Bernd</a:t>
            </a:r>
            <a:r>
              <a:rPr lang="it-IT" sz="2400" dirty="0" smtClean="0">
                <a:latin typeface="Times New Roman" panose="02020603050405020304" pitchFamily="18" charset="0"/>
                <a:cs typeface="Times New Roman" panose="02020603050405020304" pitchFamily="18" charset="0"/>
              </a:rPr>
              <a:t> </a:t>
            </a:r>
            <a:r>
              <a:rPr lang="it-IT" sz="2400" dirty="0" err="1" smtClean="0">
                <a:latin typeface="Times New Roman" panose="02020603050405020304" pitchFamily="18" charset="0"/>
                <a:cs typeface="Times New Roman" panose="02020603050405020304" pitchFamily="18" charset="0"/>
              </a:rPr>
              <a:t>Wander</a:t>
            </a:r>
            <a:r>
              <a:rPr lang="it-IT" sz="2400" dirty="0" smtClean="0">
                <a:latin typeface="Times New Roman" panose="02020603050405020304" pitchFamily="18" charset="0"/>
                <a:cs typeface="Times New Roman" panose="02020603050405020304" pitchFamily="18" charset="0"/>
              </a:rPr>
              <a:t>, </a:t>
            </a:r>
            <a:r>
              <a:rPr lang="it-IT" sz="2400" i="1" dirty="0" smtClean="0">
                <a:latin typeface="Times New Roman" panose="02020603050405020304" pitchFamily="18" charset="0"/>
                <a:cs typeface="Times New Roman" panose="02020603050405020304" pitchFamily="18" charset="0"/>
              </a:rPr>
              <a:t>Timorati di Dio e simpatizzanti</a:t>
            </a:r>
            <a:r>
              <a:rPr lang="it-IT" sz="2400" dirty="0" smtClean="0">
                <a:latin typeface="Times New Roman" panose="02020603050405020304" pitchFamily="18" charset="0"/>
                <a:cs typeface="Times New Roman" panose="02020603050405020304" pitchFamily="18" charset="0"/>
              </a:rPr>
              <a:t>, </a:t>
            </a:r>
          </a:p>
          <a:p>
            <a:pPr marL="0" indent="0">
              <a:buNone/>
            </a:pPr>
            <a:r>
              <a:rPr lang="it-IT" sz="2400" dirty="0" smtClean="0">
                <a:latin typeface="Times New Roman" panose="02020603050405020304" pitchFamily="18" charset="0"/>
                <a:cs typeface="Times New Roman" panose="02020603050405020304" pitchFamily="18" charset="0"/>
              </a:rPr>
              <a:t>San Paolo 2002</a:t>
            </a:r>
            <a:endParaRPr lang="it-IT" sz="2400" dirty="0">
              <a:latin typeface="Times New Roman" panose="02020603050405020304" pitchFamily="18" charset="0"/>
              <a:cs typeface="Times New Roman" panose="02020603050405020304" pitchFamily="18" charset="0"/>
            </a:endParaRPr>
          </a:p>
        </p:txBody>
      </p:sp>
      <p:pic>
        <p:nvPicPr>
          <p:cNvPr id="8" name="Immagine 7"/>
          <p:cNvPicPr>
            <a:picLocks noChangeAspect="1"/>
          </p:cNvPicPr>
          <p:nvPr/>
        </p:nvPicPr>
        <p:blipFill>
          <a:blip r:embed="rId3"/>
          <a:stretch>
            <a:fillRect/>
          </a:stretch>
        </p:blipFill>
        <p:spPr>
          <a:xfrm>
            <a:off x="9335834" y="2353460"/>
            <a:ext cx="2027088" cy="3001649"/>
          </a:xfrm>
          <a:prstGeom prst="rect">
            <a:avLst/>
          </a:prstGeom>
        </p:spPr>
      </p:pic>
    </p:spTree>
    <p:extLst>
      <p:ext uri="{BB962C8B-B14F-4D97-AF65-F5344CB8AC3E}">
        <p14:creationId xmlns:p14="http://schemas.microsoft.com/office/powerpoint/2010/main" val="35443262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dirty="0" smtClean="0">
                <a:solidFill>
                  <a:srgbClr val="0070C0"/>
                </a:solidFill>
              </a:rPr>
              <a:t>Bibliografia</a:t>
            </a:r>
            <a:endParaRPr lang="it-IT" dirty="0">
              <a:solidFill>
                <a:srgbClr val="0070C0"/>
              </a:solidFill>
            </a:endParaRPr>
          </a:p>
        </p:txBody>
      </p:sp>
      <p:sp>
        <p:nvSpPr>
          <p:cNvPr id="3" name="Segnaposto contenuto 2"/>
          <p:cNvSpPr>
            <a:spLocks noGrp="1"/>
          </p:cNvSpPr>
          <p:nvPr>
            <p:ph sz="half" idx="1"/>
          </p:nvPr>
        </p:nvSpPr>
        <p:spPr>
          <a:xfrm>
            <a:off x="348631" y="1488985"/>
            <a:ext cx="5656680" cy="4779498"/>
          </a:xfrm>
          <a:ln w="38100">
            <a:solidFill>
              <a:srgbClr val="FFC000"/>
            </a:solidFill>
          </a:ln>
        </p:spPr>
        <p:txBody>
          <a:bodyPr>
            <a:noAutofit/>
          </a:bodyPr>
          <a:lstStyle/>
          <a:p>
            <a:pPr marL="0" indent="0">
              <a:buNone/>
            </a:pPr>
            <a:r>
              <a:rPr lang="it-IT" sz="2400" dirty="0" smtClean="0">
                <a:latin typeface="Times New Roman" panose="02020603050405020304" pitchFamily="18" charset="0"/>
                <a:cs typeface="Times New Roman" panose="02020603050405020304" pitchFamily="18" charset="0"/>
              </a:rPr>
              <a:t>Vittorio Fusco, </a:t>
            </a:r>
            <a:r>
              <a:rPr lang="it-IT" sz="2400" i="1" dirty="0" smtClean="0">
                <a:latin typeface="Times New Roman" panose="02020603050405020304" pitchFamily="18" charset="0"/>
                <a:cs typeface="Times New Roman" panose="02020603050405020304" pitchFamily="18" charset="0"/>
              </a:rPr>
              <a:t>Le Prime comunità cristiane</a:t>
            </a:r>
          </a:p>
          <a:p>
            <a:pPr marL="0" indent="0">
              <a:buNone/>
            </a:pPr>
            <a:r>
              <a:rPr lang="it-IT" sz="2400" dirty="0" smtClean="0">
                <a:latin typeface="Times New Roman" panose="02020603050405020304" pitchFamily="18" charset="0"/>
                <a:cs typeface="Times New Roman" panose="02020603050405020304" pitchFamily="18" charset="0"/>
              </a:rPr>
              <a:t>Dehoniane 2016</a:t>
            </a:r>
          </a:p>
        </p:txBody>
      </p:sp>
      <p:sp>
        <p:nvSpPr>
          <p:cNvPr id="6" name="Segnaposto contenuto 2"/>
          <p:cNvSpPr>
            <a:spLocks noGrp="1"/>
          </p:cNvSpPr>
          <p:nvPr>
            <p:ph sz="half" idx="1"/>
          </p:nvPr>
        </p:nvSpPr>
        <p:spPr>
          <a:xfrm>
            <a:off x="6099048" y="1488985"/>
            <a:ext cx="5656680" cy="4779498"/>
          </a:xfrm>
          <a:ln w="38100">
            <a:solidFill>
              <a:srgbClr val="FFC000"/>
            </a:solidFill>
          </a:ln>
        </p:spPr>
        <p:txBody>
          <a:bodyPr>
            <a:noAutofit/>
          </a:bodyPr>
          <a:lstStyle/>
          <a:p>
            <a:pPr marL="0" indent="0">
              <a:buNone/>
            </a:pPr>
            <a:r>
              <a:rPr lang="it-IT" sz="2400" dirty="0" smtClean="0">
                <a:latin typeface="Times New Roman" panose="02020603050405020304" pitchFamily="18" charset="0"/>
                <a:cs typeface="Times New Roman" panose="02020603050405020304" pitchFamily="18" charset="0"/>
              </a:rPr>
              <a:t>James </a:t>
            </a:r>
            <a:r>
              <a:rPr lang="it-IT" sz="2400" dirty="0" err="1" smtClean="0">
                <a:latin typeface="Times New Roman" panose="02020603050405020304" pitchFamily="18" charset="0"/>
                <a:cs typeface="Times New Roman" panose="02020603050405020304" pitchFamily="18" charset="0"/>
              </a:rPr>
              <a:t>Dunn</a:t>
            </a:r>
            <a:r>
              <a:rPr lang="it-IT" sz="2400" dirty="0" smtClean="0">
                <a:latin typeface="Times New Roman" panose="02020603050405020304" pitchFamily="18" charset="0"/>
                <a:cs typeface="Times New Roman" panose="02020603050405020304" pitchFamily="18" charset="0"/>
              </a:rPr>
              <a:t>, </a:t>
            </a:r>
            <a:r>
              <a:rPr lang="it-IT" sz="2400" i="1" dirty="0" smtClean="0">
                <a:latin typeface="Times New Roman" panose="02020603050405020304" pitchFamily="18" charset="0"/>
                <a:cs typeface="Times New Roman" panose="02020603050405020304" pitchFamily="18" charset="0"/>
              </a:rPr>
              <a:t>Gli albori del cristianesimo</a:t>
            </a:r>
          </a:p>
          <a:p>
            <a:pPr marL="0" indent="0">
              <a:buNone/>
            </a:pPr>
            <a:r>
              <a:rPr lang="it-IT" sz="2400" dirty="0" err="1" smtClean="0">
                <a:latin typeface="Times New Roman" panose="02020603050405020304" pitchFamily="18" charset="0"/>
                <a:cs typeface="Times New Roman" panose="02020603050405020304" pitchFamily="18" charset="0"/>
              </a:rPr>
              <a:t>Paideia</a:t>
            </a:r>
            <a:r>
              <a:rPr lang="it-IT" sz="2400" dirty="0" smtClean="0">
                <a:latin typeface="Times New Roman" panose="02020603050405020304" pitchFamily="18" charset="0"/>
                <a:cs typeface="Times New Roman" panose="02020603050405020304" pitchFamily="18" charset="0"/>
              </a:rPr>
              <a:t> 2012</a:t>
            </a:r>
            <a:endParaRPr lang="it-IT" sz="2400" dirty="0">
              <a:latin typeface="Times New Roman" panose="02020603050405020304" pitchFamily="18" charset="0"/>
              <a:cs typeface="Times New Roman" panose="02020603050405020304" pitchFamily="18" charset="0"/>
            </a:endParaRPr>
          </a:p>
        </p:txBody>
      </p:sp>
      <p:pic>
        <p:nvPicPr>
          <p:cNvPr id="7" name="Immagine 6"/>
          <p:cNvPicPr>
            <a:picLocks noChangeAspect="1"/>
          </p:cNvPicPr>
          <p:nvPr/>
        </p:nvPicPr>
        <p:blipFill>
          <a:blip r:embed="rId2"/>
          <a:stretch>
            <a:fillRect/>
          </a:stretch>
        </p:blipFill>
        <p:spPr>
          <a:xfrm>
            <a:off x="3801242" y="2420771"/>
            <a:ext cx="1905000" cy="2867025"/>
          </a:xfrm>
          <a:prstGeom prst="rect">
            <a:avLst/>
          </a:prstGeom>
        </p:spPr>
      </p:pic>
      <p:pic>
        <p:nvPicPr>
          <p:cNvPr id="10" name="Immagine 9"/>
          <p:cNvPicPr>
            <a:picLocks noChangeAspect="1"/>
          </p:cNvPicPr>
          <p:nvPr/>
        </p:nvPicPr>
        <p:blipFill>
          <a:blip r:embed="rId3"/>
          <a:stretch>
            <a:fillRect/>
          </a:stretch>
        </p:blipFill>
        <p:spPr>
          <a:xfrm>
            <a:off x="9457922" y="2859780"/>
            <a:ext cx="1905000" cy="2838450"/>
          </a:xfrm>
          <a:prstGeom prst="rect">
            <a:avLst/>
          </a:prstGeom>
        </p:spPr>
      </p:pic>
    </p:spTree>
    <p:extLst>
      <p:ext uri="{BB962C8B-B14F-4D97-AF65-F5344CB8AC3E}">
        <p14:creationId xmlns:p14="http://schemas.microsoft.com/office/powerpoint/2010/main" val="22597548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373488" y="141668"/>
            <a:ext cx="11668258" cy="6413678"/>
          </a:xfrm>
        </p:spPr>
        <p:txBody>
          <a:bodyPr>
            <a:normAutofit fontScale="85000" lnSpcReduction="10000"/>
          </a:bodyPr>
          <a:lstStyle/>
          <a:p>
            <a:pPr marL="0" indent="0" algn="just">
              <a:lnSpc>
                <a:spcPct val="150000"/>
              </a:lnSpc>
              <a:buNone/>
            </a:pPr>
            <a:r>
              <a:rPr lang="it-IT" dirty="0" smtClean="0"/>
              <a:t>Tacito </a:t>
            </a:r>
            <a:r>
              <a:rPr lang="it-IT" i="1" dirty="0" smtClean="0"/>
              <a:t>Annales</a:t>
            </a:r>
            <a:r>
              <a:rPr lang="it-IT" dirty="0" smtClean="0"/>
              <a:t>, 15,44</a:t>
            </a:r>
          </a:p>
          <a:p>
            <a:pPr marL="0" indent="0" algn="just">
              <a:lnSpc>
                <a:spcPct val="150000"/>
              </a:lnSpc>
              <a:buNone/>
            </a:pPr>
            <a:r>
              <a:rPr lang="it-IT" dirty="0" smtClean="0"/>
              <a:t>Ma </a:t>
            </a:r>
            <a:r>
              <a:rPr lang="it-IT" dirty="0"/>
              <a:t>non le risorse umane, non i contributi del principe, non le pratiche religiose di propiziazione potevano far tacere le voci sui tremendi sospetti che qualcuno avesse voluto l'incendio. Allora, per soffocare ogni diceria, Nerone spacci? per colpevoli e </a:t>
            </a:r>
            <a:r>
              <a:rPr lang="it-IT" dirty="0" smtClean="0"/>
              <a:t>condann</a:t>
            </a:r>
            <a:r>
              <a:rPr lang="it-IT" dirty="0"/>
              <a:t>ò</a:t>
            </a:r>
            <a:r>
              <a:rPr lang="it-IT" dirty="0" smtClean="0"/>
              <a:t> </a:t>
            </a:r>
            <a:r>
              <a:rPr lang="it-IT" dirty="0"/>
              <a:t>a pene di </a:t>
            </a:r>
            <a:r>
              <a:rPr lang="it-IT" dirty="0" smtClean="0"/>
              <a:t>crudelt</a:t>
            </a:r>
            <a:r>
              <a:rPr lang="it-IT" dirty="0"/>
              <a:t>à</a:t>
            </a:r>
            <a:r>
              <a:rPr lang="it-IT" dirty="0" smtClean="0"/>
              <a:t> </a:t>
            </a:r>
            <a:r>
              <a:rPr lang="it-IT" dirty="0"/>
              <a:t>particolarmente ricercata quelli che il volgo, detestandoli per le loro infamie, chiamava cristiani. </a:t>
            </a:r>
            <a:r>
              <a:rPr lang="it-IT" b="1" dirty="0">
                <a:solidFill>
                  <a:srgbClr val="002060"/>
                </a:solidFill>
              </a:rPr>
              <a:t>Derivavano il loro nome da Cristo, condannato al supplizio, sotto l'imperatore Tiberio, dal procuratore Ponzio Pilato. Momentaneamente soffocata, questa rovinosa superstizione proruppe di nuovo, non solo in Giudea, terra d'origine del flagello, ma anche a Roma, in cui convergono da ogni dove e trovano adepti le pratiche e le brutture </a:t>
            </a:r>
            <a:r>
              <a:rPr lang="it-IT" b="1" dirty="0" smtClean="0">
                <a:solidFill>
                  <a:srgbClr val="002060"/>
                </a:solidFill>
              </a:rPr>
              <a:t>pi</a:t>
            </a:r>
            <a:r>
              <a:rPr lang="it-IT" b="1" dirty="0">
                <a:solidFill>
                  <a:srgbClr val="002060"/>
                </a:solidFill>
              </a:rPr>
              <a:t>ù</a:t>
            </a:r>
            <a:r>
              <a:rPr lang="it-IT" b="1" dirty="0" smtClean="0">
                <a:solidFill>
                  <a:srgbClr val="002060"/>
                </a:solidFill>
              </a:rPr>
              <a:t> </a:t>
            </a:r>
            <a:r>
              <a:rPr lang="it-IT" b="1" dirty="0">
                <a:solidFill>
                  <a:srgbClr val="002060"/>
                </a:solidFill>
              </a:rPr>
              <a:t>tremende</a:t>
            </a:r>
            <a:r>
              <a:rPr lang="it-IT" dirty="0"/>
              <a:t>. Furono dunque dapprima arrestati quanti si professavano cristiani; poi, su loro denuncia, venne condannata una </a:t>
            </a:r>
            <a:r>
              <a:rPr lang="it-IT" dirty="0" smtClean="0"/>
              <a:t>quantità </a:t>
            </a:r>
            <a:r>
              <a:rPr lang="it-IT" dirty="0"/>
              <a:t>enorme di altri, non tanto per l'incendio, quanto per il loro odio contro il genere umano. Quanti andavano a morire subivano anche oltraggi, come venire coperti di pelli di animali selvatici ed essere sbranati dai cani, oppure crocefissi ed arsi vivi come torce, per servire, al calar della sera, da illuminazione notturna. Per tali spettacoli Nerone aveva aperto i suoi giardini e offriva giochi nel circo, mescolandosi alla plebe in veste d'auriga o mostrandosi ritto su un cocchio. Per cui, </a:t>
            </a:r>
            <a:r>
              <a:rPr lang="it-IT" dirty="0" err="1" smtClean="0"/>
              <a:t>bench</a:t>
            </a:r>
            <a:r>
              <a:rPr lang="it-IT" dirty="0" err="1"/>
              <a:t>è</a:t>
            </a:r>
            <a:r>
              <a:rPr lang="it-IT" dirty="0" smtClean="0"/>
              <a:t> </a:t>
            </a:r>
            <a:r>
              <a:rPr lang="it-IT" dirty="0"/>
              <a:t>si trattasse di colpevoli, che avevano meritato punizioni </a:t>
            </a:r>
            <a:r>
              <a:rPr lang="it-IT" dirty="0" smtClean="0"/>
              <a:t>così </a:t>
            </a:r>
            <a:r>
              <a:rPr lang="it-IT" dirty="0"/>
              <a:t>particolari, nasceva nei loro confronti anche la </a:t>
            </a:r>
            <a:r>
              <a:rPr lang="it-IT" dirty="0" smtClean="0"/>
              <a:t>piet</a:t>
            </a:r>
            <a:r>
              <a:rPr lang="it-IT" dirty="0"/>
              <a:t>à</a:t>
            </a:r>
            <a:r>
              <a:rPr lang="it-IT" dirty="0" smtClean="0"/>
              <a:t>, </a:t>
            </a:r>
            <a:r>
              <a:rPr lang="it-IT" dirty="0" err="1"/>
              <a:t>perch</a:t>
            </a:r>
            <a:r>
              <a:rPr lang="it-IT" dirty="0"/>
              <a:t>? vittime sacrificate non al pubblico bene </a:t>
            </a:r>
            <a:r>
              <a:rPr lang="it-IT" dirty="0" smtClean="0"/>
              <a:t>bens</a:t>
            </a:r>
            <a:r>
              <a:rPr lang="it-IT" dirty="0"/>
              <a:t>ì</a:t>
            </a:r>
            <a:r>
              <a:rPr lang="it-IT" dirty="0" smtClean="0"/>
              <a:t> </a:t>
            </a:r>
            <a:r>
              <a:rPr lang="it-IT" dirty="0"/>
              <a:t>alla </a:t>
            </a:r>
            <a:r>
              <a:rPr lang="it-IT" dirty="0" smtClean="0"/>
              <a:t>crudeltà </a:t>
            </a:r>
            <a:r>
              <a:rPr lang="it-IT" dirty="0"/>
              <a:t>di uno solo.</a:t>
            </a:r>
            <a:endParaRPr lang="it-IT" dirty="0"/>
          </a:p>
        </p:txBody>
      </p:sp>
    </p:spTree>
    <p:extLst>
      <p:ext uri="{BB962C8B-B14F-4D97-AF65-F5344CB8AC3E}">
        <p14:creationId xmlns:p14="http://schemas.microsoft.com/office/powerpoint/2010/main" val="896913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egnaposto contenuto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6477000" y="1521541"/>
            <a:ext cx="5715000" cy="3524250"/>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7"/>
          <p:cNvSpPr txBox="1"/>
          <p:nvPr/>
        </p:nvSpPr>
        <p:spPr>
          <a:xfrm>
            <a:off x="128789" y="0"/>
            <a:ext cx="6194738" cy="6001643"/>
          </a:xfrm>
          <a:prstGeom prst="rect">
            <a:avLst/>
          </a:prstGeom>
          <a:noFill/>
        </p:spPr>
        <p:txBody>
          <a:bodyPr wrap="square" rtlCol="0">
            <a:spAutoFit/>
          </a:bodyPr>
          <a:lstStyle/>
          <a:p>
            <a:r>
              <a:rPr lang="it-IT" sz="1600" b="1" dirty="0">
                <a:ea typeface="Arial Unicode MS" panose="020B0604020202020204" pitchFamily="34" charset="-128"/>
                <a:cs typeface="Arial Unicode MS" panose="020B0604020202020204" pitchFamily="34" charset="-128"/>
              </a:rPr>
              <a:t>Lc 7, 1-10  </a:t>
            </a:r>
            <a:r>
              <a:rPr lang="it-IT" sz="1600" dirty="0">
                <a:ea typeface="Arial Unicode MS" panose="020B0604020202020204" pitchFamily="34" charset="-128"/>
                <a:cs typeface="Arial Unicode MS" panose="020B0604020202020204" pitchFamily="34" charset="-128"/>
              </a:rPr>
              <a:t>(</a:t>
            </a:r>
            <a:r>
              <a:rPr lang="it-IT" sz="1600" dirty="0" err="1">
                <a:ea typeface="Arial Unicode MS" panose="020B0604020202020204" pitchFamily="34" charset="-128"/>
                <a:cs typeface="Arial Unicode MS" panose="020B0604020202020204" pitchFamily="34" charset="-128"/>
              </a:rPr>
              <a:t>cfr</a:t>
            </a:r>
            <a:r>
              <a:rPr lang="it-IT" sz="1600" dirty="0">
                <a:ea typeface="Arial Unicode MS" panose="020B0604020202020204" pitchFamily="34" charset="-128"/>
                <a:cs typeface="Arial Unicode MS" panose="020B0604020202020204" pitchFamily="34" charset="-128"/>
              </a:rPr>
              <a:t> Mt 8,5-14)</a:t>
            </a:r>
            <a:br>
              <a:rPr lang="it-IT" sz="1600" dirty="0">
                <a:ea typeface="Arial Unicode MS" panose="020B0604020202020204" pitchFamily="34" charset="-128"/>
                <a:cs typeface="Arial Unicode MS" panose="020B0604020202020204" pitchFamily="34" charset="-128"/>
              </a:rPr>
            </a:br>
            <a:r>
              <a:rPr lang="it-IT" sz="1600" baseline="30000" dirty="0">
                <a:ea typeface="Arial Unicode MS" panose="020B0604020202020204" pitchFamily="34" charset="-128"/>
                <a:cs typeface="Arial Unicode MS" panose="020B0604020202020204" pitchFamily="34" charset="-128"/>
              </a:rPr>
              <a:t>1</a:t>
            </a:r>
            <a:r>
              <a:rPr lang="it-IT" sz="1600" dirty="0">
                <a:ea typeface="Arial Unicode MS" panose="020B0604020202020204" pitchFamily="34" charset="-128"/>
                <a:cs typeface="Arial Unicode MS" panose="020B0604020202020204" pitchFamily="34" charset="-128"/>
              </a:rPr>
              <a:t>Quando ebbe terminato di rivolgere tutte queste parole al popolo che stava in ascolto, entrò in Cafarnao. </a:t>
            </a:r>
            <a:r>
              <a:rPr lang="it-IT" sz="1600" baseline="30000" dirty="0">
                <a:ea typeface="Arial Unicode MS" panose="020B0604020202020204" pitchFamily="34" charset="-128"/>
                <a:cs typeface="Arial Unicode MS" panose="020B0604020202020204" pitchFamily="34" charset="-128"/>
              </a:rPr>
              <a:t>2</a:t>
            </a:r>
            <a:r>
              <a:rPr lang="it-IT" sz="1600" b="1" dirty="0">
                <a:ea typeface="Arial Unicode MS" panose="020B0604020202020204" pitchFamily="34" charset="-128"/>
                <a:cs typeface="Arial Unicode MS" panose="020B0604020202020204" pitchFamily="34" charset="-128"/>
              </a:rPr>
              <a:t>Il servo di un centurione era ammalato e stava per morire. Il centurione l’aveva molto caro. </a:t>
            </a:r>
            <a:r>
              <a:rPr lang="it-IT" sz="1600" b="1" baseline="30000" dirty="0">
                <a:ea typeface="Arial Unicode MS" panose="020B0604020202020204" pitchFamily="34" charset="-128"/>
                <a:cs typeface="Arial Unicode MS" panose="020B0604020202020204" pitchFamily="34" charset="-128"/>
              </a:rPr>
              <a:t>3</a:t>
            </a:r>
            <a:r>
              <a:rPr lang="it-IT" sz="1600" b="1" dirty="0">
                <a:ea typeface="Arial Unicode MS" panose="020B0604020202020204" pitchFamily="34" charset="-128"/>
                <a:cs typeface="Arial Unicode MS" panose="020B0604020202020204" pitchFamily="34" charset="-128"/>
              </a:rPr>
              <a:t>Perciò, avendo udito parlare di Gesù, gli mandò alcuni anziani dei Giudei a pregarlo di venire e di salvare il suo servo.</a:t>
            </a:r>
            <a:r>
              <a:rPr lang="it-IT" sz="1600" dirty="0">
                <a:ea typeface="Arial Unicode MS" panose="020B0604020202020204" pitchFamily="34" charset="-128"/>
                <a:cs typeface="Arial Unicode MS" panose="020B0604020202020204" pitchFamily="34" charset="-128"/>
              </a:rPr>
              <a:t> </a:t>
            </a:r>
            <a:r>
              <a:rPr lang="it-IT" sz="1600" baseline="30000" dirty="0">
                <a:ea typeface="Arial Unicode MS" panose="020B0604020202020204" pitchFamily="34" charset="-128"/>
                <a:cs typeface="Arial Unicode MS" panose="020B0604020202020204" pitchFamily="34" charset="-128"/>
              </a:rPr>
              <a:t>4</a:t>
            </a:r>
            <a:r>
              <a:rPr lang="it-IT" sz="1600" dirty="0">
                <a:ea typeface="Arial Unicode MS" panose="020B0604020202020204" pitchFamily="34" charset="-128"/>
                <a:cs typeface="Arial Unicode MS" panose="020B0604020202020204" pitchFamily="34" charset="-128"/>
              </a:rPr>
              <a:t>Costoro giunti da Gesù lo pregavano con insistenza: “</a:t>
            </a:r>
            <a:r>
              <a:rPr lang="it-IT" sz="1600" b="1" dirty="0">
                <a:ea typeface="Arial Unicode MS" panose="020B0604020202020204" pitchFamily="34" charset="-128"/>
                <a:cs typeface="Arial Unicode MS" panose="020B0604020202020204" pitchFamily="34" charset="-128"/>
              </a:rPr>
              <a:t>Egli merita che tu gli faccia questa grazia, dicevano, </a:t>
            </a:r>
            <a:r>
              <a:rPr lang="it-IT" sz="1600" b="1" baseline="30000" dirty="0">
                <a:ea typeface="Arial Unicode MS" panose="020B0604020202020204" pitchFamily="34" charset="-128"/>
                <a:cs typeface="Arial Unicode MS" panose="020B0604020202020204" pitchFamily="34" charset="-128"/>
              </a:rPr>
              <a:t>5</a:t>
            </a:r>
            <a:r>
              <a:rPr lang="it-IT" sz="1600" b="1" dirty="0">
                <a:ea typeface="Arial Unicode MS" panose="020B0604020202020204" pitchFamily="34" charset="-128"/>
                <a:cs typeface="Arial Unicode MS" panose="020B0604020202020204" pitchFamily="34" charset="-128"/>
              </a:rPr>
              <a:t>perché ama il nostro popolo, ed è stato lui a costruirci la sinagoga”</a:t>
            </a:r>
            <a:r>
              <a:rPr lang="it-IT" sz="1600" dirty="0">
                <a:ea typeface="Arial Unicode MS" panose="020B0604020202020204" pitchFamily="34" charset="-128"/>
                <a:cs typeface="Arial Unicode MS" panose="020B0604020202020204" pitchFamily="34" charset="-128"/>
              </a:rPr>
              <a:t>.</a:t>
            </a:r>
            <a:r>
              <a:rPr lang="it-IT" sz="1600" baseline="30000" dirty="0">
                <a:ea typeface="Arial Unicode MS" panose="020B0604020202020204" pitchFamily="34" charset="-128"/>
                <a:cs typeface="Arial Unicode MS" panose="020B0604020202020204" pitchFamily="34" charset="-128"/>
              </a:rPr>
              <a:t>6</a:t>
            </a:r>
            <a:r>
              <a:rPr lang="it-IT" sz="1600" dirty="0">
                <a:ea typeface="Arial Unicode MS" panose="020B0604020202020204" pitchFamily="34" charset="-128"/>
                <a:cs typeface="Arial Unicode MS" panose="020B0604020202020204" pitchFamily="34" charset="-128"/>
              </a:rPr>
              <a:t>Gesù si incamminò con loro. Non era ormai molto distante dalla casa quando il centurione mandò alcuni amici a dirgli: “Signore, non stare a disturbarti, io non son degno che tu entri sotto il mio tetto; </a:t>
            </a:r>
            <a:r>
              <a:rPr lang="it-IT" sz="1600" baseline="30000" dirty="0">
                <a:ea typeface="Arial Unicode MS" panose="020B0604020202020204" pitchFamily="34" charset="-128"/>
                <a:cs typeface="Arial Unicode MS" panose="020B0604020202020204" pitchFamily="34" charset="-128"/>
              </a:rPr>
              <a:t>7</a:t>
            </a:r>
            <a:r>
              <a:rPr lang="it-IT" sz="1600" dirty="0">
                <a:ea typeface="Arial Unicode MS" panose="020B0604020202020204" pitchFamily="34" charset="-128"/>
                <a:cs typeface="Arial Unicode MS" panose="020B0604020202020204" pitchFamily="34" charset="-128"/>
              </a:rPr>
              <a:t>per questo non mi sono neanche ritenuto degno di venire da te, ma comanda con una parola e il mio servo sarà guarito. </a:t>
            </a:r>
            <a:r>
              <a:rPr lang="it-IT" sz="1600" baseline="30000" dirty="0">
                <a:ea typeface="Arial Unicode MS" panose="020B0604020202020204" pitchFamily="34" charset="-128"/>
                <a:cs typeface="Arial Unicode MS" panose="020B0604020202020204" pitchFamily="34" charset="-128"/>
              </a:rPr>
              <a:t>8</a:t>
            </a:r>
            <a:r>
              <a:rPr lang="it-IT" sz="1600" dirty="0">
                <a:ea typeface="Arial Unicode MS" panose="020B0604020202020204" pitchFamily="34" charset="-128"/>
                <a:cs typeface="Arial Unicode MS" panose="020B0604020202020204" pitchFamily="34" charset="-128"/>
              </a:rPr>
              <a:t>Anch’io infatti sono uomo sottoposto a un’autorità, e ho sotto di me dei soldati; e dico all’uno: </a:t>
            </a:r>
            <a:r>
              <a:rPr lang="it-IT" sz="1600" dirty="0" err="1">
                <a:ea typeface="Arial Unicode MS" panose="020B0604020202020204" pitchFamily="34" charset="-128"/>
                <a:cs typeface="Arial Unicode MS" panose="020B0604020202020204" pitchFamily="34" charset="-128"/>
              </a:rPr>
              <a:t>Và</a:t>
            </a:r>
            <a:r>
              <a:rPr lang="it-IT" sz="1600" dirty="0">
                <a:ea typeface="Arial Unicode MS" panose="020B0604020202020204" pitchFamily="34" charset="-128"/>
                <a:cs typeface="Arial Unicode MS" panose="020B0604020202020204" pitchFamily="34" charset="-128"/>
              </a:rPr>
              <a:t> ed egli va, e a un altro: Vieni, ed egli viene, e al mio servo: </a:t>
            </a:r>
            <a:r>
              <a:rPr lang="it-IT" sz="1600" dirty="0" err="1">
                <a:ea typeface="Arial Unicode MS" panose="020B0604020202020204" pitchFamily="34" charset="-128"/>
                <a:cs typeface="Arial Unicode MS" panose="020B0604020202020204" pitchFamily="34" charset="-128"/>
              </a:rPr>
              <a:t>Fà</a:t>
            </a:r>
            <a:r>
              <a:rPr lang="it-IT" sz="1600" dirty="0">
                <a:ea typeface="Arial Unicode MS" panose="020B0604020202020204" pitchFamily="34" charset="-128"/>
                <a:cs typeface="Arial Unicode MS" panose="020B0604020202020204" pitchFamily="34" charset="-128"/>
              </a:rPr>
              <a:t> questo, ed egli lo fa”. </a:t>
            </a:r>
            <a:r>
              <a:rPr lang="it-IT" sz="1600" b="1" baseline="30000" dirty="0">
                <a:ea typeface="Arial Unicode MS" panose="020B0604020202020204" pitchFamily="34" charset="-128"/>
                <a:cs typeface="Arial Unicode MS" panose="020B0604020202020204" pitchFamily="34" charset="-128"/>
              </a:rPr>
              <a:t>9</a:t>
            </a:r>
            <a:r>
              <a:rPr lang="it-IT" sz="1600" b="1" dirty="0">
                <a:ea typeface="Arial Unicode MS" panose="020B0604020202020204" pitchFamily="34" charset="-128"/>
                <a:cs typeface="Arial Unicode MS" panose="020B0604020202020204" pitchFamily="34" charset="-128"/>
              </a:rPr>
              <a:t>All’udire questo Gesù restò ammirato e rivolgendosi alla folla che lo seguiva disse: “Io vi dico che neanche in Israele ho trovato una fede così grande! </a:t>
            </a:r>
            <a:r>
              <a:rPr lang="it-IT" sz="1600" dirty="0">
                <a:ea typeface="Arial Unicode MS" panose="020B0604020202020204" pitchFamily="34" charset="-128"/>
                <a:cs typeface="Arial Unicode MS" panose="020B0604020202020204" pitchFamily="34" charset="-128"/>
              </a:rPr>
              <a:t>”. </a:t>
            </a:r>
            <a:r>
              <a:rPr lang="it-IT" sz="1600" baseline="30000" dirty="0">
                <a:ea typeface="Arial Unicode MS" panose="020B0604020202020204" pitchFamily="34" charset="-128"/>
                <a:cs typeface="Arial Unicode MS" panose="020B0604020202020204" pitchFamily="34" charset="-128"/>
              </a:rPr>
              <a:t>10</a:t>
            </a:r>
            <a:r>
              <a:rPr lang="it-IT" sz="1600" dirty="0">
                <a:ea typeface="Arial Unicode MS" panose="020B0604020202020204" pitchFamily="34" charset="-128"/>
                <a:cs typeface="Arial Unicode MS" panose="020B0604020202020204" pitchFamily="34" charset="-128"/>
              </a:rPr>
              <a:t>E gli inviati, quando tornarono a casa, trovarono il servo guarito.</a:t>
            </a:r>
          </a:p>
        </p:txBody>
      </p:sp>
    </p:spTree>
    <p:extLst>
      <p:ext uri="{BB962C8B-B14F-4D97-AF65-F5344CB8AC3E}">
        <p14:creationId xmlns:p14="http://schemas.microsoft.com/office/powerpoint/2010/main" val="307104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rgbClr val="FFC000"/>
          </a:solidFill>
        </p:spPr>
        <p:txBody>
          <a:bodyPr>
            <a:normAutofit fontScale="90000"/>
          </a:bodyPr>
          <a:lstStyle/>
          <a:p>
            <a:r>
              <a:rPr lang="en-US" b="0" dirty="0"/>
              <a:t>Atlas of the Early Christian World, (Nelson 1966)</a:t>
            </a:r>
            <a:endParaRPr lang="it-IT" dirty="0"/>
          </a:p>
        </p:txBody>
      </p:sp>
      <p:pic>
        <p:nvPicPr>
          <p:cNvPr id="5" name="Segnaposto immagine 4"/>
          <p:cNvPicPr>
            <a:picLocks noGrp="1" noChangeAspect="1"/>
          </p:cNvPicPr>
          <p:nvPr>
            <p:ph type="pic" idx="1"/>
          </p:nvPr>
        </p:nvPicPr>
        <p:blipFill>
          <a:blip r:embed="rId2">
            <a:extLst>
              <a:ext uri="{28A0092B-C50C-407E-A947-70E740481C1C}">
                <a14:useLocalDpi xmlns:a14="http://schemas.microsoft.com/office/drawing/2010/main" val="0"/>
              </a:ext>
            </a:extLst>
          </a:blip>
          <a:srcRect l="7370" r="7370"/>
          <a:stretch>
            <a:fillRect/>
          </a:stretch>
        </p:blipFill>
        <p:spPr/>
      </p:pic>
      <p:sp>
        <p:nvSpPr>
          <p:cNvPr id="4" name="Segnaposto testo 3"/>
          <p:cNvSpPr>
            <a:spLocks noGrp="1"/>
          </p:cNvSpPr>
          <p:nvPr>
            <p:ph type="body" sz="half" idx="2"/>
          </p:nvPr>
        </p:nvSpPr>
        <p:spPr/>
        <p:txBody>
          <a:bodyPr/>
          <a:lstStyle/>
          <a:p>
            <a:endParaRPr lang="it-IT" dirty="0" smtClean="0"/>
          </a:p>
          <a:p>
            <a:endParaRPr lang="it-IT" dirty="0"/>
          </a:p>
          <a:p>
            <a:endParaRPr lang="it-IT" dirty="0" smtClean="0"/>
          </a:p>
          <a:p>
            <a:endParaRPr lang="it-IT" dirty="0"/>
          </a:p>
        </p:txBody>
      </p:sp>
      <p:sp>
        <p:nvSpPr>
          <p:cNvPr id="3" name="CasellaDiTesto 2"/>
          <p:cNvSpPr txBox="1"/>
          <p:nvPr/>
        </p:nvSpPr>
        <p:spPr>
          <a:xfrm>
            <a:off x="0" y="0"/>
            <a:ext cx="3606085" cy="923330"/>
          </a:xfrm>
          <a:prstGeom prst="rect">
            <a:avLst/>
          </a:prstGeom>
          <a:noFill/>
        </p:spPr>
        <p:txBody>
          <a:bodyPr wrap="square" rtlCol="0">
            <a:spAutoFit/>
          </a:bodyPr>
          <a:lstStyle/>
          <a:p>
            <a:r>
              <a:rPr lang="it-IT" dirty="0" err="1">
                <a:solidFill>
                  <a:schemeClr val="bg1"/>
                </a:solidFill>
              </a:rPr>
              <a:t>Josephus</a:t>
            </a:r>
            <a:r>
              <a:rPr lang="it-IT" dirty="0">
                <a:solidFill>
                  <a:schemeClr val="bg1"/>
                </a:solidFill>
              </a:rPr>
              <a:t> </a:t>
            </a:r>
            <a:r>
              <a:rPr lang="it-IT" dirty="0" err="1">
                <a:solidFill>
                  <a:schemeClr val="bg1"/>
                </a:solidFill>
              </a:rPr>
              <a:t>Flavius</a:t>
            </a:r>
            <a:r>
              <a:rPr lang="it-IT" dirty="0">
                <a:solidFill>
                  <a:schemeClr val="bg1"/>
                </a:solidFill>
              </a:rPr>
              <a:t> (?) (</a:t>
            </a:r>
            <a:r>
              <a:rPr lang="it-IT" dirty="0" err="1">
                <a:solidFill>
                  <a:schemeClr val="bg1"/>
                </a:solidFill>
              </a:rPr>
              <a:t>Ny</a:t>
            </a:r>
            <a:r>
              <a:rPr lang="it-IT" dirty="0">
                <a:solidFill>
                  <a:schemeClr val="bg1"/>
                </a:solidFill>
              </a:rPr>
              <a:t> Carlsberg </a:t>
            </a:r>
            <a:r>
              <a:rPr lang="it-IT" dirty="0" err="1">
                <a:solidFill>
                  <a:schemeClr val="bg1"/>
                </a:solidFill>
              </a:rPr>
              <a:t>Glyptotek</a:t>
            </a:r>
            <a:r>
              <a:rPr lang="it-IT" dirty="0">
                <a:solidFill>
                  <a:schemeClr val="bg1"/>
                </a:solidFill>
              </a:rPr>
              <a:t>, </a:t>
            </a:r>
            <a:r>
              <a:rPr lang="it-IT" dirty="0" err="1">
                <a:solidFill>
                  <a:schemeClr val="bg1"/>
                </a:solidFill>
              </a:rPr>
              <a:t>Copenhagen</a:t>
            </a:r>
            <a:r>
              <a:rPr lang="it-IT" dirty="0">
                <a:solidFill>
                  <a:schemeClr val="bg1"/>
                </a:solidFill>
              </a:rPr>
              <a:t>, </a:t>
            </a:r>
            <a:r>
              <a:rPr lang="it-IT" dirty="0" err="1">
                <a:solidFill>
                  <a:schemeClr val="bg1"/>
                </a:solidFill>
              </a:rPr>
              <a:t>Denmark</a:t>
            </a:r>
            <a:r>
              <a:rPr lang="it-IT" dirty="0">
                <a:solidFill>
                  <a:schemeClr val="bg1"/>
                </a:solidFill>
              </a:rPr>
              <a:t>)</a:t>
            </a:r>
          </a:p>
        </p:txBody>
      </p:sp>
    </p:spTree>
    <p:extLst>
      <p:ext uri="{BB962C8B-B14F-4D97-AF65-F5344CB8AC3E}">
        <p14:creationId xmlns:p14="http://schemas.microsoft.com/office/powerpoint/2010/main" val="42071164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rgbClr val="FFC000"/>
          </a:solidFill>
        </p:spPr>
        <p:txBody>
          <a:bodyPr/>
          <a:lstStyle/>
          <a:p>
            <a:r>
              <a:rPr lang="it-IT" dirty="0" smtClean="0"/>
              <a:t>Il corso</a:t>
            </a:r>
            <a:endParaRPr lang="it-IT" dirty="0"/>
          </a:p>
        </p:txBody>
      </p:sp>
      <p:sp>
        <p:nvSpPr>
          <p:cNvPr id="3" name="Segnaposto contenuto 2"/>
          <p:cNvSpPr>
            <a:spLocks noGrp="1"/>
          </p:cNvSpPr>
          <p:nvPr>
            <p:ph idx="1"/>
          </p:nvPr>
        </p:nvSpPr>
        <p:spPr>
          <a:xfrm>
            <a:off x="-1" y="0"/>
            <a:ext cx="8281115" cy="6858000"/>
          </a:xfrm>
          <a:solidFill>
            <a:schemeClr val="accent1">
              <a:lumMod val="40000"/>
              <a:lumOff val="60000"/>
            </a:schemeClr>
          </a:solidFill>
        </p:spPr>
        <p:txBody>
          <a:bodyPr>
            <a:normAutofit fontScale="92500"/>
          </a:bodyPr>
          <a:lstStyle/>
          <a:p>
            <a:pPr marL="0" indent="0">
              <a:buNone/>
            </a:pPr>
            <a:r>
              <a:rPr lang="it-IT" dirty="0" smtClean="0"/>
              <a:t> </a:t>
            </a:r>
            <a:r>
              <a:rPr lang="it-IT" sz="2400" b="1" cap="small" dirty="0" smtClean="0">
                <a:solidFill>
                  <a:srgbClr val="00B050"/>
                </a:solidFill>
              </a:rPr>
              <a:t>Domande preliminari</a:t>
            </a:r>
          </a:p>
          <a:p>
            <a:r>
              <a:rPr lang="it-IT" sz="2400" dirty="0" smtClean="0">
                <a:solidFill>
                  <a:srgbClr val="00B050"/>
                </a:solidFill>
              </a:rPr>
              <a:t>Cosa intendiamo per giudei e per gentili?</a:t>
            </a:r>
          </a:p>
          <a:p>
            <a:r>
              <a:rPr lang="it-IT" sz="2400" dirty="0" smtClean="0">
                <a:solidFill>
                  <a:srgbClr val="00B050"/>
                </a:solidFill>
              </a:rPr>
              <a:t>Chi sono i destinatari della predicazione di Gesù?</a:t>
            </a:r>
          </a:p>
          <a:p>
            <a:r>
              <a:rPr lang="it-IT" sz="2400" dirty="0" smtClean="0">
                <a:solidFill>
                  <a:srgbClr val="00B050"/>
                </a:solidFill>
              </a:rPr>
              <a:t>Continuità o discontinuità tra il movimento di Gesù e le prime comunità?</a:t>
            </a:r>
          </a:p>
          <a:p>
            <a:pPr marL="0" indent="0">
              <a:buNone/>
            </a:pPr>
            <a:r>
              <a:rPr lang="it-IT" sz="2400" b="1" cap="small" dirty="0"/>
              <a:t>Temi da trattare</a:t>
            </a:r>
            <a:r>
              <a:rPr lang="it-IT" sz="2400" cap="small" dirty="0"/>
              <a:t>:</a:t>
            </a:r>
            <a:endParaRPr lang="it-IT" sz="2400" dirty="0" smtClean="0"/>
          </a:p>
          <a:p>
            <a:r>
              <a:rPr lang="it-IT" sz="2400" dirty="0" smtClean="0"/>
              <a:t>Giudaismo e cristianesimo o giudaismo cristiano?</a:t>
            </a:r>
          </a:p>
          <a:p>
            <a:r>
              <a:rPr lang="it-IT" sz="2400" dirty="0" smtClean="0"/>
              <a:t>La «questione» gentile nel giudaismo del I secolo</a:t>
            </a:r>
          </a:p>
          <a:p>
            <a:r>
              <a:rPr lang="it-IT" sz="2400" dirty="0" smtClean="0"/>
              <a:t>La prima comunità di Gerusalemme</a:t>
            </a:r>
          </a:p>
          <a:p>
            <a:r>
              <a:rPr lang="it-IT" sz="2400" dirty="0"/>
              <a:t>E</a:t>
            </a:r>
            <a:r>
              <a:rPr lang="it-IT" sz="2400" dirty="0" smtClean="0"/>
              <a:t>brei ed </a:t>
            </a:r>
            <a:r>
              <a:rPr lang="it-IT" sz="2400" dirty="0" smtClean="0"/>
              <a:t>ellenisti. Due diverse idee di missione?</a:t>
            </a:r>
          </a:p>
          <a:p>
            <a:r>
              <a:rPr lang="it-IT" sz="2400" dirty="0" smtClean="0"/>
              <a:t>L’ingresso dei gentili nelle comunità dei seguaci di Gesù</a:t>
            </a:r>
            <a:endParaRPr lang="it-IT" sz="2400" dirty="0" smtClean="0"/>
          </a:p>
          <a:p>
            <a:r>
              <a:rPr lang="it-IT" sz="2400" dirty="0" smtClean="0"/>
              <a:t>Proseliti, </a:t>
            </a:r>
            <a:r>
              <a:rPr lang="it-IT" sz="2400" dirty="0" smtClean="0"/>
              <a:t>Timorati </a:t>
            </a:r>
            <a:r>
              <a:rPr lang="it-IT" sz="2400" dirty="0" smtClean="0"/>
              <a:t>di Dio </a:t>
            </a:r>
            <a:r>
              <a:rPr lang="it-IT" sz="2400" dirty="0" smtClean="0"/>
              <a:t>e simpatizzanti</a:t>
            </a:r>
          </a:p>
          <a:p>
            <a:r>
              <a:rPr lang="it-IT" sz="2400" dirty="0" smtClean="0"/>
              <a:t>La </a:t>
            </a:r>
            <a:r>
              <a:rPr lang="it-IT" sz="2400" dirty="0" smtClean="0"/>
              <a:t>circoncisione </a:t>
            </a:r>
            <a:r>
              <a:rPr lang="it-IT" sz="2400" dirty="0" smtClean="0"/>
              <a:t>come </a:t>
            </a:r>
            <a:r>
              <a:rPr lang="it-IT" sz="2400" i="1" dirty="0" err="1" smtClean="0"/>
              <a:t>identity</a:t>
            </a:r>
            <a:r>
              <a:rPr lang="it-IT" sz="2400" i="1" dirty="0" smtClean="0"/>
              <a:t> marker: </a:t>
            </a:r>
            <a:r>
              <a:rPr lang="it-IT" sz="2400" dirty="0" smtClean="0"/>
              <a:t>il «concilio» di Gerusalemme</a:t>
            </a:r>
          </a:p>
          <a:p>
            <a:r>
              <a:rPr lang="it-IT" sz="2400" dirty="0" smtClean="0"/>
              <a:t>La circoncisione, la legge e la separazione delle strade</a:t>
            </a:r>
            <a:endParaRPr lang="it-IT" sz="2400" dirty="0" smtClean="0"/>
          </a:p>
          <a:p>
            <a:pPr marL="0" indent="0">
              <a:buNone/>
            </a:pPr>
            <a:endParaRPr lang="it-IT" dirty="0" smtClean="0"/>
          </a:p>
        </p:txBody>
      </p:sp>
    </p:spTree>
    <p:extLst>
      <p:ext uri="{BB962C8B-B14F-4D97-AF65-F5344CB8AC3E}">
        <p14:creationId xmlns:p14="http://schemas.microsoft.com/office/powerpoint/2010/main" val="33070339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244897"/>
            <a:ext cx="10058400" cy="1147805"/>
          </a:xfrm>
          <a:solidFill>
            <a:srgbClr val="FFC000"/>
          </a:solidFill>
        </p:spPr>
        <p:txBody>
          <a:bodyPr>
            <a:normAutofit fontScale="90000"/>
          </a:bodyPr>
          <a:lstStyle/>
          <a:p>
            <a:r>
              <a:rPr lang="it-IT" sz="4000" dirty="0" smtClean="0">
                <a:solidFill>
                  <a:srgbClr val="00B050"/>
                </a:solidFill>
              </a:rPr>
              <a:t>Presenza giudaic</a:t>
            </a:r>
            <a:r>
              <a:rPr lang="it-IT" sz="4000" dirty="0" smtClean="0">
                <a:solidFill>
                  <a:srgbClr val="00B050"/>
                </a:solidFill>
              </a:rPr>
              <a:t>a nel bacino mediterraneo</a:t>
            </a:r>
            <a:r>
              <a:rPr lang="it-IT" dirty="0">
                <a:solidFill>
                  <a:srgbClr val="00B050"/>
                </a:solidFill>
              </a:rPr>
              <a:t/>
            </a:r>
            <a:br>
              <a:rPr lang="it-IT" dirty="0">
                <a:solidFill>
                  <a:srgbClr val="00B050"/>
                </a:solidFill>
              </a:rPr>
            </a:br>
            <a:endParaRPr lang="it-IT" dirty="0">
              <a:solidFill>
                <a:srgbClr val="0070C0"/>
              </a:solidFill>
            </a:endParaRPr>
          </a:p>
        </p:txBody>
      </p:sp>
      <p:pic>
        <p:nvPicPr>
          <p:cNvPr id="4" name="Segnaposto contenuto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451538" y="2110581"/>
            <a:ext cx="6014434" cy="4123177"/>
          </a:xfrm>
          <a:ln w="38100">
            <a:solidFill>
              <a:srgbClr val="FFC000"/>
            </a:solidFill>
          </a:ln>
        </p:spPr>
      </p:pic>
    </p:spTree>
    <p:extLst>
      <p:ext uri="{BB962C8B-B14F-4D97-AF65-F5344CB8AC3E}">
        <p14:creationId xmlns:p14="http://schemas.microsoft.com/office/powerpoint/2010/main" val="22706669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solidFill>
            <a:srgbClr val="FFC000"/>
          </a:solidFill>
        </p:spPr>
        <p:txBody>
          <a:bodyPr>
            <a:normAutofit fontScale="90000"/>
          </a:bodyPr>
          <a:lstStyle/>
          <a:p>
            <a:r>
              <a:rPr lang="it-IT" dirty="0"/>
              <a:t>Giudaismo e cristianesimo o giudaismo cristiano?</a:t>
            </a:r>
            <a:endParaRPr lang="it-IT" dirty="0"/>
          </a:p>
        </p:txBody>
      </p:sp>
      <p:sp>
        <p:nvSpPr>
          <p:cNvPr id="3" name="Segnaposto contenuto 2"/>
          <p:cNvSpPr>
            <a:spLocks noGrp="1"/>
          </p:cNvSpPr>
          <p:nvPr>
            <p:ph idx="1"/>
          </p:nvPr>
        </p:nvSpPr>
        <p:spPr>
          <a:xfrm>
            <a:off x="-1" y="0"/>
            <a:ext cx="8281115" cy="6858000"/>
          </a:xfrm>
          <a:solidFill>
            <a:schemeClr val="accent1">
              <a:lumMod val="40000"/>
              <a:lumOff val="60000"/>
            </a:schemeClr>
          </a:solidFill>
        </p:spPr>
        <p:txBody>
          <a:bodyPr>
            <a:normAutofit/>
          </a:bodyPr>
          <a:lstStyle/>
          <a:p>
            <a:pPr marL="285750" indent="-285750">
              <a:lnSpc>
                <a:spcPct val="200000"/>
              </a:lnSpc>
              <a:buFont typeface="Arial" panose="020B0604020202020204" pitchFamily="34" charset="0"/>
              <a:buChar char="•"/>
            </a:pPr>
            <a:r>
              <a:rPr lang="it-IT" dirty="0" smtClean="0"/>
              <a:t> </a:t>
            </a:r>
            <a:r>
              <a:rPr lang="it-IT" sz="2400" dirty="0"/>
              <a:t>Giudaismo realtà varia e articolata</a:t>
            </a:r>
          </a:p>
          <a:p>
            <a:pPr marL="285750" indent="-285750">
              <a:lnSpc>
                <a:spcPct val="200000"/>
              </a:lnSpc>
              <a:buFont typeface="Arial" panose="020B0604020202020204" pitchFamily="34" charset="0"/>
              <a:buChar char="•"/>
            </a:pPr>
            <a:r>
              <a:rPr lang="it-IT" sz="2400" dirty="0"/>
              <a:t>Giudaismo realtà storico-sociale prima che fenomeno religioso</a:t>
            </a:r>
          </a:p>
          <a:p>
            <a:pPr marL="285750" indent="-285750">
              <a:lnSpc>
                <a:spcPct val="200000"/>
              </a:lnSpc>
              <a:buFont typeface="Arial" panose="020B0604020202020204" pitchFamily="34" charset="0"/>
              <a:buChar char="•"/>
            </a:pPr>
            <a:r>
              <a:rPr lang="it-IT" sz="2400" dirty="0"/>
              <a:t>Giudaismo dialettico al suo interno</a:t>
            </a:r>
          </a:p>
          <a:p>
            <a:pPr marL="285750" indent="-285750">
              <a:lnSpc>
                <a:spcPct val="200000"/>
              </a:lnSpc>
              <a:buFont typeface="Arial" panose="020B0604020202020204" pitchFamily="34" charset="0"/>
              <a:buChar char="•"/>
            </a:pPr>
            <a:r>
              <a:rPr lang="it-IT" sz="2400" dirty="0"/>
              <a:t>Orizzonte </a:t>
            </a:r>
            <a:r>
              <a:rPr lang="it-IT" sz="2400" dirty="0" err="1"/>
              <a:t>intragiudaico</a:t>
            </a:r>
            <a:r>
              <a:rPr lang="it-IT" sz="2400" dirty="0"/>
              <a:t> entro cui collocare il cristianesimo</a:t>
            </a:r>
          </a:p>
          <a:p>
            <a:pPr marL="285750" indent="-285750">
              <a:lnSpc>
                <a:spcPct val="200000"/>
              </a:lnSpc>
              <a:buFont typeface="Arial" panose="020B0604020202020204" pitchFamily="34" charset="0"/>
              <a:buChar char="•"/>
            </a:pPr>
            <a:r>
              <a:rPr lang="it-IT" sz="2400" dirty="0"/>
              <a:t>Giudaismo e cristianesimo o giudaismi e cristianesimi?</a:t>
            </a:r>
          </a:p>
          <a:p>
            <a:pPr marL="0" indent="0">
              <a:buNone/>
            </a:pPr>
            <a:endParaRPr lang="it-IT" dirty="0" smtClean="0"/>
          </a:p>
        </p:txBody>
      </p:sp>
    </p:spTree>
    <p:extLst>
      <p:ext uri="{BB962C8B-B14F-4D97-AF65-F5344CB8AC3E}">
        <p14:creationId xmlns:p14="http://schemas.microsoft.com/office/powerpoint/2010/main" val="32179809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549640" y="338069"/>
            <a:ext cx="3200400" cy="2160431"/>
          </a:xfrm>
          <a:solidFill>
            <a:srgbClr val="FFC000"/>
          </a:solidFill>
        </p:spPr>
        <p:txBody>
          <a:bodyPr>
            <a:normAutofit fontScale="90000"/>
          </a:bodyPr>
          <a:lstStyle/>
          <a:p>
            <a:r>
              <a:rPr lang="it-IT" dirty="0" smtClean="0"/>
              <a:t>Un tema centrale nel dibattito storiografico contemporaneo</a:t>
            </a:r>
            <a:endParaRPr lang="it-IT" dirty="0"/>
          </a:p>
        </p:txBody>
      </p:sp>
      <p:sp>
        <p:nvSpPr>
          <p:cNvPr id="3" name="Segnaposto contenuto 2"/>
          <p:cNvSpPr>
            <a:spLocks noGrp="1"/>
          </p:cNvSpPr>
          <p:nvPr>
            <p:ph idx="1"/>
          </p:nvPr>
        </p:nvSpPr>
        <p:spPr>
          <a:xfrm>
            <a:off x="296215" y="338069"/>
            <a:ext cx="8010658" cy="5020056"/>
          </a:xfrm>
          <a:solidFill>
            <a:schemeClr val="accent1">
              <a:lumMod val="40000"/>
              <a:lumOff val="60000"/>
            </a:schemeClr>
          </a:solidFill>
        </p:spPr>
        <p:txBody>
          <a:bodyPr>
            <a:normAutofit/>
          </a:bodyPr>
          <a:lstStyle/>
          <a:p>
            <a:pPr marL="0" indent="0">
              <a:buNone/>
            </a:pPr>
            <a:r>
              <a:rPr lang="it-IT" dirty="0" smtClean="0"/>
              <a:t>Cosa significa tutto questo per la storia delle origini cristiane?</a:t>
            </a:r>
          </a:p>
          <a:p>
            <a:pPr marL="0" indent="0">
              <a:buNone/>
            </a:pPr>
            <a:r>
              <a:rPr lang="it-IT" dirty="0" smtClean="0"/>
              <a:t>La separazione delle strade/The </a:t>
            </a:r>
            <a:r>
              <a:rPr lang="it-IT" dirty="0" err="1" smtClean="0"/>
              <a:t>parting</a:t>
            </a:r>
            <a:r>
              <a:rPr lang="it-IT" dirty="0" smtClean="0"/>
              <a:t> of the ways</a:t>
            </a:r>
          </a:p>
          <a:p>
            <a:pPr marL="0" indent="0">
              <a:buNone/>
            </a:pPr>
            <a:r>
              <a:rPr lang="it-IT" dirty="0" smtClean="0">
                <a:solidFill>
                  <a:srgbClr val="00B050"/>
                </a:solidFill>
              </a:rPr>
              <a:t>Prospettiva cristiana</a:t>
            </a:r>
            <a:r>
              <a:rPr lang="it-IT" dirty="0" smtClean="0"/>
              <a:t>	</a:t>
            </a:r>
            <a:r>
              <a:rPr lang="it-IT" dirty="0" smtClean="0">
                <a:solidFill>
                  <a:srgbClr val="C00000"/>
                </a:solidFill>
              </a:rPr>
              <a:t>Approccio filosofico-religioso</a:t>
            </a:r>
          </a:p>
          <a:p>
            <a:pPr marL="0" indent="0">
              <a:buNone/>
            </a:pPr>
            <a:r>
              <a:rPr lang="it-IT" dirty="0" smtClean="0">
                <a:solidFill>
                  <a:srgbClr val="00B050"/>
                </a:solidFill>
              </a:rPr>
              <a:t>Prospettiva giudaica</a:t>
            </a:r>
            <a:r>
              <a:rPr lang="it-IT" dirty="0" smtClean="0"/>
              <a:t>	</a:t>
            </a:r>
            <a:r>
              <a:rPr lang="it-IT" dirty="0" smtClean="0">
                <a:solidFill>
                  <a:srgbClr val="C00000"/>
                </a:solidFill>
              </a:rPr>
              <a:t>Approccio storico-letterario</a:t>
            </a:r>
          </a:p>
          <a:p>
            <a:pPr marL="0" indent="0">
              <a:buNone/>
            </a:pPr>
            <a:r>
              <a:rPr lang="it-IT" dirty="0" smtClean="0">
                <a:solidFill>
                  <a:srgbClr val="00B050"/>
                </a:solidFill>
              </a:rPr>
              <a:t>Prospettiva romana</a:t>
            </a:r>
            <a:r>
              <a:rPr lang="it-IT" dirty="0" smtClean="0"/>
              <a:t>	</a:t>
            </a:r>
            <a:r>
              <a:rPr lang="it-IT" dirty="0" smtClean="0">
                <a:solidFill>
                  <a:srgbClr val="C00000"/>
                </a:solidFill>
              </a:rPr>
              <a:t>Approccio sociologico</a:t>
            </a:r>
          </a:p>
          <a:p>
            <a:pPr marL="0" indent="0">
              <a:buNone/>
            </a:pPr>
            <a:endParaRPr lang="it-IT" dirty="0" smtClean="0"/>
          </a:p>
        </p:txBody>
      </p:sp>
      <p:pic>
        <p:nvPicPr>
          <p:cNvPr id="5" name="Immagine 4"/>
          <p:cNvPicPr>
            <a:picLocks noChangeAspect="1"/>
          </p:cNvPicPr>
          <p:nvPr/>
        </p:nvPicPr>
        <p:blipFill rotWithShape="1">
          <a:blip r:embed="rId2"/>
          <a:srcRect r="-186" b="406"/>
          <a:stretch/>
        </p:blipFill>
        <p:spPr>
          <a:xfrm>
            <a:off x="296215" y="2633856"/>
            <a:ext cx="2048033" cy="3060000"/>
          </a:xfrm>
          <a:prstGeom prst="rect">
            <a:avLst/>
          </a:prstGeom>
        </p:spPr>
      </p:pic>
      <p:pic>
        <p:nvPicPr>
          <p:cNvPr id="6" name="Immagine 5"/>
          <p:cNvPicPr>
            <a:picLocks noChangeAspect="1"/>
          </p:cNvPicPr>
          <p:nvPr/>
        </p:nvPicPr>
        <p:blipFill>
          <a:blip r:embed="rId3"/>
          <a:stretch>
            <a:fillRect/>
          </a:stretch>
        </p:blipFill>
        <p:spPr>
          <a:xfrm>
            <a:off x="2310942" y="2645856"/>
            <a:ext cx="1981200" cy="3048000"/>
          </a:xfrm>
          <a:prstGeom prst="rect">
            <a:avLst/>
          </a:prstGeom>
        </p:spPr>
      </p:pic>
      <p:pic>
        <p:nvPicPr>
          <p:cNvPr id="7" name="Immagine 6"/>
          <p:cNvPicPr>
            <a:picLocks noChangeAspect="1"/>
          </p:cNvPicPr>
          <p:nvPr/>
        </p:nvPicPr>
        <p:blipFill>
          <a:blip r:embed="rId4"/>
          <a:stretch>
            <a:fillRect/>
          </a:stretch>
        </p:blipFill>
        <p:spPr>
          <a:xfrm>
            <a:off x="4268515" y="2645856"/>
            <a:ext cx="2000008" cy="3060000"/>
          </a:xfrm>
          <a:prstGeom prst="rect">
            <a:avLst/>
          </a:prstGeom>
        </p:spPr>
      </p:pic>
      <p:pic>
        <p:nvPicPr>
          <p:cNvPr id="8" name="Immagine 7"/>
          <p:cNvPicPr>
            <a:picLocks noChangeAspect="1"/>
          </p:cNvPicPr>
          <p:nvPr/>
        </p:nvPicPr>
        <p:blipFill>
          <a:blip r:embed="rId5"/>
          <a:stretch>
            <a:fillRect/>
          </a:stretch>
        </p:blipFill>
        <p:spPr>
          <a:xfrm>
            <a:off x="6268523" y="2657856"/>
            <a:ext cx="2038350" cy="3048000"/>
          </a:xfrm>
          <a:prstGeom prst="rect">
            <a:avLst/>
          </a:prstGeom>
        </p:spPr>
      </p:pic>
    </p:spTree>
    <p:extLst>
      <p:ext uri="{BB962C8B-B14F-4D97-AF65-F5344CB8AC3E}">
        <p14:creationId xmlns:p14="http://schemas.microsoft.com/office/powerpoint/2010/main" val="8646448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484632"/>
            <a:ext cx="10058400" cy="753325"/>
          </a:xfrm>
          <a:solidFill>
            <a:srgbClr val="FFC000"/>
          </a:solidFill>
        </p:spPr>
        <p:txBody>
          <a:bodyPr/>
          <a:lstStyle/>
          <a:p>
            <a:r>
              <a:rPr lang="it-IT" dirty="0" smtClean="0"/>
              <a:t>… </a:t>
            </a:r>
            <a:r>
              <a:rPr lang="it-IT" smtClean="0"/>
              <a:t>e ora </a:t>
            </a:r>
            <a:r>
              <a:rPr lang="it-IT" dirty="0" smtClean="0"/>
              <a:t>un compito…</a:t>
            </a:r>
            <a:endParaRPr lang="it-IT" dirty="0"/>
          </a:p>
        </p:txBody>
      </p:sp>
      <p:sp>
        <p:nvSpPr>
          <p:cNvPr id="3" name="Segnaposto contenuto 2"/>
          <p:cNvSpPr>
            <a:spLocks noGrp="1"/>
          </p:cNvSpPr>
          <p:nvPr>
            <p:ph sz="half" idx="1"/>
          </p:nvPr>
        </p:nvSpPr>
        <p:spPr>
          <a:xfrm>
            <a:off x="244699" y="1637400"/>
            <a:ext cx="11088709" cy="1273225"/>
          </a:xfrm>
          <a:ln w="38100">
            <a:solidFill>
              <a:srgbClr val="FFC000"/>
            </a:solidFill>
          </a:ln>
        </p:spPr>
        <p:txBody>
          <a:bodyPr>
            <a:normAutofit fontScale="77500" lnSpcReduction="20000"/>
          </a:bodyPr>
          <a:lstStyle/>
          <a:p>
            <a:pPr marL="0" indent="0" algn="just">
              <a:lnSpc>
                <a:spcPct val="150000"/>
              </a:lnSpc>
              <a:buNone/>
            </a:pPr>
            <a:r>
              <a:rPr lang="it-IT" sz="3600" b="1" dirty="0" smtClean="0">
                <a:latin typeface="Times New Roman" panose="02020603050405020304" pitchFamily="18" charset="0"/>
                <a:cs typeface="Times New Roman" panose="02020603050405020304" pitchFamily="18" charset="0"/>
              </a:rPr>
              <a:t>Individua quelli che reputi degli </a:t>
            </a:r>
            <a:r>
              <a:rPr lang="it-IT" sz="3600" b="1" dirty="0" err="1" smtClean="0">
                <a:latin typeface="Times New Roman" panose="02020603050405020304" pitchFamily="18" charset="0"/>
                <a:cs typeface="Times New Roman" panose="02020603050405020304" pitchFamily="18" charset="0"/>
              </a:rPr>
              <a:t>identity</a:t>
            </a:r>
            <a:r>
              <a:rPr lang="it-IT" sz="3600" b="1" dirty="0" smtClean="0">
                <a:latin typeface="Times New Roman" panose="02020603050405020304" pitchFamily="18" charset="0"/>
                <a:cs typeface="Times New Roman" panose="02020603050405020304" pitchFamily="18" charset="0"/>
              </a:rPr>
              <a:t> </a:t>
            </a:r>
            <a:r>
              <a:rPr lang="it-IT" sz="3600" b="1" dirty="0" err="1" smtClean="0">
                <a:latin typeface="Times New Roman" panose="02020603050405020304" pitchFamily="18" charset="0"/>
                <a:cs typeface="Times New Roman" panose="02020603050405020304" pitchFamily="18" charset="0"/>
              </a:rPr>
              <a:t>markers</a:t>
            </a:r>
            <a:r>
              <a:rPr lang="it-IT" sz="3600" b="1" dirty="0" smtClean="0">
                <a:latin typeface="Times New Roman" panose="02020603050405020304" pitchFamily="18" charset="0"/>
                <a:cs typeface="Times New Roman" panose="02020603050405020304" pitchFamily="18" charset="0"/>
              </a:rPr>
              <a:t> della tua comunità di appartenenza.</a:t>
            </a:r>
            <a:endParaRPr lang="it-IT"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139998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gno">
  <a:themeElements>
    <a:clrScheme name="Legno">
      <a:dk1>
        <a:sysClr val="windowText" lastClr="000000"/>
      </a:dk1>
      <a:lt1>
        <a:sysClr val="window" lastClr="FFFFFF"/>
      </a:lt1>
      <a:dk2>
        <a:srgbClr val="84ACB6"/>
      </a:dk2>
      <a:lt2>
        <a:srgbClr val="EBE9DD"/>
      </a:lt2>
      <a:accent1>
        <a:srgbClr val="6F8183"/>
      </a:accent1>
      <a:accent2>
        <a:srgbClr val="967E96"/>
      </a:accent2>
      <a:accent3>
        <a:srgbClr val="CCC893"/>
      </a:accent3>
      <a:accent4>
        <a:srgbClr val="A54D74"/>
      </a:accent4>
      <a:accent5>
        <a:srgbClr val="949C6B"/>
      </a:accent5>
      <a:accent6>
        <a:srgbClr val="766A50"/>
      </a:accent6>
      <a:hlink>
        <a:srgbClr val="CC6600"/>
      </a:hlink>
      <a:folHlink>
        <a:srgbClr val="777777"/>
      </a:folHlink>
    </a:clrScheme>
    <a:fontScheme name="Legno">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panose="02050604050505020204"/>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egno">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8E89CD47-BF55-4DDE-B823-2283AA7E7695}"/>
    </a:ext>
  </a:extLst>
</a:theme>
</file>

<file path=docProps/app.xml><?xml version="1.0" encoding="utf-8"?>
<Properties xmlns="http://schemas.openxmlformats.org/officeDocument/2006/extended-properties" xmlns:vt="http://schemas.openxmlformats.org/officeDocument/2006/docPropsVTypes">
  <Template>Legno</Template>
  <TotalTime>934</TotalTime>
  <Words>601</Words>
  <Application>Microsoft Office PowerPoint</Application>
  <PresentationFormat>Widescreen</PresentationFormat>
  <Paragraphs>53</Paragraphs>
  <Slides>12</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12</vt:i4>
      </vt:variant>
    </vt:vector>
  </HeadingPairs>
  <TitlesOfParts>
    <vt:vector size="19" baseType="lpstr">
      <vt:lpstr>Arial Unicode MS</vt:lpstr>
      <vt:lpstr>Arial</vt:lpstr>
      <vt:lpstr>Bookman Old Style</vt:lpstr>
      <vt:lpstr>Century Gothic</vt:lpstr>
      <vt:lpstr>Times New Roman</vt:lpstr>
      <vt:lpstr>Wingdings</vt:lpstr>
      <vt:lpstr>Legno</vt:lpstr>
      <vt:lpstr>Giudei e Pagani nelle chiese del Nuovo Testamento</vt:lpstr>
      <vt:lpstr>Fonti</vt:lpstr>
      <vt:lpstr>Bibliografia</vt:lpstr>
      <vt:lpstr>Bibliografia</vt:lpstr>
      <vt:lpstr>Presentazione standard di PowerPoint</vt:lpstr>
      <vt:lpstr>Presentazione standard di PowerPoint</vt:lpstr>
      <vt:lpstr>Atlas of the Early Christian World, (Nelson 1966)</vt:lpstr>
      <vt:lpstr>Il corso</vt:lpstr>
      <vt:lpstr>Presenza giudaica nel bacino mediterraneo </vt:lpstr>
      <vt:lpstr>Giudaismo e cristianesimo o giudaismo cristiano?</vt:lpstr>
      <vt:lpstr>Un tema centrale nel dibattito storiografico contemporaneo</vt:lpstr>
      <vt:lpstr>… e ora un compito…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Gesù, ebreo di Galilea, nella società mediterranea del I sec.</dc:title>
  <dc:creator>dario garribba</dc:creator>
  <cp:lastModifiedBy>dario garribba</cp:lastModifiedBy>
  <cp:revision>82</cp:revision>
  <dcterms:created xsi:type="dcterms:W3CDTF">2017-09-22T20:39:27Z</dcterms:created>
  <dcterms:modified xsi:type="dcterms:W3CDTF">2020-02-08T14:35:55Z</dcterms:modified>
</cp:coreProperties>
</file>