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74" r:id="rId3"/>
    <p:sldId id="304" r:id="rId4"/>
    <p:sldId id="302" r:id="rId5"/>
    <p:sldId id="311" r:id="rId6"/>
    <p:sldId id="308" r:id="rId7"/>
    <p:sldId id="309" r:id="rId8"/>
    <p:sldId id="310" r:id="rId9"/>
    <p:sldId id="306" r:id="rId10"/>
    <p:sldId id="307" r:id="rId11"/>
    <p:sldId id="305" r:id="rId12"/>
    <p:sldId id="297" r:id="rId13"/>
    <p:sldId id="29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66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47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F6EE328-6AFF-436B-881F-213D56084544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3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74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1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9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4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71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C5EFB91-0324-450E-B17F-36DC0ECCE413}" type="datetimeFigureOut">
              <a:rPr lang="en-US" smtClean="0"/>
              <a:t>3/3/2020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7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7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7674-C1BA-4107-9B06-6D4CAC3A3DF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3375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2E37674-C1BA-4107-9B06-6D4CAC3A3DF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3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cap="small" dirty="0" smtClean="0"/>
              <a:t>Giudei e Pagani nelle chiese del Nuovo Testamento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792614"/>
            <a:ext cx="7891272" cy="71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 smtClean="0"/>
              <a:t>Lezione 3</a:t>
            </a:r>
            <a:endParaRPr lang="it-IT" u="sng" dirty="0"/>
          </a:p>
        </p:txBody>
      </p:sp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Il tema del giorno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069848" y="2093976"/>
            <a:ext cx="1005840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Cosa significa la formazione di un gruppo di seguaci di Gesù?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Che spazio ha il giudaismo nei primissimi seguaci di Gesù?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448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9854" y="2093976"/>
            <a:ext cx="10805374" cy="452431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L’identità è una costruzione culturale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Un gruppo ha bisogno di determinare dei confini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Un gruppo ha bisogno di difendere i confini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Un gruppo deve fissare degli </a:t>
            </a:r>
            <a:r>
              <a:rPr lang="it-IT" sz="2400" dirty="0" err="1" smtClean="0"/>
              <a:t>identity</a:t>
            </a:r>
            <a:r>
              <a:rPr lang="it-IT" sz="2400" dirty="0" smtClean="0"/>
              <a:t> </a:t>
            </a:r>
            <a:r>
              <a:rPr lang="it-IT" sz="2400" dirty="0" err="1" smtClean="0"/>
              <a:t>markers</a:t>
            </a:r>
            <a:endParaRPr lang="it-IT" sz="2400" dirty="0" smtClean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400" dirty="0" smtClean="0"/>
              <a:t>Gli </a:t>
            </a:r>
            <a:r>
              <a:rPr lang="it-IT" sz="2400" dirty="0" err="1" smtClean="0"/>
              <a:t>identity</a:t>
            </a:r>
            <a:r>
              <a:rPr lang="it-IT" sz="2400" dirty="0" smtClean="0"/>
              <a:t> </a:t>
            </a:r>
            <a:r>
              <a:rPr lang="it-IT" sz="2400" dirty="0" err="1" smtClean="0"/>
              <a:t>markers</a:t>
            </a:r>
            <a:r>
              <a:rPr lang="it-IT" sz="2400" dirty="0" smtClean="0"/>
              <a:t> devono essere flessibili per garantire la sopravvivenza del gruppo</a:t>
            </a:r>
            <a:endParaRPr lang="it-IT" sz="24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L’identità di un gruppo sociale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06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753325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sz="2400" dirty="0" smtClean="0"/>
              <a:t>… che gruppo è quello presentato da </a:t>
            </a:r>
            <a:r>
              <a:rPr lang="it-IT" sz="2400" i="1" dirty="0" smtClean="0"/>
              <a:t>Atti</a:t>
            </a:r>
            <a:r>
              <a:rPr lang="it-IT" sz="2400" dirty="0" smtClean="0"/>
              <a:t>?…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80304" y="851789"/>
            <a:ext cx="11565228" cy="5330069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1,13-3</a:t>
            </a:r>
          </a:p>
          <a:p>
            <a:pPr marL="0" indent="0">
              <a:buNone/>
            </a:pPr>
            <a:r>
              <a:rPr lang="it-IT" dirty="0"/>
              <a:t>Quando furono entrati, salirono nella sala di sopra dove di consueto si trattenevano Pietro e Giovanni, Giacomo e Andrea, Filippo e Tommaso, Bartolomeo e Matteo, Giacomo d'Alfeo e Simone lo Zelota, e Giuda di Giacomo</a:t>
            </a:r>
            <a:r>
              <a:rPr lang="it-IT" dirty="0" smtClean="0"/>
              <a:t>.</a:t>
            </a:r>
            <a:r>
              <a:rPr lang="it-IT" dirty="0"/>
              <a:t> Tutti questi perseveravano concordi nella preghiera, con le donne, e con Maria, madre di Gesù, e con i fratelli di </a:t>
            </a:r>
            <a:r>
              <a:rPr lang="it-IT" dirty="0" smtClean="0"/>
              <a:t>lui. In </a:t>
            </a:r>
            <a:r>
              <a:rPr lang="it-IT" dirty="0"/>
              <a:t>quei giorni, Pietro, alzatosi in mezzo ai fratelli (il numero delle persone riunite era di circa centoventi), disse:</a:t>
            </a:r>
            <a:br>
              <a:rPr lang="it-IT" dirty="0"/>
            </a:br>
            <a:r>
              <a:rPr lang="it-IT" dirty="0"/>
              <a:t>16 «Fratelli, era necessario che si adempisse la profezia della Scrittura pronunciata dallo Spirito Santo per bocca di Davide riguardo a Giuda, che fece da guida a quelli che arrestarono Gesù. 17 Perché egli era uno di noi e aveva ricevuto la sua parte di questo </a:t>
            </a:r>
            <a:r>
              <a:rPr lang="it-IT" dirty="0" smtClean="0"/>
              <a:t>ministero…</a:t>
            </a:r>
            <a:r>
              <a:rPr lang="it-IT" dirty="0"/>
              <a:t> </a:t>
            </a:r>
            <a:br>
              <a:rPr lang="it-IT" dirty="0"/>
            </a:br>
            <a:r>
              <a:rPr lang="it-IT" dirty="0"/>
              <a:t>21 Bisogna dunque che tra gli uomini che sono stati in nostra compagnia tutto il tempo che il Signore Gesù visse con </a:t>
            </a:r>
            <a:r>
              <a:rPr lang="it-IT" dirty="0" smtClean="0"/>
              <a:t>noi</a:t>
            </a:r>
            <a:r>
              <a:rPr lang="it-IT" dirty="0"/>
              <a:t>, a cominciare dal battesimo di Giovanni fino al giorno che egli, tolto da noi, è stato elevato in cielo, uno diventi testimone con noi della sua risurrezione».</a:t>
            </a:r>
            <a:br>
              <a:rPr lang="it-IT" dirty="0"/>
            </a:br>
            <a:r>
              <a:rPr lang="it-IT" dirty="0"/>
              <a:t>23 Essi ne presentarono due: Giuseppe, detto </a:t>
            </a:r>
            <a:r>
              <a:rPr lang="it-IT" dirty="0" err="1"/>
              <a:t>Barsabba</a:t>
            </a:r>
            <a:r>
              <a:rPr lang="it-IT" dirty="0"/>
              <a:t>, che era soprannominato Giusto, e Mattia</a:t>
            </a:r>
            <a:r>
              <a:rPr lang="it-IT" dirty="0" smtClean="0"/>
              <a:t>.</a:t>
            </a:r>
            <a:r>
              <a:rPr lang="it-IT" dirty="0"/>
              <a:t>.</a:t>
            </a:r>
            <a:r>
              <a:rPr lang="it-IT" dirty="0" smtClean="0"/>
              <a:t>.</a:t>
            </a:r>
            <a:r>
              <a:rPr lang="it-IT" dirty="0"/>
              <a:t> 26 Tirarono quindi a sorte, e la sorte cadde su Mattia, che fu incluso tra gli undici apostoli</a:t>
            </a:r>
          </a:p>
          <a:p>
            <a:pPr marL="0" indent="0">
              <a:buNone/>
            </a:pP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5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6817" y="484632"/>
            <a:ext cx="10058400" cy="753325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sz="2600" dirty="0" smtClean="0"/>
              <a:t>Atti – la prima comunità</a:t>
            </a:r>
            <a:endParaRPr lang="it-IT" sz="2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9848" y="1237957"/>
            <a:ext cx="4754880" cy="5620043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it-IT" dirty="0" smtClean="0"/>
              <a:t>Mc 3,13-16: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it-IT" dirty="0" smtClean="0"/>
              <a:t>Salì </a:t>
            </a:r>
            <a:r>
              <a:rPr lang="it-IT" dirty="0"/>
              <a:t>poi sul monte, chiamò a sé quelli che voleva ed essi andarono da lui.</a:t>
            </a:r>
            <a:r>
              <a:rPr lang="it-IT" baseline="30000" dirty="0"/>
              <a:t>14</a:t>
            </a:r>
            <a:r>
              <a:rPr lang="it-IT" dirty="0"/>
              <a:t>Ne costituì Dodici - che chiamò apostoli -, perché stessero con lui e per mandarli a predicare </a:t>
            </a:r>
            <a:r>
              <a:rPr lang="it-IT" baseline="30000" dirty="0"/>
              <a:t>15</a:t>
            </a:r>
            <a:r>
              <a:rPr lang="it-IT" dirty="0"/>
              <a:t>con il potere di scacciare i </a:t>
            </a:r>
            <a:r>
              <a:rPr lang="it-IT" dirty="0" err="1"/>
              <a:t>demòni</a:t>
            </a:r>
            <a:r>
              <a:rPr lang="it-IT" dirty="0"/>
              <a:t>. </a:t>
            </a:r>
            <a:r>
              <a:rPr lang="it-IT" baseline="30000" dirty="0"/>
              <a:t>16</a:t>
            </a:r>
            <a:r>
              <a:rPr lang="it-IT" dirty="0"/>
              <a:t>Costituì dunque i </a:t>
            </a:r>
            <a:r>
              <a:rPr lang="it-IT" dirty="0" smtClean="0"/>
              <a:t>Dodici.</a:t>
            </a:r>
            <a:endParaRPr lang="it-IT" b="1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64224" y="1237957"/>
            <a:ext cx="4754880" cy="5620043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ἀναβαίνει εἰς τὸ ὄρος καὶ προσκαλεῖται οὓς ἤθελεν αὐτός, καὶ ἀπῆλθον πρὸς αὐτόν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ἐποίησεν δώδεκα, οὓς καὶ ἀποστόλους ὠνόμασεν, ἵνα ὦσιν μετ᾽ αὐτοῦ καὶ ἵνα ἀποστέλλῃ αὐτοὺς 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κηρύσσειν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ἔχειν ἐξουσίαν ἐκβάλλειν τὰ δαιμόνια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καὶ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ἐποίησεν τοὺς δώδεκα </a:t>
            </a:r>
            <a:endParaRPr lang="it-I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1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80304" y="851789"/>
            <a:ext cx="11565228" cy="5330069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Atti dunque rivela:</a:t>
            </a:r>
          </a:p>
          <a:p>
            <a:pPr>
              <a:lnSpc>
                <a:spcPct val="150000"/>
              </a:lnSpc>
            </a:pP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Precisa volontà di porsi in continuità con l’operato di Gesù</a:t>
            </a:r>
          </a:p>
          <a:p>
            <a:pPr>
              <a:lnSpc>
                <a:spcPct val="150000"/>
              </a:lnSpc>
            </a:pP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Riproporre la modalità di essere gruppo messa in atto da Gesù</a:t>
            </a:r>
          </a:p>
          <a:p>
            <a:pPr>
              <a:lnSpc>
                <a:spcPct val="150000"/>
              </a:lnSpc>
            </a:pP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Esigenza di individuare subito un chiaro elemento identitario (la risurrezione). In questa fase iniziale essa costituisce anche una istanza di autorità.</a:t>
            </a:r>
          </a:p>
          <a:p>
            <a:pPr>
              <a:lnSpc>
                <a:spcPct val="150000"/>
              </a:lnSpc>
            </a:pP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Esigenza di legittimare il gruppo all’esterno.</a:t>
            </a:r>
          </a:p>
          <a:p>
            <a:pPr marL="0" indent="0">
              <a:buNone/>
            </a:pPr>
            <a:r>
              <a:rPr lang="it-IT" sz="3600" b="1" dirty="0" smtClean="0">
                <a:latin typeface="Bradley Hand ITC" panose="03070402050302030203" pitchFamily="66" charset="0"/>
              </a:rPr>
              <a:t>… Ma quale storicità possiamo attribuire al racconto lucano?... </a:t>
            </a: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92428" y="303813"/>
            <a:ext cx="10805374" cy="600164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it-IT" sz="2400" dirty="0" smtClean="0"/>
              <a:t>Mc 16,5-8: (primo finale di </a:t>
            </a:r>
            <a:r>
              <a:rPr lang="it-IT" sz="2400" i="1" dirty="0" smtClean="0"/>
              <a:t>Marco</a:t>
            </a:r>
            <a:r>
              <a:rPr lang="it-IT" sz="2400" dirty="0" smtClean="0"/>
              <a:t>)</a:t>
            </a:r>
            <a:endParaRPr lang="it-IT" sz="2400" i="1" dirty="0" smtClean="0"/>
          </a:p>
          <a:p>
            <a:pPr>
              <a:lnSpc>
                <a:spcPct val="200000"/>
              </a:lnSpc>
            </a:pPr>
            <a:r>
              <a:rPr lang="it-IT" sz="2400" dirty="0"/>
              <a:t>Entrate nel sepolcro, videro un giovane, seduto sulla destra, vestito d'una veste bianca, ed ebbero paura. </a:t>
            </a:r>
            <a:r>
              <a:rPr lang="it-IT" sz="2400" baseline="30000" dirty="0"/>
              <a:t>6</a:t>
            </a:r>
            <a:r>
              <a:rPr lang="it-IT" sz="2400" dirty="0"/>
              <a:t>Ma egli disse loro: «Non abbiate paura! Voi cercate Gesù Nazareno, il crocifisso. È risorto, non è qui. Ecco il luogo dove l'avevano posto. </a:t>
            </a:r>
            <a:r>
              <a:rPr lang="it-IT" sz="2400" baseline="30000" dirty="0"/>
              <a:t>7</a:t>
            </a:r>
            <a:r>
              <a:rPr lang="it-IT" sz="2400" dirty="0"/>
              <a:t>Ma andate, dite ai suoi discepoli e a Pietro: «Egli vi precede in Galilea. Là lo vedrete, come vi ha detto»». </a:t>
            </a:r>
            <a:r>
              <a:rPr lang="it-IT" sz="2400" baseline="30000" dirty="0"/>
              <a:t>8</a:t>
            </a:r>
            <a:r>
              <a:rPr lang="it-IT" sz="2400" dirty="0"/>
              <a:t>Esse uscirono e fuggirono via dal sepolcro, perché erano piene di spavento e di stupore. E non dissero niente a nessuno, perché erano impaurite.</a:t>
            </a:r>
          </a:p>
        </p:txBody>
      </p:sp>
    </p:spTree>
    <p:extLst>
      <p:ext uri="{BB962C8B-B14F-4D97-AF65-F5344CB8AC3E}">
        <p14:creationId xmlns:p14="http://schemas.microsoft.com/office/powerpoint/2010/main" val="344079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46974" y="638663"/>
            <a:ext cx="10805374" cy="489364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it-IT" sz="2400" dirty="0" smtClean="0"/>
              <a:t>Mc 16,9-16: (secondo finale di </a:t>
            </a:r>
            <a:r>
              <a:rPr lang="it-IT" sz="2400" i="1" dirty="0" smtClean="0"/>
              <a:t>Marco</a:t>
            </a:r>
            <a:r>
              <a:rPr lang="it-IT" sz="2400" dirty="0" smtClean="0"/>
              <a:t>)</a:t>
            </a:r>
          </a:p>
          <a:p>
            <a:r>
              <a:rPr lang="it-IT" sz="2400" dirty="0" smtClean="0"/>
              <a:t>Risorto </a:t>
            </a:r>
            <a:r>
              <a:rPr lang="it-IT" sz="2400" dirty="0"/>
              <a:t>al mattino, il primo giorno dopo il sabato, Gesù apparve prima a Maria di </a:t>
            </a:r>
            <a:r>
              <a:rPr lang="it-IT" sz="2400" dirty="0" err="1"/>
              <a:t>Màgdala</a:t>
            </a:r>
            <a:r>
              <a:rPr lang="it-IT" sz="2400" dirty="0"/>
              <a:t>, dalla quale aveva scacciato sette </a:t>
            </a:r>
            <a:r>
              <a:rPr lang="it-IT" sz="2400" dirty="0" err="1"/>
              <a:t>demòni</a:t>
            </a:r>
            <a:r>
              <a:rPr lang="it-IT" sz="2400" dirty="0"/>
              <a:t>. </a:t>
            </a:r>
            <a:r>
              <a:rPr lang="it-IT" sz="2400" dirty="0" smtClean="0"/>
              <a:t>Questa </a:t>
            </a:r>
            <a:r>
              <a:rPr lang="it-IT" sz="2400" dirty="0"/>
              <a:t>andò ad annunciarlo a quanti erano stati con lui ed erano in lutto e in pianto. </a:t>
            </a:r>
            <a:r>
              <a:rPr lang="it-IT" sz="2400" dirty="0" smtClean="0"/>
              <a:t>1Ma Dopo </a:t>
            </a:r>
            <a:r>
              <a:rPr lang="it-IT" sz="2400" dirty="0"/>
              <a:t>questo, apparve sotto altro aspetto a due di loro, mentre erano in cammino verso la campagna. </a:t>
            </a:r>
            <a:r>
              <a:rPr lang="it-IT" sz="2400" dirty="0" smtClean="0"/>
              <a:t>Anch'essi </a:t>
            </a:r>
            <a:r>
              <a:rPr lang="it-IT" sz="2400" dirty="0"/>
              <a:t>ritornarono ad annunciarlo agli altri; ma non credettero neppure a loro.</a:t>
            </a:r>
          </a:p>
          <a:p>
            <a:r>
              <a:rPr lang="it-IT" sz="2400" dirty="0" smtClean="0"/>
              <a:t>Alla </a:t>
            </a:r>
            <a:r>
              <a:rPr lang="it-IT" sz="2400" dirty="0"/>
              <a:t>fine apparve anche agli Undici, </a:t>
            </a:r>
            <a:r>
              <a:rPr lang="it-IT" sz="2400" b="1" u="sng" dirty="0"/>
              <a:t>mentre erano a tavola</a:t>
            </a:r>
            <a:r>
              <a:rPr lang="it-IT" sz="2400" dirty="0"/>
              <a:t>, e li rimproverò per la loro incredulità e durezza di cuore, perché non avevano creduto a quelli che lo avevano visto risorto. </a:t>
            </a:r>
            <a:r>
              <a:rPr lang="it-IT" sz="2400" dirty="0" smtClean="0"/>
              <a:t>…E </a:t>
            </a:r>
            <a:r>
              <a:rPr lang="it-IT" sz="2400" dirty="0"/>
              <a:t>disse loro: «Andate in tutto il mondo e proclamate il Vangelo a ogni creatura. </a:t>
            </a:r>
            <a:r>
              <a:rPr lang="it-IT" sz="2400" dirty="0" smtClean="0"/>
              <a:t>Chi </a:t>
            </a:r>
            <a:r>
              <a:rPr lang="it-IT" sz="2400" dirty="0"/>
              <a:t>crederà e sarà battezzato sarà salvato, ma chi non crederà sarà condannato.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109583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20993"/>
            <a:ext cx="10058400" cy="39113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sz="2600" dirty="0" smtClean="0"/>
              <a:t>Atti – i caratteri identitari (At 2,42-47)</a:t>
            </a:r>
            <a:endParaRPr lang="it-IT" sz="2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516740"/>
            <a:ext cx="12192000" cy="6341260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400" baseline="30000" dirty="0" smtClean="0"/>
              <a:t>42</a:t>
            </a:r>
            <a:r>
              <a:rPr lang="it-IT" sz="2400" dirty="0" smtClean="0"/>
              <a:t>Erano </a:t>
            </a:r>
            <a:r>
              <a:rPr lang="it-IT" sz="2400" dirty="0"/>
              <a:t>perseveranti nell'insegnamento degli apostoli e nella comunione, nello spezzare il pane e nelle preghiere. </a:t>
            </a:r>
            <a:r>
              <a:rPr lang="it-IT" sz="2400" baseline="30000" dirty="0"/>
              <a:t>43</a:t>
            </a:r>
            <a:r>
              <a:rPr lang="it-IT" sz="2400" dirty="0"/>
              <a:t>Un senso di timore era in tutti, e prodigi e segni avvenivano per opera degli apostoli. </a:t>
            </a:r>
            <a:r>
              <a:rPr lang="it-IT" sz="2400" baseline="30000" dirty="0"/>
              <a:t>44</a:t>
            </a:r>
            <a:r>
              <a:rPr lang="it-IT" sz="2400" dirty="0"/>
              <a:t>Tutti i credenti stavano insieme e avevano ogni cosa in comune; </a:t>
            </a:r>
            <a:r>
              <a:rPr lang="it-IT" sz="2400" baseline="30000" dirty="0"/>
              <a:t>45</a:t>
            </a:r>
            <a:r>
              <a:rPr lang="it-IT" sz="2400" dirty="0"/>
              <a:t>vendevano le loro proprietà e sostanze e le dividevano con tutti, secondo il bisogno di ciascuno. </a:t>
            </a:r>
            <a:r>
              <a:rPr lang="it-IT" sz="2400" baseline="30000" dirty="0"/>
              <a:t>46</a:t>
            </a:r>
            <a:r>
              <a:rPr lang="it-IT" sz="2400" dirty="0"/>
              <a:t>Ogni giorno erano perseveranti insieme nel tempio e, spezzando il pane nelle case, prendevano cibo con letizia e semplicità di cuore, </a:t>
            </a:r>
            <a:r>
              <a:rPr lang="it-IT" sz="2400" baseline="30000" dirty="0"/>
              <a:t>47</a:t>
            </a:r>
            <a:r>
              <a:rPr lang="it-IT" sz="2400" dirty="0"/>
              <a:t>lodando Dio e godendo il favore di tutto il popolo. Intanto il Signore ogni giorno aggiungeva alla comunità quelli che erano salvati.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16519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20993"/>
            <a:ext cx="10058400" cy="39113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sz="2600" dirty="0" smtClean="0"/>
              <a:t>Atti – i caratteri identitari (At 4,32-37)</a:t>
            </a:r>
            <a:endParaRPr lang="it-IT" sz="2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516740"/>
            <a:ext cx="12192000" cy="6341260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sz="2400" dirty="0"/>
              <a:t>La moltitudine di coloro che erano diventati credenti aveva un cuore solo e un'anima sola e nessuno considerava sua proprietà quello che gli apparteneva, ma fra loro tutto era comune. </a:t>
            </a:r>
            <a:r>
              <a:rPr lang="it-IT" sz="2400" baseline="30000" dirty="0"/>
              <a:t>33</a:t>
            </a:r>
            <a:r>
              <a:rPr lang="it-IT" sz="2400" dirty="0"/>
              <a:t>Con grande forza gli apostoli davano testimonianza della risurrezione del Signore Gesù e tutti godevano di grande favore. </a:t>
            </a:r>
            <a:r>
              <a:rPr lang="it-IT" sz="2400" baseline="30000" dirty="0"/>
              <a:t>34</a:t>
            </a:r>
            <a:r>
              <a:rPr lang="it-IT" sz="2400" dirty="0"/>
              <a:t>Nessuno infatti tra loro era bisognoso, perché quanti possedevano campi o case li vendevano, portavano il ricavato di ciò che era stato venduto </a:t>
            </a:r>
            <a:r>
              <a:rPr lang="it-IT" sz="2400" baseline="30000" dirty="0"/>
              <a:t>35</a:t>
            </a:r>
            <a:r>
              <a:rPr lang="it-IT" sz="2400" dirty="0"/>
              <a:t>e lo deponevano ai piedi degli apostoli; poi veniva distribuito a ciascuno secondo il suo bisogno.</a:t>
            </a:r>
            <a:br>
              <a:rPr lang="it-IT" sz="2400" dirty="0"/>
            </a:br>
            <a:r>
              <a:rPr lang="it-IT" sz="2400" baseline="30000" dirty="0"/>
              <a:t>36</a:t>
            </a:r>
            <a:r>
              <a:rPr lang="it-IT" sz="2400" dirty="0"/>
              <a:t>Così Giuseppe, soprannominato dagli apostoli </a:t>
            </a:r>
            <a:r>
              <a:rPr lang="it-IT" sz="2400" dirty="0" err="1"/>
              <a:t>Bàrnaba</a:t>
            </a:r>
            <a:r>
              <a:rPr lang="it-IT" sz="2400" dirty="0"/>
              <a:t>, che significa «figlio dell'esortazione», un levita originario di Cipro, </a:t>
            </a:r>
            <a:r>
              <a:rPr lang="it-IT" sz="2400" baseline="30000" dirty="0"/>
              <a:t>37</a:t>
            </a:r>
            <a:r>
              <a:rPr lang="it-IT" sz="2400" dirty="0"/>
              <a:t>padrone di un campo, lo vendette e ne consegnò il ricavato deponendolo ai piedi degli apostoli.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40288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20993"/>
            <a:ext cx="10058400" cy="39113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sz="2600" dirty="0" smtClean="0"/>
              <a:t>Atti – i contrasti con le autorità (At 4,1-23)</a:t>
            </a:r>
            <a:endParaRPr lang="it-IT" sz="260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0" y="516740"/>
            <a:ext cx="12192000" cy="6341260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1600" dirty="0"/>
              <a:t>Stavano ancora parlando al popolo, quando sopraggiunsero i sacerdoti, il comandante delle guardie del tempio e i sadducei, </a:t>
            </a:r>
            <a:r>
              <a:rPr lang="it-IT" sz="1600" b="1" baseline="30000" dirty="0"/>
              <a:t>2</a:t>
            </a:r>
            <a:r>
              <a:rPr lang="it-IT" sz="1600" dirty="0"/>
              <a:t>irritati per il fatto che essi insegnavano al popolo e annunciavano in Gesù la risurrezione dai </a:t>
            </a:r>
            <a:r>
              <a:rPr lang="it-IT" sz="1600" dirty="0" smtClean="0"/>
              <a:t>morti (</a:t>
            </a:r>
            <a:r>
              <a:rPr lang="it-IT" sz="1600" dirty="0" err="1" smtClean="0"/>
              <a:t>cf</a:t>
            </a:r>
            <a:r>
              <a:rPr lang="it-IT" sz="1600" dirty="0" smtClean="0"/>
              <a:t> Luca 22,35).</a:t>
            </a:r>
            <a:r>
              <a:rPr lang="it-IT" sz="1600" dirty="0"/>
              <a:t> </a:t>
            </a:r>
            <a:r>
              <a:rPr lang="it-IT" sz="1600" b="1" baseline="30000" dirty="0"/>
              <a:t>3</a:t>
            </a:r>
            <a:r>
              <a:rPr lang="it-IT" sz="1600" dirty="0"/>
              <a:t>Li arrestarono e li misero in prigione fino al giorno dopo, dato che ormai era sera. </a:t>
            </a:r>
            <a:r>
              <a:rPr lang="it-IT" sz="1600" b="1" baseline="30000" dirty="0"/>
              <a:t>4</a:t>
            </a:r>
            <a:r>
              <a:rPr lang="it-IT" sz="1600" dirty="0"/>
              <a:t>Molti però di quelli che avevano ascoltato la Parola credettero e il numero degli uomini raggiunse circa i cinquemila.</a:t>
            </a:r>
            <a:br>
              <a:rPr lang="it-IT" sz="1600" dirty="0"/>
            </a:br>
            <a:r>
              <a:rPr lang="it-IT" sz="1600" b="1" baseline="30000" dirty="0" smtClean="0"/>
              <a:t>5 </a:t>
            </a:r>
            <a:r>
              <a:rPr lang="it-IT" sz="1600" b="1" dirty="0" smtClean="0"/>
              <a:t>Il </a:t>
            </a:r>
            <a:r>
              <a:rPr lang="it-IT" sz="1600" b="1" dirty="0"/>
              <a:t>giorno dopo si riunirono in Gerusalemme i loro capi, gli anziani e gli </a:t>
            </a:r>
            <a:r>
              <a:rPr lang="it-IT" sz="1600" b="1" dirty="0" smtClean="0"/>
              <a:t>scribi </a:t>
            </a:r>
            <a:r>
              <a:rPr lang="it-IT" sz="1600" dirty="0" smtClean="0"/>
              <a:t>(</a:t>
            </a:r>
            <a:r>
              <a:rPr lang="el-GR" sz="1600" dirty="0"/>
              <a:t>Ἐγένετο δὲ ἐπὶ τὴν αὔριον συναχθῆναι αὐτῶν τοὺς ἄρχοντας καὶ τοὺς πρεσβυτέρους καὶ τοὺς γραμματεῖς ἐν </a:t>
            </a:r>
            <a:r>
              <a:rPr lang="el-GR" sz="1600" dirty="0" smtClean="0"/>
              <a:t>Ἰερουσαλήμ</a:t>
            </a:r>
            <a:r>
              <a:rPr lang="it-IT" sz="1600" dirty="0" smtClean="0"/>
              <a:t>),</a:t>
            </a:r>
            <a:r>
              <a:rPr lang="it-IT" sz="1600" b="1" dirty="0"/>
              <a:t> </a:t>
            </a:r>
            <a:r>
              <a:rPr lang="it-IT" sz="1600" b="1" baseline="30000" dirty="0"/>
              <a:t>6</a:t>
            </a:r>
            <a:r>
              <a:rPr lang="it-IT" sz="1600" b="1" dirty="0"/>
              <a:t>il sommo sacerdote Anna, </a:t>
            </a:r>
            <a:r>
              <a:rPr lang="it-IT" sz="1600" b="1" dirty="0" err="1"/>
              <a:t>Caifa</a:t>
            </a:r>
            <a:r>
              <a:rPr lang="it-IT" sz="1600" b="1" dirty="0"/>
              <a:t>, Giovanni, Alessandro e quanti appartenevano a famiglie di sommi sacerdoti</a:t>
            </a:r>
            <a:r>
              <a:rPr lang="it-IT" sz="1600" dirty="0"/>
              <a:t>. </a:t>
            </a:r>
            <a:r>
              <a:rPr lang="it-IT" sz="1600" b="1" baseline="30000" dirty="0"/>
              <a:t>7</a:t>
            </a:r>
            <a:r>
              <a:rPr lang="it-IT" sz="1600" dirty="0"/>
              <a:t>Li fecero comparire davanti a loro e si misero a interrogarli: «Con quale potere o in quale nome</a:t>
            </a:r>
            <a:r>
              <a:rPr lang="it-IT" sz="1600" b="1" dirty="0"/>
              <a:t> voi </a:t>
            </a:r>
            <a:r>
              <a:rPr lang="it-IT" sz="1600" dirty="0"/>
              <a:t>avete fatto questo?». </a:t>
            </a:r>
            <a:r>
              <a:rPr lang="it-IT" sz="1600" b="1" baseline="30000" dirty="0"/>
              <a:t>8</a:t>
            </a:r>
            <a:r>
              <a:rPr lang="it-IT" sz="1600" dirty="0"/>
              <a:t>Allora Pietro, colmato di Spirito Santo, disse loro: «Capi del popolo e anziani, </a:t>
            </a:r>
            <a:r>
              <a:rPr lang="it-IT" sz="1600" b="1" baseline="30000" dirty="0"/>
              <a:t>9</a:t>
            </a:r>
            <a:r>
              <a:rPr lang="it-IT" sz="1600" dirty="0"/>
              <a:t>visto che oggi veniamo interrogati sul beneficio recato a un uomo infermo, e cioè per mezzo di chi egli sia stato salvato, </a:t>
            </a:r>
            <a:r>
              <a:rPr lang="it-IT" sz="1600" baseline="30000" dirty="0"/>
              <a:t>10</a:t>
            </a:r>
            <a:r>
              <a:rPr lang="it-IT" sz="1600" dirty="0"/>
              <a:t>sia noto </a:t>
            </a:r>
            <a:r>
              <a:rPr lang="it-IT" sz="1600" b="1" dirty="0"/>
              <a:t>a tutti voi e a tutto il popolo d’Israele</a:t>
            </a:r>
            <a:r>
              <a:rPr lang="it-IT" sz="1600" dirty="0"/>
              <a:t>: nel nome di Gesù Cristo il Nazareno, che </a:t>
            </a:r>
            <a:r>
              <a:rPr lang="it-IT" sz="1600" b="1" dirty="0"/>
              <a:t>voi</a:t>
            </a:r>
            <a:r>
              <a:rPr lang="it-IT" sz="1600" dirty="0"/>
              <a:t> avete crocifisso e che Dio ha risuscitato dai morti, costui vi sta innanzi </a:t>
            </a:r>
            <a:r>
              <a:rPr lang="it-IT" sz="1600" dirty="0" smtClean="0"/>
              <a:t>risanato (</a:t>
            </a:r>
            <a:r>
              <a:rPr lang="el-GR" sz="1600" dirty="0"/>
              <a:t>γνωστὸν ἔστω πᾶσιν ὑμῖν καὶ παντὶ τῷ λαῷ Ἰσραὴλ ὅτι ἐν τῷ ὀνόματι Ἰησοῦ Χριστοῦ τοῦ Ναζωραίου, ὃν ὑμεῖς ἐσταυρώσατε, ὃν ὁ θεὸς ἤγειρεν ἐκ νεκρῶν, ἐν τούτῳ οὗτος παρέστηκεν ἐνώπιον ὑμῶν </a:t>
            </a:r>
            <a:r>
              <a:rPr lang="el-GR" sz="1600" dirty="0" smtClean="0"/>
              <a:t>ὑγιής</a:t>
            </a:r>
            <a:r>
              <a:rPr lang="it-IT" sz="1600" dirty="0" smtClean="0"/>
              <a:t>)</a:t>
            </a:r>
            <a:r>
              <a:rPr lang="el-GR" sz="1600" dirty="0" smtClean="0"/>
              <a:t>.</a:t>
            </a:r>
            <a:endParaRPr lang="el-GR" sz="1600" dirty="0"/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 smtClean="0"/>
              <a:t>.</a:t>
            </a:r>
            <a:r>
              <a:rPr lang="it-IT" sz="1600" dirty="0"/>
              <a:t> </a:t>
            </a:r>
            <a:r>
              <a:rPr lang="it-IT" sz="1600" b="1" baseline="30000" dirty="0"/>
              <a:t>11</a:t>
            </a:r>
            <a:r>
              <a:rPr lang="it-IT" sz="1600" dirty="0"/>
              <a:t>Questo Gesù è la pietra, che è stata scartata da voi, costruttori, e che è diventata la pietra d’angolo. </a:t>
            </a:r>
            <a:r>
              <a:rPr lang="it-IT" sz="1600" b="1" baseline="30000" dirty="0"/>
              <a:t>12</a:t>
            </a:r>
            <a:r>
              <a:rPr lang="it-IT" sz="1600" dirty="0"/>
              <a:t>In nessun altro c’è salvezza; non vi è infatti, sotto il cielo, altro nome dato agli uomini, nel quale è stabilito che noi siamo salvati».</a:t>
            </a:r>
            <a:br>
              <a:rPr lang="it-IT" sz="1600" dirty="0"/>
            </a:br>
            <a:r>
              <a:rPr lang="it-IT" sz="1600" b="1" baseline="30000" dirty="0" smtClean="0"/>
              <a:t>…</a:t>
            </a:r>
            <a:r>
              <a:rPr lang="it-IT" sz="1600" dirty="0" smtClean="0"/>
              <a:t>.</a:t>
            </a:r>
            <a:r>
              <a:rPr lang="it-IT" sz="1600" dirty="0"/>
              <a:t> </a:t>
            </a:r>
            <a:r>
              <a:rPr lang="it-IT" sz="1600" b="1" baseline="30000" dirty="0"/>
              <a:t>21</a:t>
            </a:r>
            <a:r>
              <a:rPr lang="it-IT" sz="1600" dirty="0"/>
              <a:t>Quelli allora, dopo averli ulteriormente minacciati, non trovando in che modo poterli punire, li lasciarono andare a causa del popolo, perché tutti glorificavano Dio per l’accaduto. </a:t>
            </a:r>
            <a:r>
              <a:rPr lang="it-IT" sz="1600" b="1" baseline="30000" dirty="0"/>
              <a:t>22</a:t>
            </a:r>
            <a:r>
              <a:rPr lang="it-IT" sz="1600" dirty="0"/>
              <a:t>L’uomo infatti nel quale era avvenuto questo miracolo della guarigione aveva più di quarant’anni.</a:t>
            </a:r>
            <a:br>
              <a:rPr lang="it-IT" sz="1600" dirty="0"/>
            </a:br>
            <a:r>
              <a:rPr lang="it-IT" sz="1600" b="1" baseline="30000" dirty="0"/>
              <a:t>23</a:t>
            </a:r>
            <a:r>
              <a:rPr lang="it-IT" sz="1600" dirty="0"/>
              <a:t>Rimessi in libertà, Pietro e Giovanni andarono dai loro fratelli e riferirono quanto avevano detto loro i capi dei sacerdoti e gli anziani. </a:t>
            </a:r>
            <a:r>
              <a:rPr lang="it-IT" sz="1600" b="1" baseline="30000" dirty="0"/>
              <a:t>24</a:t>
            </a:r>
            <a:r>
              <a:rPr lang="it-IT" sz="1600" dirty="0"/>
              <a:t>Quando udirono questo, tutti insieme innalzarono la loro voce a Dio dicendo: «Signore, </a:t>
            </a:r>
            <a:r>
              <a:rPr lang="it-IT" sz="1600" i="1" dirty="0"/>
              <a:t>tu che hai creato il cielo, la terra, il mare e tutte le cose che in essi si trovano</a:t>
            </a:r>
            <a:r>
              <a:rPr lang="it-IT" sz="1600" dirty="0"/>
              <a:t>, </a:t>
            </a:r>
            <a:r>
              <a:rPr lang="it-IT" sz="1600" b="1" baseline="30000" dirty="0"/>
              <a:t>25</a:t>
            </a:r>
            <a:r>
              <a:rPr lang="it-IT" sz="1600" dirty="0"/>
              <a:t>tu che, per mezzo dello Spirito Santo, dicesti per bocca del nostro padre, il tuo servo Davide:</a:t>
            </a:r>
            <a:br>
              <a:rPr lang="it-IT" sz="1600" dirty="0"/>
            </a:b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383827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338069"/>
            <a:ext cx="3200400" cy="216043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Un tema centrale nel dibattito storiografico contemporaneo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6215" y="338069"/>
            <a:ext cx="8010658" cy="502005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Cosa significa tutto questo per la storia delle origini cristiane?</a:t>
            </a:r>
          </a:p>
          <a:p>
            <a:pPr marL="0" indent="0">
              <a:buNone/>
            </a:pPr>
            <a:r>
              <a:rPr lang="it-IT" dirty="0" smtClean="0"/>
              <a:t>La separazione delle strade/The </a:t>
            </a:r>
            <a:r>
              <a:rPr lang="it-IT" dirty="0" err="1" smtClean="0"/>
              <a:t>parting</a:t>
            </a:r>
            <a:r>
              <a:rPr lang="it-IT" dirty="0" smtClean="0"/>
              <a:t> of the ways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B050"/>
                </a:solidFill>
              </a:rPr>
              <a:t>Prospettiva cristiana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C00000"/>
                </a:solidFill>
              </a:rPr>
              <a:t>Approccio filosofico-religioso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B050"/>
                </a:solidFill>
              </a:rPr>
              <a:t>Prospettiva giudaica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C00000"/>
                </a:solidFill>
              </a:rPr>
              <a:t>Approccio storico-letterario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00B050"/>
                </a:solidFill>
              </a:rPr>
              <a:t>Prospettiva romana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C00000"/>
                </a:solidFill>
              </a:rPr>
              <a:t>Approccio sociologico</a:t>
            </a:r>
          </a:p>
          <a:p>
            <a:pPr marL="0" indent="0">
              <a:buNone/>
            </a:pPr>
            <a:endParaRPr lang="it-IT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r="-186" b="406"/>
          <a:stretch/>
        </p:blipFill>
        <p:spPr>
          <a:xfrm>
            <a:off x="296215" y="2633856"/>
            <a:ext cx="2048033" cy="3060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942" y="2645856"/>
            <a:ext cx="1981200" cy="3048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515" y="2645856"/>
            <a:ext cx="2000008" cy="306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523" y="2657856"/>
            <a:ext cx="20383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53325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… </a:t>
            </a:r>
            <a:r>
              <a:rPr lang="it-IT" smtClean="0"/>
              <a:t>e ora </a:t>
            </a:r>
            <a:r>
              <a:rPr lang="it-IT" dirty="0" smtClean="0"/>
              <a:t>un compito…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44699" y="1637400"/>
            <a:ext cx="11088709" cy="1273225"/>
          </a:xfrm>
          <a:ln w="38100">
            <a:solidFill>
              <a:srgbClr val="FFC00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 quelli che reputi degli </a:t>
            </a:r>
            <a:r>
              <a:rPr lang="it-IT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r>
              <a:rPr lang="it-I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markers</a:t>
            </a:r>
            <a:r>
              <a:rPr lang="it-I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della tua comunità di appartenenza.</a:t>
            </a:r>
            <a:endParaRPr lang="it-IT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Legno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1039</TotalTime>
  <Words>623</Words>
  <Application>Microsoft Office PowerPoint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1" baseType="lpstr">
      <vt:lpstr>Arial</vt:lpstr>
      <vt:lpstr>Bookman Old Style</vt:lpstr>
      <vt:lpstr>Bradley Hand ITC</vt:lpstr>
      <vt:lpstr>Cambria</vt:lpstr>
      <vt:lpstr>Century Gothic</vt:lpstr>
      <vt:lpstr>Times New Roman</vt:lpstr>
      <vt:lpstr>Wingdings</vt:lpstr>
      <vt:lpstr>Legno</vt:lpstr>
      <vt:lpstr>Giudei e Pagani nelle chiese del Nuovo Testamento</vt:lpstr>
      <vt:lpstr>Il tema del giorno</vt:lpstr>
      <vt:lpstr>L’identità di un gruppo sociale</vt:lpstr>
      <vt:lpstr>… che gruppo è quello presentato da Atti?…</vt:lpstr>
      <vt:lpstr>Atti – la prima comunità</vt:lpstr>
      <vt:lpstr>Presentazione standard di PowerPoint</vt:lpstr>
      <vt:lpstr>Presentazione standard di PowerPoint</vt:lpstr>
      <vt:lpstr>Presentazione standard di PowerPoint</vt:lpstr>
      <vt:lpstr>Atti – i caratteri identitari (At 2,42-47)</vt:lpstr>
      <vt:lpstr>Atti – i caratteri identitari (At 4,32-37)</vt:lpstr>
      <vt:lpstr>Atti – i contrasti con le autorità (At 4,1-23)</vt:lpstr>
      <vt:lpstr>Un tema centrale nel dibattito storiografico contemporaneo</vt:lpstr>
      <vt:lpstr>… e ora un compito…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93</cp:revision>
  <dcterms:created xsi:type="dcterms:W3CDTF">2017-09-22T20:39:27Z</dcterms:created>
  <dcterms:modified xsi:type="dcterms:W3CDTF">2020-03-03T21:51:54Z</dcterms:modified>
</cp:coreProperties>
</file>