
<file path=[Content_Types].xml><?xml version="1.0" encoding="utf-8"?>
<Types xmlns="http://schemas.openxmlformats.org/package/2006/content-types">
  <Default Extension="png" ContentType="image/png"/>
  <Default Extension="jpeg" ContentType="image/jpeg"/>
  <Default Extension="m4a" ContentType="audio/mp4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72" r:id="rId3"/>
    <p:sldId id="288" r:id="rId4"/>
    <p:sldId id="289" r:id="rId5"/>
    <p:sldId id="290" r:id="rId6"/>
    <p:sldId id="291" r:id="rId7"/>
    <p:sldId id="292" r:id="rId8"/>
    <p:sldId id="29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5000"/>
              </a:lnSpc>
              <a:defRPr sz="7200" b="1" cap="none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4AF60A-713C-41BA-9788-4C493DDC0A9C}" type="datetimeFigureOut">
              <a:rPr lang="en-US" dirty="0"/>
              <a:t>4/18/2020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 b="1"/>
            </a:lvl1pPr>
          </a:lstStyle>
          <a:p>
            <a:fld id="{4FAB73BC-B049-4115-A692-8D63A059BFB8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4C08AF-84E6-4329-8E67-FEA434B47075}" type="datetimeFigureOut">
              <a:rPr lang="en-US" dirty="0"/>
              <a:t>4/18/2020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3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5000"/>
              </a:lnSpc>
              <a:defRPr sz="7200" b="1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fld id="{4F6EE328-6AFF-436B-881F-213D56084544}" type="datetimeFigureOut">
              <a:rPr lang="en-US" dirty="0"/>
              <a:t>4/18/2020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fld id="{4FAB73BC-B049-4115-A692-8D63A059BFB8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02069A-09EE-4C7C-86A4-2314A404921D}" type="datetimeFigureOut">
              <a:rPr lang="en-US" dirty="0"/>
              <a:t>4/18/2020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6EE7F1-171E-411F-96CA-A251A21496E7}" type="datetimeFigureOut">
              <a:rPr lang="en-US" dirty="0"/>
              <a:t>4/18/2020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72C98D-A273-4547-9B92-97D7769F71A6}" type="datetimeFigureOut">
              <a:rPr lang="en-US" dirty="0"/>
              <a:t>4/18/2020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B7CD67-0644-446C-B2AD-1C09BF34F286}" type="datetimeFigureOut">
              <a:rPr lang="en-US" dirty="0"/>
              <a:t>4/18/2020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480828-6983-48AD-9E27-CBD3696F837E}" type="datetimeFigureOut">
              <a:rPr lang="en-US" dirty="0"/>
              <a:t>4/18/2020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EFB91-0324-450E-B17F-36DC0ECCE413}" type="datetimeFigureOut">
              <a:rPr lang="en-US" dirty="0"/>
              <a:t>4/18/2020</a:t>
            </a:fld>
            <a:endParaRPr lang="en-US" dirty="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5E0FA7-C445-42F7-AF66-A4F5A6FC8A9C}" type="datetimeFigureOut">
              <a:rPr lang="en-US" dirty="0"/>
              <a:t>4/18/2020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AC5C5-1A57-4420-8AFB-CE41693A794B}" type="datetimeFigureOut">
              <a:rPr lang="en-US" dirty="0"/>
              <a:t>4/18/2020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‹N›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fld id="{52E37674-C1BA-4107-9B06-6D4CAC3A3DF5}" type="datetimeFigureOut">
              <a:rPr lang="en-US" dirty="0"/>
              <a:t>4/18/2020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n-lt"/>
              </a:defRPr>
            </a:lvl1pPr>
          </a:lstStyle>
          <a:p>
            <a:fld id="{4FAB73BC-B049-4115-A692-8D63A059BFB8}" type="slidenum">
              <a:rPr lang="en-US" dirty="0"/>
              <a:pPr/>
              <a:t>‹N›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cap="none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5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5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5" Type="http://schemas.openxmlformats.org/officeDocument/2006/relationships/image" Target="../media/image5.png"/><Relationship Id="rId4" Type="http://schemas.openxmlformats.org/officeDocument/2006/relationships/image" Target="../media/image9.gi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5" Type="http://schemas.openxmlformats.org/officeDocument/2006/relationships/image" Target="../media/image5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2843563"/>
          </a:xfrm>
        </p:spPr>
        <p:txBody>
          <a:bodyPr/>
          <a:lstStyle/>
          <a:p>
            <a:r>
              <a:rPr lang="it-IT" sz="4800" dirty="0" smtClean="0"/>
              <a:t>Giudei e Pagani nelle Chiese del Nuovo Testamento</a:t>
            </a:r>
            <a:r>
              <a:rPr lang="it-IT" sz="3600" dirty="0" smtClean="0"/>
              <a:t>.</a:t>
            </a:r>
            <a:endParaRPr lang="it-IT" sz="360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051560" y="5512157"/>
            <a:ext cx="7891272" cy="719543"/>
          </a:xfrm>
          <a:solidFill>
            <a:srgbClr val="FFC000"/>
          </a:solidFill>
        </p:spPr>
        <p:txBody>
          <a:bodyPr/>
          <a:lstStyle/>
          <a:p>
            <a:r>
              <a:rPr lang="it-IT" dirty="0" smtClean="0"/>
              <a:t>Dario Garribba</a:t>
            </a:r>
            <a:endParaRPr lang="it-IT" dirty="0"/>
          </a:p>
        </p:txBody>
      </p:sp>
      <p:sp>
        <p:nvSpPr>
          <p:cNvPr id="4" name="Sottotitolo 2"/>
          <p:cNvSpPr txBox="1">
            <a:spLocks/>
          </p:cNvSpPr>
          <p:nvPr/>
        </p:nvSpPr>
        <p:spPr>
          <a:xfrm>
            <a:off x="1051560" y="4792614"/>
            <a:ext cx="7891272" cy="7195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u="sng" dirty="0" smtClean="0"/>
              <a:t>Lezione 8</a:t>
            </a:r>
            <a:endParaRPr lang="it-IT" u="sng" dirty="0"/>
          </a:p>
        </p:txBody>
      </p:sp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5347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752"/>
    </mc:Choice>
    <mc:Fallback>
      <p:transition spd="slow" advTm="975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it-IT" dirty="0" smtClean="0"/>
          </a:p>
          <a:p>
            <a:endParaRPr lang="it-IT" dirty="0"/>
          </a:p>
          <a:p>
            <a:endParaRPr lang="it-IT" dirty="0" smtClean="0"/>
          </a:p>
          <a:p>
            <a:endParaRPr lang="it-IT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0" y="199217"/>
            <a:ext cx="8306873" cy="120032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it-IT" sz="3600" dirty="0" smtClean="0"/>
              <a:t>Cosa significa «missione ai gentili»?</a:t>
            </a:r>
            <a:endParaRPr lang="it-IT" sz="3600" i="1" dirty="0" smtClean="0"/>
          </a:p>
          <a:p>
            <a:endParaRPr lang="it-IT" sz="3600" dirty="0" smtClean="0"/>
          </a:p>
        </p:txBody>
      </p:sp>
      <p:sp>
        <p:nvSpPr>
          <p:cNvPr id="7" name="Titolo 6"/>
          <p:cNvSpPr>
            <a:spLocks noGrp="1"/>
          </p:cNvSpPr>
          <p:nvPr>
            <p:ph type="title"/>
          </p:nvPr>
        </p:nvSpPr>
        <p:spPr>
          <a:xfrm>
            <a:off x="8549640" y="1718924"/>
            <a:ext cx="3200400" cy="1737360"/>
          </a:xfrm>
          <a:solidFill>
            <a:srgbClr val="FFC000"/>
          </a:solidFill>
        </p:spPr>
        <p:txBody>
          <a:bodyPr/>
          <a:lstStyle/>
          <a:p>
            <a:r>
              <a:rPr lang="it-IT" dirty="0" smtClean="0"/>
              <a:t>Temi da sviluppare</a:t>
            </a:r>
            <a:endParaRPr lang="it-IT" dirty="0"/>
          </a:p>
        </p:txBody>
      </p:sp>
      <p:sp>
        <p:nvSpPr>
          <p:cNvPr id="5" name="Rettangolo 4"/>
          <p:cNvSpPr/>
          <p:nvPr/>
        </p:nvSpPr>
        <p:spPr>
          <a:xfrm>
            <a:off x="3338848" y="1399546"/>
            <a:ext cx="475230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/>
              <a:t>Atti, 13,4-5</a:t>
            </a:r>
          </a:p>
          <a:p>
            <a:r>
              <a:rPr lang="it-IT" dirty="0" smtClean="0"/>
              <a:t>Essi (Paolo e Barnaba) </a:t>
            </a:r>
            <a:r>
              <a:rPr lang="it-IT" dirty="0"/>
              <a:t>dunque, inviati dallo Spirito Santo, discesero a </a:t>
            </a:r>
            <a:r>
              <a:rPr lang="it-IT" dirty="0" err="1"/>
              <a:t>Selèucia</a:t>
            </a:r>
            <a:r>
              <a:rPr lang="it-IT" dirty="0"/>
              <a:t> e di qui salparono verso Cipro. 5 Giunti a Salamina cominciarono ad annunziare la parola di Dio nelle sinagoghe dei Giudei, avendo con loro anche Giovanni come aiutante.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810000"/>
            <a:ext cx="5715000" cy="3048000"/>
          </a:xfrm>
          <a:prstGeom prst="rect">
            <a:avLst/>
          </a:prstGeom>
        </p:spPr>
      </p:pic>
      <p:pic>
        <p:nvPicPr>
          <p:cNvPr id="8" name="Audio 7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71164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8529"/>
    </mc:Choice>
    <mc:Fallback>
      <p:transition spd="slow" advTm="23852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Domande preliminari</a:t>
            </a:r>
            <a:endParaRPr lang="it-IT" dirty="0"/>
          </a:p>
        </p:txBody>
      </p:sp>
      <p:sp>
        <p:nvSpPr>
          <p:cNvPr id="9" name="Segnaposto contenuto 8"/>
          <p:cNvSpPr>
            <a:spLocks noGrp="1"/>
          </p:cNvSpPr>
          <p:nvPr>
            <p:ph idx="1"/>
          </p:nvPr>
        </p:nvSpPr>
        <p:spPr>
          <a:xfrm>
            <a:off x="0" y="0"/>
            <a:ext cx="8319751" cy="6858000"/>
          </a:xfrm>
          <a:solidFill>
            <a:srgbClr val="FFC000"/>
          </a:solidFill>
        </p:spPr>
        <p:txBody>
          <a:bodyPr/>
          <a:lstStyle/>
          <a:p>
            <a:r>
              <a:rPr lang="it-IT" dirty="0" smtClean="0"/>
              <a:t>Nel mondo antico esiste l’attività missionaria?</a:t>
            </a:r>
          </a:p>
          <a:p>
            <a:endParaRPr lang="it-IT" dirty="0" smtClean="0"/>
          </a:p>
          <a:p>
            <a:r>
              <a:rPr lang="it-IT" dirty="0" smtClean="0"/>
              <a:t>È la missione parte costitutiva dell’identità della prima comunità cristiana?</a:t>
            </a:r>
          </a:p>
          <a:p>
            <a:endParaRPr lang="it-IT" dirty="0" smtClean="0"/>
          </a:p>
          <a:p>
            <a:r>
              <a:rPr lang="it-IT" dirty="0" smtClean="0"/>
              <a:t>Quale rapporto esiste tra la missione svolta dagli apostoli e la predicazione di Gesù?</a:t>
            </a:r>
          </a:p>
          <a:p>
            <a:endParaRPr lang="it-IT" dirty="0" smtClean="0"/>
          </a:p>
          <a:p>
            <a:r>
              <a:rPr lang="it-IT" dirty="0" smtClean="0"/>
              <a:t>Quale rapporto esiste tra la missione svolta dagli apostoli e gli eventi pasquali?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4961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7207"/>
    </mc:Choice>
    <mc:Fallback>
      <p:transition spd="slow" advTm="2172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Nel mondo antico esiste l’attività missionaria?</a:t>
            </a:r>
            <a:endParaRPr lang="it-IT" dirty="0"/>
          </a:p>
        </p:txBody>
      </p:sp>
      <p:sp>
        <p:nvSpPr>
          <p:cNvPr id="9" name="Segnaposto contenuto 8"/>
          <p:cNvSpPr>
            <a:spLocks noGrp="1"/>
          </p:cNvSpPr>
          <p:nvPr>
            <p:ph idx="1"/>
          </p:nvPr>
        </p:nvSpPr>
        <p:spPr>
          <a:xfrm>
            <a:off x="0" y="0"/>
            <a:ext cx="8293994" cy="6858000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it-IT" dirty="0" smtClean="0"/>
              <a:t>Esiste una missione pagana? esiste tra i pagani l’attività della predicazione e del discepolato</a:t>
            </a:r>
          </a:p>
          <a:p>
            <a:endParaRPr lang="it-IT" dirty="0"/>
          </a:p>
          <a:p>
            <a:endParaRPr lang="it-IT" dirty="0" smtClean="0"/>
          </a:p>
          <a:p>
            <a:endParaRPr lang="it-IT" dirty="0" smtClean="0"/>
          </a:p>
          <a:p>
            <a:pPr marL="0" indent="0">
              <a:buNone/>
            </a:pPr>
            <a:endParaRPr lang="it-IT" dirty="0" smtClean="0"/>
          </a:p>
          <a:p>
            <a:endParaRPr lang="it-IT" dirty="0"/>
          </a:p>
          <a:p>
            <a:r>
              <a:rPr lang="it-IT" dirty="0" smtClean="0"/>
              <a:t>Esiste una missione giudaica? esiste l’attività di proselitismo (</a:t>
            </a:r>
            <a:r>
              <a:rPr lang="it-IT" dirty="0" err="1" smtClean="0"/>
              <a:t>M.Goodman</a:t>
            </a:r>
            <a:r>
              <a:rPr lang="it-IT" dirty="0" smtClean="0"/>
              <a:t> e </a:t>
            </a:r>
            <a:r>
              <a:rPr lang="it-IT" dirty="0" err="1" smtClean="0"/>
              <a:t>L.H.Feldman</a:t>
            </a:r>
            <a:r>
              <a:rPr lang="it-IT" dirty="0" smtClean="0"/>
              <a:t>)</a:t>
            </a:r>
          </a:p>
          <a:p>
            <a:endParaRPr lang="it-IT" dirty="0" smtClean="0"/>
          </a:p>
          <a:p>
            <a:pPr marL="0" indent="0">
              <a:buNone/>
            </a:pPr>
            <a:endParaRPr lang="it-IT" dirty="0"/>
          </a:p>
          <a:p>
            <a:endParaRPr lang="it-IT" dirty="0" smtClean="0"/>
          </a:p>
          <a:p>
            <a:r>
              <a:rPr lang="it-IT" dirty="0" smtClean="0"/>
              <a:t>La missione come </a:t>
            </a:r>
            <a:r>
              <a:rPr lang="it-IT" i="1" dirty="0" smtClean="0"/>
              <a:t>unicum</a:t>
            </a:r>
            <a:r>
              <a:rPr lang="it-IT" dirty="0" smtClean="0"/>
              <a:t> cristiano?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it-IT" dirty="0" smtClean="0"/>
              <a:t>È l’attività missionaria cristiana da inserire in una prassi diffusa nel ondo antico?</a:t>
            </a:r>
            <a:endParaRPr lang="it-IT" dirty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21872" y="382543"/>
            <a:ext cx="1057275" cy="1524000"/>
          </a:xfrm>
          <a:prstGeom prst="rect">
            <a:avLst/>
          </a:prstGeom>
        </p:spPr>
      </p:pic>
      <p:pic>
        <p:nvPicPr>
          <p:cNvPr id="5" name="Immagin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79147" y="3398520"/>
            <a:ext cx="2868413" cy="3459480"/>
          </a:xfrm>
          <a:prstGeom prst="rect">
            <a:avLst/>
          </a:prstGeom>
        </p:spPr>
      </p:pic>
      <p:pic>
        <p:nvPicPr>
          <p:cNvPr id="6" name="Audio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8365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96589"/>
    </mc:Choice>
    <mc:Fallback>
      <p:transition spd="slow" advTm="39658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000" dirty="0"/>
              <a:t>È la missione parte costitutiva dell’identità della prima comunità cristiana?</a:t>
            </a:r>
          </a:p>
        </p:txBody>
      </p:sp>
      <p:sp>
        <p:nvSpPr>
          <p:cNvPr id="9" name="Segnaposto contenuto 8"/>
          <p:cNvSpPr>
            <a:spLocks noGrp="1"/>
          </p:cNvSpPr>
          <p:nvPr>
            <p:ph idx="1"/>
          </p:nvPr>
        </p:nvSpPr>
        <p:spPr>
          <a:xfrm>
            <a:off x="0" y="0"/>
            <a:ext cx="8319752" cy="6858000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it-IT" dirty="0" smtClean="0"/>
              <a:t>Sì. L’annuncio missionario è già nella predicazione di Gesù (istruzioni missionarie: Mc 6,7-13=Lc 9,1-6 =Lc 10,1-12 = Mt 10,1-13*); Mc 16,14-18; At 1,8)</a:t>
            </a:r>
          </a:p>
          <a:p>
            <a:r>
              <a:rPr lang="it-IT" dirty="0" smtClean="0"/>
              <a:t>Al rifiuto dei Giudei corrisponde un crescente e inarrestabile successo presso i gentili (At passim; </a:t>
            </a:r>
            <a:r>
              <a:rPr lang="it-IT" dirty="0" err="1" smtClean="0"/>
              <a:t>Gv</a:t>
            </a:r>
            <a:r>
              <a:rPr lang="it-IT" dirty="0" smtClean="0"/>
              <a:t> 9, 22)</a:t>
            </a:r>
          </a:p>
          <a:p>
            <a:r>
              <a:rPr lang="it-IT" dirty="0" smtClean="0"/>
              <a:t>Un numero incredibile di gentili si converte, sia di membri delle classi umili che rappresentanti di classi elevate (storie dei martiri)</a:t>
            </a:r>
          </a:p>
          <a:p>
            <a:r>
              <a:rPr lang="it-IT" dirty="0" smtClean="0"/>
              <a:t>Quali le ragioni delle adesioni? Il cristianesimo offriva valori di fratellanza in un mondo sempre più diviso; offriva una componente spirituale estranea al formalismo religioso pagano </a:t>
            </a:r>
          </a:p>
          <a:p>
            <a:endParaRPr lang="it-IT" dirty="0"/>
          </a:p>
          <a:p>
            <a:endParaRPr lang="it-IT" dirty="0" smtClean="0"/>
          </a:p>
          <a:p>
            <a:endParaRPr lang="it-IT" dirty="0"/>
          </a:p>
          <a:p>
            <a:r>
              <a:rPr lang="it-IT" dirty="0" smtClean="0"/>
              <a:t>* Mt, 10,5-6 «Non </a:t>
            </a:r>
            <a:r>
              <a:rPr lang="it-IT" dirty="0"/>
              <a:t>andate tra i pagani e non entrate in nessuna città dei Samaritani</a:t>
            </a:r>
            <a:r>
              <a:rPr lang="it-IT" dirty="0" smtClean="0"/>
              <a:t>,</a:t>
            </a:r>
            <a:r>
              <a:rPr lang="it-IT" dirty="0"/>
              <a:t> ma andate piuttosto verso le pecore perdute della casa </a:t>
            </a:r>
            <a:r>
              <a:rPr lang="it-IT" dirty="0" smtClean="0"/>
              <a:t>d'Israele»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it-IT" dirty="0" smtClean="0"/>
              <a:t>Come ha tradizionalmente riposto la Chiesa</a:t>
            </a:r>
            <a:endParaRPr lang="it-IT" dirty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9940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34887"/>
    </mc:Choice>
    <mc:Fallback>
      <p:transition spd="slow" advTm="6348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000" dirty="0"/>
              <a:t>È la missione parte costitutiva dell’identità della prima comunità cristiana?</a:t>
            </a:r>
          </a:p>
        </p:txBody>
      </p:sp>
      <p:sp>
        <p:nvSpPr>
          <p:cNvPr id="9" name="Segnaposto contenuto 8"/>
          <p:cNvSpPr>
            <a:spLocks noGrp="1"/>
          </p:cNvSpPr>
          <p:nvPr>
            <p:ph idx="1"/>
          </p:nvPr>
        </p:nvSpPr>
        <p:spPr>
          <a:xfrm>
            <a:off x="0" y="0"/>
            <a:ext cx="8319752" cy="6858000"/>
          </a:xfrm>
          <a:solidFill>
            <a:srgbClr val="FFC000"/>
          </a:solidFill>
        </p:spPr>
        <p:txBody>
          <a:bodyPr>
            <a:normAutofit/>
          </a:bodyPr>
          <a:lstStyle/>
          <a:p>
            <a:r>
              <a:rPr lang="it-IT" dirty="0" smtClean="0"/>
              <a:t>Teologia liberale (sec. XIX = </a:t>
            </a:r>
            <a:r>
              <a:rPr lang="it-IT" dirty="0" err="1" smtClean="0"/>
              <a:t>Harnack</a:t>
            </a:r>
            <a:r>
              <a:rPr lang="it-IT" dirty="0" smtClean="0"/>
              <a:t>: missione e propagazione del Cristianesimo nei primi tre secoli, 1906): attenzione su chi si converte. L’apertura ai gentili non viene avvertito come problema storico, ma come inevitabile conseguenza dell’universalità del cristianesimo del tutto estraneo al giudaismo</a:t>
            </a:r>
          </a:p>
          <a:p>
            <a:endParaRPr lang="it-IT" dirty="0" smtClean="0"/>
          </a:p>
          <a:p>
            <a:r>
              <a:rPr lang="it-IT" dirty="0" smtClean="0"/>
              <a:t>Prima meta del XX secolo: contestazione della impostazione liberale a vantaggio di un approccio che tenga conto degli aspetti sociali della diffusione del cristianesimo (</a:t>
            </a:r>
            <a:r>
              <a:rPr lang="it-IT" dirty="0" err="1" smtClean="0"/>
              <a:t>Foakes</a:t>
            </a:r>
            <a:r>
              <a:rPr lang="it-IT" dirty="0" smtClean="0"/>
              <a:t> Jackson – </a:t>
            </a:r>
            <a:r>
              <a:rPr lang="it-IT" dirty="0" err="1" smtClean="0"/>
              <a:t>K.Lake</a:t>
            </a:r>
            <a:r>
              <a:rPr lang="it-IT" dirty="0" smtClean="0"/>
              <a:t>, The </a:t>
            </a:r>
            <a:r>
              <a:rPr lang="it-IT" dirty="0" err="1" smtClean="0"/>
              <a:t>beginnings</a:t>
            </a:r>
            <a:r>
              <a:rPr lang="it-IT" dirty="0" smtClean="0"/>
              <a:t> of </a:t>
            </a:r>
            <a:r>
              <a:rPr lang="it-IT" dirty="0" err="1" smtClean="0"/>
              <a:t>Christianity</a:t>
            </a:r>
            <a:r>
              <a:rPr lang="it-IT" dirty="0" smtClean="0"/>
              <a:t>, 1920-1933)</a:t>
            </a:r>
          </a:p>
          <a:p>
            <a:endParaRPr lang="it-IT" dirty="0" smtClean="0"/>
          </a:p>
          <a:p>
            <a:r>
              <a:rPr lang="it-IT" dirty="0" smtClean="0"/>
              <a:t>Seconda metà del XX secolo: la ridefinizione del giudaismo e del rapporto tra Gesù, primi cristiani e giudaismo costringe a rimodulare l’idea di missione: l’apertura ai gentili è inteso come fenomeno storico che DEVE essere spiegato; non più conseguenza NECESSARIA ma effetto POSSIBILE della storia cristiana</a:t>
            </a:r>
          </a:p>
          <a:p>
            <a:endParaRPr lang="it-IT" dirty="0" smtClean="0"/>
          </a:p>
          <a:p>
            <a:r>
              <a:rPr lang="it-IT" dirty="0" smtClean="0"/>
              <a:t>XXI secolo: discontinuità tra Gesù e l’attività missionaria?</a:t>
            </a:r>
          </a:p>
          <a:p>
            <a:endParaRPr lang="it-IT" dirty="0"/>
          </a:p>
          <a:p>
            <a:endParaRPr lang="it-IT" dirty="0" smtClean="0"/>
          </a:p>
          <a:p>
            <a:endParaRPr lang="it-IT" dirty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it-IT" dirty="0" smtClean="0"/>
              <a:t>Come ha risposto la ricerca storica sul cristianesimo</a:t>
            </a:r>
            <a:endParaRPr lang="it-IT" dirty="0"/>
          </a:p>
        </p:txBody>
      </p:sp>
      <p:pic>
        <p:nvPicPr>
          <p:cNvPr id="3" name="Audio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50193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50577"/>
    </mc:Choice>
    <mc:Fallback>
      <p:transition spd="slow" advTm="25057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000" dirty="0"/>
              <a:t>Quale rapporto esiste tra la missione svolta dagli apostoli e la predicazione di Gesù?</a:t>
            </a:r>
          </a:p>
        </p:txBody>
      </p:sp>
      <p:sp>
        <p:nvSpPr>
          <p:cNvPr id="9" name="Segnaposto contenuto 8"/>
          <p:cNvSpPr>
            <a:spLocks noGrp="1"/>
          </p:cNvSpPr>
          <p:nvPr>
            <p:ph idx="1"/>
          </p:nvPr>
        </p:nvSpPr>
        <p:spPr>
          <a:xfrm>
            <a:off x="0" y="291548"/>
            <a:ext cx="8319752" cy="6858000"/>
          </a:xfrm>
          <a:solidFill>
            <a:srgbClr val="FFC000"/>
          </a:solidFill>
        </p:spPr>
        <p:txBody>
          <a:bodyPr>
            <a:normAutofit/>
          </a:bodyPr>
          <a:lstStyle/>
          <a:p>
            <a:endParaRPr lang="it-IT" dirty="0" smtClean="0"/>
          </a:p>
          <a:p>
            <a:r>
              <a:rPr lang="it-IT" dirty="0" smtClean="0"/>
              <a:t>Seconda metà del XX secolo: la ridefinizione del giudaismo e del rapporto tra Gesù, primi cristiani e giudaismo costringe a rimodulare l’idea di missione: l’apertura ai gentili è inteso come fenomeno storico che DEVE essere spiegato; non più conseguenza NECESSARIA ma effetto POSSIBILE della storia cristiana.</a:t>
            </a:r>
          </a:p>
          <a:p>
            <a:pPr marL="457200" indent="-457200">
              <a:buFont typeface="+mj-lt"/>
              <a:buAutoNum type="alphaLcParenR"/>
            </a:pPr>
            <a:r>
              <a:rPr lang="it-IT" dirty="0" smtClean="0"/>
              <a:t>La lettura delle fonti come spiegazione </a:t>
            </a:r>
            <a:r>
              <a:rPr lang="it-IT" i="1" dirty="0" smtClean="0"/>
              <a:t>a posteriori </a:t>
            </a:r>
            <a:r>
              <a:rPr lang="it-IT" dirty="0" smtClean="0"/>
              <a:t>degli avvenimenti storici: l’esempio di Mc 16</a:t>
            </a:r>
          </a:p>
          <a:p>
            <a:pPr marL="0" indent="0">
              <a:buNone/>
            </a:pPr>
            <a:r>
              <a:rPr lang="it-IT" dirty="0"/>
              <a:t>(Alla fine apparve agli undici, mentre stavano a mensa, e li rimproverò per la loro incredulità e durezza di cuore, perché non avevano creduto a quelli che lo avevano visto risuscitato.</a:t>
            </a:r>
          </a:p>
          <a:p>
            <a:pPr marL="0" indent="0">
              <a:buNone/>
            </a:pPr>
            <a:r>
              <a:rPr lang="it-IT" dirty="0"/>
              <a:t>15 Gesù disse loro: «Andate in tutto il mondo e predicate il vangelo ad ogni creatura. 16 Chi crederà e sarà battezzato sarà salvo, ma chi non crederà sarà condannato. 17 E questi saranno i segni che accompagneranno quelli che credono: nel mio nome scacceranno i </a:t>
            </a:r>
            <a:r>
              <a:rPr lang="it-IT" dirty="0" err="1"/>
              <a:t>demòni</a:t>
            </a:r>
            <a:r>
              <a:rPr lang="it-IT" dirty="0"/>
              <a:t>, parleranno lingue nuove, 18 prenderanno in mano i serpenti e, se berranno qualche veleno, non recherà loro danno, imporranno le mani ai malati e questi guariranno</a:t>
            </a:r>
            <a:r>
              <a:rPr lang="it-IT" dirty="0" smtClean="0"/>
              <a:t>»).</a:t>
            </a:r>
            <a:endParaRPr lang="it-IT" dirty="0"/>
          </a:p>
          <a:p>
            <a:endParaRPr lang="it-IT" dirty="0" smtClean="0"/>
          </a:p>
          <a:p>
            <a:endParaRPr lang="it-IT" dirty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0" y="0"/>
            <a:ext cx="12192000" cy="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177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1778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it-IT" altLang="it-IT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Alla fine apparve anche agli Undici, mentre erano a tavola, e li rimproverò per la loro incredulità e durezza di cuore, perché non avevano creduto a quelli che lo avevano visto risorto. </a:t>
            </a:r>
            <a:r>
              <a:rPr kumimoji="0" lang="it-IT" altLang="it-IT" sz="1800" b="0" i="0" u="none" strike="noStrike" cap="none" normalizeH="0" baseline="0" dirty="0" smtClean="0">
                <a:ln>
                  <a:noFill/>
                </a:ln>
                <a:solidFill>
                  <a:srgbClr val="990000"/>
                </a:solidFill>
                <a:effectLst/>
                <a:latin typeface="Verdana" panose="020B0604030504040204" pitchFamily="34" charset="0"/>
              </a:rPr>
              <a:t>  </a:t>
            </a:r>
            <a:r>
              <a:rPr kumimoji="0" lang="it-IT" altLang="it-IT" sz="600" b="0" i="0" u="none" strike="noStrike" cap="none" normalizeH="0" baseline="30000" dirty="0" smtClean="0">
                <a:ln>
                  <a:noFill/>
                </a:ln>
                <a:solidFill>
                  <a:srgbClr val="990000"/>
                </a:solidFill>
                <a:effectLst/>
                <a:latin typeface="Verdana" panose="020B0604030504040204" pitchFamily="34" charset="0"/>
              </a:rPr>
              <a:t>1</a:t>
            </a:r>
            <a:r>
              <a:rPr kumimoji="0" lang="it-IT" altLang="it-IT" sz="700" b="0" i="0" u="none" strike="noStrike" cap="none" normalizeH="0" baseline="30000" dirty="0" smtClean="0">
                <a:ln>
                  <a:noFill/>
                </a:ln>
                <a:solidFill>
                  <a:srgbClr val="990000"/>
                </a:solidFill>
                <a:effectLst/>
                <a:latin typeface="Verdana" panose="020B0604030504040204" pitchFamily="34" charset="0"/>
              </a:rPr>
              <a:t>5</a:t>
            </a:r>
            <a:r>
              <a:rPr kumimoji="0" lang="it-IT" altLang="it-IT" sz="11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E disse loro: «Andate in tutto il mondo e proclamate il Vangelo a ogni creatura.</a:t>
            </a:r>
            <a:r>
              <a:rPr kumimoji="0" lang="it-IT" altLang="it-IT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 </a:t>
            </a:r>
            <a:r>
              <a:rPr kumimoji="0" lang="it-IT" altLang="it-IT" sz="700" b="0" i="0" u="none" strike="noStrike" cap="none" normalizeH="0" baseline="30000" dirty="0" smtClean="0">
                <a:ln>
                  <a:noFill/>
                </a:ln>
                <a:solidFill>
                  <a:srgbClr val="990000"/>
                </a:solidFill>
                <a:effectLst/>
                <a:latin typeface="Verdana" panose="020B0604030504040204" pitchFamily="34" charset="0"/>
              </a:rPr>
              <a:t>16</a:t>
            </a:r>
            <a:r>
              <a:rPr kumimoji="0" lang="it-IT" altLang="it-IT" sz="11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Chi crederà e sarà battezzato sarà salvato, ma chi non crederà sarà condannato.</a:t>
            </a:r>
            <a:r>
              <a:rPr kumimoji="0" lang="it-IT" altLang="it-IT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 </a:t>
            </a:r>
            <a:r>
              <a:rPr kumimoji="0" lang="it-IT" altLang="it-IT" sz="700" b="0" i="0" u="none" strike="noStrike" cap="none" normalizeH="0" baseline="30000" dirty="0" smtClean="0">
                <a:ln>
                  <a:noFill/>
                </a:ln>
                <a:solidFill>
                  <a:srgbClr val="990000"/>
                </a:solidFill>
                <a:effectLst/>
                <a:latin typeface="Verdana" panose="020B0604030504040204" pitchFamily="34" charset="0"/>
              </a:rPr>
              <a:t>17</a:t>
            </a:r>
            <a:r>
              <a:rPr kumimoji="0" lang="it-IT" altLang="it-IT" sz="11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Questi saranno i segni che accompagneranno quelli che credono: nel mio nome scacceranno </a:t>
            </a:r>
            <a:r>
              <a:rPr kumimoji="0" lang="it-IT" altLang="it-IT" sz="1100" b="0" i="0" u="none" strike="noStrike" cap="none" normalizeH="0" baseline="0" dirty="0" err="1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demòni</a:t>
            </a:r>
            <a:r>
              <a:rPr kumimoji="0" lang="it-IT" altLang="it-IT" sz="11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, parleranno lingue nuove,</a:t>
            </a:r>
            <a:r>
              <a:rPr kumimoji="0" lang="it-IT" altLang="it-IT" sz="18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 </a:t>
            </a:r>
            <a:r>
              <a:rPr kumimoji="0" lang="it-IT" altLang="it-IT" sz="700" b="0" i="0" u="none" strike="noStrike" cap="none" normalizeH="0" baseline="30000" dirty="0" smtClean="0">
                <a:ln>
                  <a:noFill/>
                </a:ln>
                <a:solidFill>
                  <a:srgbClr val="990000"/>
                </a:solidFill>
                <a:effectLst/>
                <a:latin typeface="Verdana" panose="020B0604030504040204" pitchFamily="34" charset="0"/>
              </a:rPr>
              <a:t>18</a:t>
            </a:r>
            <a:r>
              <a:rPr kumimoji="0" lang="it-IT" altLang="it-IT" sz="1100" b="0" i="0" u="none" strike="noStrike" cap="none" normalizeH="0" baseline="0" dirty="0" smtClean="0">
                <a:ln>
                  <a:noFill/>
                </a:ln>
                <a:solidFill>
                  <a:srgbClr val="222222"/>
                </a:solidFill>
                <a:effectLst/>
                <a:latin typeface="Verdana" panose="020B0604030504040204" pitchFamily="34" charset="0"/>
              </a:rPr>
              <a:t>prenderanno in mano serpenti e, se berranno qualche veleno, non recherà loro danno; imporranno le mani ai malati e questi guariranno».</a:t>
            </a:r>
            <a:r>
              <a:rPr kumimoji="0" lang="it-IT" altLang="it-IT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it-IT" altLang="it-IT" sz="1800" b="0" i="0" u="none" strike="noStrike" cap="none" normalizeH="0" baseline="0" dirty="0" smtClean="0">
              <a:ln>
                <a:noFill/>
              </a:ln>
              <a:solidFill>
                <a:srgbClr val="990000"/>
              </a:solidFill>
              <a:effectLst/>
              <a:latin typeface="Verdana" panose="020B0604030504040204" pitchFamily="34" charset="0"/>
            </a:endParaRPr>
          </a:p>
        </p:txBody>
      </p:sp>
      <p:pic>
        <p:nvPicPr>
          <p:cNvPr id="1026" name="Picture 2" descr="ascolta mp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3138" y="-136525"/>
            <a:ext cx="476250" cy="10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8806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5081"/>
    </mc:Choice>
    <mc:Fallback>
      <p:transition spd="slow" advTm="8508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2000" dirty="0"/>
              <a:t>Quale rapporto esiste tra la missione svolta dagli apostoli e la predicazione di Gesù?</a:t>
            </a:r>
          </a:p>
        </p:txBody>
      </p:sp>
      <p:sp>
        <p:nvSpPr>
          <p:cNvPr id="9" name="Segnaposto contenuto 8"/>
          <p:cNvSpPr>
            <a:spLocks noGrp="1"/>
          </p:cNvSpPr>
          <p:nvPr>
            <p:ph idx="1"/>
          </p:nvPr>
        </p:nvSpPr>
        <p:spPr>
          <a:xfrm>
            <a:off x="0" y="0"/>
            <a:ext cx="8319752" cy="6858000"/>
          </a:xfrm>
          <a:solidFill>
            <a:srgbClr val="FFC000"/>
          </a:solidFill>
        </p:spPr>
        <p:txBody>
          <a:bodyPr>
            <a:normAutofit/>
          </a:bodyPr>
          <a:lstStyle/>
          <a:p>
            <a:pPr marL="0" indent="0">
              <a:buNone/>
            </a:pPr>
            <a:endParaRPr lang="it-IT" dirty="0" smtClean="0"/>
          </a:p>
          <a:p>
            <a:r>
              <a:rPr lang="it-IT" dirty="0" smtClean="0"/>
              <a:t>XXI secolo: discontinuità tra Gesù e l’attività missionaria? (</a:t>
            </a:r>
            <a:r>
              <a:rPr lang="it-IT" dirty="0" err="1" smtClean="0"/>
              <a:t>Gnilka</a:t>
            </a:r>
            <a:r>
              <a:rPr lang="it-IT" dirty="0" smtClean="0"/>
              <a:t>, </a:t>
            </a:r>
            <a:r>
              <a:rPr lang="it-IT" dirty="0" err="1" smtClean="0"/>
              <a:t>Aguirre</a:t>
            </a:r>
            <a:r>
              <a:rPr lang="it-IT" dirty="0" smtClean="0"/>
              <a:t>)</a:t>
            </a:r>
          </a:p>
          <a:p>
            <a:pPr marL="457200" indent="-457200">
              <a:buFont typeface="+mj-lt"/>
              <a:buAutoNum type="alphaLcParenR"/>
            </a:pPr>
            <a:r>
              <a:rPr lang="it-IT" dirty="0" smtClean="0"/>
              <a:t> Natura diversa della missione: Missione ai giudei ≠ missione ai gentili</a:t>
            </a:r>
          </a:p>
          <a:p>
            <a:pPr marL="457200" indent="-457200">
              <a:buFont typeface="+mj-lt"/>
              <a:buAutoNum type="alphaLcParenR"/>
            </a:pPr>
            <a:r>
              <a:rPr lang="it-IT" dirty="0" smtClean="0"/>
              <a:t>Natura diverso del contenuto: Annuncio del regno ≠ annuncio della risurrezione</a:t>
            </a:r>
          </a:p>
          <a:p>
            <a:pPr marL="457200" indent="-457200">
              <a:buFont typeface="+mj-lt"/>
              <a:buAutoNum type="alphaLcParenR"/>
            </a:pPr>
            <a:r>
              <a:rPr lang="it-IT" dirty="0" smtClean="0"/>
              <a:t>Natura diversa della finalità: Ricostituzione di Israele ≠ costituzione di comunità</a:t>
            </a:r>
          </a:p>
          <a:p>
            <a:pPr marL="457200" indent="-457200">
              <a:buFont typeface="+mj-lt"/>
              <a:buAutoNum type="alphaLcParenR"/>
            </a:pPr>
            <a:endParaRPr lang="it-IT" dirty="0"/>
          </a:p>
          <a:p>
            <a:r>
              <a:rPr lang="it-IT" dirty="0" smtClean="0"/>
              <a:t>La missione come risposta adattativa al divenire storico</a:t>
            </a:r>
          </a:p>
          <a:p>
            <a:r>
              <a:rPr lang="it-IT" dirty="0" smtClean="0"/>
              <a:t>Forte esigenza di legare la missione alla figura di Gesù (predicazione + eventi della passione)</a:t>
            </a:r>
          </a:p>
          <a:p>
            <a:r>
              <a:rPr lang="it-IT" dirty="0" smtClean="0"/>
              <a:t>Costruzione di uno stretto rapporto tra mandato missionario e apparizioni del risorto</a:t>
            </a:r>
          </a:p>
          <a:p>
            <a:r>
              <a:rPr lang="it-IT" dirty="0" smtClean="0"/>
              <a:t>La missione come piena comprensione del messaggio </a:t>
            </a:r>
            <a:r>
              <a:rPr lang="it-IT" dirty="0" err="1" smtClean="0"/>
              <a:t>gesuano</a:t>
            </a:r>
            <a:r>
              <a:rPr lang="it-IT" dirty="0" smtClean="0"/>
              <a:t> (messaggio = predicazione + eventi della passione)</a:t>
            </a:r>
          </a:p>
          <a:p>
            <a:r>
              <a:rPr lang="it-IT" dirty="0" smtClean="0"/>
              <a:t>Rapporto tra Gesù e la Chiesa nascente: discontinuità?</a:t>
            </a:r>
          </a:p>
          <a:p>
            <a:endParaRPr lang="it-IT" dirty="0" smtClean="0"/>
          </a:p>
          <a:p>
            <a:endParaRPr lang="it-IT" dirty="0"/>
          </a:p>
          <a:p>
            <a:endParaRPr lang="it-IT" dirty="0" smtClean="0"/>
          </a:p>
          <a:p>
            <a:endParaRPr lang="it-IT" dirty="0" smtClean="0"/>
          </a:p>
        </p:txBody>
      </p:sp>
      <p:pic>
        <p:nvPicPr>
          <p:cNvPr id="3" name="Immagin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06840" y="2423160"/>
            <a:ext cx="2286000" cy="3586163"/>
          </a:xfrm>
          <a:prstGeom prst="rect">
            <a:avLst/>
          </a:prstGeom>
        </p:spPr>
      </p:pic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it-IT" dirty="0"/>
          </a:p>
        </p:txBody>
      </p:sp>
      <p:pic>
        <p:nvPicPr>
          <p:cNvPr id="5" name="Audio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366500" y="60325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05757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64549"/>
    </mc:Choice>
    <mc:Fallback>
      <p:transition spd="slow" advTm="3645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Legno">
  <a:themeElements>
    <a:clrScheme name="Wood Type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Wood Type">
      <a:majorFont>
        <a:latin typeface="Georgia" panose="020405020504050203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C6AE0645-98FF-411B-B0E9-59ABD78A0CC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Legno</Template>
  <TotalTime>966</TotalTime>
  <Words>854</Words>
  <Application>Microsoft Office PowerPoint</Application>
  <PresentationFormat>Widescreen</PresentationFormat>
  <Paragraphs>71</Paragraphs>
  <Slides>8</Slides>
  <Notes>0</Notes>
  <HiddenSlides>0</HiddenSlides>
  <MMClips>8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4" baseType="lpstr">
      <vt:lpstr>Arial</vt:lpstr>
      <vt:lpstr>Georgia</vt:lpstr>
      <vt:lpstr>Trebuchet MS</vt:lpstr>
      <vt:lpstr>Verdana</vt:lpstr>
      <vt:lpstr>Wingdings</vt:lpstr>
      <vt:lpstr>Legno</vt:lpstr>
      <vt:lpstr>Giudei e Pagani nelle Chiese del Nuovo Testamento.</vt:lpstr>
      <vt:lpstr>Temi da sviluppare</vt:lpstr>
      <vt:lpstr>Domande preliminari</vt:lpstr>
      <vt:lpstr>Nel mondo antico esiste l’attività missionaria?</vt:lpstr>
      <vt:lpstr>È la missione parte costitutiva dell’identità della prima comunità cristiana?</vt:lpstr>
      <vt:lpstr>È la missione parte costitutiva dell’identità della prima comunità cristiana?</vt:lpstr>
      <vt:lpstr>Quale rapporto esiste tra la missione svolta dagli apostoli e la predicazione di Gesù?</vt:lpstr>
      <vt:lpstr>Quale rapporto esiste tra la missione svolta dagli apostoli e la predicazione di Gesù?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Gesù, ebreo di Galilea, nella società mediterranea del I sec.</dc:title>
  <dc:creator>dario garribba</dc:creator>
  <cp:lastModifiedBy>dario garribba</cp:lastModifiedBy>
  <cp:revision>101</cp:revision>
  <dcterms:created xsi:type="dcterms:W3CDTF">2017-09-22T20:39:27Z</dcterms:created>
  <dcterms:modified xsi:type="dcterms:W3CDTF">2020-04-18T10:07:43Z</dcterms:modified>
</cp:coreProperties>
</file>