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76" r:id="rId4"/>
    <p:sldId id="335" r:id="rId5"/>
    <p:sldId id="378" r:id="rId6"/>
    <p:sldId id="379" r:id="rId7"/>
    <p:sldId id="386" r:id="rId8"/>
    <p:sldId id="366" r:id="rId9"/>
    <p:sldId id="367" r:id="rId10"/>
    <p:sldId id="382" r:id="rId11"/>
    <p:sldId id="389" r:id="rId12"/>
    <p:sldId id="387" r:id="rId13"/>
    <p:sldId id="336" r:id="rId14"/>
    <p:sldId id="337" r:id="rId15"/>
    <p:sldId id="338" r:id="rId16"/>
    <p:sldId id="390" r:id="rId17"/>
    <p:sldId id="391" r:id="rId18"/>
    <p:sldId id="38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1B4522-BFCB-4444-859C-6A87CE045DD1}" v="20" dt="2024-11-29T16:37:58.745"/>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8A1B4522-BFCB-4444-859C-6A87CE045DD1}"/>
    <pc:docChg chg="undo custSel addSld delSld modSld sldOrd">
      <pc:chgData name="dario garribba" userId="13526be42269ae35" providerId="LiveId" clId="{8A1B4522-BFCB-4444-859C-6A87CE045DD1}" dt="2024-11-29T16:42:34.397" v="1126" actId="47"/>
      <pc:docMkLst>
        <pc:docMk/>
      </pc:docMkLst>
      <pc:sldChg chg="del">
        <pc:chgData name="dario garribba" userId="13526be42269ae35" providerId="LiveId" clId="{8A1B4522-BFCB-4444-859C-6A87CE045DD1}" dt="2024-11-29T16:42:34.397" v="1126" actId="47"/>
        <pc:sldMkLst>
          <pc:docMk/>
          <pc:sldMk cId="2635786101" sldId="285"/>
        </pc:sldMkLst>
      </pc:sldChg>
      <pc:sldChg chg="del">
        <pc:chgData name="dario garribba" userId="13526be42269ae35" providerId="LiveId" clId="{8A1B4522-BFCB-4444-859C-6A87CE045DD1}" dt="2024-11-29T16:02:37.583" v="1" actId="47"/>
        <pc:sldMkLst>
          <pc:docMk/>
          <pc:sldMk cId="998506698" sldId="328"/>
        </pc:sldMkLst>
      </pc:sldChg>
      <pc:sldChg chg="add ord">
        <pc:chgData name="dario garribba" userId="13526be42269ae35" providerId="LiveId" clId="{8A1B4522-BFCB-4444-859C-6A87CE045DD1}" dt="2024-11-29T16:25:19.978" v="924"/>
        <pc:sldMkLst>
          <pc:docMk/>
          <pc:sldMk cId="3756777417" sldId="336"/>
        </pc:sldMkLst>
      </pc:sldChg>
      <pc:sldChg chg="add ord">
        <pc:chgData name="dario garribba" userId="13526be42269ae35" providerId="LiveId" clId="{8A1B4522-BFCB-4444-859C-6A87CE045DD1}" dt="2024-11-29T16:25:19.978" v="924"/>
        <pc:sldMkLst>
          <pc:docMk/>
          <pc:sldMk cId="2140590648" sldId="337"/>
        </pc:sldMkLst>
      </pc:sldChg>
      <pc:sldChg chg="modSp add mod ord">
        <pc:chgData name="dario garribba" userId="13526be42269ae35" providerId="LiveId" clId="{8A1B4522-BFCB-4444-859C-6A87CE045DD1}" dt="2024-11-29T16:38:29.651" v="1081" actId="27636"/>
        <pc:sldMkLst>
          <pc:docMk/>
          <pc:sldMk cId="3960265882" sldId="338"/>
        </pc:sldMkLst>
        <pc:spChg chg="mod">
          <ac:chgData name="dario garribba" userId="13526be42269ae35" providerId="LiveId" clId="{8A1B4522-BFCB-4444-859C-6A87CE045DD1}" dt="2024-11-29T16:38:29.651" v="1081" actId="27636"/>
          <ac:spMkLst>
            <pc:docMk/>
            <pc:sldMk cId="3960265882" sldId="338"/>
            <ac:spMk id="2" creationId="{9D3FD833-CB06-4E39-86C5-29443D5C4A6F}"/>
          </ac:spMkLst>
        </pc:spChg>
      </pc:sldChg>
      <pc:sldChg chg="del">
        <pc:chgData name="dario garribba" userId="13526be42269ae35" providerId="LiveId" clId="{8A1B4522-BFCB-4444-859C-6A87CE045DD1}" dt="2024-11-29T16:42:34.397" v="1126" actId="47"/>
        <pc:sldMkLst>
          <pc:docMk/>
          <pc:sldMk cId="1283446583" sldId="365"/>
        </pc:sldMkLst>
      </pc:sldChg>
      <pc:sldChg chg="modSp mod">
        <pc:chgData name="dario garribba" userId="13526be42269ae35" providerId="LiveId" clId="{8A1B4522-BFCB-4444-859C-6A87CE045DD1}" dt="2024-11-29T16:34:52.238" v="1006" actId="20577"/>
        <pc:sldMkLst>
          <pc:docMk/>
          <pc:sldMk cId="1580292501" sldId="367"/>
        </pc:sldMkLst>
        <pc:spChg chg="mod">
          <ac:chgData name="dario garribba" userId="13526be42269ae35" providerId="LiveId" clId="{8A1B4522-BFCB-4444-859C-6A87CE045DD1}" dt="2024-11-29T16:34:52.238" v="1006" actId="20577"/>
          <ac:spMkLst>
            <pc:docMk/>
            <pc:sldMk cId="1580292501" sldId="367"/>
            <ac:spMk id="4" creationId="{00000000-0000-0000-0000-000000000000}"/>
          </ac:spMkLst>
        </pc:spChg>
        <pc:spChg chg="mod">
          <ac:chgData name="dario garribba" userId="13526be42269ae35" providerId="LiveId" clId="{8A1B4522-BFCB-4444-859C-6A87CE045DD1}" dt="2024-11-29T16:34:37.107" v="996" actId="13926"/>
          <ac:spMkLst>
            <pc:docMk/>
            <pc:sldMk cId="1580292501" sldId="367"/>
            <ac:spMk id="9" creationId="{00000000-0000-0000-0000-000000000000}"/>
          </ac:spMkLst>
        </pc:spChg>
      </pc:sldChg>
      <pc:sldChg chg="del">
        <pc:chgData name="dario garribba" userId="13526be42269ae35" providerId="LiveId" clId="{8A1B4522-BFCB-4444-859C-6A87CE045DD1}" dt="2024-11-29T16:42:34.397" v="1126" actId="47"/>
        <pc:sldMkLst>
          <pc:docMk/>
          <pc:sldMk cId="2124790397" sldId="371"/>
        </pc:sldMkLst>
      </pc:sldChg>
      <pc:sldChg chg="del">
        <pc:chgData name="dario garribba" userId="13526be42269ae35" providerId="LiveId" clId="{8A1B4522-BFCB-4444-859C-6A87CE045DD1}" dt="2024-11-29T16:42:34.397" v="1126" actId="47"/>
        <pc:sldMkLst>
          <pc:docMk/>
          <pc:sldMk cId="2919549708" sldId="372"/>
        </pc:sldMkLst>
      </pc:sldChg>
      <pc:sldChg chg="del">
        <pc:chgData name="dario garribba" userId="13526be42269ae35" providerId="LiveId" clId="{8A1B4522-BFCB-4444-859C-6A87CE045DD1}" dt="2024-11-29T16:42:34.397" v="1126" actId="47"/>
        <pc:sldMkLst>
          <pc:docMk/>
          <pc:sldMk cId="857456497" sldId="373"/>
        </pc:sldMkLst>
      </pc:sldChg>
      <pc:sldChg chg="del">
        <pc:chgData name="dario garribba" userId="13526be42269ae35" providerId="LiveId" clId="{8A1B4522-BFCB-4444-859C-6A87CE045DD1}" dt="2024-11-29T16:42:34.397" v="1126" actId="47"/>
        <pc:sldMkLst>
          <pc:docMk/>
          <pc:sldMk cId="2860995173" sldId="374"/>
        </pc:sldMkLst>
      </pc:sldChg>
      <pc:sldChg chg="del">
        <pc:chgData name="dario garribba" userId="13526be42269ae35" providerId="LiveId" clId="{8A1B4522-BFCB-4444-859C-6A87CE045DD1}" dt="2024-11-29T16:42:34.397" v="1126" actId="47"/>
        <pc:sldMkLst>
          <pc:docMk/>
          <pc:sldMk cId="2928049868" sldId="375"/>
        </pc:sldMkLst>
      </pc:sldChg>
      <pc:sldChg chg="modSp mod">
        <pc:chgData name="dario garribba" userId="13526be42269ae35" providerId="LiveId" clId="{8A1B4522-BFCB-4444-859C-6A87CE045DD1}" dt="2024-11-29T16:34:13.132" v="995" actId="20577"/>
        <pc:sldMkLst>
          <pc:docMk/>
          <pc:sldMk cId="4009746986" sldId="376"/>
        </pc:sldMkLst>
        <pc:spChg chg="mod">
          <ac:chgData name="dario garribba" userId="13526be42269ae35" providerId="LiveId" clId="{8A1B4522-BFCB-4444-859C-6A87CE045DD1}" dt="2024-11-29T16:34:13.132" v="995" actId="20577"/>
          <ac:spMkLst>
            <pc:docMk/>
            <pc:sldMk cId="4009746986" sldId="376"/>
            <ac:spMk id="4" creationId="{DAB7E7D4-1A24-2CFD-63AB-DD9C407C9166}"/>
          </ac:spMkLst>
        </pc:spChg>
      </pc:sldChg>
      <pc:sldChg chg="del">
        <pc:chgData name="dario garribba" userId="13526be42269ae35" providerId="LiveId" clId="{8A1B4522-BFCB-4444-859C-6A87CE045DD1}" dt="2024-11-29T16:42:34.397" v="1126" actId="47"/>
        <pc:sldMkLst>
          <pc:docMk/>
          <pc:sldMk cId="309358728" sldId="377"/>
        </pc:sldMkLst>
      </pc:sldChg>
      <pc:sldChg chg="del">
        <pc:chgData name="dario garribba" userId="13526be42269ae35" providerId="LiveId" clId="{8A1B4522-BFCB-4444-859C-6A87CE045DD1}" dt="2024-11-29T16:42:34.397" v="1126" actId="47"/>
        <pc:sldMkLst>
          <pc:docMk/>
          <pc:sldMk cId="2946264574" sldId="380"/>
        </pc:sldMkLst>
      </pc:sldChg>
      <pc:sldChg chg="modSp del mod">
        <pc:chgData name="dario garribba" userId="13526be42269ae35" providerId="LiveId" clId="{8A1B4522-BFCB-4444-859C-6A87CE045DD1}" dt="2024-11-29T16:35:23.435" v="1049" actId="47"/>
        <pc:sldMkLst>
          <pc:docMk/>
          <pc:sldMk cId="3692607659" sldId="381"/>
        </pc:sldMkLst>
        <pc:spChg chg="mod">
          <ac:chgData name="dario garribba" userId="13526be42269ae35" providerId="LiveId" clId="{8A1B4522-BFCB-4444-859C-6A87CE045DD1}" dt="2024-11-29T16:35:19.919" v="1048" actId="20577"/>
          <ac:spMkLst>
            <pc:docMk/>
            <pc:sldMk cId="3692607659" sldId="381"/>
            <ac:spMk id="4" creationId="{0ADB44CF-D059-C516-33B8-5F814B4D67BF}"/>
          </ac:spMkLst>
        </pc:spChg>
      </pc:sldChg>
      <pc:sldChg chg="modSp mod">
        <pc:chgData name="dario garribba" userId="13526be42269ae35" providerId="LiveId" clId="{8A1B4522-BFCB-4444-859C-6A87CE045DD1}" dt="2024-11-29T16:36:16.345" v="1062" actId="20577"/>
        <pc:sldMkLst>
          <pc:docMk/>
          <pc:sldMk cId="2955881219" sldId="382"/>
        </pc:sldMkLst>
        <pc:spChg chg="mod">
          <ac:chgData name="dario garribba" userId="13526be42269ae35" providerId="LiveId" clId="{8A1B4522-BFCB-4444-859C-6A87CE045DD1}" dt="2024-11-29T16:36:16.345" v="1062" actId="20577"/>
          <ac:spMkLst>
            <pc:docMk/>
            <pc:sldMk cId="2955881219" sldId="382"/>
            <ac:spMk id="4" creationId="{2D82AD95-5E72-7215-1B64-F8E5AE2A3680}"/>
          </ac:spMkLst>
        </pc:spChg>
      </pc:sldChg>
      <pc:sldChg chg="del">
        <pc:chgData name="dario garribba" userId="13526be42269ae35" providerId="LiveId" clId="{8A1B4522-BFCB-4444-859C-6A87CE045DD1}" dt="2024-11-29T16:42:34.397" v="1126" actId="47"/>
        <pc:sldMkLst>
          <pc:docMk/>
          <pc:sldMk cId="1262406821" sldId="383"/>
        </pc:sldMkLst>
      </pc:sldChg>
      <pc:sldChg chg="delSp modSp del mod">
        <pc:chgData name="dario garribba" userId="13526be42269ae35" providerId="LiveId" clId="{8A1B4522-BFCB-4444-859C-6A87CE045DD1}" dt="2024-11-29T16:41:16.779" v="1097" actId="47"/>
        <pc:sldMkLst>
          <pc:docMk/>
          <pc:sldMk cId="2406963531" sldId="384"/>
        </pc:sldMkLst>
        <pc:spChg chg="mod">
          <ac:chgData name="dario garribba" userId="13526be42269ae35" providerId="LiveId" clId="{8A1B4522-BFCB-4444-859C-6A87CE045DD1}" dt="2024-11-29T16:13:31.451" v="745" actId="120"/>
          <ac:spMkLst>
            <pc:docMk/>
            <pc:sldMk cId="2406963531" sldId="384"/>
            <ac:spMk id="4" creationId="{A7717C78-F5C8-8BF2-9AE1-6B2ADDD81DE5}"/>
          </ac:spMkLst>
        </pc:spChg>
        <pc:picChg chg="del">
          <ac:chgData name="dario garribba" userId="13526be42269ae35" providerId="LiveId" clId="{8A1B4522-BFCB-4444-859C-6A87CE045DD1}" dt="2024-11-29T16:05:05.276" v="284" actId="478"/>
          <ac:picMkLst>
            <pc:docMk/>
            <pc:sldMk cId="2406963531" sldId="384"/>
            <ac:picMk id="5" creationId="{EFD45295-429E-C0A1-89FE-46D2CCF63977}"/>
          </ac:picMkLst>
        </pc:picChg>
      </pc:sldChg>
      <pc:sldChg chg="del">
        <pc:chgData name="dario garribba" userId="13526be42269ae35" providerId="LiveId" clId="{8A1B4522-BFCB-4444-859C-6A87CE045DD1}" dt="2024-11-29T16:33:54.082" v="967" actId="47"/>
        <pc:sldMkLst>
          <pc:docMk/>
          <pc:sldMk cId="3124976531" sldId="385"/>
        </pc:sldMkLst>
      </pc:sldChg>
      <pc:sldChg chg="modSp mod ord">
        <pc:chgData name="dario garribba" userId="13526be42269ae35" providerId="LiveId" clId="{8A1B4522-BFCB-4444-859C-6A87CE045DD1}" dt="2024-11-29T16:25:19.978" v="924"/>
        <pc:sldMkLst>
          <pc:docMk/>
          <pc:sldMk cId="1951212673" sldId="387"/>
        </pc:sldMkLst>
        <pc:spChg chg="mod">
          <ac:chgData name="dario garribba" userId="13526be42269ae35" providerId="LiveId" clId="{8A1B4522-BFCB-4444-859C-6A87CE045DD1}" dt="2024-11-29T16:14:07.708" v="748" actId="20577"/>
          <ac:spMkLst>
            <pc:docMk/>
            <pc:sldMk cId="1951212673" sldId="387"/>
            <ac:spMk id="4" creationId="{DAF9F8D0-9583-E321-1C6C-416BD8F3003C}"/>
          </ac:spMkLst>
        </pc:spChg>
      </pc:sldChg>
      <pc:sldChg chg="modSp add mod">
        <pc:chgData name="dario garribba" userId="13526be42269ae35" providerId="LiveId" clId="{8A1B4522-BFCB-4444-859C-6A87CE045DD1}" dt="2024-11-29T16:12:49.158" v="740" actId="27636"/>
        <pc:sldMkLst>
          <pc:docMk/>
          <pc:sldMk cId="2146817149" sldId="388"/>
        </pc:sldMkLst>
        <pc:spChg chg="mod">
          <ac:chgData name="dario garribba" userId="13526be42269ae35" providerId="LiveId" clId="{8A1B4522-BFCB-4444-859C-6A87CE045DD1}" dt="2024-11-29T16:12:49.158" v="740" actId="27636"/>
          <ac:spMkLst>
            <pc:docMk/>
            <pc:sldMk cId="2146817149" sldId="388"/>
            <ac:spMk id="4" creationId="{0F47D8CF-4D57-5BA8-C3FC-B55139FF3A17}"/>
          </ac:spMkLst>
        </pc:spChg>
      </pc:sldChg>
      <pc:sldChg chg="addSp delSp modSp add mod setBg addAnim delAnim">
        <pc:chgData name="dario garribba" userId="13526be42269ae35" providerId="LiveId" clId="{8A1B4522-BFCB-4444-859C-6A87CE045DD1}" dt="2024-11-29T16:37:58.745" v="1079" actId="20577"/>
        <pc:sldMkLst>
          <pc:docMk/>
          <pc:sldMk cId="3747315932" sldId="389"/>
        </pc:sldMkLst>
        <pc:spChg chg="ord">
          <ac:chgData name="dario garribba" userId="13526be42269ae35" providerId="LiveId" clId="{8A1B4522-BFCB-4444-859C-6A87CE045DD1}" dt="2024-11-29T16:37:38.545" v="1068" actId="26606"/>
          <ac:spMkLst>
            <pc:docMk/>
            <pc:sldMk cId="3747315932" sldId="389"/>
            <ac:spMk id="3" creationId="{994CFFCA-0161-F1D1-D618-C09148227214}"/>
          </ac:spMkLst>
        </pc:spChg>
        <pc:spChg chg="mod">
          <ac:chgData name="dario garribba" userId="13526be42269ae35" providerId="LiveId" clId="{8A1B4522-BFCB-4444-859C-6A87CE045DD1}" dt="2024-11-29T16:37:58.745" v="1079" actId="20577"/>
          <ac:spMkLst>
            <pc:docMk/>
            <pc:sldMk cId="3747315932" sldId="389"/>
            <ac:spMk id="4" creationId="{01823544-2F21-94BA-BD59-2F41D52A2438}"/>
          </ac:spMkLst>
        </pc:spChg>
        <pc:spChg chg="add del">
          <ac:chgData name="dario garribba" userId="13526be42269ae35" providerId="LiveId" clId="{8A1B4522-BFCB-4444-859C-6A87CE045DD1}" dt="2024-11-29T16:37:38.262" v="1067" actId="26606"/>
          <ac:spMkLst>
            <pc:docMk/>
            <pc:sldMk cId="3747315932" sldId="389"/>
            <ac:spMk id="9" creationId="{75E3D2E7-AD93-44A1-8BC6-0E1343A3E445}"/>
          </ac:spMkLst>
        </pc:spChg>
        <pc:spChg chg="add del">
          <ac:chgData name="dario garribba" userId="13526be42269ae35" providerId="LiveId" clId="{8A1B4522-BFCB-4444-859C-6A87CE045DD1}" dt="2024-11-29T16:37:38.262" v="1067" actId="26606"/>
          <ac:spMkLst>
            <pc:docMk/>
            <pc:sldMk cId="3747315932" sldId="389"/>
            <ac:spMk id="11" creationId="{9CC5271D-3244-41E2-B819-CBCB46B719A3}"/>
          </ac:spMkLst>
        </pc:spChg>
        <pc:spChg chg="add del">
          <ac:chgData name="dario garribba" userId="13526be42269ae35" providerId="LiveId" clId="{8A1B4522-BFCB-4444-859C-6A87CE045DD1}" dt="2024-11-29T16:37:38.262" v="1067" actId="26606"/>
          <ac:spMkLst>
            <pc:docMk/>
            <pc:sldMk cId="3747315932" sldId="389"/>
            <ac:spMk id="13" creationId="{5683B5F4-86FD-4BF8-88F1-837F5B70B334}"/>
          </ac:spMkLst>
        </pc:spChg>
        <pc:spChg chg="add del">
          <ac:chgData name="dario garribba" userId="13526be42269ae35" providerId="LiveId" clId="{8A1B4522-BFCB-4444-859C-6A87CE045DD1}" dt="2024-11-29T16:37:38.262" v="1067" actId="26606"/>
          <ac:spMkLst>
            <pc:docMk/>
            <pc:sldMk cId="3747315932" sldId="389"/>
            <ac:spMk id="19" creationId="{6D65F690-F3FC-49A2-9B75-D38162A99FD9}"/>
          </ac:spMkLst>
        </pc:spChg>
        <pc:spChg chg="add del">
          <ac:chgData name="dario garribba" userId="13526be42269ae35" providerId="LiveId" clId="{8A1B4522-BFCB-4444-859C-6A87CE045DD1}" dt="2024-11-29T16:37:38.262" v="1067" actId="26606"/>
          <ac:spMkLst>
            <pc:docMk/>
            <pc:sldMk cId="3747315932" sldId="389"/>
            <ac:spMk id="21" creationId="{CC2719DD-855D-4E9A-89E0-4416268A469C}"/>
          </ac:spMkLst>
        </pc:spChg>
        <pc:spChg chg="add del">
          <ac:chgData name="dario garribba" userId="13526be42269ae35" providerId="LiveId" clId="{8A1B4522-BFCB-4444-859C-6A87CE045DD1}" dt="2024-11-29T16:37:38.262" v="1067" actId="26606"/>
          <ac:spMkLst>
            <pc:docMk/>
            <pc:sldMk cId="3747315932" sldId="389"/>
            <ac:spMk id="23" creationId="{5658DE88-7016-4ACE-BAD5-37403990CAC0}"/>
          </ac:spMkLst>
        </pc:spChg>
        <pc:spChg chg="add del">
          <ac:chgData name="dario garribba" userId="13526be42269ae35" providerId="LiveId" clId="{8A1B4522-BFCB-4444-859C-6A87CE045DD1}" dt="2024-11-29T16:37:38.262" v="1067" actId="26606"/>
          <ac:spMkLst>
            <pc:docMk/>
            <pc:sldMk cId="3747315932" sldId="389"/>
            <ac:spMk id="25" creationId="{0D13B4BD-BADD-4C61-A6BC-87ECD19AEDD1}"/>
          </ac:spMkLst>
        </pc:spChg>
        <pc:spChg chg="add del">
          <ac:chgData name="dario garribba" userId="13526be42269ae35" providerId="LiveId" clId="{8A1B4522-BFCB-4444-859C-6A87CE045DD1}" dt="2024-11-29T16:37:38.262" v="1067" actId="26606"/>
          <ac:spMkLst>
            <pc:docMk/>
            <pc:sldMk cId="3747315932" sldId="389"/>
            <ac:spMk id="27" creationId="{4291C70D-261B-46D8-8A4C-FB9C97DFAFB0}"/>
          </ac:spMkLst>
        </pc:spChg>
        <pc:spChg chg="add">
          <ac:chgData name="dario garribba" userId="13526be42269ae35" providerId="LiveId" clId="{8A1B4522-BFCB-4444-859C-6A87CE045DD1}" dt="2024-11-29T16:37:38.545" v="1068" actId="26606"/>
          <ac:spMkLst>
            <pc:docMk/>
            <pc:sldMk cId="3747315932" sldId="389"/>
            <ac:spMk id="33" creationId="{5CCCD99C-7D8E-4797-981B-A22148DEBAD1}"/>
          </ac:spMkLst>
        </pc:spChg>
        <pc:spChg chg="add">
          <ac:chgData name="dario garribba" userId="13526be42269ae35" providerId="LiveId" clId="{8A1B4522-BFCB-4444-859C-6A87CE045DD1}" dt="2024-11-29T16:37:38.545" v="1068" actId="26606"/>
          <ac:spMkLst>
            <pc:docMk/>
            <pc:sldMk cId="3747315932" sldId="389"/>
            <ac:spMk id="34" creationId="{090C743A-8661-482F-9A41-8A7025172C5C}"/>
          </ac:spMkLst>
        </pc:spChg>
        <pc:spChg chg="add">
          <ac:chgData name="dario garribba" userId="13526be42269ae35" providerId="LiveId" clId="{8A1B4522-BFCB-4444-859C-6A87CE045DD1}" dt="2024-11-29T16:37:38.545" v="1068" actId="26606"/>
          <ac:spMkLst>
            <pc:docMk/>
            <pc:sldMk cId="3747315932" sldId="389"/>
            <ac:spMk id="35" creationId="{594477E0-CE85-4388-9987-2E6C9BFECBE2}"/>
          </ac:spMkLst>
        </pc:spChg>
        <pc:spChg chg="add">
          <ac:chgData name="dario garribba" userId="13526be42269ae35" providerId="LiveId" clId="{8A1B4522-BFCB-4444-859C-6A87CE045DD1}" dt="2024-11-29T16:37:38.545" v="1068" actId="26606"/>
          <ac:spMkLst>
            <pc:docMk/>
            <pc:sldMk cId="3747315932" sldId="389"/>
            <ac:spMk id="39" creationId="{0027D786-F704-458C-9D26-D032B233D0ED}"/>
          </ac:spMkLst>
        </pc:spChg>
        <pc:spChg chg="add">
          <ac:chgData name="dario garribba" userId="13526be42269ae35" providerId="LiveId" clId="{8A1B4522-BFCB-4444-859C-6A87CE045DD1}" dt="2024-11-29T16:37:38.545" v="1068" actId="26606"/>
          <ac:spMkLst>
            <pc:docMk/>
            <pc:sldMk cId="3747315932" sldId="389"/>
            <ac:spMk id="40" creationId="{E35F7508-B900-43C6-89F2-4DEEDFB4DBF1}"/>
          </ac:spMkLst>
        </pc:spChg>
        <pc:spChg chg="add">
          <ac:chgData name="dario garribba" userId="13526be42269ae35" providerId="LiveId" clId="{8A1B4522-BFCB-4444-859C-6A87CE045DD1}" dt="2024-11-29T16:37:38.545" v="1068" actId="26606"/>
          <ac:spMkLst>
            <pc:docMk/>
            <pc:sldMk cId="3747315932" sldId="389"/>
            <ac:spMk id="41" creationId="{BEFC7E4F-A61A-4BE7-B932-7037551C3967}"/>
          </ac:spMkLst>
        </pc:spChg>
        <pc:spChg chg="add">
          <ac:chgData name="dario garribba" userId="13526be42269ae35" providerId="LiveId" clId="{8A1B4522-BFCB-4444-859C-6A87CE045DD1}" dt="2024-11-29T16:37:38.545" v="1068" actId="26606"/>
          <ac:spMkLst>
            <pc:docMk/>
            <pc:sldMk cId="3747315932" sldId="389"/>
            <ac:spMk id="42" creationId="{5F4D8409-6629-4E1F-A9E3-4F1C5EB1994B}"/>
          </ac:spMkLst>
        </pc:spChg>
        <pc:grpChg chg="add del">
          <ac:chgData name="dario garribba" userId="13526be42269ae35" providerId="LiveId" clId="{8A1B4522-BFCB-4444-859C-6A87CE045DD1}" dt="2024-11-29T16:37:38.262" v="1067" actId="26606"/>
          <ac:grpSpMkLst>
            <pc:docMk/>
            <pc:sldMk cId="3747315932" sldId="389"/>
            <ac:grpSpMk id="15" creationId="{468FD2E2-2BBC-4CE0-8728-F7F04CF3DA80}"/>
          </ac:grpSpMkLst>
        </pc:grpChg>
        <pc:grpChg chg="add del">
          <ac:chgData name="dario garribba" userId="13526be42269ae35" providerId="LiveId" clId="{8A1B4522-BFCB-4444-859C-6A87CE045DD1}" dt="2024-11-29T16:37:38.262" v="1067" actId="26606"/>
          <ac:grpSpMkLst>
            <pc:docMk/>
            <pc:sldMk cId="3747315932" sldId="389"/>
            <ac:grpSpMk id="29" creationId="{059C42CF-F95F-4432-8DC7-6BFD550935A7}"/>
          </ac:grpSpMkLst>
        </pc:grpChg>
        <pc:grpChg chg="add">
          <ac:chgData name="dario garribba" userId="13526be42269ae35" providerId="LiveId" clId="{8A1B4522-BFCB-4444-859C-6A87CE045DD1}" dt="2024-11-29T16:37:38.545" v="1068" actId="26606"/>
          <ac:grpSpMkLst>
            <pc:docMk/>
            <pc:sldMk cId="3747315932" sldId="389"/>
            <ac:grpSpMk id="36" creationId="{1D10CA79-B03E-42D2-AD45-46B9BA89E128}"/>
          </ac:grpSpMkLst>
        </pc:grpChg>
        <pc:grpChg chg="add">
          <ac:chgData name="dario garribba" userId="13526be42269ae35" providerId="LiveId" clId="{8A1B4522-BFCB-4444-859C-6A87CE045DD1}" dt="2024-11-29T16:37:38.545" v="1068" actId="26606"/>
          <ac:grpSpMkLst>
            <pc:docMk/>
            <pc:sldMk cId="3747315932" sldId="389"/>
            <ac:grpSpMk id="43" creationId="{89A90565-210D-41FA-BA31-3BA9710CCF1C}"/>
          </ac:grpSpMkLst>
        </pc:grpChg>
        <pc:picChg chg="add mod ord">
          <ac:chgData name="dario garribba" userId="13526be42269ae35" providerId="LiveId" clId="{8A1B4522-BFCB-4444-859C-6A87CE045DD1}" dt="2024-11-29T16:37:38.545" v="1068" actId="26606"/>
          <ac:picMkLst>
            <pc:docMk/>
            <pc:sldMk cId="3747315932" sldId="389"/>
            <ac:picMk id="2" creationId="{7C1823F2-4FF7-3926-A100-44BDF0CE9B65}"/>
          </ac:picMkLst>
        </pc:picChg>
      </pc:sldChg>
      <pc:sldChg chg="delSp modSp mod">
        <pc:chgData name="dario garribba" userId="13526be42269ae35" providerId="LiveId" clId="{8A1B4522-BFCB-4444-859C-6A87CE045DD1}" dt="2024-11-29T16:42:19.289" v="1125" actId="20577"/>
        <pc:sldMkLst>
          <pc:docMk/>
          <pc:sldMk cId="94137608" sldId="390"/>
        </pc:sldMkLst>
        <pc:spChg chg="del">
          <ac:chgData name="dario garribba" userId="13526be42269ae35" providerId="LiveId" clId="{8A1B4522-BFCB-4444-859C-6A87CE045DD1}" dt="2024-11-29T16:19:44.760" v="887" actId="478"/>
          <ac:spMkLst>
            <pc:docMk/>
            <pc:sldMk cId="94137608" sldId="390"/>
            <ac:spMk id="3" creationId="{00A06A66-70B8-35F7-5AFC-58DEBF721E24}"/>
          </ac:spMkLst>
        </pc:spChg>
        <pc:spChg chg="mod">
          <ac:chgData name="dario garribba" userId="13526be42269ae35" providerId="LiveId" clId="{8A1B4522-BFCB-4444-859C-6A87CE045DD1}" dt="2024-11-29T16:42:19.289" v="1125" actId="20577"/>
          <ac:spMkLst>
            <pc:docMk/>
            <pc:sldMk cId="94137608" sldId="390"/>
            <ac:spMk id="4" creationId="{3166AE36-C992-3C41-A3C5-3723280CE877}"/>
          </ac:spMkLst>
        </pc:spChg>
      </pc:sldChg>
      <pc:sldChg chg="addSp modSp add mod">
        <pc:chgData name="dario garribba" userId="13526be42269ae35" providerId="LiveId" clId="{8A1B4522-BFCB-4444-859C-6A87CE045DD1}" dt="2024-11-29T16:31:28.023" v="962" actId="20577"/>
        <pc:sldMkLst>
          <pc:docMk/>
          <pc:sldMk cId="3172895385" sldId="391"/>
        </pc:sldMkLst>
        <pc:spChg chg="add">
          <ac:chgData name="dario garribba" userId="13526be42269ae35" providerId="LiveId" clId="{8A1B4522-BFCB-4444-859C-6A87CE045DD1}" dt="2024-11-29T16:31:11.032" v="958"/>
          <ac:spMkLst>
            <pc:docMk/>
            <pc:sldMk cId="3172895385" sldId="391"/>
            <ac:spMk id="2" creationId="{11CC6096-8AD6-EF9A-92C1-31798A0844D6}"/>
          </ac:spMkLst>
        </pc:spChg>
        <pc:spChg chg="mod">
          <ac:chgData name="dario garribba" userId="13526be42269ae35" providerId="LiveId" clId="{8A1B4522-BFCB-4444-859C-6A87CE045DD1}" dt="2024-11-29T16:31:28.023" v="962" actId="20577"/>
          <ac:spMkLst>
            <pc:docMk/>
            <pc:sldMk cId="3172895385" sldId="391"/>
            <ac:spMk id="4" creationId="{8415C884-8C34-66F7-FE96-CD986B0E5DCD}"/>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11/29/2024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11/29/2024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11/29/2024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11/29/2024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11/29/2024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11/29/2024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11/29/2024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11/29/2024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letterepaoline.net/2008/12/12/la-cronologia-paolina/"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9</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670B-B9BA-DAC8-4C29-C2BE1A8D145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AB7E7D4-1A24-2CFD-63AB-DD9C407C9166}"/>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600" dirty="0"/>
              <a:t>Seguiamo gli spostamenti di Paolo</a:t>
            </a:r>
            <a:br>
              <a:rPr lang="it-IT" sz="2600" b="0" dirty="0"/>
            </a:br>
            <a:r>
              <a:rPr lang="it-IT" sz="1800" b="0" dirty="0">
                <a:latin typeface="ADLaM Display" panose="02010000000000000000" pitchFamily="2" charset="0"/>
                <a:ea typeface="ADLaM Display" panose="02010000000000000000" pitchFamily="2" charset="0"/>
                <a:cs typeface="ADLaM Display" panose="02010000000000000000" pitchFamily="2" charset="0"/>
              </a:rPr>
              <a:t>Esperienza di Damasco</a:t>
            </a: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Arabia (3 anni)</a:t>
            </a: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Antiochia</a:t>
            </a: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Primo Viaggio (At 13-14)</a:t>
            </a: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Da Antiochia a Cipro ed al sud dell’Anatolia (</a:t>
            </a:r>
            <a:r>
              <a:rPr lang="it-IT" sz="1800" b="0" dirty="0" err="1">
                <a:latin typeface="ADLaM Display" panose="02010000000000000000" pitchFamily="2" charset="0"/>
                <a:ea typeface="ADLaM Display" panose="02010000000000000000" pitchFamily="2" charset="0"/>
                <a:cs typeface="ADLaM Display" panose="02010000000000000000" pitchFamily="2" charset="0"/>
              </a:rPr>
              <a:t>Perge</a:t>
            </a:r>
            <a:r>
              <a:rPr lang="it-IT" sz="1800" b="0" dirty="0">
                <a:latin typeface="ADLaM Display" panose="02010000000000000000" pitchFamily="2" charset="0"/>
                <a:ea typeface="ADLaM Display" panose="02010000000000000000" pitchFamily="2" charset="0"/>
                <a:cs typeface="ADLaM Display" panose="02010000000000000000" pitchFamily="2" charset="0"/>
              </a:rPr>
              <a:t>, Antiochia di </a:t>
            </a:r>
            <a:r>
              <a:rPr lang="it-IT" sz="1800" b="0" dirty="0" err="1">
                <a:latin typeface="ADLaM Display" panose="02010000000000000000" pitchFamily="2" charset="0"/>
                <a:ea typeface="ADLaM Display" panose="02010000000000000000" pitchFamily="2" charset="0"/>
                <a:cs typeface="ADLaM Display" panose="02010000000000000000" pitchFamily="2" charset="0"/>
              </a:rPr>
              <a:t>Pisidia</a:t>
            </a:r>
            <a:r>
              <a:rPr lang="it-IT" sz="1800" b="0" dirty="0">
                <a:latin typeface="ADLaM Display" panose="02010000000000000000" pitchFamily="2" charset="0"/>
                <a:ea typeface="ADLaM Display" panose="02010000000000000000" pitchFamily="2" charset="0"/>
                <a:cs typeface="ADLaM Display" panose="02010000000000000000" pitchFamily="2" charset="0"/>
              </a:rPr>
              <a:t>, Iconio, </a:t>
            </a:r>
            <a:r>
              <a:rPr lang="it-IT" sz="1800" b="0" dirty="0" err="1">
                <a:latin typeface="ADLaM Display" panose="02010000000000000000" pitchFamily="2" charset="0"/>
                <a:ea typeface="ADLaM Display" panose="02010000000000000000" pitchFamily="2" charset="0"/>
                <a:cs typeface="ADLaM Display" panose="02010000000000000000" pitchFamily="2" charset="0"/>
              </a:rPr>
              <a:t>Listra</a:t>
            </a:r>
            <a:r>
              <a:rPr lang="it-IT" sz="1800" b="0" dirty="0">
                <a:latin typeface="ADLaM Display" panose="02010000000000000000" pitchFamily="2" charset="0"/>
                <a:ea typeface="ADLaM Display" panose="02010000000000000000" pitchFamily="2" charset="0"/>
                <a:cs typeface="ADLaM Display" panose="02010000000000000000" pitchFamily="2" charset="0"/>
              </a:rPr>
              <a:t> e </a:t>
            </a:r>
            <a:r>
              <a:rPr lang="it-IT" sz="1800" b="0" dirty="0" err="1">
                <a:latin typeface="ADLaM Display" panose="02010000000000000000" pitchFamily="2" charset="0"/>
                <a:ea typeface="ADLaM Display" panose="02010000000000000000" pitchFamily="2" charset="0"/>
                <a:cs typeface="ADLaM Display" panose="02010000000000000000" pitchFamily="2" charset="0"/>
              </a:rPr>
              <a:t>Derbe</a:t>
            </a:r>
            <a:r>
              <a:rPr lang="it-IT" sz="1800" b="0" dirty="0">
                <a:latin typeface="ADLaM Display" panose="02010000000000000000" pitchFamily="2" charset="0"/>
                <a:ea typeface="ADLaM Display" panose="02010000000000000000" pitchFamily="2" charset="0"/>
                <a:cs typeface="ADLaM Display" panose="02010000000000000000" pitchFamily="2" charset="0"/>
              </a:rPr>
              <a:t>)</a:t>
            </a:r>
            <a:br>
              <a:rPr lang="it-IT" sz="1800" b="0" dirty="0">
                <a:latin typeface="ADLaM Display" panose="02010000000000000000" pitchFamily="2" charset="0"/>
                <a:ea typeface="ADLaM Display" panose="02010000000000000000" pitchFamily="2" charset="0"/>
                <a:cs typeface="ADLaM Display" panose="02010000000000000000" pitchFamily="2" charset="0"/>
              </a:rPr>
            </a:br>
            <a:br>
              <a:rPr lang="it-IT" sz="1800" b="0" dirty="0">
                <a:latin typeface="ADLaM Display" panose="02010000000000000000" pitchFamily="2" charset="0"/>
                <a:ea typeface="ADLaM Display" panose="02010000000000000000" pitchFamily="2" charset="0"/>
                <a:cs typeface="ADLaM Display" panose="02010000000000000000" pitchFamily="2" charset="0"/>
              </a:rPr>
            </a:b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Secondo Viaggio (At 15,36-18,22</a:t>
            </a:r>
            <a:r>
              <a:rPr lang="it-IT" sz="1800" b="0" dirty="0">
                <a:solidFill>
                  <a:srgbClr val="202122"/>
                </a:solidFill>
                <a:latin typeface="ADLaM Display" panose="02010000000000000000" pitchFamily="2" charset="0"/>
                <a:ea typeface="ADLaM Display" panose="02010000000000000000" pitchFamily="2" charset="0"/>
                <a:cs typeface="ADLaM Display" panose="02010000000000000000" pitchFamily="2" charset="0"/>
              </a:rPr>
              <a:t>)</a:t>
            </a:r>
            <a:r>
              <a:rPr lang="it-IT" sz="1800" b="0" dirty="0">
                <a:latin typeface="ADLaM Display" panose="02010000000000000000" pitchFamily="2" charset="0"/>
                <a:ea typeface="ADLaM Display" panose="02010000000000000000" pitchFamily="2" charset="0"/>
                <a:cs typeface="ADLaM Display" panose="02010000000000000000" pitchFamily="2" charset="0"/>
              </a:rPr>
              <a:t>: Incontra le comunità da lui create in Anatolia del sud (a </a:t>
            </a:r>
            <a:r>
              <a:rPr lang="it-IT" sz="1800" b="0" dirty="0" err="1">
                <a:latin typeface="ADLaM Display" panose="02010000000000000000" pitchFamily="2" charset="0"/>
                <a:ea typeface="ADLaM Display" panose="02010000000000000000" pitchFamily="2" charset="0"/>
                <a:cs typeface="ADLaM Display" panose="02010000000000000000" pitchFamily="2" charset="0"/>
              </a:rPr>
              <a:t>Listra</a:t>
            </a:r>
            <a:r>
              <a:rPr lang="it-IT" sz="1800" b="0" dirty="0">
                <a:latin typeface="ADLaM Display" panose="02010000000000000000" pitchFamily="2" charset="0"/>
                <a:ea typeface="ADLaM Display" panose="02010000000000000000" pitchFamily="2" charset="0"/>
                <a:cs typeface="ADLaM Display" panose="02010000000000000000" pitchFamily="2" charset="0"/>
              </a:rPr>
              <a:t> incontra Timoteo, il quale li accompagna nel viaggio). Proseguono verso nord-ovest, fino ai Dardanelli, a Troade, da dove passano in Grecia; Paolo fonda la comunità di Filippi, Tessalonica, Berea, Atene e Corinto. Ritorna poi ad Antiochia, attraverso Efeso e Cesarea.</a:t>
            </a:r>
            <a:r>
              <a:rPr lang="it-IT" sz="18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Dubbi sulla storicità di questo viaggio</a:t>
            </a:r>
            <a:br>
              <a:rPr lang="it-IT" sz="1800" b="0" dirty="0">
                <a:latin typeface="ADLaM Display" panose="02010000000000000000" pitchFamily="2" charset="0"/>
                <a:ea typeface="ADLaM Display" panose="02010000000000000000" pitchFamily="2" charset="0"/>
                <a:cs typeface="ADLaM Display" panose="02010000000000000000" pitchFamily="2" charset="0"/>
              </a:rPr>
            </a:b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Terzo viaggio : E’ un viaggio di consolidamento. Paolo ritorna a vedere le Chiese da lui create in Anatolia ed in Grecia, con Timoteo e Tito. Si imbarca di nuovo verso Tiro, Cesarea e Gerusalemme, dove viene arrestato. </a:t>
            </a:r>
            <a:r>
              <a:rPr lang="it-IT" sz="18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Dubbi di storicità sulla prima parte del viaggio</a:t>
            </a:r>
            <a:br>
              <a:rPr lang="it-IT" sz="18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br>
            <a:br>
              <a:rPr lang="it-IT" sz="18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br>
            <a:r>
              <a:rPr lang="it-IT" sz="18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Ultimo viaggio: l’arresto</a:t>
            </a:r>
            <a:br>
              <a:rPr lang="it-IT" sz="1800" b="0" dirty="0">
                <a:latin typeface="ADLaM Display" panose="02010000000000000000" pitchFamily="2" charset="0"/>
                <a:ea typeface="ADLaM Display" panose="02010000000000000000" pitchFamily="2" charset="0"/>
                <a:cs typeface="ADLaM Display" panose="02010000000000000000" pitchFamily="2" charset="0"/>
              </a:rPr>
            </a:br>
            <a:br>
              <a:rPr lang="it-IT" sz="1800" b="0" dirty="0">
                <a:latin typeface="ADLaM Display" panose="02010000000000000000" pitchFamily="2" charset="0"/>
                <a:ea typeface="ADLaM Display" panose="02010000000000000000" pitchFamily="2" charset="0"/>
                <a:cs typeface="ADLaM Display" panose="02010000000000000000" pitchFamily="2" charset="0"/>
              </a:rPr>
            </a:br>
            <a:endParaRPr lang="en-US" sz="2400" b="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009746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Primo Viaggio</a:t>
            </a:r>
          </a:p>
        </p:txBody>
      </p:sp>
      <p:sp>
        <p:nvSpPr>
          <p:cNvPr id="4" name="Segnaposto testo 3"/>
          <p:cNvSpPr>
            <a:spLocks noGrp="1"/>
          </p:cNvSpPr>
          <p:nvPr>
            <p:ph type="body" sz="half" idx="2"/>
          </p:nvPr>
        </p:nvSpPr>
        <p:spPr/>
        <p:txBody>
          <a:bodyPr>
            <a:normAutofit/>
          </a:bodyPr>
          <a:lstStyle/>
          <a:p>
            <a:r>
              <a:rPr lang="it-IT" i="1" dirty="0"/>
              <a:t>Metà degli anni 40</a:t>
            </a:r>
          </a:p>
        </p:txBody>
      </p:sp>
      <p:pic>
        <p:nvPicPr>
          <p:cNvPr id="7" name="Segnaposto contenuto 6">
            <a:extLst>
              <a:ext uri="{FF2B5EF4-FFF2-40B4-BE49-F238E27FC236}">
                <a16:creationId xmlns:a16="http://schemas.microsoft.com/office/drawing/2014/main" id="{9AD13CFB-6FE7-1370-3D1A-E8414AC546BD}"/>
              </a:ext>
            </a:extLst>
          </p:cNvPr>
          <p:cNvPicPr>
            <a:picLocks noGrp="1" noChangeAspect="1"/>
          </p:cNvPicPr>
          <p:nvPr>
            <p:ph idx="1"/>
          </p:nvPr>
        </p:nvPicPr>
        <p:blipFill>
          <a:blip r:embed="rId2"/>
          <a:stretch>
            <a:fillRect/>
          </a:stretch>
        </p:blipFill>
        <p:spPr>
          <a:xfrm>
            <a:off x="513184" y="256305"/>
            <a:ext cx="7221894" cy="5994949"/>
          </a:xfrm>
          <a:prstGeom prst="rect">
            <a:avLst/>
          </a:prstGeom>
        </p:spPr>
      </p:pic>
    </p:spTree>
    <p:extLst>
      <p:ext uri="{BB962C8B-B14F-4D97-AF65-F5344CB8AC3E}">
        <p14:creationId xmlns:p14="http://schemas.microsoft.com/office/powerpoint/2010/main" val="2372416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4D73C-90CC-46C2-B7A1-A6CC8B1DF66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D7277FE-1124-396F-CCB8-56BC2ED90458}"/>
              </a:ext>
            </a:extLst>
          </p:cNvPr>
          <p:cNvSpPr>
            <a:spLocks noGrp="1"/>
          </p:cNvSpPr>
          <p:nvPr>
            <p:ph type="title"/>
          </p:nvPr>
        </p:nvSpPr>
        <p:spPr/>
        <p:txBody>
          <a:bodyPr>
            <a:normAutofit/>
          </a:bodyPr>
          <a:lstStyle/>
          <a:p>
            <a:r>
              <a:rPr lang="it-IT" sz="2400" dirty="0"/>
              <a:t>Secondo Viaggio</a:t>
            </a:r>
          </a:p>
        </p:txBody>
      </p:sp>
      <p:sp>
        <p:nvSpPr>
          <p:cNvPr id="4" name="Segnaposto testo 3">
            <a:extLst>
              <a:ext uri="{FF2B5EF4-FFF2-40B4-BE49-F238E27FC236}">
                <a16:creationId xmlns:a16="http://schemas.microsoft.com/office/drawing/2014/main" id="{0A19665F-8C80-B425-A40F-81A4ED167AA3}"/>
              </a:ext>
            </a:extLst>
          </p:cNvPr>
          <p:cNvSpPr>
            <a:spLocks noGrp="1"/>
          </p:cNvSpPr>
          <p:nvPr>
            <p:ph type="body" sz="half" idx="2"/>
          </p:nvPr>
        </p:nvSpPr>
        <p:spPr/>
        <p:txBody>
          <a:bodyPr>
            <a:normAutofit/>
          </a:bodyPr>
          <a:lstStyle/>
          <a:p>
            <a:r>
              <a:rPr lang="it-IT" i="1" dirty="0"/>
              <a:t>Primi anni 50…</a:t>
            </a:r>
          </a:p>
          <a:p>
            <a:r>
              <a:rPr lang="it-IT" i="1" dirty="0"/>
              <a:t>Dubbi sul ritorno a Gerusalemme. </a:t>
            </a:r>
          </a:p>
          <a:p>
            <a:r>
              <a:rPr lang="it-IT" i="1" dirty="0"/>
              <a:t>Il viaggio finì a Efeso e qui soggiornò dal 52 al 55</a:t>
            </a:r>
          </a:p>
          <a:p>
            <a:r>
              <a:rPr lang="it-IT" i="1" dirty="0"/>
              <a:t>In questi 3 anni visitò le chiese d’Asia e si recò forse a Corinto (2COr 2,1; 12,21; 13,2)</a:t>
            </a:r>
          </a:p>
        </p:txBody>
      </p:sp>
      <p:pic>
        <p:nvPicPr>
          <p:cNvPr id="6" name="Segnaposto contenuto 5">
            <a:extLst>
              <a:ext uri="{FF2B5EF4-FFF2-40B4-BE49-F238E27FC236}">
                <a16:creationId xmlns:a16="http://schemas.microsoft.com/office/drawing/2014/main" id="{107018F2-CA8A-1C28-2DF3-88B0366D445A}"/>
              </a:ext>
            </a:extLst>
          </p:cNvPr>
          <p:cNvPicPr>
            <a:picLocks noGrp="1" noChangeAspect="1"/>
          </p:cNvPicPr>
          <p:nvPr>
            <p:ph idx="1"/>
          </p:nvPr>
        </p:nvPicPr>
        <p:blipFill>
          <a:blip r:embed="rId2"/>
          <a:stretch>
            <a:fillRect/>
          </a:stretch>
        </p:blipFill>
        <p:spPr>
          <a:xfrm>
            <a:off x="469094" y="685800"/>
            <a:ext cx="6941694" cy="5416420"/>
          </a:xfrm>
          <a:prstGeom prst="rect">
            <a:avLst/>
          </a:prstGeom>
        </p:spPr>
      </p:pic>
    </p:spTree>
    <p:extLst>
      <p:ext uri="{BB962C8B-B14F-4D97-AF65-F5344CB8AC3E}">
        <p14:creationId xmlns:p14="http://schemas.microsoft.com/office/powerpoint/2010/main" val="2164089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DFB6B-CE67-818F-5377-8AEB249A05F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CFCD647-6F04-FD93-6BD7-BE8EE23765B5}"/>
              </a:ext>
            </a:extLst>
          </p:cNvPr>
          <p:cNvSpPr>
            <a:spLocks noGrp="1"/>
          </p:cNvSpPr>
          <p:nvPr>
            <p:ph type="title"/>
          </p:nvPr>
        </p:nvSpPr>
        <p:spPr/>
        <p:txBody>
          <a:bodyPr>
            <a:normAutofit/>
          </a:bodyPr>
          <a:lstStyle/>
          <a:p>
            <a:r>
              <a:rPr lang="it-IT" sz="2400" dirty="0"/>
              <a:t>Terzo Viaggio</a:t>
            </a:r>
          </a:p>
        </p:txBody>
      </p:sp>
      <p:sp>
        <p:nvSpPr>
          <p:cNvPr id="4" name="Segnaposto testo 3">
            <a:extLst>
              <a:ext uri="{FF2B5EF4-FFF2-40B4-BE49-F238E27FC236}">
                <a16:creationId xmlns:a16="http://schemas.microsoft.com/office/drawing/2014/main" id="{3A0A60FB-50D2-5E04-8C14-F976908DFFDF}"/>
              </a:ext>
            </a:extLst>
          </p:cNvPr>
          <p:cNvSpPr>
            <a:spLocks noGrp="1"/>
          </p:cNvSpPr>
          <p:nvPr>
            <p:ph type="body" sz="half" idx="2"/>
          </p:nvPr>
        </p:nvSpPr>
        <p:spPr/>
        <p:txBody>
          <a:bodyPr>
            <a:normAutofit/>
          </a:bodyPr>
          <a:lstStyle/>
          <a:p>
            <a:r>
              <a:rPr lang="it-IT" i="1" dirty="0"/>
              <a:t>Metà degli anni 50 (53-57)</a:t>
            </a:r>
          </a:p>
        </p:txBody>
      </p:sp>
      <p:sp>
        <p:nvSpPr>
          <p:cNvPr id="5" name="Segnaposto contenuto 4">
            <a:extLst>
              <a:ext uri="{FF2B5EF4-FFF2-40B4-BE49-F238E27FC236}">
                <a16:creationId xmlns:a16="http://schemas.microsoft.com/office/drawing/2014/main" id="{E6130F21-19BD-F7F6-13C3-5200FEB28B01}"/>
              </a:ext>
            </a:extLst>
          </p:cNvPr>
          <p:cNvSpPr>
            <a:spLocks noGrp="1"/>
          </p:cNvSpPr>
          <p:nvPr>
            <p:ph idx="1"/>
          </p:nvPr>
        </p:nvSpPr>
        <p:spPr/>
        <p:txBody>
          <a:bodyPr/>
          <a:lstStyle/>
          <a:p>
            <a:endParaRPr lang="it-IT"/>
          </a:p>
        </p:txBody>
      </p:sp>
      <p:pic>
        <p:nvPicPr>
          <p:cNvPr id="4098" name="Picture 2" descr="undefined">
            <a:extLst>
              <a:ext uri="{FF2B5EF4-FFF2-40B4-BE49-F238E27FC236}">
                <a16:creationId xmlns:a16="http://schemas.microsoft.com/office/drawing/2014/main" id="{598591A1-A6B1-D4D2-4A2E-999EDC3A5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49" y="381379"/>
            <a:ext cx="7287597" cy="5628897"/>
          </a:xfrm>
          <a:prstGeom prst="rect">
            <a:avLst/>
          </a:prstGeom>
          <a:noFill/>
          <a:extLst>
            <a:ext uri="{909E8E84-426E-40DD-AFC4-6F175D3DCCD1}">
              <a14:hiddenFill xmlns:a14="http://schemas.microsoft.com/office/drawing/2010/main">
                <a:solidFill>
                  <a:srgbClr val="FFFFFF"/>
                </a:solidFill>
              </a14:hiddenFill>
            </a:ext>
          </a:extLst>
        </p:spPr>
      </p:pic>
      <p:sp>
        <p:nvSpPr>
          <p:cNvPr id="6" name="Ovale 5">
            <a:extLst>
              <a:ext uri="{FF2B5EF4-FFF2-40B4-BE49-F238E27FC236}">
                <a16:creationId xmlns:a16="http://schemas.microsoft.com/office/drawing/2014/main" id="{0983355C-4EF7-7804-0E60-E711C616F021}"/>
              </a:ext>
            </a:extLst>
          </p:cNvPr>
          <p:cNvSpPr/>
          <p:nvPr/>
        </p:nvSpPr>
        <p:spPr>
          <a:xfrm>
            <a:off x="3359020" y="2164702"/>
            <a:ext cx="3415004" cy="1539551"/>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89969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F2C24B-E57C-7F04-FD02-2F1B417D00B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5E3D2E7-AD93-44A1-8BC6-0E1343A3E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1" name="Rectangle 10">
            <a:extLst>
              <a:ext uri="{FF2B5EF4-FFF2-40B4-BE49-F238E27FC236}">
                <a16:creationId xmlns:a16="http://schemas.microsoft.com/office/drawing/2014/main" id="{9CC5271D-3244-41E2-B819-CBCB46B719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3" name="Rectangle 12">
            <a:extLst>
              <a:ext uri="{FF2B5EF4-FFF2-40B4-BE49-F238E27FC236}">
                <a16:creationId xmlns:a16="http://schemas.microsoft.com/office/drawing/2014/main" id="{5683B5F4-86FD-4BF8-88F1-837F5B70B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5" name="Group 14">
            <a:extLst>
              <a:ext uri="{FF2B5EF4-FFF2-40B4-BE49-F238E27FC236}">
                <a16:creationId xmlns:a16="http://schemas.microsoft.com/office/drawing/2014/main" id="{468FD2E2-2BBC-4CE0-8728-F7F04CF3DA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DFDB4C9A-B334-4F22-B77C-0ABDFA48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it-IT"/>
            </a:p>
          </p:txBody>
        </p:sp>
        <p:sp>
          <p:nvSpPr>
            <p:cNvPr id="17" name="Oval 16">
              <a:extLst>
                <a:ext uri="{FF2B5EF4-FFF2-40B4-BE49-F238E27FC236}">
                  <a16:creationId xmlns:a16="http://schemas.microsoft.com/office/drawing/2014/main" id="{20B25D87-B509-4BDD-8E23-850E1C39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p:nvSpPr>
          <p:cNvPr id="19" name="Rectangle 18">
            <a:extLst>
              <a:ext uri="{FF2B5EF4-FFF2-40B4-BE49-F238E27FC236}">
                <a16:creationId xmlns:a16="http://schemas.microsoft.com/office/drawing/2014/main" id="{22BC10F2-2F80-47BD-8877-A00F45018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996B4A9D-86A6-4478-9C25-401649C5F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DF12ACD-E18E-4547-BCF1-2E319C6B6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6C6FB17-16CA-B5BB-6741-6C7A9269160C}"/>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5000"/>
              </a:lnSpc>
            </a:pPr>
            <a:r>
              <a:rPr lang="en-US" sz="5100" b="1" kern="1200" cap="none" baseline="0" dirty="0">
                <a:blipFill dpi="0" rotWithShape="1">
                  <a:blip r:embed="rId4"/>
                  <a:srcRect/>
                  <a:tile tx="6350" ty="-127000" sx="65000" sy="64000" flip="none" algn="tl"/>
                </a:blipFill>
                <a:latin typeface="+mj-lt"/>
                <a:ea typeface="+mj-ea"/>
                <a:cs typeface="+mj-cs"/>
              </a:rPr>
              <a:t>ultimo </a:t>
            </a:r>
            <a:r>
              <a:rPr lang="en-US" sz="5100" b="1" kern="1200" cap="none" baseline="0" dirty="0" err="1">
                <a:blipFill dpi="0" rotWithShape="1">
                  <a:blip r:embed="rId4"/>
                  <a:srcRect/>
                  <a:tile tx="6350" ty="-127000" sx="65000" sy="64000" flip="none" algn="tl"/>
                </a:blipFill>
                <a:latin typeface="+mj-lt"/>
                <a:ea typeface="+mj-ea"/>
                <a:cs typeface="+mj-cs"/>
              </a:rPr>
              <a:t>viaggio</a:t>
            </a:r>
            <a:endParaRPr lang="en-US" sz="5100" b="1" kern="1200" cap="none" baseline="0" dirty="0">
              <a:blipFill dpi="0" rotWithShape="1">
                <a:blip r:embed="rId4"/>
                <a:srcRect/>
                <a:tile tx="6350" ty="-127000" sx="65000" sy="64000" flip="none" algn="tl"/>
              </a:blipFill>
              <a:latin typeface="+mj-lt"/>
              <a:ea typeface="+mj-ea"/>
              <a:cs typeface="+mj-cs"/>
            </a:endParaRPr>
          </a:p>
        </p:txBody>
      </p:sp>
      <p:sp>
        <p:nvSpPr>
          <p:cNvPr id="4" name="Segnaposto testo 3">
            <a:extLst>
              <a:ext uri="{FF2B5EF4-FFF2-40B4-BE49-F238E27FC236}">
                <a16:creationId xmlns:a16="http://schemas.microsoft.com/office/drawing/2014/main" id="{2F57658E-70AB-A7A4-7B51-3BEDBD5C6C9B}"/>
              </a:ext>
            </a:extLst>
          </p:cNvPr>
          <p:cNvSpPr>
            <a:spLocks noGrp="1"/>
          </p:cNvSpPr>
          <p:nvPr>
            <p:ph type="body" sz="half" idx="2"/>
          </p:nvPr>
        </p:nvSpPr>
        <p:spPr>
          <a:xfrm>
            <a:off x="8200102" y="4790198"/>
            <a:ext cx="2818418" cy="687058"/>
          </a:xfrm>
        </p:spPr>
        <p:txBody>
          <a:bodyPr vert="horz" lIns="91440" tIns="45720" rIns="91440" bIns="45720" rtlCol="0">
            <a:normAutofit/>
          </a:bodyPr>
          <a:lstStyle/>
          <a:p>
            <a:pPr>
              <a:lnSpc>
                <a:spcPct val="90000"/>
              </a:lnSpc>
              <a:spcBef>
                <a:spcPts val="1200"/>
              </a:spcBef>
            </a:pPr>
            <a:endParaRPr lang="en-US" sz="1600" i="1" dirty="0">
              <a:solidFill>
                <a:schemeClr val="tx1"/>
              </a:solidFill>
            </a:endParaRPr>
          </a:p>
        </p:txBody>
      </p:sp>
      <p:pic>
        <p:nvPicPr>
          <p:cNvPr id="3" name="Segnaposto contenuto 2">
            <a:extLst>
              <a:ext uri="{FF2B5EF4-FFF2-40B4-BE49-F238E27FC236}">
                <a16:creationId xmlns:a16="http://schemas.microsoft.com/office/drawing/2014/main" id="{276ED522-3557-11F4-9B92-9A4FA93C1A49}"/>
              </a:ext>
            </a:extLst>
          </p:cNvPr>
          <p:cNvPicPr>
            <a:picLocks noGrp="1" noChangeAspect="1"/>
          </p:cNvPicPr>
          <p:nvPr>
            <p:ph idx="1"/>
          </p:nvPr>
        </p:nvPicPr>
        <p:blipFill>
          <a:blip r:embed="rId6"/>
          <a:srcRect l="2650" r="13057"/>
          <a:stretch/>
        </p:blipFill>
        <p:spPr>
          <a:xfrm>
            <a:off x="920833" y="1323098"/>
            <a:ext cx="6642941" cy="4137427"/>
          </a:xfrm>
          <a:prstGeom prst="rect">
            <a:avLst/>
          </a:prstGeom>
        </p:spPr>
      </p:pic>
      <p:sp>
        <p:nvSpPr>
          <p:cNvPr id="25" name="Rectangle 24">
            <a:extLst>
              <a:ext uri="{FF2B5EF4-FFF2-40B4-BE49-F238E27FC236}">
                <a16:creationId xmlns:a16="http://schemas.microsoft.com/office/drawing/2014/main" id="{8953CF86-986D-488F-A3AF-B94B80BB7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2A4A1979-18ED-43FF-928C-D885BA3AF5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6DE72037-CD20-44D1-87B6-1E3B3E037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A5577C86-7C15-4F34-9F3B-D1AC13C2C1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10115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buNone/>
            </a:pPr>
            <a:r>
              <a:rPr lang="it-IT" sz="2400" dirty="0">
                <a:solidFill>
                  <a:srgbClr val="00B050"/>
                </a:solidFill>
                <a:hlinkClick r:id="rId2">
                  <a:extLst>
                    <a:ext uri="{A12FA001-AC4F-418D-AE19-62706E023703}">
                      <ahyp:hlinkClr xmlns:ahyp="http://schemas.microsoft.com/office/drawing/2018/hyperlinkcolor" val="tx"/>
                    </a:ext>
                  </a:extLst>
                </a:hlinkClick>
              </a:rPr>
              <a:t>Cronologia paolina</a:t>
            </a:r>
            <a:endParaRPr lang="it-IT" sz="2400" dirty="0">
              <a:solidFill>
                <a:srgbClr val="00B050"/>
              </a:solidFill>
            </a:endParaRPr>
          </a:p>
          <a:p>
            <a:pPr marL="0" indent="0">
              <a:buNone/>
            </a:pPr>
            <a:r>
              <a:rPr lang="it-IT" sz="1400" dirty="0"/>
              <a:t>Iscrizione di Gallione</a:t>
            </a:r>
          </a:p>
          <a:p>
            <a:pPr marL="0" indent="0">
              <a:buNone/>
            </a:pPr>
            <a:endParaRPr lang="it-IT" sz="2400" dirty="0"/>
          </a:p>
        </p:txBody>
      </p:sp>
      <p:pic>
        <p:nvPicPr>
          <p:cNvPr id="5" name="Immagine 4">
            <a:extLst>
              <a:ext uri="{FF2B5EF4-FFF2-40B4-BE49-F238E27FC236}">
                <a16:creationId xmlns:a16="http://schemas.microsoft.com/office/drawing/2014/main" id="{C1F20E45-9445-F79F-28EF-D1D2BDF4B6BD}"/>
              </a:ext>
            </a:extLst>
          </p:cNvPr>
          <p:cNvPicPr>
            <a:picLocks noChangeAspect="1"/>
          </p:cNvPicPr>
          <p:nvPr/>
        </p:nvPicPr>
        <p:blipFill>
          <a:blip r:embed="rId3"/>
          <a:stretch>
            <a:fillRect/>
          </a:stretch>
        </p:blipFill>
        <p:spPr>
          <a:xfrm>
            <a:off x="2198914" y="554344"/>
            <a:ext cx="9993086" cy="6303656"/>
          </a:xfrm>
          <a:prstGeom prst="rect">
            <a:avLst/>
          </a:prstGeom>
        </p:spPr>
      </p:pic>
      <p:sp>
        <p:nvSpPr>
          <p:cNvPr id="6" name="Rettangolo 5">
            <a:extLst>
              <a:ext uri="{FF2B5EF4-FFF2-40B4-BE49-F238E27FC236}">
                <a16:creationId xmlns:a16="http://schemas.microsoft.com/office/drawing/2014/main" id="{5F746E81-5E96-3389-24EA-F60694721F53}"/>
              </a:ext>
            </a:extLst>
          </p:cNvPr>
          <p:cNvSpPr/>
          <p:nvPr/>
        </p:nvSpPr>
        <p:spPr>
          <a:xfrm>
            <a:off x="4159875" y="1996750"/>
            <a:ext cx="1866122" cy="391886"/>
          </a:xfrm>
          <a:prstGeom prst="rect">
            <a:avLst/>
          </a:prstGeom>
          <a:noFill/>
          <a:ln w="571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56423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Paolo e Gallione</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marL="0" indent="0">
              <a:lnSpc>
                <a:spcPct val="150000"/>
              </a:lnSpc>
              <a:buNone/>
            </a:pPr>
            <a:r>
              <a:rPr lang="it-IT" sz="2000" b="0" i="0" dirty="0">
                <a:effectLst/>
                <a:latin typeface="+mj-lt"/>
              </a:rPr>
              <a:t>Negli Atti degli Apostoli si dice che Paolo è stato condotto dai giudei</a:t>
            </a:r>
            <a:r>
              <a:rPr lang="it-IT" dirty="0">
                <a:latin typeface="+mj-lt"/>
              </a:rPr>
              <a:t> di Corinto</a:t>
            </a:r>
            <a:r>
              <a:rPr lang="it-IT" sz="2000" b="0" i="0" dirty="0">
                <a:effectLst/>
                <a:latin typeface="+mj-lt"/>
              </a:rPr>
              <a:t> davanti al tribunale di Gallione con l’accusa di essere propagatore di una religione contraria alla legge. Gallione li fa allontanare dal suo tribunale perché non vuole intromettersi in faccende di carattere religioso (At 18,12-17). Questo episodio rappresenta l’acme del conflitto che scoppia tra Paolo e la colonia ebraica di Corinto. Esso dunque va collocato verso la fine di un «anno e mezzo», il tempo di permanenza di Paolo nella capitale dell’Acaia indicato dall’autore degli Atti (At 18,11). </a:t>
            </a:r>
            <a:r>
              <a:rPr lang="it-IT" sz="2000" b="0" i="0" dirty="0">
                <a:effectLst/>
                <a:highlight>
                  <a:srgbClr val="00FF00"/>
                </a:highlight>
                <a:latin typeface="+mj-lt"/>
              </a:rPr>
              <a:t>Se Paolo è comparso davanti a Gallione alla fine del 51 o inizio del 52, si può ritenere che egli sia arrivato a Corinto nel corso dell’anno 50</a:t>
            </a:r>
            <a:r>
              <a:rPr lang="it-IT" sz="2000" b="0" i="0" dirty="0">
                <a:effectLst/>
                <a:latin typeface="+mj-lt"/>
              </a:rPr>
              <a:t>. Questo dato, sul quale esiste un sostanziale accordo tra gli studiosi, rappresenta una pietra miliare nella cronologia paolina e si può dire di tutta la storia delle origini cristiane.</a:t>
            </a:r>
            <a:endParaRPr lang="it-IT" sz="2400" dirty="0">
              <a:latin typeface="+mj-lt"/>
            </a:endParaRPr>
          </a:p>
        </p:txBody>
      </p:sp>
      <p:sp>
        <p:nvSpPr>
          <p:cNvPr id="4" name="Segnaposto testo 3"/>
          <p:cNvSpPr>
            <a:spLocks noGrp="1"/>
          </p:cNvSpPr>
          <p:nvPr>
            <p:ph type="body" sz="half" idx="2"/>
          </p:nvPr>
        </p:nvSpPr>
        <p:spPr/>
        <p:txBody>
          <a:bodyPr/>
          <a:lstStyle/>
          <a:p>
            <a:r>
              <a:rPr lang="it-IT" dirty="0"/>
              <a:t>51-52 d.C.</a:t>
            </a:r>
          </a:p>
        </p:txBody>
      </p:sp>
    </p:spTree>
    <p:extLst>
      <p:ext uri="{BB962C8B-B14F-4D97-AF65-F5344CB8AC3E}">
        <p14:creationId xmlns:p14="http://schemas.microsoft.com/office/powerpoint/2010/main" val="1580292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FD2E8-DB1B-BE8A-DF54-8E1E37736667}"/>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2D82AD95-5E72-7215-1B64-F8E5AE2A3680}"/>
              </a:ext>
            </a:extLst>
          </p:cNvPr>
          <p:cNvSpPr>
            <a:spLocks noGrp="1"/>
          </p:cNvSpPr>
          <p:nvPr>
            <p:ph type="title"/>
          </p:nvPr>
        </p:nvSpPr>
        <p:spPr>
          <a:xfrm>
            <a:off x="382280" y="484631"/>
            <a:ext cx="11809720" cy="6308055"/>
          </a:xfrm>
        </p:spPr>
        <p:txBody>
          <a:bodyPr vert="horz" lIns="91440" tIns="45720" rIns="91440" bIns="45720" rtlCol="0" anchor="t">
            <a:normAutofit/>
          </a:bodyPr>
          <a:lstStyle/>
          <a:p>
            <a:pPr fontAlgn="auto">
              <a:lnSpc>
                <a:spcPct val="150000"/>
              </a:lnSpc>
              <a:spcAft>
                <a:spcPts val="0"/>
              </a:spcAft>
              <a:defRPr/>
            </a:pPr>
            <a:r>
              <a:rPr lang="it-IT" sz="2600" dirty="0">
                <a:highlight>
                  <a:srgbClr val="00FF00"/>
                </a:highlight>
              </a:rPr>
              <a:t>Cronologia della vita di Paolo</a:t>
            </a:r>
            <a:br>
              <a:rPr lang="it-IT" sz="2600" dirty="0"/>
            </a:br>
            <a:br>
              <a:rPr lang="it-IT" sz="2600" dirty="0"/>
            </a:br>
            <a:r>
              <a:rPr lang="it-IT" sz="2600" dirty="0">
                <a:latin typeface="ADLaM Display" panose="02010000000000000000" pitchFamily="2" charset="0"/>
                <a:ea typeface="ADLaM Display" panose="02010000000000000000" pitchFamily="2" charset="0"/>
                <a:cs typeface="ADLaM Display" panose="02010000000000000000" pitchFamily="2" charset="0"/>
              </a:rPr>
              <a:t>Nascita di Paolo a Tarso → 5/10 d.C.</a:t>
            </a:r>
            <a:br>
              <a:rPr lang="it-IT" sz="2600" dirty="0">
                <a:latin typeface="ADLaM Display" panose="02010000000000000000" pitchFamily="2" charset="0"/>
                <a:ea typeface="ADLaM Display" panose="02010000000000000000" pitchFamily="2" charset="0"/>
                <a:cs typeface="ADLaM Display" panose="02010000000000000000" pitchFamily="2" charset="0"/>
              </a:rPr>
            </a:br>
            <a:r>
              <a:rPr lang="it-IT" sz="2600" dirty="0">
                <a:latin typeface="ADLaM Display" panose="02010000000000000000" pitchFamily="2" charset="0"/>
                <a:ea typeface="ADLaM Display" panose="02010000000000000000" pitchFamily="2" charset="0"/>
                <a:cs typeface="ADLaM Display" panose="02010000000000000000" pitchFamily="2" charset="0"/>
              </a:rPr>
              <a:t>Esperienza di Damasco → 34/35</a:t>
            </a:r>
            <a:br>
              <a:rPr lang="it-IT" sz="2600" dirty="0">
                <a:latin typeface="ADLaM Display" panose="02010000000000000000" pitchFamily="2" charset="0"/>
                <a:ea typeface="ADLaM Display" panose="02010000000000000000" pitchFamily="2" charset="0"/>
                <a:cs typeface="ADLaM Display" panose="02010000000000000000" pitchFamily="2" charset="0"/>
              </a:rPr>
            </a:br>
            <a:r>
              <a:rPr lang="it-IT" sz="2600" dirty="0">
                <a:latin typeface="ADLaM Display" panose="02010000000000000000" pitchFamily="2" charset="0"/>
                <a:ea typeface="ADLaM Display" panose="02010000000000000000" pitchFamily="2" charset="0"/>
                <a:cs typeface="ADLaM Display" panose="02010000000000000000" pitchFamily="2" charset="0"/>
              </a:rPr>
              <a:t>Incontro con Pietro → 36/37</a:t>
            </a:r>
            <a:br>
              <a:rPr lang="it-IT" sz="2600" dirty="0">
                <a:latin typeface="ADLaM Display" panose="02010000000000000000" pitchFamily="2" charset="0"/>
                <a:ea typeface="ADLaM Display" panose="02010000000000000000" pitchFamily="2" charset="0"/>
                <a:cs typeface="ADLaM Display" panose="02010000000000000000" pitchFamily="2" charset="0"/>
              </a:rPr>
            </a:br>
            <a:r>
              <a:rPr lang="it-IT" sz="2600" dirty="0">
                <a:latin typeface="ADLaM Display" panose="02010000000000000000" pitchFamily="2" charset="0"/>
                <a:ea typeface="ADLaM Display" panose="02010000000000000000" pitchFamily="2" charset="0"/>
                <a:cs typeface="ADLaM Display" panose="02010000000000000000" pitchFamily="2" charset="0"/>
              </a:rPr>
              <a:t>Assemblea di Gerusalemme → 49/50</a:t>
            </a:r>
            <a:br>
              <a:rPr lang="it-IT" sz="2600" dirty="0">
                <a:latin typeface="ADLaM Display" panose="02010000000000000000" pitchFamily="2" charset="0"/>
                <a:ea typeface="ADLaM Display" panose="02010000000000000000" pitchFamily="2" charset="0"/>
                <a:cs typeface="ADLaM Display" panose="02010000000000000000" pitchFamily="2" charset="0"/>
              </a:rPr>
            </a:br>
            <a:r>
              <a:rPr lang="it-IT" sz="2600" dirty="0">
                <a:latin typeface="ADLaM Display" panose="02010000000000000000" pitchFamily="2" charset="0"/>
                <a:ea typeface="ADLaM Display" panose="02010000000000000000" pitchFamily="2" charset="0"/>
                <a:cs typeface="ADLaM Display" panose="02010000000000000000" pitchFamily="2" charset="0"/>
              </a:rPr>
              <a:t>Evangelizzazione di Corinto → 50-52</a:t>
            </a:r>
            <a:br>
              <a:rPr lang="it-IT" sz="2600" dirty="0">
                <a:latin typeface="ADLaM Display" panose="02010000000000000000" pitchFamily="2" charset="0"/>
                <a:ea typeface="ADLaM Display" panose="02010000000000000000" pitchFamily="2" charset="0"/>
                <a:cs typeface="ADLaM Display" panose="02010000000000000000" pitchFamily="2" charset="0"/>
              </a:rPr>
            </a:br>
            <a:r>
              <a:rPr lang="it-IT" sz="2600" dirty="0">
                <a:latin typeface="ADLaM Display" panose="02010000000000000000" pitchFamily="2" charset="0"/>
                <a:ea typeface="ADLaM Display" panose="02010000000000000000" pitchFamily="2" charset="0"/>
                <a:cs typeface="ADLaM Display" panose="02010000000000000000" pitchFamily="2" charset="0"/>
              </a:rPr>
              <a:t>Arresto e detenzione a Cesarea → 58-60</a:t>
            </a:r>
            <a:br>
              <a:rPr lang="it-IT" sz="2600" dirty="0">
                <a:latin typeface="ADLaM Display" panose="02010000000000000000" pitchFamily="2" charset="0"/>
                <a:ea typeface="ADLaM Display" panose="02010000000000000000" pitchFamily="2" charset="0"/>
                <a:cs typeface="ADLaM Display" panose="02010000000000000000" pitchFamily="2" charset="0"/>
              </a:rPr>
            </a:br>
            <a:r>
              <a:rPr lang="it-IT" sz="2600" dirty="0">
                <a:latin typeface="ADLaM Display" panose="02010000000000000000" pitchFamily="2" charset="0"/>
                <a:ea typeface="ADLaM Display" panose="02010000000000000000" pitchFamily="2" charset="0"/>
                <a:cs typeface="ADLaM Display" panose="02010000000000000000" pitchFamily="2" charset="0"/>
              </a:rPr>
              <a:t>Detenzione e morte a Roma → 61-64</a:t>
            </a:r>
            <a:endParaRPr lang="en-US" sz="2400" b="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asellaDiTesto 2">
            <a:extLst>
              <a:ext uri="{FF2B5EF4-FFF2-40B4-BE49-F238E27FC236}">
                <a16:creationId xmlns:a16="http://schemas.microsoft.com/office/drawing/2014/main" id="{8C4FC0FF-16FA-8E36-9EB5-1AA71CF19062}"/>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95588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8AF631-FEAB-C4CE-2E1C-634EB4E652EE}"/>
            </a:ext>
          </a:extLst>
        </p:cNvPr>
        <p:cNvGrpSpPr/>
        <p:nvPr/>
      </p:nvGrpSpPr>
      <p:grpSpPr>
        <a:xfrm>
          <a:off x="0" y="0"/>
          <a:ext cx="0" cy="0"/>
          <a:chOff x="0" y="0"/>
          <a:chExt cx="0" cy="0"/>
        </a:xfrm>
      </p:grpSpPr>
      <p:sp>
        <p:nvSpPr>
          <p:cNvPr id="33" name="Rectangle 8">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0">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2">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4">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7" name="Oval 15">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8" name="Oval 16">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9" name="Rectangle 18">
            <a:extLst>
              <a:ext uri="{FF2B5EF4-FFF2-40B4-BE49-F238E27FC236}">
                <a16:creationId xmlns:a16="http://schemas.microsoft.com/office/drawing/2014/main" id="{0027D786-F704-458C-9D26-D032B233D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Rectangle 20">
            <a:extLst>
              <a:ext uri="{FF2B5EF4-FFF2-40B4-BE49-F238E27FC236}">
                <a16:creationId xmlns:a16="http://schemas.microsoft.com/office/drawing/2014/main" id="{E35F7508-B900-43C6-89F2-4DEEDFB4DB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2">
            <a:extLst>
              <a:ext uri="{FF2B5EF4-FFF2-40B4-BE49-F238E27FC236}">
                <a16:creationId xmlns:a16="http://schemas.microsoft.com/office/drawing/2014/main" id="{BEFC7E4F-A61A-4BE7-B932-7037551C3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01823544-2F21-94BA-BD59-2F41D52A2438}"/>
              </a:ext>
            </a:extLst>
          </p:cNvPr>
          <p:cNvSpPr>
            <a:spLocks noGrp="1"/>
          </p:cNvSpPr>
          <p:nvPr>
            <p:ph type="title"/>
          </p:nvPr>
        </p:nvSpPr>
        <p:spPr>
          <a:xfrm>
            <a:off x="4961376" y="1432223"/>
            <a:ext cx="6057144" cy="3357976"/>
          </a:xfrm>
        </p:spPr>
        <p:txBody>
          <a:bodyPr vert="horz" lIns="91440" tIns="45720" rIns="91440" bIns="45720" rtlCol="0" anchor="ctr">
            <a:normAutofit fontScale="90000"/>
          </a:bodyPr>
          <a:lstStyle/>
          <a:p>
            <a:pPr fontAlgn="auto">
              <a:lnSpc>
                <a:spcPct val="85000"/>
              </a:lnSpc>
              <a:spcAft>
                <a:spcPts val="0"/>
              </a:spcAft>
              <a:defRPr/>
            </a:pPr>
            <a:r>
              <a:rPr lang="en-US" sz="2000" dirty="0">
                <a:blipFill dpi="0" rotWithShape="1">
                  <a:blip r:embed="rId4"/>
                  <a:srcRect/>
                  <a:tile tx="6350" ty="-127000" sx="65000" sy="64000" flip="none" algn="tl"/>
                </a:blipFill>
              </a:rPr>
              <a:t> </a:t>
            </a:r>
            <a:br>
              <a:rPr lang="en-US" sz="2000" dirty="0">
                <a:blipFill dpi="0" rotWithShape="1">
                  <a:blip r:embed="rId4"/>
                  <a:srcRect/>
                  <a:tile tx="6350" ty="-127000" sx="65000" sy="64000" flip="none" algn="tl"/>
                </a:blipFill>
              </a:rPr>
            </a:br>
            <a:r>
              <a:rPr lang="en-US" sz="2000" dirty="0">
                <a:blipFill dpi="0" rotWithShape="1">
                  <a:blip r:embed="rId4"/>
                  <a:srcRect/>
                  <a:tile tx="6350" ty="-127000" sx="65000" sy="64000" flip="none" algn="tl"/>
                </a:blipFill>
                <a:highlight>
                  <a:srgbClr val="FFFF00"/>
                </a:highlight>
              </a:rPr>
              <a:t>Cosa </a:t>
            </a:r>
            <a:r>
              <a:rPr lang="en-US" sz="2000" dirty="0" err="1">
                <a:blipFill dpi="0" rotWithShape="1">
                  <a:blip r:embed="rId4"/>
                  <a:srcRect/>
                  <a:tile tx="6350" ty="-127000" sx="65000" sy="64000" flip="none" algn="tl"/>
                </a:blipFill>
                <a:highlight>
                  <a:srgbClr val="FFFF00"/>
                </a:highlight>
              </a:rPr>
              <a:t>sappiamo</a:t>
            </a:r>
            <a:r>
              <a:rPr lang="en-US" sz="2000" dirty="0">
                <a:blipFill dpi="0" rotWithShape="1">
                  <a:blip r:embed="rId4"/>
                  <a:srcRect/>
                  <a:tile tx="6350" ty="-127000" sx="65000" sy="64000" flip="none" algn="tl"/>
                </a:blipFill>
                <a:highlight>
                  <a:srgbClr val="FFFF00"/>
                </a:highlight>
              </a:rPr>
              <a:t> </a:t>
            </a:r>
            <a:r>
              <a:rPr lang="en-US" sz="2000" dirty="0" err="1">
                <a:blipFill dpi="0" rotWithShape="1">
                  <a:blip r:embed="rId4"/>
                  <a:srcRect/>
                  <a:tile tx="6350" ty="-127000" sx="65000" sy="64000" flip="none" algn="tl"/>
                </a:blipFill>
                <a:highlight>
                  <a:srgbClr val="FFFF00"/>
                </a:highlight>
              </a:rPr>
              <a:t>della</a:t>
            </a:r>
            <a:r>
              <a:rPr lang="en-US" sz="2000" dirty="0">
                <a:blipFill dpi="0" rotWithShape="1">
                  <a:blip r:embed="rId4"/>
                  <a:srcRect/>
                  <a:tile tx="6350" ty="-127000" sx="65000" sy="64000" flip="none" algn="tl"/>
                </a:blipFill>
                <a:highlight>
                  <a:srgbClr val="FFFF00"/>
                </a:highlight>
              </a:rPr>
              <a:t> </a:t>
            </a:r>
            <a:r>
              <a:rPr lang="en-US" sz="2000" dirty="0" err="1">
                <a:blipFill dpi="0" rotWithShape="1">
                  <a:blip r:embed="rId4"/>
                  <a:srcRect/>
                  <a:tile tx="6350" ty="-127000" sx="65000" sy="64000" flip="none" algn="tl"/>
                </a:blipFill>
                <a:highlight>
                  <a:srgbClr val="FFFF00"/>
                </a:highlight>
              </a:rPr>
              <a:t>predicazione</a:t>
            </a:r>
            <a:r>
              <a:rPr lang="en-US" sz="2000" dirty="0">
                <a:blipFill dpi="0" rotWithShape="1">
                  <a:blip r:embed="rId4"/>
                  <a:srcRect/>
                  <a:tile tx="6350" ty="-127000" sx="65000" sy="64000" flip="none" algn="tl"/>
                </a:blipFill>
                <a:highlight>
                  <a:srgbClr val="FFFF00"/>
                </a:highlight>
              </a:rPr>
              <a:t> di Paolo?</a:t>
            </a:r>
            <a:br>
              <a:rPr lang="en-US" sz="2000" dirty="0">
                <a:blipFill dpi="0" rotWithShape="1">
                  <a:blip r:embed="rId4"/>
                  <a:srcRect/>
                  <a:tile tx="6350" ty="-127000" sx="65000" sy="64000" flip="none" algn="tl"/>
                </a:blipFill>
                <a:highlight>
                  <a:srgbClr val="FFFF00"/>
                </a:highlight>
              </a:rPr>
            </a:br>
            <a:br>
              <a:rPr lang="en-US" sz="2000" dirty="0">
                <a:blipFill dpi="0" rotWithShape="1">
                  <a:blip r:embed="rId4"/>
                  <a:srcRect/>
                  <a:tile tx="6350" ty="-127000" sx="65000" sy="64000" flip="none" algn="tl"/>
                </a:blipFill>
              </a:rPr>
            </a:br>
            <a:r>
              <a:rPr lang="en-US" sz="2000" dirty="0" err="1">
                <a:blipFill dpi="0" rotWithShape="1">
                  <a:blip r:embed="rId4"/>
                  <a:srcRect/>
                  <a:tile tx="6350" ty="-127000" sx="65000" sy="64000" flip="none" algn="tl"/>
                </a:blipFill>
              </a:rPr>
              <a:t>Predicazione</a:t>
            </a:r>
            <a:r>
              <a:rPr lang="en-US" sz="2000" dirty="0">
                <a:blipFill dpi="0" rotWithShape="1">
                  <a:blip r:embed="rId4"/>
                  <a:srcRect/>
                  <a:tile tx="6350" ty="-127000" sx="65000" sy="64000" flip="none" algn="tl"/>
                </a:blipFill>
              </a:rPr>
              <a:t> </a:t>
            </a:r>
            <a:r>
              <a:rPr lang="en-US" sz="2000" dirty="0" err="1">
                <a:blipFill dpi="0" rotWithShape="1">
                  <a:blip r:embed="rId4"/>
                  <a:srcRect/>
                  <a:tile tx="6350" ty="-127000" sx="65000" sy="64000" flip="none" algn="tl"/>
                </a:blipFill>
              </a:rPr>
              <a:t>missionaria</a:t>
            </a:r>
            <a:r>
              <a:rPr lang="en-US" sz="2000" dirty="0">
                <a:blipFill dpi="0" rotWithShape="1">
                  <a:blip r:embed="rId4"/>
                  <a:srcRect/>
                  <a:tile tx="6350" ty="-127000" sx="65000" sy="64000" flip="none" algn="tl"/>
                </a:blipFill>
              </a:rPr>
              <a:t> </a:t>
            </a:r>
            <a:r>
              <a:rPr lang="en-US" sz="2000" dirty="0" err="1">
                <a:blipFill dpi="0" rotWithShape="1">
                  <a:blip r:embed="rId4"/>
                  <a:srcRect/>
                  <a:tile tx="6350" ty="-127000" sx="65000" sy="64000" flip="none" algn="tl"/>
                </a:blipFill>
              </a:rPr>
              <a:t>insieme</a:t>
            </a:r>
            <a:r>
              <a:rPr lang="en-US" sz="2000" dirty="0">
                <a:blipFill dpi="0" rotWithShape="1">
                  <a:blip r:embed="rId4"/>
                  <a:srcRect/>
                  <a:tile tx="6350" ty="-127000" sx="65000" sy="64000" flip="none" algn="tl"/>
                </a:blipFill>
              </a:rPr>
              <a:t> al </a:t>
            </a:r>
            <a:r>
              <a:rPr lang="en-US" sz="2000" dirty="0" err="1">
                <a:blipFill dpi="0" rotWithShape="1">
                  <a:blip r:embed="rId4"/>
                  <a:srcRect/>
                  <a:tile tx="6350" ty="-127000" sx="65000" sy="64000" flip="none" algn="tl"/>
                </a:blipFill>
              </a:rPr>
              <a:t>gruppo</a:t>
            </a:r>
            <a:r>
              <a:rPr lang="en-US" sz="2000" dirty="0">
                <a:blipFill dpi="0" rotWithShape="1">
                  <a:blip r:embed="rId4"/>
                  <a:srcRect/>
                  <a:tile tx="6350" ty="-127000" sx="65000" sy="64000" flip="none" algn="tl"/>
                </a:blipFill>
              </a:rPr>
              <a:t> di </a:t>
            </a:r>
            <a:r>
              <a:rPr lang="en-US" sz="2000" dirty="0" err="1">
                <a:blipFill dpi="0" rotWithShape="1">
                  <a:blip r:embed="rId4"/>
                  <a:srcRect/>
                  <a:tile tx="6350" ty="-127000" sx="65000" sy="64000" flip="none" algn="tl"/>
                </a:blipFill>
              </a:rPr>
              <a:t>Antiochia</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r>
              <a:rPr lang="en-US" sz="2000" dirty="0">
                <a:blipFill dpi="0" rotWithShape="1">
                  <a:blip r:embed="rId4"/>
                  <a:srcRect/>
                  <a:tile tx="6350" ty="-127000" sx="65000" sy="64000" flip="none" algn="tl"/>
                </a:blipFill>
              </a:rPr>
              <a:t>Concilio di Gerusalemme</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r>
              <a:rPr lang="en-US" sz="2000" dirty="0" err="1">
                <a:blipFill dpi="0" rotWithShape="1">
                  <a:blip r:embed="rId4"/>
                  <a:srcRect/>
                  <a:tile tx="6350" ty="-127000" sx="65000" sy="64000" flip="none" algn="tl"/>
                </a:blipFill>
              </a:rPr>
              <a:t>Prosecuzione</a:t>
            </a:r>
            <a:r>
              <a:rPr lang="en-US" sz="2000" dirty="0">
                <a:blipFill dpi="0" rotWithShape="1">
                  <a:blip r:embed="rId4"/>
                  <a:srcRect/>
                  <a:tile tx="6350" ty="-127000" sx="65000" sy="64000" flip="none" algn="tl"/>
                </a:blipFill>
              </a:rPr>
              <a:t> </a:t>
            </a:r>
            <a:r>
              <a:rPr lang="en-US" sz="2000" dirty="0" err="1">
                <a:blipFill dpi="0" rotWithShape="1">
                  <a:blip r:embed="rId4"/>
                  <a:srcRect/>
                  <a:tile tx="6350" ty="-127000" sx="65000" sy="64000" flip="none" algn="tl"/>
                </a:blipFill>
              </a:rPr>
              <a:t>dell’attività</a:t>
            </a:r>
            <a:r>
              <a:rPr lang="en-US" sz="2000" dirty="0">
                <a:blipFill dpi="0" rotWithShape="1">
                  <a:blip r:embed="rId4"/>
                  <a:srcRect/>
                  <a:tile tx="6350" ty="-127000" sx="65000" sy="64000" flip="none" algn="tl"/>
                </a:blipFill>
              </a:rPr>
              <a:t> con il </a:t>
            </a:r>
            <a:r>
              <a:rPr lang="en-US" sz="2000" dirty="0" err="1">
                <a:blipFill dpi="0" rotWithShape="1">
                  <a:blip r:embed="rId4"/>
                  <a:srcRect/>
                  <a:tile tx="6350" ty="-127000" sx="65000" sy="64000" flip="none" algn="tl"/>
                </a:blipFill>
              </a:rPr>
              <a:t>gruppo</a:t>
            </a:r>
            <a:r>
              <a:rPr lang="en-US" sz="2000" dirty="0">
                <a:blipFill dpi="0" rotWithShape="1">
                  <a:blip r:embed="rId4"/>
                  <a:srcRect/>
                  <a:tile tx="6350" ty="-127000" sx="65000" sy="64000" flip="none" algn="tl"/>
                </a:blipFill>
              </a:rPr>
              <a:t> di </a:t>
            </a:r>
            <a:r>
              <a:rPr lang="en-US" sz="2000" dirty="0" err="1">
                <a:blipFill dpi="0" rotWithShape="1">
                  <a:blip r:embed="rId4"/>
                  <a:srcRect/>
                  <a:tile tx="6350" ty="-127000" sx="65000" sy="64000" flip="none" algn="tl"/>
                </a:blipFill>
              </a:rPr>
              <a:t>Antiochia</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r>
              <a:rPr lang="en-US" sz="2000" dirty="0" err="1">
                <a:blipFill dpi="0" rotWithShape="1">
                  <a:blip r:embed="rId4"/>
                  <a:srcRect/>
                  <a:tile tx="6350" ty="-127000" sx="65000" sy="64000" flip="none" algn="tl"/>
                </a:blipFill>
              </a:rPr>
              <a:t>Incidente</a:t>
            </a:r>
            <a:r>
              <a:rPr lang="en-US" sz="2000" dirty="0">
                <a:blipFill dpi="0" rotWithShape="1">
                  <a:blip r:embed="rId4"/>
                  <a:srcRect/>
                  <a:tile tx="6350" ty="-127000" sx="65000" sy="64000" flip="none" algn="tl"/>
                </a:blipFill>
              </a:rPr>
              <a:t> di </a:t>
            </a:r>
            <a:r>
              <a:rPr lang="en-US" sz="2000" dirty="0" err="1">
                <a:blipFill dpi="0" rotWithShape="1">
                  <a:blip r:embed="rId4"/>
                  <a:srcRect/>
                  <a:tile tx="6350" ty="-127000" sx="65000" sy="64000" flip="none" algn="tl"/>
                </a:blipFill>
              </a:rPr>
              <a:t>Antiochia</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r>
              <a:rPr lang="en-US" sz="2000" dirty="0">
                <a:blipFill dpi="0" rotWithShape="1">
                  <a:blip r:embed="rId4"/>
                  <a:srcRect/>
                  <a:tile tx="6350" ty="-127000" sx="65000" sy="64000" flip="none" algn="tl"/>
                </a:blipFill>
              </a:rPr>
              <a:t>Paolo </a:t>
            </a:r>
            <a:r>
              <a:rPr lang="en-US" sz="2000" dirty="0" err="1">
                <a:blipFill dpi="0" rotWithShape="1">
                  <a:blip r:embed="rId4"/>
                  <a:srcRect/>
                  <a:tile tx="6350" ty="-127000" sx="65000" sy="64000" flip="none" algn="tl"/>
                </a:blipFill>
              </a:rPr>
              <a:t>si</a:t>
            </a:r>
            <a:r>
              <a:rPr lang="en-US" sz="2000" dirty="0">
                <a:blipFill dpi="0" rotWithShape="1">
                  <a:blip r:embed="rId4"/>
                  <a:srcRect/>
                  <a:tile tx="6350" ty="-127000" sx="65000" sy="64000" flip="none" algn="tl"/>
                </a:blipFill>
              </a:rPr>
              <a:t> </a:t>
            </a:r>
            <a:r>
              <a:rPr lang="en-US" sz="2000" dirty="0" err="1">
                <a:blipFill dpi="0" rotWithShape="1">
                  <a:blip r:embed="rId4"/>
                  <a:srcRect/>
                  <a:tile tx="6350" ty="-127000" sx="65000" sy="64000" flip="none" algn="tl"/>
                </a:blipFill>
              </a:rPr>
              <a:t>mette</a:t>
            </a:r>
            <a:r>
              <a:rPr lang="en-US" sz="2000" dirty="0">
                <a:blipFill dpi="0" rotWithShape="1">
                  <a:blip r:embed="rId4"/>
                  <a:srcRect/>
                  <a:tile tx="6350" ty="-127000" sx="65000" sy="64000" flip="none" algn="tl"/>
                </a:blipFill>
              </a:rPr>
              <a:t> “in proprio”</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r>
              <a:rPr lang="en-US" sz="2000" dirty="0" err="1">
                <a:blipFill dpi="0" rotWithShape="1">
                  <a:blip r:embed="rId4"/>
                  <a:srcRect/>
                  <a:tile tx="6350" ty="-127000" sx="65000" sy="64000" flip="none" algn="tl"/>
                </a:blipFill>
              </a:rPr>
              <a:t>Missione</a:t>
            </a:r>
            <a:r>
              <a:rPr lang="en-US" sz="2000" dirty="0">
                <a:blipFill dpi="0" rotWithShape="1">
                  <a:blip r:embed="rId4"/>
                  <a:srcRect/>
                  <a:tile tx="6350" ty="-127000" sx="65000" sy="64000" flip="none" algn="tl"/>
                </a:blipFill>
              </a:rPr>
              <a:t> in Asia e in Grecia </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r>
              <a:rPr lang="en-US" sz="2000" dirty="0">
                <a:blipFill dpi="0" rotWithShape="1">
                  <a:blip r:embed="rId4"/>
                  <a:srcRect/>
                  <a:tile tx="6350" ty="-127000" sx="65000" sy="64000" flip="none" algn="tl"/>
                </a:blipFill>
              </a:rPr>
              <a:t>Progetto di </a:t>
            </a:r>
            <a:r>
              <a:rPr lang="en-US" sz="2000" dirty="0" err="1">
                <a:blipFill dpi="0" rotWithShape="1">
                  <a:blip r:embed="rId4"/>
                  <a:srcRect/>
                  <a:tile tx="6350" ty="-127000" sx="65000" sy="64000" flip="none" algn="tl"/>
                </a:blipFill>
              </a:rPr>
              <a:t>missione</a:t>
            </a:r>
            <a:r>
              <a:rPr lang="en-US" sz="2000" dirty="0">
                <a:blipFill dpi="0" rotWithShape="1">
                  <a:blip r:embed="rId4"/>
                  <a:srcRect/>
                  <a:tile tx="6350" ty="-127000" sx="65000" sy="64000" flip="none" algn="tl"/>
                </a:blipFill>
              </a:rPr>
              <a:t> a Roma; </a:t>
            </a:r>
            <a:r>
              <a:rPr lang="en-US" sz="2000" dirty="0" err="1">
                <a:blipFill dpi="0" rotWithShape="1">
                  <a:blip r:embed="rId4"/>
                  <a:srcRect/>
                  <a:tile tx="6350" ty="-127000" sx="65000" sy="64000" flip="none" algn="tl"/>
                </a:blipFill>
              </a:rPr>
              <a:t>contatti</a:t>
            </a:r>
            <a:r>
              <a:rPr lang="en-US" sz="2000" dirty="0">
                <a:blipFill dpi="0" rotWithShape="1">
                  <a:blip r:embed="rId4"/>
                  <a:srcRect/>
                  <a:tile tx="6350" ty="-127000" sx="65000" sy="64000" flip="none" algn="tl"/>
                </a:blipFill>
              </a:rPr>
              <a:t> con Giacomo il Giusto </a:t>
            </a:r>
            <a:br>
              <a:rPr lang="en-US" sz="2000" dirty="0">
                <a:blipFill dpi="0" rotWithShape="1">
                  <a:blip r:embed="rId4"/>
                  <a:srcRect/>
                  <a:tile tx="6350" ty="-127000" sx="65000" sy="64000" flip="none" algn="tl"/>
                </a:blipFill>
              </a:rPr>
            </a:br>
            <a:br>
              <a:rPr lang="en-US" sz="2000" dirty="0">
                <a:blipFill dpi="0" rotWithShape="1">
                  <a:blip r:embed="rId4"/>
                  <a:srcRect/>
                  <a:tile tx="6350" ty="-127000" sx="65000" sy="64000" flip="none" algn="tl"/>
                </a:blipFill>
              </a:rPr>
            </a:br>
            <a:endParaRPr lang="en-US" sz="2000" dirty="0">
              <a:blipFill dpi="0" rotWithShape="1">
                <a:blip r:embed="rId4"/>
                <a:srcRect/>
                <a:tile tx="6350" ty="-127000" sx="65000" sy="64000" flip="none" algn="tl"/>
              </a:blipFill>
            </a:endParaRPr>
          </a:p>
        </p:txBody>
      </p:sp>
      <p:pic>
        <p:nvPicPr>
          <p:cNvPr id="2" name="Immagine 1">
            <a:extLst>
              <a:ext uri="{FF2B5EF4-FFF2-40B4-BE49-F238E27FC236}">
                <a16:creationId xmlns:a16="http://schemas.microsoft.com/office/drawing/2014/main" id="{7C1823F2-4FF7-3926-A100-44BDF0CE9B65}"/>
              </a:ext>
            </a:extLst>
          </p:cNvPr>
          <p:cNvPicPr>
            <a:picLocks noChangeAspect="1"/>
          </p:cNvPicPr>
          <p:nvPr/>
        </p:nvPicPr>
        <p:blipFill>
          <a:blip r:embed="rId6"/>
          <a:stretch>
            <a:fillRect/>
          </a:stretch>
        </p:blipFill>
        <p:spPr>
          <a:xfrm>
            <a:off x="933915" y="2094956"/>
            <a:ext cx="3416725" cy="2630878"/>
          </a:xfrm>
          <a:prstGeom prst="rect">
            <a:avLst/>
          </a:prstGeom>
        </p:spPr>
      </p:pic>
      <p:sp>
        <p:nvSpPr>
          <p:cNvPr id="42" name="Rectangle 24">
            <a:extLst>
              <a:ext uri="{FF2B5EF4-FFF2-40B4-BE49-F238E27FC236}">
                <a16:creationId xmlns:a16="http://schemas.microsoft.com/office/drawing/2014/main" id="{5F4D8409-6629-4E1F-A9E3-4F1C5EB19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26">
            <a:extLst>
              <a:ext uri="{FF2B5EF4-FFF2-40B4-BE49-F238E27FC236}">
                <a16:creationId xmlns:a16="http://schemas.microsoft.com/office/drawing/2014/main" id="{89A90565-210D-41FA-BA31-3BA9710CC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ECA23262-110E-49EA-8412-40FE9ABCD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4" name="Oval 28">
              <a:extLst>
                <a:ext uri="{FF2B5EF4-FFF2-40B4-BE49-F238E27FC236}">
                  <a16:creationId xmlns:a16="http://schemas.microsoft.com/office/drawing/2014/main" id="{C53FB868-42D7-4E53-A025-DCAAA4A3B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994CFFCA-0161-F1D1-D618-C09148227214}"/>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3747315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69A84-73F9-6BE3-16CB-D7B7FE2BA65B}"/>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AF9F8D0-9583-E321-1C6C-416BD8F3003C}"/>
              </a:ext>
            </a:extLst>
          </p:cNvPr>
          <p:cNvSpPr>
            <a:spLocks noGrp="1"/>
          </p:cNvSpPr>
          <p:nvPr>
            <p:ph type="title"/>
          </p:nvPr>
        </p:nvSpPr>
        <p:spPr>
          <a:xfrm>
            <a:off x="382279" y="148729"/>
            <a:ext cx="7436773" cy="6457344"/>
          </a:xfrm>
        </p:spPr>
        <p:txBody>
          <a:bodyPr vert="horz" lIns="91440" tIns="45720" rIns="91440" bIns="45720" rtlCol="0" anchor="t">
            <a:normAutofit fontScale="90000"/>
          </a:bodyPr>
          <a:lstStyle/>
          <a:p>
            <a:pPr fontAlgn="auto">
              <a:spcAft>
                <a:spcPts val="0"/>
              </a:spcAft>
              <a:defRPr/>
            </a:pP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Predicazione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missionaria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insieme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al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gruppo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Antiochia</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br>
              <a:rPr lang="en-US" sz="2000" dirty="0"/>
            </a:br>
            <a:r>
              <a:rPr lang="en-US" sz="2000" i="1" dirty="0"/>
              <a:t>Modus operandi </a:t>
            </a:r>
            <a:r>
              <a:rPr lang="en-US" sz="2000" dirty="0"/>
              <a:t>di Paolo secondo </a:t>
            </a:r>
            <a:r>
              <a:rPr lang="en-US" sz="2000" i="1" dirty="0"/>
              <a:t>Atti</a:t>
            </a:r>
            <a:r>
              <a:rPr lang="en-US" sz="2000" dirty="0"/>
              <a:t> 13:</a:t>
            </a:r>
            <a:br>
              <a:rPr lang="en-US" sz="2000" dirty="0"/>
            </a:br>
            <a:r>
              <a:rPr lang="it-IT" sz="2000" dirty="0"/>
              <a:t>Essi invece, proseguendo da </a:t>
            </a:r>
            <a:r>
              <a:rPr lang="it-IT" sz="2000" dirty="0" err="1"/>
              <a:t>Perge</a:t>
            </a:r>
            <a:r>
              <a:rPr lang="it-IT" sz="2000" dirty="0"/>
              <a:t>, arrivarono ad </a:t>
            </a:r>
            <a:r>
              <a:rPr lang="it-IT" sz="2000" dirty="0" err="1"/>
              <a:t>Antiòchia</a:t>
            </a:r>
            <a:r>
              <a:rPr lang="it-IT" sz="2000" dirty="0"/>
              <a:t> in </a:t>
            </a:r>
            <a:r>
              <a:rPr lang="it-IT" sz="2000" dirty="0" err="1"/>
              <a:t>Pisìdia</a:t>
            </a:r>
            <a:r>
              <a:rPr lang="it-IT" sz="2000" dirty="0"/>
              <a:t> e, entrati nella sinagoga nel giorno di sabato, sedettero. 15Dopo la lettura della Legge e dei Profeti, i capi della sinagoga mandarono a dire loro: «Fratelli, se avete qualche parola di esortazione per il popolo, parlate!» Si alzò Paolo e, fatto cenno con la mano, disse….</a:t>
            </a:r>
            <a:br>
              <a:rPr lang="en-US" sz="2000" dirty="0"/>
            </a:br>
            <a:br>
              <a:rPr lang="en-US" sz="2000" dirty="0"/>
            </a:br>
            <a:r>
              <a:rPr lang="en-US" sz="2000" dirty="0"/>
              <a:t>….</a:t>
            </a:r>
            <a:r>
              <a:rPr lang="it-IT" sz="2000" dirty="0"/>
              <a:t>Mentre uscivano, li esortavano ad annunciare loro queste cose il sabato seguente. 43Sciolta l'assemblea, molti Giudei e </a:t>
            </a:r>
            <a:r>
              <a:rPr lang="it-IT" sz="2000" dirty="0" err="1"/>
              <a:t>prosèliti</a:t>
            </a:r>
            <a:r>
              <a:rPr lang="it-IT" sz="2000" dirty="0"/>
              <a:t> credenti in Dio seguirono Paolo e </a:t>
            </a:r>
            <a:r>
              <a:rPr lang="it-IT" sz="2000" dirty="0" err="1"/>
              <a:t>Bàrnaba</a:t>
            </a:r>
            <a:r>
              <a:rPr lang="it-IT" sz="2000" dirty="0"/>
              <a:t> ed essi, intrattenendosi con loro, cercavano di persuaderli a perseverare nella grazia di Dio.</a:t>
            </a:r>
            <a:br>
              <a:rPr lang="it-IT" sz="2000" dirty="0"/>
            </a:br>
            <a:r>
              <a:rPr lang="it-IT" sz="2000" dirty="0"/>
              <a:t>44Il sabato seguente quasi tutta la città si radunò per ascoltare la parola del Signore. 45Quando videro quella moltitudine, i Giudei furono ricolmi di gelosia e con parole ingiuriose contrastavano le affermazioni di Paolo. 46Allora Paolo e </a:t>
            </a:r>
            <a:r>
              <a:rPr lang="it-IT" sz="2000" dirty="0" err="1"/>
              <a:t>Bàrnaba</a:t>
            </a:r>
            <a:r>
              <a:rPr lang="it-IT" sz="2000" dirty="0"/>
              <a:t> con franchezza dichiararono: "Era necessario che fosse proclamata prima di tutto a voi la parola di Dio, ma poiché la respingete e non vi giudicate degni della vita eterna, ecco: noi ci rivolgiamo ai pagani. </a:t>
            </a:r>
            <a:endParaRPr lang="en-US" sz="1600" dirty="0"/>
          </a:p>
        </p:txBody>
      </p:sp>
      <p:sp>
        <p:nvSpPr>
          <p:cNvPr id="3" name="CasellaDiTesto 2">
            <a:extLst>
              <a:ext uri="{FF2B5EF4-FFF2-40B4-BE49-F238E27FC236}">
                <a16:creationId xmlns:a16="http://schemas.microsoft.com/office/drawing/2014/main" id="{246D793D-D89A-544A-A702-5FC39A667E8D}"/>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p:txBody>
      </p:sp>
      <p:pic>
        <p:nvPicPr>
          <p:cNvPr id="2" name="Immagine 1">
            <a:extLst>
              <a:ext uri="{FF2B5EF4-FFF2-40B4-BE49-F238E27FC236}">
                <a16:creationId xmlns:a16="http://schemas.microsoft.com/office/drawing/2014/main" id="{1D57B5EA-CA8A-EA00-E2F3-AF3B2BB69BE8}"/>
              </a:ext>
            </a:extLst>
          </p:cNvPr>
          <p:cNvPicPr>
            <a:picLocks noChangeAspect="1"/>
          </p:cNvPicPr>
          <p:nvPr/>
        </p:nvPicPr>
        <p:blipFill>
          <a:blip r:embed="rId2"/>
          <a:stretch>
            <a:fillRect/>
          </a:stretch>
        </p:blipFill>
        <p:spPr>
          <a:xfrm>
            <a:off x="7692391" y="3555868"/>
            <a:ext cx="4499609" cy="3302132"/>
          </a:xfrm>
          <a:prstGeom prst="rect">
            <a:avLst/>
          </a:prstGeom>
        </p:spPr>
      </p:pic>
    </p:spTree>
    <p:extLst>
      <p:ext uri="{BB962C8B-B14F-4D97-AF65-F5344CB8AC3E}">
        <p14:creationId xmlns:p14="http://schemas.microsoft.com/office/powerpoint/2010/main" val="1951212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7EEAAB-A0ED-4E3C-820D-F32A9D068D44}"/>
              </a:ext>
            </a:extLst>
          </p:cNvPr>
          <p:cNvSpPr>
            <a:spLocks noGrp="1"/>
          </p:cNvSpPr>
          <p:nvPr>
            <p:ph type="title"/>
          </p:nvPr>
        </p:nvSpPr>
        <p:spPr>
          <a:xfrm>
            <a:off x="685801" y="254494"/>
            <a:ext cx="10131425" cy="594592"/>
          </a:xfrm>
        </p:spPr>
        <p:txBody>
          <a:bodyPr>
            <a:normAutofit fontScale="90000"/>
          </a:bodyPr>
          <a:lstStyle/>
          <a:p>
            <a:r>
              <a:rPr lang="it-IT" dirty="0"/>
              <a:t>Quale storicità attribuire agli episodi?</a:t>
            </a:r>
          </a:p>
        </p:txBody>
      </p:sp>
      <p:sp>
        <p:nvSpPr>
          <p:cNvPr id="3" name="Segnaposto contenuto 2">
            <a:extLst>
              <a:ext uri="{FF2B5EF4-FFF2-40B4-BE49-F238E27FC236}">
                <a16:creationId xmlns:a16="http://schemas.microsoft.com/office/drawing/2014/main" id="{77E3C76D-E59A-4363-8DE4-6EF17D7EAC07}"/>
              </a:ext>
            </a:extLst>
          </p:cNvPr>
          <p:cNvSpPr>
            <a:spLocks noGrp="1"/>
          </p:cNvSpPr>
          <p:nvPr>
            <p:ph idx="1"/>
          </p:nvPr>
        </p:nvSpPr>
        <p:spPr>
          <a:xfrm>
            <a:off x="685801" y="1515755"/>
            <a:ext cx="3886199" cy="4761390"/>
          </a:xfrm>
        </p:spPr>
        <p:txBody>
          <a:bodyPr/>
          <a:lstStyle/>
          <a:p>
            <a:r>
              <a:rPr lang="it-IT" sz="2200" dirty="0">
                <a:latin typeface="Times New Roman" panose="02020603050405020304" pitchFamily="18" charset="0"/>
                <a:cs typeface="Times New Roman" panose="02020603050405020304" pitchFamily="18" charset="0"/>
              </a:rPr>
              <a:t>Chi sono i Proseliti e i Timorati di Dio? </a:t>
            </a:r>
          </a:p>
          <a:p>
            <a:r>
              <a:rPr lang="it-IT" sz="2200" dirty="0">
                <a:latin typeface="Times New Roman" panose="02020603050405020304" pitchFamily="18" charset="0"/>
                <a:cs typeface="Times New Roman" panose="02020603050405020304" pitchFamily="18" charset="0"/>
              </a:rPr>
              <a:t>Sono categorie storicamente identificabili? </a:t>
            </a:r>
          </a:p>
          <a:p>
            <a:r>
              <a:rPr lang="it-IT" sz="2200" dirty="0">
                <a:latin typeface="Times New Roman" panose="02020603050405020304" pitchFamily="18" charset="0"/>
                <a:cs typeface="Times New Roman" panose="02020603050405020304" pitchFamily="18" charset="0"/>
              </a:rPr>
              <a:t>Esisteva, nella diaspora, un mondo gentile che orbitava intorno alla sinagoga? E quale atteggiamento si assumeva verso costoro in riferimento alla circoncisione e all’osservanza della Legge?</a:t>
            </a:r>
          </a:p>
          <a:p>
            <a:endParaRPr lang="it-IT" dirty="0"/>
          </a:p>
        </p:txBody>
      </p:sp>
      <p:sp>
        <p:nvSpPr>
          <p:cNvPr id="5" name="CasellaDiTesto 4">
            <a:extLst>
              <a:ext uri="{FF2B5EF4-FFF2-40B4-BE49-F238E27FC236}">
                <a16:creationId xmlns:a16="http://schemas.microsoft.com/office/drawing/2014/main" id="{FF1B6ED9-173A-4E3D-9BA4-6DBF353B7820}"/>
              </a:ext>
            </a:extLst>
          </p:cNvPr>
          <p:cNvSpPr txBox="1"/>
          <p:nvPr/>
        </p:nvSpPr>
        <p:spPr>
          <a:xfrm>
            <a:off x="5411679" y="3855491"/>
            <a:ext cx="6094520" cy="1723549"/>
          </a:xfrm>
          <a:prstGeom prst="rect">
            <a:avLst/>
          </a:prstGeom>
          <a:noFill/>
        </p:spPr>
        <p:txBody>
          <a:bodyPr wrap="square">
            <a:spAutoFit/>
          </a:bodyPr>
          <a:lstStyle/>
          <a:p>
            <a:endParaRPr lang="it-IT" dirty="0"/>
          </a:p>
          <a:p>
            <a:r>
              <a:rPr lang="it-IT" sz="2200" dirty="0">
                <a:latin typeface="Times New Roman" panose="02020603050405020304" pitchFamily="18" charset="0"/>
                <a:cs typeface="Times New Roman" panose="02020603050405020304" pitchFamily="18" charset="0"/>
              </a:rPr>
              <a:t>No, è una costruzione letteraria e teologica per spiegare il passaggio dal mondo giudaico a quello gentile (T. </a:t>
            </a:r>
            <a:r>
              <a:rPr lang="it-IT" sz="2200" dirty="0" err="1">
                <a:latin typeface="Times New Roman" panose="02020603050405020304" pitchFamily="18" charset="0"/>
                <a:cs typeface="Times New Roman" panose="02020603050405020304" pitchFamily="18" charset="0"/>
              </a:rPr>
              <a:t>Kraabel</a:t>
            </a:r>
            <a:r>
              <a:rPr lang="it-IT" sz="2200" dirty="0">
                <a:latin typeface="Times New Roman" panose="02020603050405020304" pitchFamily="18" charset="0"/>
                <a:cs typeface="Times New Roman" panose="02020603050405020304" pitchFamily="18" charset="0"/>
              </a:rPr>
              <a:t>, «The </a:t>
            </a:r>
            <a:r>
              <a:rPr lang="it-IT" sz="2200" dirty="0" err="1">
                <a:latin typeface="Times New Roman" panose="02020603050405020304" pitchFamily="18" charset="0"/>
                <a:cs typeface="Times New Roman" panose="02020603050405020304" pitchFamily="18" charset="0"/>
              </a:rPr>
              <a:t>Diseapparence</a:t>
            </a:r>
            <a:r>
              <a:rPr lang="it-IT" sz="2200" dirty="0">
                <a:latin typeface="Times New Roman" panose="02020603050405020304" pitchFamily="18" charset="0"/>
                <a:cs typeface="Times New Roman" panose="02020603050405020304" pitchFamily="18" charset="0"/>
              </a:rPr>
              <a:t> of the </a:t>
            </a:r>
            <a:r>
              <a:rPr lang="it-IT" sz="2200" dirty="0" err="1">
                <a:latin typeface="Times New Roman" panose="02020603050405020304" pitchFamily="18" charset="0"/>
                <a:cs typeface="Times New Roman" panose="02020603050405020304" pitchFamily="18" charset="0"/>
              </a:rPr>
              <a:t>God-fearers</a:t>
            </a:r>
            <a:r>
              <a:rPr lang="it-IT" sz="2200" dirty="0">
                <a:latin typeface="Times New Roman" panose="02020603050405020304" pitchFamily="18" charset="0"/>
                <a:cs typeface="Times New Roman" panose="02020603050405020304" pitchFamily="18" charset="0"/>
              </a:rPr>
              <a:t>», 1981)</a:t>
            </a:r>
          </a:p>
        </p:txBody>
      </p:sp>
      <p:sp>
        <p:nvSpPr>
          <p:cNvPr id="9" name="CasellaDiTesto 8">
            <a:extLst>
              <a:ext uri="{FF2B5EF4-FFF2-40B4-BE49-F238E27FC236}">
                <a16:creationId xmlns:a16="http://schemas.microsoft.com/office/drawing/2014/main" id="{11E3B547-4F4F-438D-8E1B-90BA2D0F298E}"/>
              </a:ext>
            </a:extLst>
          </p:cNvPr>
          <p:cNvSpPr txBox="1"/>
          <p:nvPr/>
        </p:nvSpPr>
        <p:spPr>
          <a:xfrm>
            <a:off x="5411679" y="1029811"/>
            <a:ext cx="6094520" cy="2123658"/>
          </a:xfrm>
          <a:prstGeom prst="rect">
            <a:avLst/>
          </a:prstGeom>
          <a:noFill/>
        </p:spPr>
        <p:txBody>
          <a:bodyPr wrap="square">
            <a:spAutoFit/>
          </a:bodyPr>
          <a:lstStyle/>
          <a:p>
            <a:r>
              <a:rPr lang="it-IT" sz="2200" dirty="0">
                <a:latin typeface="Times New Roman" panose="02020603050405020304" pitchFamily="18" charset="0"/>
                <a:cs typeface="Times New Roman" panose="02020603050405020304" pitchFamily="18" charset="0"/>
              </a:rPr>
              <a:t>Sì, esiste e costituisce storicamente l’anello intermedio tra Cristiani e Gentili = 1950: L.H. </a:t>
            </a:r>
            <a:r>
              <a:rPr lang="it-IT" sz="2200" dirty="0" err="1">
                <a:latin typeface="Times New Roman" panose="02020603050405020304" pitchFamily="18" charset="0"/>
                <a:cs typeface="Times New Roman" panose="02020603050405020304" pitchFamily="18" charset="0"/>
              </a:rPr>
              <a:t>Feldman</a:t>
            </a:r>
            <a:r>
              <a:rPr lang="it-IT" sz="2200" dirty="0">
                <a:latin typeface="Times New Roman" panose="02020603050405020304" pitchFamily="18" charset="0"/>
                <a:cs typeface="Times New Roman" panose="02020603050405020304" pitchFamily="18" charset="0"/>
              </a:rPr>
              <a:t> «inventa» la categoria dei «simpatizzanti» ("</a:t>
            </a:r>
            <a:r>
              <a:rPr lang="it-IT" sz="2200" dirty="0" err="1">
                <a:latin typeface="Times New Roman" panose="02020603050405020304" pitchFamily="18" charset="0"/>
                <a:cs typeface="Times New Roman" panose="02020603050405020304" pitchFamily="18" charset="0"/>
              </a:rPr>
              <a:t>Jewish</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sympathizers</a:t>
            </a:r>
            <a:r>
              <a:rPr lang="it-IT" sz="2200" dirty="0">
                <a:latin typeface="Times New Roman" panose="02020603050405020304" pitchFamily="18" charset="0"/>
                <a:cs typeface="Times New Roman" panose="02020603050405020304" pitchFamily="18" charset="0"/>
              </a:rPr>
              <a:t>' in </a:t>
            </a:r>
            <a:r>
              <a:rPr lang="it-IT" sz="2200" dirty="0" err="1">
                <a:latin typeface="Times New Roman" panose="02020603050405020304" pitchFamily="18" charset="0"/>
                <a:cs typeface="Times New Roman" panose="02020603050405020304" pitchFamily="18" charset="0"/>
              </a:rPr>
              <a:t>classical</a:t>
            </a:r>
            <a:r>
              <a:rPr lang="it-IT" sz="2200" dirty="0">
                <a:latin typeface="Times New Roman" panose="02020603050405020304" pitchFamily="18" charset="0"/>
                <a:cs typeface="Times New Roman" panose="02020603050405020304" pitchFamily="18" charset="0"/>
              </a:rPr>
              <a:t> literature and </a:t>
            </a:r>
            <a:r>
              <a:rPr lang="it-IT" sz="2200" dirty="0" err="1">
                <a:latin typeface="Times New Roman" panose="02020603050405020304" pitchFamily="18" charset="0"/>
                <a:cs typeface="Times New Roman" panose="02020603050405020304" pitchFamily="18" charset="0"/>
              </a:rPr>
              <a:t>inscriptions</a:t>
            </a:r>
            <a:r>
              <a:rPr lang="it-IT" sz="2200" dirty="0">
                <a:latin typeface="Times New Roman" panose="02020603050405020304" pitchFamily="18" charset="0"/>
                <a:cs typeface="Times New Roman" panose="02020603050405020304" pitchFamily="18" charset="0"/>
              </a:rPr>
              <a:t>", pubblicato in </a:t>
            </a:r>
            <a:r>
              <a:rPr lang="it-IT" sz="2200" dirty="0" err="1">
                <a:latin typeface="Times New Roman" panose="02020603050405020304" pitchFamily="18" charset="0"/>
                <a:cs typeface="Times New Roman" panose="02020603050405020304" pitchFamily="18" charset="0"/>
              </a:rPr>
              <a:t>Transactions</a:t>
            </a:r>
            <a:r>
              <a:rPr lang="it-IT" sz="2200" dirty="0">
                <a:latin typeface="Times New Roman" panose="02020603050405020304" pitchFamily="18" charset="0"/>
                <a:cs typeface="Times New Roman" panose="02020603050405020304" pitchFamily="18" charset="0"/>
              </a:rPr>
              <a:t> of american </a:t>
            </a:r>
            <a:r>
              <a:rPr lang="it-IT" sz="2200" dirty="0" err="1">
                <a:latin typeface="Times New Roman" panose="02020603050405020304" pitchFamily="18" charset="0"/>
                <a:cs typeface="Times New Roman" panose="02020603050405020304" pitchFamily="18" charset="0"/>
              </a:rPr>
              <a:t>philological</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association</a:t>
            </a:r>
            <a:r>
              <a:rPr lang="it-IT" sz="2200" dirty="0">
                <a:latin typeface="Times New Roman" panose="02020603050405020304" pitchFamily="18" charset="0"/>
                <a:cs typeface="Times New Roman" panose="02020603050405020304" pitchFamily="18" charset="0"/>
              </a:rPr>
              <a:t> 81, 1950)</a:t>
            </a:r>
          </a:p>
        </p:txBody>
      </p:sp>
      <p:sp>
        <p:nvSpPr>
          <p:cNvPr id="10" name="Freccia a destra 9">
            <a:extLst>
              <a:ext uri="{FF2B5EF4-FFF2-40B4-BE49-F238E27FC236}">
                <a16:creationId xmlns:a16="http://schemas.microsoft.com/office/drawing/2014/main" id="{938268CB-4CC8-4D18-AB6A-2FFA441D48A8}"/>
              </a:ext>
            </a:extLst>
          </p:cNvPr>
          <p:cNvSpPr/>
          <p:nvPr/>
        </p:nvSpPr>
        <p:spPr>
          <a:xfrm rot="19793042">
            <a:off x="4279037" y="2672179"/>
            <a:ext cx="896645" cy="248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9DBAFB9F-D26A-4BF1-B6E9-F52BAF69ED44}"/>
              </a:ext>
            </a:extLst>
          </p:cNvPr>
          <p:cNvPicPr>
            <a:picLocks noChangeAspect="1"/>
          </p:cNvPicPr>
          <p:nvPr/>
        </p:nvPicPr>
        <p:blipFill>
          <a:blip r:embed="rId2"/>
          <a:stretch>
            <a:fillRect/>
          </a:stretch>
        </p:blipFill>
        <p:spPr>
          <a:xfrm rot="4420766">
            <a:off x="4255586" y="3117873"/>
            <a:ext cx="841321" cy="585267"/>
          </a:xfrm>
          <a:prstGeom prst="rect">
            <a:avLst/>
          </a:prstGeom>
        </p:spPr>
      </p:pic>
    </p:spTree>
    <p:extLst>
      <p:ext uri="{BB962C8B-B14F-4D97-AF65-F5344CB8AC3E}">
        <p14:creationId xmlns:p14="http://schemas.microsoft.com/office/powerpoint/2010/main" val="3756777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EB56A7-AD15-486A-BA00-449CD453B59F}"/>
              </a:ext>
            </a:extLst>
          </p:cNvPr>
          <p:cNvSpPr>
            <a:spLocks noGrp="1"/>
          </p:cNvSpPr>
          <p:nvPr>
            <p:ph type="title"/>
          </p:nvPr>
        </p:nvSpPr>
        <p:spPr>
          <a:xfrm>
            <a:off x="685801" y="90667"/>
            <a:ext cx="10131425" cy="651029"/>
          </a:xfrm>
        </p:spPr>
        <p:txBody>
          <a:bodyPr>
            <a:normAutofit fontScale="90000"/>
          </a:bodyPr>
          <a:lstStyle/>
          <a:p>
            <a:r>
              <a:rPr lang="it-IT" sz="2400" dirty="0"/>
              <a:t>Proseliti e soprattutto Timorati di Dio sono categorie storiche o letterarie? </a:t>
            </a:r>
          </a:p>
        </p:txBody>
      </p:sp>
      <p:sp>
        <p:nvSpPr>
          <p:cNvPr id="7" name="Segnaposto contenuto 6">
            <a:extLst>
              <a:ext uri="{FF2B5EF4-FFF2-40B4-BE49-F238E27FC236}">
                <a16:creationId xmlns:a16="http://schemas.microsoft.com/office/drawing/2014/main" id="{3AC9C04B-6CB0-4AB2-AEA9-D0647BDEF3C9}"/>
              </a:ext>
            </a:extLst>
          </p:cNvPr>
          <p:cNvSpPr>
            <a:spLocks noGrp="1"/>
          </p:cNvSpPr>
          <p:nvPr>
            <p:ph idx="1"/>
          </p:nvPr>
        </p:nvSpPr>
        <p:spPr>
          <a:xfrm>
            <a:off x="685801" y="2142067"/>
            <a:ext cx="11506199" cy="3649133"/>
          </a:xfrm>
        </p:spPr>
        <p:txBody>
          <a:bodyPr>
            <a:normAutofit/>
          </a:bodyPr>
          <a:lstStyle/>
          <a:p>
            <a:pPr algn="r"/>
            <a:r>
              <a:rPr lang="it-IT" dirty="0"/>
              <a:t>Teatro di Mileto</a:t>
            </a:r>
          </a:p>
          <a:p>
            <a:pPr algn="r"/>
            <a:r>
              <a:rPr lang="it-IT" dirty="0"/>
              <a:t>(ritrovato nel 1906)</a:t>
            </a:r>
          </a:p>
          <a:p>
            <a:r>
              <a:rPr lang="it-IT" dirty="0"/>
              <a:t>Ritrovamento del 1906</a:t>
            </a:r>
            <a:endParaRPr lang="el-GR" dirty="0"/>
          </a:p>
          <a:p>
            <a:endParaRPr lang="el-GR" dirty="0"/>
          </a:p>
          <a:p>
            <a:pPr algn="r"/>
            <a:r>
              <a:rPr lang="el-GR" sz="2400" dirty="0">
                <a:latin typeface="Times New Roman" panose="02020603050405020304" pitchFamily="18" charset="0"/>
                <a:cs typeface="Times New Roman" panose="02020603050405020304" pitchFamily="18" charset="0"/>
              </a:rPr>
              <a:t>Τοπος ειουδεων των και θεοσεβειον</a:t>
            </a:r>
          </a:p>
          <a:p>
            <a:pPr marL="0" indent="0" algn="r">
              <a:buNone/>
            </a:pPr>
            <a:r>
              <a:rPr lang="it-IT" sz="2400" dirty="0">
                <a:latin typeface="Times New Roman" panose="02020603050405020304" pitchFamily="18" charset="0"/>
                <a:cs typeface="Times New Roman" panose="02020603050405020304" pitchFamily="18" charset="0"/>
              </a:rPr>
              <a:t>«Posto dei giudei detti anche timorati di dio» </a:t>
            </a:r>
          </a:p>
          <a:p>
            <a:pPr marL="0" indent="0" algn="r">
              <a:buNone/>
            </a:pPr>
            <a:r>
              <a:rPr lang="it-IT" sz="2400" i="1" dirty="0">
                <a:latin typeface="Times New Roman" panose="02020603050405020304" pitchFamily="18" charset="0"/>
                <a:cs typeface="Times New Roman" panose="02020603050405020304" pitchFamily="18" charset="0"/>
              </a:rPr>
              <a:t>oppure </a:t>
            </a:r>
          </a:p>
          <a:p>
            <a:pPr marL="0" indent="0" algn="r">
              <a:buNone/>
            </a:pPr>
            <a:r>
              <a:rPr lang="it-IT" sz="2400" i="1" dirty="0">
                <a:latin typeface="Times New Roman" panose="02020603050405020304" pitchFamily="18" charset="0"/>
                <a:cs typeface="Times New Roman" panose="02020603050405020304" pitchFamily="18" charset="0"/>
              </a:rPr>
              <a:t>«</a:t>
            </a:r>
            <a:r>
              <a:rPr lang="it-IT" sz="2400" dirty="0">
                <a:latin typeface="Times New Roman" panose="02020603050405020304" pitchFamily="18" charset="0"/>
                <a:cs typeface="Times New Roman" panose="02020603050405020304" pitchFamily="18" charset="0"/>
              </a:rPr>
              <a:t>luogo dei giudei e dei timorati di dio»</a:t>
            </a:r>
          </a:p>
          <a:p>
            <a:pPr algn="r"/>
            <a:endParaRPr lang="it-IT" dirty="0"/>
          </a:p>
        </p:txBody>
      </p:sp>
      <p:pic>
        <p:nvPicPr>
          <p:cNvPr id="8" name="Immagine 7">
            <a:extLst>
              <a:ext uri="{FF2B5EF4-FFF2-40B4-BE49-F238E27FC236}">
                <a16:creationId xmlns:a16="http://schemas.microsoft.com/office/drawing/2014/main" id="{53FDA4B2-FF61-4932-8D84-0E2BB02390B8}"/>
              </a:ext>
            </a:extLst>
          </p:cNvPr>
          <p:cNvPicPr>
            <a:picLocks noChangeAspect="1"/>
          </p:cNvPicPr>
          <p:nvPr/>
        </p:nvPicPr>
        <p:blipFill>
          <a:blip r:embed="rId2"/>
          <a:stretch>
            <a:fillRect/>
          </a:stretch>
        </p:blipFill>
        <p:spPr>
          <a:xfrm>
            <a:off x="685801" y="826281"/>
            <a:ext cx="2761727" cy="2066723"/>
          </a:xfrm>
          <a:prstGeom prst="rect">
            <a:avLst/>
          </a:prstGeom>
        </p:spPr>
      </p:pic>
      <p:pic>
        <p:nvPicPr>
          <p:cNvPr id="9" name="Immagine 8">
            <a:extLst>
              <a:ext uri="{FF2B5EF4-FFF2-40B4-BE49-F238E27FC236}">
                <a16:creationId xmlns:a16="http://schemas.microsoft.com/office/drawing/2014/main" id="{D13B00CA-2CB1-4767-B2A8-D96DDDE71E08}"/>
              </a:ext>
            </a:extLst>
          </p:cNvPr>
          <p:cNvPicPr>
            <a:picLocks noChangeAspect="1"/>
          </p:cNvPicPr>
          <p:nvPr/>
        </p:nvPicPr>
        <p:blipFill>
          <a:blip r:embed="rId3"/>
          <a:stretch>
            <a:fillRect/>
          </a:stretch>
        </p:blipFill>
        <p:spPr>
          <a:xfrm>
            <a:off x="685801" y="3429000"/>
            <a:ext cx="5675868" cy="2225233"/>
          </a:xfrm>
          <a:prstGeom prst="rect">
            <a:avLst/>
          </a:prstGeom>
        </p:spPr>
      </p:pic>
    </p:spTree>
    <p:extLst>
      <p:ext uri="{BB962C8B-B14F-4D97-AF65-F5344CB8AC3E}">
        <p14:creationId xmlns:p14="http://schemas.microsoft.com/office/powerpoint/2010/main" val="2140590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3FD833-CB06-4E39-86C5-29443D5C4A6F}"/>
              </a:ext>
            </a:extLst>
          </p:cNvPr>
          <p:cNvSpPr>
            <a:spLocks noGrp="1"/>
          </p:cNvSpPr>
          <p:nvPr>
            <p:ph type="title"/>
          </p:nvPr>
        </p:nvSpPr>
        <p:spPr>
          <a:xfrm>
            <a:off x="685801" y="48663"/>
            <a:ext cx="10131425" cy="728134"/>
          </a:xfrm>
        </p:spPr>
        <p:txBody>
          <a:bodyPr>
            <a:normAutofit/>
          </a:bodyPr>
          <a:lstStyle/>
          <a:p>
            <a:r>
              <a:rPr lang="it-IT" sz="2500" dirty="0"/>
              <a:t>Stele di Afrodisia (fine II – inizio III secolo d.C.)</a:t>
            </a:r>
          </a:p>
        </p:txBody>
      </p:sp>
      <p:sp>
        <p:nvSpPr>
          <p:cNvPr id="3" name="Segnaposto contenuto 2">
            <a:extLst>
              <a:ext uri="{FF2B5EF4-FFF2-40B4-BE49-F238E27FC236}">
                <a16:creationId xmlns:a16="http://schemas.microsoft.com/office/drawing/2014/main" id="{0917B8C3-235C-4F56-B581-30DB982206C1}"/>
              </a:ext>
            </a:extLst>
          </p:cNvPr>
          <p:cNvSpPr>
            <a:spLocks noGrp="1"/>
          </p:cNvSpPr>
          <p:nvPr>
            <p:ph idx="1"/>
          </p:nvPr>
        </p:nvSpPr>
        <p:spPr>
          <a:xfrm>
            <a:off x="400051" y="1385358"/>
            <a:ext cx="6957873" cy="5423979"/>
          </a:xfrm>
        </p:spPr>
        <p:txBody>
          <a:bodyPr>
            <a:normAutofit/>
          </a:bodyPr>
          <a:lstStyle/>
          <a:p>
            <a:r>
              <a:rPr lang="it-IT" sz="2000" dirty="0"/>
              <a:t>Nel 1987 viene rinvenuta ad Afrodisia, in Caria, una stele che riporta un elenco di nomi; </a:t>
            </a:r>
          </a:p>
          <a:p>
            <a:r>
              <a:rPr lang="it-IT" sz="2000" dirty="0">
                <a:solidFill>
                  <a:schemeClr val="tx1"/>
                </a:solidFill>
              </a:rPr>
              <a:t>Iscrizione dei donatori di </a:t>
            </a:r>
            <a:r>
              <a:rPr lang="it-IT" sz="2000" dirty="0" err="1">
                <a:solidFill>
                  <a:schemeClr val="tx1"/>
                </a:solidFill>
              </a:rPr>
              <a:t>Aphrodisia</a:t>
            </a:r>
            <a:r>
              <a:rPr lang="it-IT" sz="2000" dirty="0">
                <a:solidFill>
                  <a:schemeClr val="tx1"/>
                </a:solidFill>
              </a:rPr>
              <a:t> in Caria: L'iscrizione, estesa sulle due facce della stele, fu commissionata dalla comunità giudaica di Afrodisia e si presenta come dedica di un edificio, destinato a funzioni caritative (probabilmente una mensa pubblica, ma la questione è controversa), seguita dall’elenco nominativo dei probabili sostenitori e finanziatori di una determinata istituzione. La faccia (a) contiene i nomi di 15 membri Nella prima riga della </a:t>
            </a:r>
            <a:r>
              <a:rPr lang="it-IT" sz="2000" i="1" dirty="0">
                <a:solidFill>
                  <a:schemeClr val="tx1"/>
                </a:solidFill>
              </a:rPr>
              <a:t>facies</a:t>
            </a:r>
            <a:r>
              <a:rPr lang="it-IT" sz="2000" dirty="0">
                <a:solidFill>
                  <a:schemeClr val="tx1"/>
                </a:solidFill>
              </a:rPr>
              <a:t> (a) compare il termine </a:t>
            </a:r>
            <a:r>
              <a:rPr lang="it-IT" sz="2000" dirty="0" err="1">
                <a:solidFill>
                  <a:schemeClr val="tx1"/>
                </a:solidFill>
              </a:rPr>
              <a:t>pate</a:t>
            </a:r>
            <a:r>
              <a:rPr lang="it-IT" sz="2000" dirty="0">
                <a:solidFill>
                  <a:schemeClr val="tx1"/>
                </a:solidFill>
              </a:rPr>
              <a:t>/</a:t>
            </a:r>
            <a:r>
              <a:rPr lang="it-IT" sz="2000" dirty="0" err="1">
                <a:solidFill>
                  <a:schemeClr val="tx1"/>
                </a:solidFill>
              </a:rPr>
              <a:t>lla</a:t>
            </a:r>
            <a:r>
              <a:rPr lang="it-IT" sz="2000" dirty="0">
                <a:solidFill>
                  <a:schemeClr val="tx1"/>
                </a:solidFill>
              </a:rPr>
              <a:t>? do, che Reynolds e </a:t>
            </a:r>
            <a:r>
              <a:rPr lang="it-IT" sz="2000" dirty="0" err="1">
                <a:solidFill>
                  <a:schemeClr val="tx1"/>
                </a:solidFill>
              </a:rPr>
              <a:t>Tannenbaum</a:t>
            </a:r>
            <a:r>
              <a:rPr lang="it-IT" sz="2000" dirty="0">
                <a:solidFill>
                  <a:schemeClr val="tx1"/>
                </a:solidFill>
              </a:rPr>
              <a:t> hanno interpretato come translitterazione del latino </a:t>
            </a:r>
            <a:r>
              <a:rPr lang="it-IT" sz="2000" i="1" dirty="0">
                <a:solidFill>
                  <a:schemeClr val="tx1"/>
                </a:solidFill>
              </a:rPr>
              <a:t>patella</a:t>
            </a:r>
            <a:r>
              <a:rPr lang="it-IT" sz="2000" dirty="0">
                <a:solidFill>
                  <a:schemeClr val="tx1"/>
                </a:solidFill>
              </a:rPr>
              <a:t> e tradotto con ‘piatto’, ‘tavola’, espressione metaforica per ‘mensa’ </a:t>
            </a:r>
            <a:r>
              <a:rPr lang="en-GB" sz="2000" dirty="0">
                <a:solidFill>
                  <a:schemeClr val="tx1"/>
                </a:solidFill>
              </a:rPr>
              <a:t>(</a:t>
            </a:r>
            <a:r>
              <a:rPr lang="en-GB" sz="2000" dirty="0" err="1">
                <a:solidFill>
                  <a:schemeClr val="tx1"/>
                </a:solidFill>
              </a:rPr>
              <a:t>M.H.Williams</a:t>
            </a:r>
            <a:r>
              <a:rPr lang="en-GB" sz="2000" dirty="0">
                <a:solidFill>
                  <a:schemeClr val="tx1"/>
                </a:solidFill>
              </a:rPr>
              <a:t>, “The Jews and Godfearers inscription from </a:t>
            </a:r>
            <a:r>
              <a:rPr lang="en-GB" sz="2000" dirty="0" err="1">
                <a:solidFill>
                  <a:schemeClr val="tx1"/>
                </a:solidFill>
              </a:rPr>
              <a:t>Aphrodisias</a:t>
            </a:r>
            <a:r>
              <a:rPr lang="en-GB" sz="2000" dirty="0">
                <a:solidFill>
                  <a:schemeClr val="tx1"/>
                </a:solidFill>
              </a:rPr>
              <a:t> – A case of patriarchal interference in early third century Caria?”, </a:t>
            </a:r>
            <a:r>
              <a:rPr lang="en-GB" sz="2000" i="1" dirty="0">
                <a:solidFill>
                  <a:schemeClr val="tx1"/>
                </a:solidFill>
              </a:rPr>
              <a:t>Historia </a:t>
            </a:r>
            <a:r>
              <a:rPr lang="en-GB" sz="2000" dirty="0">
                <a:solidFill>
                  <a:schemeClr val="tx1"/>
                </a:solidFill>
              </a:rPr>
              <a:t>41, 1992, pp.297-310). </a:t>
            </a:r>
            <a:endParaRPr lang="it-IT" sz="2000" dirty="0">
              <a:solidFill>
                <a:schemeClr val="tx1"/>
              </a:solidFill>
            </a:endParaRPr>
          </a:p>
          <a:p>
            <a:endParaRPr lang="it-IT" dirty="0"/>
          </a:p>
        </p:txBody>
      </p:sp>
      <p:pic>
        <p:nvPicPr>
          <p:cNvPr id="4" name="Immagine 3">
            <a:extLst>
              <a:ext uri="{FF2B5EF4-FFF2-40B4-BE49-F238E27FC236}">
                <a16:creationId xmlns:a16="http://schemas.microsoft.com/office/drawing/2014/main" id="{FF0A0E58-3AF5-4A04-854D-7CC5A3659C38}"/>
              </a:ext>
            </a:extLst>
          </p:cNvPr>
          <p:cNvPicPr>
            <a:picLocks noChangeAspect="1"/>
          </p:cNvPicPr>
          <p:nvPr/>
        </p:nvPicPr>
        <p:blipFill>
          <a:blip r:embed="rId2"/>
          <a:stretch>
            <a:fillRect/>
          </a:stretch>
        </p:blipFill>
        <p:spPr>
          <a:xfrm>
            <a:off x="7643674" y="4357688"/>
            <a:ext cx="4453246" cy="2500312"/>
          </a:xfrm>
          <a:prstGeom prst="rect">
            <a:avLst/>
          </a:prstGeom>
        </p:spPr>
      </p:pic>
    </p:spTree>
    <p:extLst>
      <p:ext uri="{BB962C8B-B14F-4D97-AF65-F5344CB8AC3E}">
        <p14:creationId xmlns:p14="http://schemas.microsoft.com/office/powerpoint/2010/main" val="3960265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68F91-1684-E06E-E886-5BA8E00E8B79}"/>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3166AE36-C992-3C41-A3C5-3723280CE877}"/>
              </a:ext>
            </a:extLst>
          </p:cNvPr>
          <p:cNvSpPr>
            <a:spLocks noGrp="1"/>
          </p:cNvSpPr>
          <p:nvPr>
            <p:ph type="title"/>
          </p:nvPr>
        </p:nvSpPr>
        <p:spPr>
          <a:xfrm>
            <a:off x="382279" y="-1"/>
            <a:ext cx="11560904" cy="6755363"/>
          </a:xfrm>
        </p:spPr>
        <p:txBody>
          <a:bodyPr vert="horz" lIns="91440" tIns="45720" rIns="91440" bIns="45720" rtlCol="0" anchor="t">
            <a:normAutofit/>
          </a:bodyPr>
          <a:lstStyle/>
          <a:p>
            <a:pPr fontAlgn="auto">
              <a:lnSpc>
                <a:spcPct val="150000"/>
              </a:lnSpc>
              <a:spcAft>
                <a:spcPts val="0"/>
              </a:spcAft>
              <a:defRPr/>
            </a:pPr>
            <a:r>
              <a:rPr lang="en-US" sz="2000" dirty="0" err="1">
                <a:highlight>
                  <a:srgbClr val="00FF00"/>
                </a:highlight>
              </a:rPr>
              <a:t>Alcune</a:t>
            </a:r>
            <a:r>
              <a:rPr lang="en-US" sz="2000" dirty="0">
                <a:highlight>
                  <a:srgbClr val="00FF00"/>
                </a:highlight>
              </a:rPr>
              <a:t> </a:t>
            </a:r>
            <a:r>
              <a:rPr lang="en-US" sz="2000" dirty="0" err="1">
                <a:highlight>
                  <a:srgbClr val="00FF00"/>
                </a:highlight>
              </a:rPr>
              <a:t>questioni</a:t>
            </a:r>
            <a:r>
              <a:rPr lang="en-US" sz="2000" dirty="0">
                <a:highlight>
                  <a:srgbClr val="00FF00"/>
                </a:highlight>
              </a:rPr>
              <a:t> da </a:t>
            </a:r>
            <a:r>
              <a:rPr lang="en-US" sz="2000" dirty="0" err="1">
                <a:highlight>
                  <a:srgbClr val="00FF00"/>
                </a:highlight>
              </a:rPr>
              <a:t>discutere</a:t>
            </a:r>
            <a:br>
              <a:rPr lang="en-US" sz="2000" dirty="0"/>
            </a:br>
            <a:br>
              <a:rPr lang="en-US" sz="2000" dirty="0"/>
            </a:b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Incidente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Antiochia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elemento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discontinuità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nella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attività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Paolina?</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Paolo ha </a:t>
            </a:r>
            <a:r>
              <a:rPr lang="en-US" sz="2000" dirty="0" err="1">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programmi</a:t>
            </a:r>
            <a:r>
              <a:rPr lang="en-US" sz="2000" dirty="0">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viaggio</a:t>
            </a:r>
            <a:r>
              <a:rPr lang="en-US" sz="2000" dirty="0">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 Progetto di </a:t>
            </a:r>
            <a:r>
              <a:rPr lang="en-US" sz="2000" dirty="0" err="1">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missione</a:t>
            </a:r>
            <a:r>
              <a:rPr lang="en-US" sz="2000" dirty="0">
                <a:solidFill>
                  <a:schemeClr val="bg1">
                    <a:lumMod val="65000"/>
                  </a:schemeClr>
                </a:solidFill>
                <a:latin typeface="ADLaM Display" panose="02010000000000000000" pitchFamily="2" charset="0"/>
                <a:ea typeface="ADLaM Display" panose="02010000000000000000" pitchFamily="2" charset="0"/>
                <a:cs typeface="ADLaM Display" panose="02010000000000000000" pitchFamily="2" charset="0"/>
              </a:rPr>
              <a:t> a Roma</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Che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rapporto</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mantiene</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con le “sue”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Le domus-ecclesiae; i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collaboratori</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gli</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avversari</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(Apollo a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Corinto</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i</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F0"/>
                </a:solidFill>
                <a:latin typeface="ADLaM Display" panose="02010000000000000000" pitchFamily="2" charset="0"/>
                <a:ea typeface="ADLaM Display" panose="02010000000000000000" pitchFamily="2" charset="0"/>
                <a:cs typeface="ADLaM Display" panose="02010000000000000000" pitchFamily="2" charset="0"/>
              </a:rPr>
              <a:t>missionari</a:t>
            </a:r>
            <a:r>
              <a:rPr lang="en-US" sz="2000" dirty="0">
                <a:solidFill>
                  <a:srgbClr val="00B0F0"/>
                </a:solidFill>
                <a:latin typeface="ADLaM Display" panose="02010000000000000000" pitchFamily="2" charset="0"/>
                <a:ea typeface="ADLaM Display" panose="02010000000000000000" pitchFamily="2" charset="0"/>
                <a:cs typeface="ADLaM Display" panose="02010000000000000000" pitchFamily="2" charset="0"/>
              </a:rPr>
              <a:t> di Galati) </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Che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rapporto</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ha con le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altre</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La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colletta</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e il misterioso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arresto</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Paolo </a:t>
            </a:r>
            <a:r>
              <a:rPr lang="en-US" sz="2000" dirty="0" err="1">
                <a:solidFill>
                  <a:schemeClr val="tx1"/>
                </a:solidFill>
                <a:latin typeface="ADLaM Display" panose="02010000000000000000" pitchFamily="2" charset="0"/>
                <a:ea typeface="ADLaM Display" panose="02010000000000000000" pitchFamily="2" charset="0"/>
                <a:cs typeface="ADLaM Display" panose="02010000000000000000" pitchFamily="2" charset="0"/>
              </a:rPr>
              <a:t>battezza</a:t>
            </a:r>
            <a:r>
              <a:rPr lang="en-US" sz="20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 (1Cor 13-17: </a:t>
            </a:r>
            <a:r>
              <a:rPr lang="it-IT" sz="2000" b="0" dirty="0">
                <a:solidFill>
                  <a:schemeClr val="tx1"/>
                </a:solidFill>
                <a:latin typeface="Abadi" panose="020B0604020104020204" pitchFamily="34" charset="0"/>
                <a:ea typeface="ADLaM Display" panose="02010000000000000000" pitchFamily="2" charset="0"/>
                <a:cs typeface="ADLaM Display" panose="02010000000000000000" pitchFamily="2" charset="0"/>
              </a:rPr>
              <a:t>È forse diviso il Cristo? Paolo è stato forse crocifisso per voi? O siete stati battezzati nel nome di Paolo? 14Ringrazio Dio di non avere battezzato nessuno di voi, eccetto Crispo e Gaio, 15perché nessuno possa dire che siete stati battezzati nel mio nome. 16Ho battezzato, è vero, anche la famiglia di </a:t>
            </a:r>
            <a:r>
              <a:rPr lang="it-IT" sz="2000" b="0" dirty="0" err="1">
                <a:solidFill>
                  <a:schemeClr val="tx1"/>
                </a:solidFill>
                <a:latin typeface="Abadi" panose="020B0604020104020204" pitchFamily="34" charset="0"/>
                <a:ea typeface="ADLaM Display" panose="02010000000000000000" pitchFamily="2" charset="0"/>
                <a:cs typeface="ADLaM Display" panose="02010000000000000000" pitchFamily="2" charset="0"/>
              </a:rPr>
              <a:t>Stefanàs</a:t>
            </a:r>
            <a:r>
              <a:rPr lang="it-IT" sz="2000" b="0" dirty="0">
                <a:solidFill>
                  <a:schemeClr val="tx1"/>
                </a:solidFill>
                <a:latin typeface="Abadi" panose="020B0604020104020204" pitchFamily="34" charset="0"/>
                <a:ea typeface="ADLaM Display" panose="02010000000000000000" pitchFamily="2" charset="0"/>
                <a:cs typeface="ADLaM Display" panose="02010000000000000000" pitchFamily="2" charset="0"/>
              </a:rPr>
              <a:t>, ma degli altri non so se io abbia battezzato qualcuno. 17Cristo infatti non mi ha mandato a battezzare, ma ad annunciare il Vangelo, non con sapienza di parola, perché non venga resa vana la croce di Cristo.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Cosa </a:t>
            </a:r>
            <a:r>
              <a:rPr lang="en-US" sz="2000" dirty="0" err="1">
                <a:solidFill>
                  <a:srgbClr val="7030A0"/>
                </a:solidFill>
                <a:latin typeface="ADLaM Display" panose="02010000000000000000" pitchFamily="2" charset="0"/>
                <a:ea typeface="ADLaM Display" panose="02010000000000000000" pitchFamily="2" charset="0"/>
                <a:cs typeface="ADLaM Display" panose="02010000000000000000" pitchFamily="2" charset="0"/>
              </a:rPr>
              <a:t>sono</a:t>
            </a:r>
            <a:r>
              <a:rPr lang="en-US" sz="2000"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 le </a:t>
            </a:r>
            <a:r>
              <a:rPr lang="en-US" sz="2000" dirty="0" err="1">
                <a:solidFill>
                  <a:srgbClr val="7030A0"/>
                </a:solidFill>
                <a:latin typeface="ADLaM Display" panose="02010000000000000000" pitchFamily="2" charset="0"/>
                <a:ea typeface="ADLaM Display" panose="02010000000000000000" pitchFamily="2" charset="0"/>
                <a:cs typeface="ADLaM Display" panose="02010000000000000000" pitchFamily="2" charset="0"/>
              </a:rPr>
              <a:t>Lettere</a:t>
            </a:r>
            <a:r>
              <a:rPr lang="en-US" sz="2000"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 di Paolo? </a:t>
            </a:r>
            <a:r>
              <a:rPr lang="en-US" sz="2000" dirty="0" err="1">
                <a:solidFill>
                  <a:srgbClr val="7030A0"/>
                </a:solidFill>
                <a:latin typeface="ADLaM Display" panose="02010000000000000000" pitchFamily="2" charset="0"/>
                <a:ea typeface="ADLaM Display" panose="02010000000000000000" pitchFamily="2" charset="0"/>
                <a:cs typeface="ADLaM Display" panose="02010000000000000000" pitchFamily="2" charset="0"/>
              </a:rPr>
              <a:t>Perchè</a:t>
            </a:r>
            <a:r>
              <a:rPr lang="en-US" sz="2000"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7030A0"/>
                </a:solidFill>
                <a:latin typeface="ADLaM Display" panose="02010000000000000000" pitchFamily="2" charset="0"/>
                <a:ea typeface="ADLaM Display" panose="02010000000000000000" pitchFamily="2" charset="0"/>
                <a:cs typeface="ADLaM Display" panose="02010000000000000000" pitchFamily="2" charset="0"/>
              </a:rPr>
              <a:t>sono</a:t>
            </a:r>
            <a:r>
              <a:rPr lang="en-US" sz="2000"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 state </a:t>
            </a:r>
            <a:r>
              <a:rPr lang="en-US" sz="2000" dirty="0" err="1">
                <a:solidFill>
                  <a:srgbClr val="7030A0"/>
                </a:solidFill>
                <a:latin typeface="ADLaM Display" panose="02010000000000000000" pitchFamily="2" charset="0"/>
                <a:ea typeface="ADLaM Display" panose="02010000000000000000" pitchFamily="2" charset="0"/>
                <a:cs typeface="ADLaM Display" panose="02010000000000000000" pitchFamily="2" charset="0"/>
              </a:rPr>
              <a:t>scritte</a:t>
            </a:r>
            <a:r>
              <a:rPr lang="en-US" sz="2000" dirty="0">
                <a:solidFill>
                  <a:srgbClr val="7030A0"/>
                </a:solidFill>
                <a:latin typeface="ADLaM Display" panose="02010000000000000000" pitchFamily="2" charset="0"/>
                <a:ea typeface="ADLaM Display" panose="02010000000000000000" pitchFamily="2" charset="0"/>
                <a:cs typeface="ADLaM Display" panose="02010000000000000000" pitchFamily="2" charset="0"/>
              </a:rPr>
              <a:t>? </a:t>
            </a:r>
            <a:endParaRPr lang="en-US" sz="2000" b="0" dirty="0">
              <a:solidFill>
                <a:srgbClr val="7030A0"/>
              </a:solidFill>
              <a:latin typeface="Abadi" panose="020B0604020104020204" pitchFamily="34"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94137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648C8-1703-EC39-7A38-EDA4E93C3941}"/>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8415C884-8C34-66F7-FE96-CD986B0E5DCD}"/>
              </a:ext>
            </a:extLst>
          </p:cNvPr>
          <p:cNvSpPr>
            <a:spLocks noGrp="1"/>
          </p:cNvSpPr>
          <p:nvPr>
            <p:ph type="title"/>
          </p:nvPr>
        </p:nvSpPr>
        <p:spPr>
          <a:xfrm>
            <a:off x="382279" y="0"/>
            <a:ext cx="11560904" cy="6307494"/>
          </a:xfrm>
        </p:spPr>
        <p:txBody>
          <a:bodyPr vert="horz" lIns="91440" tIns="45720" rIns="91440" bIns="45720" rtlCol="0" anchor="t">
            <a:normAutofit/>
          </a:bodyPr>
          <a:lstStyle/>
          <a:p>
            <a:pPr fontAlgn="auto">
              <a:spcAft>
                <a:spcPts val="0"/>
              </a:spcAft>
              <a:defRPr/>
            </a:pPr>
            <a:r>
              <a:rPr lang="en-US" sz="4000" dirty="0">
                <a:latin typeface="ADLaM Display" panose="02010000000000000000" pitchFamily="2" charset="0"/>
                <a:ea typeface="ADLaM Display" panose="02010000000000000000" pitchFamily="2" charset="0"/>
                <a:cs typeface="ADLaM Display" panose="02010000000000000000" pitchFamily="2" charset="0"/>
              </a:rPr>
              <a:t> </a:t>
            </a:r>
            <a:br>
              <a:rPr lang="en-US" sz="4000" dirty="0">
                <a:latin typeface="ADLaM Display" panose="02010000000000000000" pitchFamily="2" charset="0"/>
                <a:ea typeface="ADLaM Display" panose="02010000000000000000" pitchFamily="2" charset="0"/>
                <a:cs typeface="ADLaM Display" panose="02010000000000000000" pitchFamily="2" charset="0"/>
              </a:rPr>
            </a:b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Che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rapporto</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ha con le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altre</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La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colletta</a:t>
            </a:r>
            <a:r>
              <a:rPr lang="en-US"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e il misterioso </a:t>
            </a:r>
            <a:r>
              <a:rPr lang="en-US"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arresto</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it-IT"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Stavano ormai per finire i sette giorni, quando i Giudei della provincia d'Asia, come lo videro nel tempio, aizzarono tutta la folla e misero le mani su di lui 28gridando: "Uomini d'Israele, aiuto! Questo è l'uomo che va insegnando a tutti e dovunque contro il popolo, contro la Legge e contro questo luogo; ora ha perfino introdotto dei Greci nel tempio e ha profanato questo luogo santo!". 29Avevano infatti veduto poco prima </a:t>
            </a:r>
            <a:r>
              <a:rPr lang="it-IT"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Tròfimo</a:t>
            </a:r>
            <a:r>
              <a:rPr lang="it-IT"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di </a:t>
            </a:r>
            <a:r>
              <a:rPr lang="it-IT" sz="200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Èfeso</a:t>
            </a:r>
            <a:r>
              <a:rPr lang="it-IT" sz="200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in sua compagnia per la città, e pensavano che Paolo lo avesse fatto entrare nel tempio. 30Allora tutta la città fu in subbuglio e il popolo accorse. Afferrarono Paolo, lo trascinarono fuori dal tempio e subito furono chiuse le porte. 31Stavano già cercando di ucciderlo, quando fu riferito al comandante della coorte che tutta Gerusalemme era in agitazione. 32Immediatamente egli prese con sé dei soldati e dei centurioni e si precipitò verso di loro. Costoro, alla vista del comandante e dei soldati, cessarono di percuotere Paolo. </a:t>
            </a:r>
            <a:endParaRPr lang="en-US" sz="1600" b="0" dirty="0">
              <a:solidFill>
                <a:srgbClr val="FF0000"/>
              </a:solidFill>
              <a:latin typeface="Abadi" panose="020B0604020104020204" pitchFamily="34"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172895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3271-664D-1038-9C84-923B3EC33997}"/>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0F47D8CF-4D57-5BA8-C3FC-B55139FF3A17}"/>
              </a:ext>
            </a:extLst>
          </p:cNvPr>
          <p:cNvSpPr>
            <a:spLocks noGrp="1"/>
          </p:cNvSpPr>
          <p:nvPr>
            <p:ph type="title"/>
          </p:nvPr>
        </p:nvSpPr>
        <p:spPr>
          <a:xfrm>
            <a:off x="382279" y="0"/>
            <a:ext cx="11560904" cy="6307494"/>
          </a:xfrm>
        </p:spPr>
        <p:txBody>
          <a:bodyPr vert="horz" lIns="91440" tIns="45720" rIns="91440" bIns="45720" rtlCol="0" anchor="t">
            <a:normAutofit/>
          </a:bodyPr>
          <a:lstStyle/>
          <a:p>
            <a:pPr fontAlgn="auto">
              <a:spcAft>
                <a:spcPts val="0"/>
              </a:spcAft>
              <a:defRPr/>
            </a:pPr>
            <a:r>
              <a:rPr lang="en-US" sz="4000" dirty="0">
                <a:latin typeface="ADLaM Display" panose="02010000000000000000" pitchFamily="2" charset="0"/>
                <a:ea typeface="ADLaM Display" panose="02010000000000000000" pitchFamily="2" charset="0"/>
                <a:cs typeface="ADLaM Display" panose="02010000000000000000" pitchFamily="2" charset="0"/>
              </a:rPr>
              <a:t> </a:t>
            </a:r>
            <a:br>
              <a:rPr lang="en-US" sz="4000" dirty="0">
                <a:latin typeface="ADLaM Display" panose="02010000000000000000" pitchFamily="2" charset="0"/>
                <a:ea typeface="ADLaM Display" panose="02010000000000000000" pitchFamily="2" charset="0"/>
                <a:cs typeface="ADLaM Display" panose="02010000000000000000" pitchFamily="2" charset="0"/>
              </a:rPr>
            </a:br>
            <a:r>
              <a:rPr lang="en-US" sz="2000" dirty="0">
                <a:latin typeface="ADLaM Display" panose="02010000000000000000" pitchFamily="2" charset="0"/>
                <a:ea typeface="ADLaM Display" panose="02010000000000000000" pitchFamily="2" charset="0"/>
                <a:cs typeface="ADLaM Display" panose="02010000000000000000" pitchFamily="2" charset="0"/>
              </a:rPr>
              <a:t>Cosa </a:t>
            </a:r>
            <a:r>
              <a:rPr lang="en-US" sz="2000" dirty="0" err="1">
                <a:latin typeface="ADLaM Display" panose="02010000000000000000" pitchFamily="2" charset="0"/>
                <a:ea typeface="ADLaM Display" panose="02010000000000000000" pitchFamily="2" charset="0"/>
                <a:cs typeface="ADLaM Display" panose="02010000000000000000" pitchFamily="2" charset="0"/>
              </a:rPr>
              <a:t>sappiamo</a:t>
            </a:r>
            <a:r>
              <a:rPr lang="en-US" sz="2000" dirty="0">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latin typeface="ADLaM Display" panose="02010000000000000000" pitchFamily="2" charset="0"/>
                <a:ea typeface="ADLaM Display" panose="02010000000000000000" pitchFamily="2" charset="0"/>
                <a:cs typeface="ADLaM Display" panose="02010000000000000000" pitchFamily="2" charset="0"/>
              </a:rPr>
              <a:t>della</a:t>
            </a:r>
            <a:r>
              <a:rPr lang="en-US" sz="2000" dirty="0">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latin typeface="ADLaM Display" panose="02010000000000000000" pitchFamily="2" charset="0"/>
                <a:ea typeface="ADLaM Display" panose="02010000000000000000" pitchFamily="2" charset="0"/>
                <a:cs typeface="ADLaM Display" panose="02010000000000000000" pitchFamily="2" charset="0"/>
              </a:rPr>
              <a:t>predicazione</a:t>
            </a:r>
            <a:r>
              <a:rPr lang="en-US" sz="2000" dirty="0">
                <a:latin typeface="ADLaM Display" panose="02010000000000000000" pitchFamily="2" charset="0"/>
                <a:ea typeface="ADLaM Display" panose="02010000000000000000" pitchFamily="2" charset="0"/>
                <a:cs typeface="ADLaM Display" panose="02010000000000000000" pitchFamily="2" charset="0"/>
              </a:rPr>
              <a:t> di Paolo?</a:t>
            </a:r>
            <a:br>
              <a:rPr lang="en-US" sz="2000" dirty="0">
                <a:latin typeface="ADLaM Display" panose="02010000000000000000" pitchFamily="2" charset="0"/>
                <a:ea typeface="ADLaM Display" panose="02010000000000000000" pitchFamily="2" charset="0"/>
                <a:cs typeface="ADLaM Display" panose="02010000000000000000" pitchFamily="2" charset="0"/>
              </a:rPr>
            </a:br>
            <a:br>
              <a:rPr lang="en-US" sz="2000" dirty="0"/>
            </a:b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Incidente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Antiochia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elemento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discontinuità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nella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attività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Paolina?</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Paolo ha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programmi</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viaggio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Che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rapporto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mantiene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con le “sue”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Che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rapporto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ha con le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altre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Paolo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battezza?Progetto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missione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 Roma;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contatti</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con Giacomo il Giusto </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antiochia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come element di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discontinuità</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del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progetto</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paolino</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la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programmazione</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del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viaggio</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l’anomalia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della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lettera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ai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romani</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scritta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da ???</a:t>
            </a: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b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Paolo </a:t>
            </a:r>
            <a:r>
              <a:rPr lang="en-US" sz="20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battezza</a:t>
            </a:r>
            <a:r>
              <a:rPr lang="en-US" sz="20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(1Cor 13-17: </a:t>
            </a:r>
            <a:r>
              <a:rPr lang="it-IT" sz="2000" b="0" dirty="0">
                <a:solidFill>
                  <a:srgbClr val="00B050"/>
                </a:solidFill>
                <a:latin typeface="Abadi" panose="020B0604020104020204" pitchFamily="34" charset="0"/>
                <a:ea typeface="ADLaM Display" panose="02010000000000000000" pitchFamily="2" charset="0"/>
                <a:cs typeface="ADLaM Display" panose="02010000000000000000" pitchFamily="2" charset="0"/>
              </a:rPr>
              <a:t>È forse diviso il Cristo? Paolo è stato forse crocifisso per voi? O siete stati battezzati nel nome di Paolo? 14Ringrazio Dio di non avere battezzato nessuno di voi, eccetto Crispo e Gaio, 15perché nessuno possa dire che siete stati battezzati nel mio nome. 16Ho battezzato, è vero, anche la famiglia di </a:t>
            </a:r>
            <a:r>
              <a:rPr lang="it-IT" sz="2000" b="0" dirty="0" err="1">
                <a:solidFill>
                  <a:srgbClr val="00B050"/>
                </a:solidFill>
                <a:latin typeface="Abadi" panose="020B0604020104020204" pitchFamily="34" charset="0"/>
                <a:ea typeface="ADLaM Display" panose="02010000000000000000" pitchFamily="2" charset="0"/>
                <a:cs typeface="ADLaM Display" panose="02010000000000000000" pitchFamily="2" charset="0"/>
              </a:rPr>
              <a:t>Stefanàs</a:t>
            </a:r>
            <a:r>
              <a:rPr lang="it-IT" sz="2000" b="0" dirty="0">
                <a:solidFill>
                  <a:srgbClr val="00B050"/>
                </a:solidFill>
                <a:latin typeface="Abadi" panose="020B0604020104020204" pitchFamily="34" charset="0"/>
                <a:ea typeface="ADLaM Display" panose="02010000000000000000" pitchFamily="2" charset="0"/>
                <a:cs typeface="ADLaM Display" panose="02010000000000000000" pitchFamily="2" charset="0"/>
              </a:rPr>
              <a:t>, ma degli altri non so se io abbia battezzato qualcuno. 17Cristo infatti non mi ha mandato a battezzare, ma ad annunciare il Vangelo, non con sapienza di parola, perché non venga resa vana la croce di Cristo.</a:t>
            </a: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b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b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Cosa </a:t>
            </a:r>
            <a:r>
              <a:rPr lang="en-US" sz="16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sono</a:t>
            </a: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le </a:t>
            </a:r>
            <a:r>
              <a:rPr lang="en-US" sz="16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Lettere</a:t>
            </a: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di Paolo? </a:t>
            </a:r>
            <a:r>
              <a:rPr lang="en-US" sz="16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Perchè</a:t>
            </a: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r>
              <a:rPr lang="en-US" sz="16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sono</a:t>
            </a: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state </a:t>
            </a:r>
            <a:r>
              <a:rPr lang="en-US" sz="1600" dirty="0" err="1">
                <a:solidFill>
                  <a:srgbClr val="00B050"/>
                </a:solidFill>
                <a:latin typeface="ADLaM Display" panose="02010000000000000000" pitchFamily="2" charset="0"/>
                <a:ea typeface="ADLaM Display" panose="02010000000000000000" pitchFamily="2" charset="0"/>
                <a:cs typeface="ADLaM Display" panose="02010000000000000000" pitchFamily="2" charset="0"/>
              </a:rPr>
              <a:t>scritte</a:t>
            </a:r>
            <a:r>
              <a:rPr lang="en-US" sz="1600"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 </a:t>
            </a:r>
            <a:endParaRPr lang="en-US" sz="1600" b="0" dirty="0">
              <a:solidFill>
                <a:srgbClr val="00B050"/>
              </a:solidFill>
              <a:latin typeface="Abadi" panose="020B0604020104020204" pitchFamily="34" charset="0"/>
              <a:ea typeface="ADLaM Display" panose="02010000000000000000" pitchFamily="2" charset="0"/>
              <a:cs typeface="ADLaM Display" panose="02010000000000000000" pitchFamily="2" charset="0"/>
            </a:endParaRPr>
          </a:p>
        </p:txBody>
      </p:sp>
      <p:sp>
        <p:nvSpPr>
          <p:cNvPr id="3" name="CasellaDiTesto 2">
            <a:extLst>
              <a:ext uri="{FF2B5EF4-FFF2-40B4-BE49-F238E27FC236}">
                <a16:creationId xmlns:a16="http://schemas.microsoft.com/office/drawing/2014/main" id="{6413A338-18DE-498F-0BAA-E917D347BFD7}"/>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146817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1775</Words>
  <Application>Microsoft Office PowerPoint</Application>
  <PresentationFormat>Widescreen</PresentationFormat>
  <Paragraphs>50</Paragraphs>
  <Slides>17</Slides>
  <Notes>0</Notes>
  <HiddenSlides>0</HiddenSlides>
  <MMClips>0</MMClips>
  <ScaleCrop>false</ScaleCrop>
  <HeadingPairs>
    <vt:vector size="6" baseType="variant">
      <vt:variant>
        <vt:lpstr>Caratteri utilizzati</vt:lpstr>
      </vt:variant>
      <vt:variant>
        <vt:i4>10</vt:i4>
      </vt:variant>
      <vt:variant>
        <vt:lpstr>Tema</vt:lpstr>
      </vt:variant>
      <vt:variant>
        <vt:i4>2</vt:i4>
      </vt:variant>
      <vt:variant>
        <vt:lpstr>Titoli diapositive</vt:lpstr>
      </vt:variant>
      <vt:variant>
        <vt:i4>17</vt:i4>
      </vt:variant>
    </vt:vector>
  </HeadingPairs>
  <TitlesOfParts>
    <vt:vector size="29" baseType="lpstr">
      <vt:lpstr>Abadi</vt:lpstr>
      <vt:lpstr>ADLaM Display</vt:lpstr>
      <vt:lpstr>Arial</vt:lpstr>
      <vt:lpstr>Calibri</vt:lpstr>
      <vt:lpstr>Georgia</vt:lpstr>
      <vt:lpstr>Open Sans</vt:lpstr>
      <vt:lpstr>Rockwell Extra Bold</vt:lpstr>
      <vt:lpstr>Times New Roman</vt:lpstr>
      <vt:lpstr>Trebuchet MS</vt:lpstr>
      <vt:lpstr>Wingdings</vt:lpstr>
      <vt:lpstr>Legno</vt:lpstr>
      <vt:lpstr>1_Legno</vt:lpstr>
      <vt:lpstr>Istanze di autorità e relazioni tra le comunità cristiane delle origini nell'area mediterranea  </vt:lpstr>
      <vt:lpstr>Seguiamo gli spostamenti di Paolo Esperienza di Damasco Arabia (3 anni) Antiochia Primo Viaggio (At 13-14) Da Antiochia a Cipro ed al sud dell’Anatolia (Perge, Antiochia di Pisidia, Iconio, Listra e Derbe)   Secondo Viaggio (At 15,36-18,22): Incontra le comunità da lui create in Anatolia del sud (a Listra incontra Timoteo, il quale li accompagna nel viaggio). Proseguono verso nord-ovest, fino ai Dardanelli, a Troade, da dove passano in Grecia; Paolo fonda la comunità di Filippi, Tessalonica, Berea, Atene e Corinto. Ritorna poi ad Antiochia, attraverso Efeso e Cesarea. Dubbi sulla storicità di questo viaggio  Terzo viaggio : E’ un viaggio di consolidamento. Paolo ritorna a vedere le Chiese da lui create in Anatolia ed in Grecia, con Timoteo e Tito. Si imbarca di nuovo verso Tiro, Cesarea e Gerusalemme, dove viene arrestato. Dubbi di storicità sulla prima parte del viaggio  Ultimo viaggio: l’arresto  </vt:lpstr>
      <vt:lpstr>Primo Viaggio</vt:lpstr>
      <vt:lpstr>Secondo Viaggio</vt:lpstr>
      <vt:lpstr>Terzo Viaggio</vt:lpstr>
      <vt:lpstr>ultimo viaggio</vt:lpstr>
      <vt:lpstr>Presentazione standard di PowerPoint</vt:lpstr>
      <vt:lpstr>Paolo e Gallione</vt:lpstr>
      <vt:lpstr>Cronologia della vita di Paolo  Nascita di Paolo a Tarso → 5/10 d.C. Esperienza di Damasco → 34/35 Incontro con Pietro → 36/37 Assemblea di Gerusalemme → 49/50 Evangelizzazione di Corinto → 50-52 Arresto e detenzione a Cesarea → 58-60 Detenzione e morte a Roma → 61-64</vt:lpstr>
      <vt:lpstr>  Cosa sappiamo della predicazione di Paolo?  Predicazione missionaria insieme al gruppo di Antiochia  Concilio di Gerusalemme  Prosecuzione dell’attività con il gruppo di Antiochia  Incidente di Antiochia  Paolo si mette “in proprio”  Missione in Asia e in Grecia   Progetto di missione a Roma; contatti con Giacomo il Giusto   </vt:lpstr>
      <vt:lpstr>Predicazione missionaria insieme al gruppo di Antiochia  Modus operandi di Paolo secondo Atti 13: Essi invece, proseguendo da Perge, arrivarono ad Antiòchia in Pisìdia e, entrati nella sinagoga nel giorno di sabato, sedettero. 15Dopo la lettura della Legge e dei Profeti, i capi della sinagoga mandarono a dire loro: «Fratelli, se avete qualche parola di esortazione per il popolo, parlate!» Si alzò Paolo e, fatto cenno con la mano, disse….  ….Mentre uscivano, li esortavano ad annunciare loro queste cose il sabato seguente. 43Sciolta l'assemblea, molti Giudei e prosèliti credenti in Dio seguirono Paolo e Bàrnaba ed essi, intrattenendosi con loro, cercavano di persuaderli a perseverare nella grazia di Dio. 44Il sabato seguente quasi tutta la città si radunò per ascoltare la parola del Signore. 45Quando videro quella moltitudine, i Giudei furono ricolmi di gelosia e con parole ingiuriose contrastavano le affermazioni di Paolo. 46Allora Paolo e Bàrnaba con franchezza dichiararono: "Era necessario che fosse proclamata prima di tutto a voi la parola di Dio, ma poiché la respingete e non vi giudicate degni della vita eterna, ecco: noi ci rivolgiamo ai pagani. </vt:lpstr>
      <vt:lpstr>Quale storicità attribuire agli episodi?</vt:lpstr>
      <vt:lpstr>Proseliti e soprattutto Timorati di Dio sono categorie storiche o letterarie? </vt:lpstr>
      <vt:lpstr>Stele di Afrodisia (fine II – inizio III secolo d.C.)</vt:lpstr>
      <vt:lpstr>Alcune questioni da discutere  Incidente di Antiochia: elemento di discontinuità nella attività Paolina? Paolo ha programmi di viaggio? Progetto di missione a Roma Che rapporto mantiene con le “sue” comunità? Le domus-ecclesiae; i collaboratori// gli avversari (Apollo a Corinto; i missionari di Galati)  Che rapporto ha con le altre comunità? La colletta e il misterioso arresto Paolo battezza? (1Cor 13-17: È forse diviso il Cristo? Paolo è stato forse crocifisso per voi? O siete stati battezzati nel nome di Paolo? 14Ringrazio Dio di non avere battezzato nessuno di voi, eccetto Crispo e Gaio, 15perché nessuno possa dire che siete stati battezzati nel mio nome. 16Ho battezzato, è vero, anche la famiglia di Stefanàs, ma degli altri non so se io abbia battezzato qualcuno. 17Cristo infatti non mi ha mandato a battezzare, ma ad annunciare il Vangelo, non con sapienza di parola, perché non venga resa vana la croce di Cristo.  Cosa sono le Lettere di Paolo? Perchè sono state scritte? </vt:lpstr>
      <vt:lpstr>   Che rapporto ha con le altre comunità? La colletta e il misterioso arresto  Stavano ormai per finire i sette giorni, quando i Giudei della provincia d'Asia, come lo videro nel tempio, aizzarono tutta la folla e misero le mani su di lui 28gridando: "Uomini d'Israele, aiuto! Questo è l'uomo che va insegnando a tutti e dovunque contro il popolo, contro la Legge e contro questo luogo; ora ha perfino introdotto dei Greci nel tempio e ha profanato questo luogo santo!". 29Avevano infatti veduto poco prima Tròfimo di Èfeso in sua compagnia per la città, e pensavano che Paolo lo avesse fatto entrare nel tempio. 30Allora tutta la città fu in subbuglio e il popolo accorse. Afferrarono Paolo, lo trascinarono fuori dal tempio e subito furono chiuse le porte. 31Stavano già cercando di ucciderlo, quando fu riferito al comandante della coorte che tutta Gerusalemme era in agitazione. 32Immediatamente egli prese con sé dei soldati e dei centurioni e si precipitò verso di loro. Costoro, alla vista del comandante e dei soldati, cessarono di percuotere Paolo. </vt:lpstr>
      <vt:lpstr>  Cosa sappiamo della predicazione di Paolo?  Incidente di Antiochia: elemento di discontinuità nella attività Paolina?  Paolo ha programmi di viaggio? Che rapporto mantiene con le “sue” comunità?  Che rapporto ha con le altre comunità? Paolo battezza?Progetto di missione a Roma; contatti con Giacomo il Giusto   antiochia come element di discontinuità del progetto paolino la programmazione del viaggio l’anomalia della lettera ai romani (scritta da ???  Paolo battezza? (1Cor 13-17: È forse diviso il Cristo? Paolo è stato forse crocifisso per voi? O siete stati battezzati nel nome di Paolo? 14Ringrazio Dio di non avere battezzato nessuno di voi, eccetto Crispo e Gaio, 15perché nessuno possa dire che siete stati battezzati nel mio nome. 16Ho battezzato, è vero, anche la famiglia di Stefanàs, ma degli altri non so se io abbia battezzato qualcuno. 17Cristo infatti non mi ha mandato a battezzare, ma ad annunciare il Vangelo, non con sapienza di parola, perché non venga resa vana la croce di Cristo.   Cosa sono le Lettere di Paolo? Perchè sono state scritte?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61</cp:revision>
  <dcterms:created xsi:type="dcterms:W3CDTF">2017-09-22T20:39:27Z</dcterms:created>
  <dcterms:modified xsi:type="dcterms:W3CDTF">2024-11-29T16:42:36Z</dcterms:modified>
</cp:coreProperties>
</file>