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9" r:id="rId1"/>
  </p:sldMasterIdLst>
  <p:sldIdLst>
    <p:sldId id="256" r:id="rId2"/>
    <p:sldId id="265" r:id="rId3"/>
    <p:sldId id="264" r:id="rId4"/>
    <p:sldId id="266" r:id="rId5"/>
    <p:sldId id="267" r:id="rId6"/>
    <p:sldId id="268" r:id="rId7"/>
    <p:sldId id="286" r:id="rId8"/>
    <p:sldId id="263" r:id="rId9"/>
    <p:sldId id="262" r:id="rId10"/>
    <p:sldId id="261" r:id="rId11"/>
    <p:sldId id="260" r:id="rId12"/>
    <p:sldId id="259" r:id="rId13"/>
    <p:sldId id="258" r:id="rId14"/>
    <p:sldId id="288" r:id="rId15"/>
    <p:sldId id="257" r:id="rId16"/>
    <p:sldId id="269" r:id="rId17"/>
    <p:sldId id="273" r:id="rId18"/>
    <p:sldId id="276" r:id="rId19"/>
    <p:sldId id="287" r:id="rId20"/>
    <p:sldId id="275" r:id="rId21"/>
    <p:sldId id="274" r:id="rId22"/>
    <p:sldId id="272" r:id="rId23"/>
    <p:sldId id="271" r:id="rId24"/>
    <p:sldId id="270" r:id="rId25"/>
    <p:sldId id="283" r:id="rId26"/>
    <p:sldId id="282" r:id="rId27"/>
    <p:sldId id="281" r:id="rId28"/>
    <p:sldId id="280" r:id="rId29"/>
    <p:sldId id="279" r:id="rId30"/>
    <p:sldId id="278" r:id="rId31"/>
    <p:sldId id="277" r:id="rId32"/>
    <p:sldId id="284"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527"/>
    <p:restoredTop sz="92197"/>
  </p:normalViewPr>
  <p:slideViewPr>
    <p:cSldViewPr snapToGrid="0" snapToObjects="1">
      <p:cViewPr varScale="1">
        <p:scale>
          <a:sx n="103" d="100"/>
          <a:sy n="103" d="100"/>
        </p:scale>
        <p:origin x="18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10/29/25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105771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10/29/25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735702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
Secondo livello
Terzo livello
Quarto livello
Quinto livello</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10/29/25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55032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10/29/25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9644571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
Secondo livello
Terzo livello
Quarto livello
Quinto livello</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10/29/25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0213384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
Secondo livello
Terzo livello
Quarto livello
Quinto livello</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10/29/25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32538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10/29/25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9972607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10/29/25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900849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it-IT"/>
              <a:t>Fare clic per modificare lo stile del titolo dello schema</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10/29/25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268240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10/29/25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309824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it-IT"/>
              <a:t>Modifica gli stili del testo dello schema
Secondo livello
Terzo livello
Quarto livello
Quinto livello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10/29/25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599520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
Secondo livello
Terzo livello
Quarto livello
Quinto livello</a:t>
            </a:r>
            <a:endParaRPr lang="en-US" dirty="0"/>
          </a:p>
        </p:txBody>
      </p:sp>
      <p:sp>
        <p:nvSpPr>
          <p:cNvPr id="4" name="Content Placeholder 3"/>
          <p:cNvSpPr>
            <a:spLocks noGrp="1"/>
          </p:cNvSpPr>
          <p:nvPr>
            <p:ph sz="half" idx="2"/>
          </p:nvPr>
        </p:nvSpPr>
        <p:spPr>
          <a:xfrm>
            <a:off x="2589212" y="2548966"/>
            <a:ext cx="4342893" cy="3354060"/>
          </a:xfrm>
        </p:spPr>
        <p:txBody>
          <a:bodyPr>
            <a:normAutofit/>
          </a:bodyPr>
          <a:lstStyle/>
          <a:p>
            <a:pPr lvl="0"/>
            <a:r>
              <a:rPr lang="it-IT"/>
              <a:t>Modifica gli stili del testo dello schema
Secondo livello
Terzo livello
Quarto livello
Quinto livello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
Secondo livello
Terzo livello
Quarto livello
Quinto livello</a:t>
            </a:r>
            <a:endParaRPr lang="en-US" dirty="0"/>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it-IT"/>
              <a:t>Modifica gli stili del testo dello schema
Secondo livello
Terzo livello
Quarto livello
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10/29/25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816140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10/29/25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53028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10/29/25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527891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it-IT"/>
              <a:t>Modifica gli stili del testo dello schema
Secondo livello
Terzo livello
Quarto livello
Quinto livello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10/29/25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657235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10/29/25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252514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10/29/25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365346817"/>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CB4D1363-18DB-7D40-8EB4-BCE7191031F9}"/>
              </a:ext>
            </a:extLst>
          </p:cNvPr>
          <p:cNvSpPr/>
          <p:nvPr/>
        </p:nvSpPr>
        <p:spPr>
          <a:xfrm>
            <a:off x="3048000" y="574003"/>
            <a:ext cx="8636000" cy="3874330"/>
          </a:xfrm>
          <a:prstGeom prst="rect">
            <a:avLst/>
          </a:prstGeom>
        </p:spPr>
        <p:txBody>
          <a:bodyPr wrap="square">
            <a:spAutoFit/>
          </a:bodyPr>
          <a:lstStyle/>
          <a:p>
            <a:pPr indent="180340" algn="just">
              <a:lnSpc>
                <a:spcPct val="150000"/>
              </a:lnSpc>
              <a:spcAft>
                <a:spcPts val="0"/>
              </a:spcAft>
            </a:pPr>
            <a:r>
              <a:rPr lang="it-IT"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«Dio si dona alla separazione, l’accoglie in sé, trasformandola in unificazione, attraverso il suo amore, (</a:t>
            </a:r>
            <a:r>
              <a:rPr lang="it-IT"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Gott</a:t>
            </a:r>
            <a:r>
              <a:rPr lang="it-IT"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it-IT"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gibt</a:t>
            </a:r>
            <a:r>
              <a:rPr lang="it-IT"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it-IT"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sich</a:t>
            </a:r>
            <a:r>
              <a:rPr lang="it-IT"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it-IT"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hinein</a:t>
            </a:r>
            <a:r>
              <a:rPr lang="it-IT"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it-IT"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ins</a:t>
            </a:r>
            <a:r>
              <a:rPr lang="it-IT"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it-IT"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Entzweiende</a:t>
            </a:r>
            <a:r>
              <a:rPr lang="it-IT"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und </a:t>
            </a:r>
            <a:r>
              <a:rPr lang="it-IT"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nimmt</a:t>
            </a:r>
            <a:r>
              <a:rPr lang="it-IT"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es in </a:t>
            </a:r>
            <a:r>
              <a:rPr lang="it-IT"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sich</a:t>
            </a:r>
            <a:r>
              <a:rPr lang="it-IT"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it-IT"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hinein</a:t>
            </a:r>
            <a:r>
              <a:rPr lang="it-IT"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es </a:t>
            </a:r>
            <a:r>
              <a:rPr lang="it-IT"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durch</a:t>
            </a:r>
            <a:r>
              <a:rPr lang="it-IT"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it-IT"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solche</a:t>
            </a:r>
            <a:r>
              <a:rPr lang="it-IT"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it-IT"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Liebe</a:t>
            </a:r>
            <a:r>
              <a:rPr lang="it-IT"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it-IT"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ins</a:t>
            </a:r>
            <a:r>
              <a:rPr lang="it-IT"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it-IT"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Einende</a:t>
            </a:r>
            <a:r>
              <a:rPr lang="it-IT"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it-IT"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verwandelnd</a:t>
            </a:r>
            <a:r>
              <a:rPr lang="it-IT"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indent="180340" algn="just">
              <a:lnSpc>
                <a:spcPct val="150000"/>
              </a:lnSpc>
              <a:spcAft>
                <a:spcPts val="0"/>
              </a:spcAft>
            </a:pPr>
            <a:r>
              <a:rPr lang="it-IT" dirty="0">
                <a:latin typeface="Times New Roman" panose="02020603050405020304" pitchFamily="18" charset="0"/>
                <a:cs typeface="Times New Roman" panose="02020603050405020304" pitchFamily="18" charset="0"/>
              </a:rPr>
              <a:t> </a:t>
            </a:r>
            <a:r>
              <a:rPr lang="en-US" cap="small"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 </a:t>
            </a:r>
            <a:r>
              <a:rPr lang="en-US" cap="small"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Hemmerle</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«Das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unterscheidend</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Eine: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Bemerkungen</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zum</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christlichen</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Verständnis</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von Einheit», in </a:t>
            </a:r>
            <a:r>
              <a:rPr lang="en-US" cap="small"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cap="small"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Fraling</a:t>
            </a:r>
            <a:r>
              <a:rPr lang="en-US" cap="small"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H. Hoping – J.C. </a:t>
            </a:r>
            <a:r>
              <a:rPr lang="en-US" cap="small"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Scannone</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edd</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Kirche</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und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Theologie</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im</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kulturellen</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Dialog</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Herder, Basel - Wien 1994, 344.</a:t>
            </a:r>
            <a:endParaRPr lang="it-IT"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Immagine 5">
            <a:extLst>
              <a:ext uri="{FF2B5EF4-FFF2-40B4-BE49-F238E27FC236}">
                <a16:creationId xmlns:a16="http://schemas.microsoft.com/office/drawing/2014/main" id="{8DE8EFEE-A162-5B4F-9EFE-1F32481591D3}"/>
              </a:ext>
            </a:extLst>
          </p:cNvPr>
          <p:cNvPicPr>
            <a:picLocks noChangeAspect="1"/>
          </p:cNvPicPr>
          <p:nvPr/>
        </p:nvPicPr>
        <p:blipFill>
          <a:blip r:embed="rId2"/>
          <a:stretch>
            <a:fillRect/>
          </a:stretch>
        </p:blipFill>
        <p:spPr>
          <a:xfrm>
            <a:off x="457580" y="751802"/>
            <a:ext cx="2285620" cy="3362751"/>
          </a:xfrm>
          <a:prstGeom prst="rect">
            <a:avLst/>
          </a:prstGeom>
        </p:spPr>
      </p:pic>
    </p:spTree>
    <p:extLst>
      <p:ext uri="{BB962C8B-B14F-4D97-AF65-F5344CB8AC3E}">
        <p14:creationId xmlns:p14="http://schemas.microsoft.com/office/powerpoint/2010/main" val="1009651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1F0992D6-6B87-B346-A818-959FAA938F60}"/>
              </a:ext>
            </a:extLst>
          </p:cNvPr>
          <p:cNvSpPr/>
          <p:nvPr/>
        </p:nvSpPr>
        <p:spPr>
          <a:xfrm>
            <a:off x="2685473" y="397410"/>
            <a:ext cx="8737600" cy="5121274"/>
          </a:xfrm>
          <a:prstGeom prst="rect">
            <a:avLst/>
          </a:prstGeom>
        </p:spPr>
        <p:txBody>
          <a:bodyPr wrap="square">
            <a:spAutoFit/>
          </a:bodyPr>
          <a:lstStyle/>
          <a:p>
            <a:pPr indent="180340" algn="just">
              <a:lnSpc>
                <a:spcPct val="150000"/>
              </a:lnSpc>
              <a:spcAft>
                <a:spcPts val="0"/>
              </a:spcAft>
            </a:pPr>
            <a:r>
              <a:rPr lang="it-IT" sz="2000" dirty="0">
                <a:latin typeface="Times New Roman" panose="02020603050405020304" pitchFamily="18" charset="0"/>
                <a:ea typeface="Calibri" panose="020F0502020204030204" pitchFamily="34" charset="0"/>
                <a:cs typeface="Times New Roman" panose="02020603050405020304" pitchFamily="18" charset="0"/>
              </a:rPr>
              <a:t>Se il Padre non interviene in favore del Figlio, e il Figlio vive l’abbandono del Padre, lo Spirito:</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50000"/>
              </a:lnSpc>
              <a:spcAft>
                <a:spcPts val="0"/>
              </a:spcAft>
            </a:pPr>
            <a:r>
              <a:rPr lang="it-IT" sz="2000" dirty="0">
                <a:latin typeface="Times New Roman" panose="02020603050405020304" pitchFamily="18" charset="0"/>
                <a:ea typeface="Calibri" panose="020F0502020204030204" pitchFamily="34" charset="0"/>
                <a:cs typeface="Times New Roman" panose="02020603050405020304" pitchFamily="18" charset="0"/>
              </a:rPr>
              <a:t>“quasi trattiene la luce che irradia e la forza che emana. Anche lo Spirito vive dunque la sua </a:t>
            </a:r>
            <a:r>
              <a:rPr lang="it-IT" sz="2000" dirty="0" err="1">
                <a:latin typeface="Times New Roman" panose="02020603050405020304" pitchFamily="18" charset="0"/>
                <a:ea typeface="Calibri" panose="020F0502020204030204" pitchFamily="34" charset="0"/>
                <a:cs typeface="Times New Roman" panose="02020603050405020304" pitchFamily="18" charset="0"/>
              </a:rPr>
              <a:t>kenosi</a:t>
            </a:r>
            <a:r>
              <a:rPr lang="it-IT" sz="2000" dirty="0">
                <a:latin typeface="Times New Roman" panose="02020603050405020304" pitchFamily="18" charset="0"/>
                <a:ea typeface="Calibri" panose="020F0502020204030204" pitchFamily="34" charset="0"/>
                <a:cs typeface="Times New Roman" panose="02020603050405020304" pitchFamily="18" charset="0"/>
              </a:rPr>
              <a:t> nell’amore [...]. Questo fatto, a livello della testimonianza neotestamentaria, pare attestato dalla richiesta del Crocifisso morente riportata dal quarto Vangelo: “Ho sete” (</a:t>
            </a:r>
            <a:r>
              <a:rPr lang="it-IT" sz="2000" dirty="0" err="1">
                <a:latin typeface="Times New Roman" panose="02020603050405020304" pitchFamily="18" charset="0"/>
                <a:ea typeface="Calibri" panose="020F0502020204030204" pitchFamily="34" charset="0"/>
                <a:cs typeface="Times New Roman" panose="02020603050405020304" pitchFamily="18" charset="0"/>
              </a:rPr>
              <a:t>Gv</a:t>
            </a:r>
            <a:r>
              <a:rPr lang="it-IT" sz="2000" dirty="0">
                <a:latin typeface="Times New Roman" panose="02020603050405020304" pitchFamily="18" charset="0"/>
                <a:ea typeface="Calibri" panose="020F0502020204030204" pitchFamily="34" charset="0"/>
                <a:cs typeface="Times New Roman" panose="02020603050405020304" pitchFamily="18" charset="0"/>
              </a:rPr>
              <a:t> 19,28) [...]. Nel contesto più ampio della teologia giovannea, la richiesta di Gesù, che s’è proclamato dispensatore dell’acqua viva (</a:t>
            </a:r>
            <a:r>
              <a:rPr lang="it-IT" sz="2000" dirty="0" err="1">
                <a:latin typeface="Times New Roman" panose="02020603050405020304" pitchFamily="18" charset="0"/>
                <a:ea typeface="Calibri" panose="020F0502020204030204" pitchFamily="34" charset="0"/>
                <a:cs typeface="Times New Roman" panose="02020603050405020304" pitchFamily="18" charset="0"/>
              </a:rPr>
              <a:t>cf</a:t>
            </a:r>
            <a:r>
              <a:rPr lang="it-IT" sz="2000" dirty="0">
                <a:latin typeface="Times New Roman" panose="02020603050405020304" pitchFamily="18" charset="0"/>
                <a:ea typeface="Calibri" panose="020F0502020204030204" pitchFamily="34" charset="0"/>
                <a:cs typeface="Times New Roman" panose="02020603050405020304" pitchFamily="18" charset="0"/>
              </a:rPr>
              <a:t> </a:t>
            </a:r>
            <a:r>
              <a:rPr lang="it-IT" sz="2000" dirty="0" err="1">
                <a:latin typeface="Times New Roman" panose="02020603050405020304" pitchFamily="18" charset="0"/>
                <a:ea typeface="Calibri" panose="020F0502020204030204" pitchFamily="34" charset="0"/>
                <a:cs typeface="Times New Roman" panose="02020603050405020304" pitchFamily="18" charset="0"/>
              </a:rPr>
              <a:t>Gv</a:t>
            </a:r>
            <a:r>
              <a:rPr lang="it-IT" sz="2000" dirty="0">
                <a:latin typeface="Times New Roman" panose="02020603050405020304" pitchFamily="18" charset="0"/>
                <a:ea typeface="Calibri" panose="020F0502020204030204" pitchFamily="34" charset="0"/>
                <a:cs typeface="Times New Roman" panose="02020603050405020304" pitchFamily="18" charset="0"/>
              </a:rPr>
              <a:t> 4,10-13; 7,37) per chiunque abbia sete, diventa simbolo d’una sete più profonda ancora, che Gesù sperimenta al culmine della passione: la sete di quell’acqua viva, lo Spirito appunto, che zampilla in Lui dal Padre, vivificando la sua esistenza filiale” (Piero Coda).</a:t>
            </a:r>
            <a:endParaRPr lang="it-IT" sz="2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magine 5">
            <a:extLst>
              <a:ext uri="{FF2B5EF4-FFF2-40B4-BE49-F238E27FC236}">
                <a16:creationId xmlns:a16="http://schemas.microsoft.com/office/drawing/2014/main" id="{2E4C14D7-496B-4B42-8BD4-9FDDFA861960}"/>
              </a:ext>
            </a:extLst>
          </p:cNvPr>
          <p:cNvPicPr>
            <a:picLocks noChangeAspect="1"/>
          </p:cNvPicPr>
          <p:nvPr/>
        </p:nvPicPr>
        <p:blipFill>
          <a:blip r:embed="rId2"/>
          <a:stretch>
            <a:fillRect/>
          </a:stretch>
        </p:blipFill>
        <p:spPr>
          <a:xfrm>
            <a:off x="325040" y="584200"/>
            <a:ext cx="2158008" cy="3175000"/>
          </a:xfrm>
          <a:prstGeom prst="rect">
            <a:avLst/>
          </a:prstGeom>
        </p:spPr>
      </p:pic>
    </p:spTree>
    <p:extLst>
      <p:ext uri="{BB962C8B-B14F-4D97-AF65-F5344CB8AC3E}">
        <p14:creationId xmlns:p14="http://schemas.microsoft.com/office/powerpoint/2010/main" val="21380065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A1FE1145-9A6D-BB44-BD13-6D50EB19619B}"/>
              </a:ext>
            </a:extLst>
          </p:cNvPr>
          <p:cNvSpPr/>
          <p:nvPr/>
        </p:nvSpPr>
        <p:spPr>
          <a:xfrm>
            <a:off x="2743200" y="761556"/>
            <a:ext cx="8432800" cy="2803140"/>
          </a:xfrm>
          <a:prstGeom prst="rect">
            <a:avLst/>
          </a:prstGeom>
        </p:spPr>
        <p:txBody>
          <a:bodyPr wrap="square">
            <a:spAutoFit/>
          </a:bodyPr>
          <a:lstStyle/>
          <a:p>
            <a:pPr indent="180340" algn="just">
              <a:lnSpc>
                <a:spcPct val="150000"/>
              </a:lnSpc>
              <a:spcAft>
                <a:spcPts val="0"/>
              </a:spcAft>
            </a:pPr>
            <a:r>
              <a:rPr lang="it-IT" sz="2400" dirty="0">
                <a:latin typeface="Times New Roman" panose="02020603050405020304" pitchFamily="18" charset="0"/>
                <a:ea typeface="Calibri" panose="020F0502020204030204" pitchFamily="34" charset="0"/>
                <a:cs typeface="Times New Roman" panose="02020603050405020304" pitchFamily="18" charset="0"/>
              </a:rPr>
              <a:t>“Gesù perde lo Spirito in sé – in quanto si identifica con l’umanità lontana dal Padre, non godendo più, sensibilmente di quella gioia che, nella comunione col Padre, è dono, frutto dello Spirito Santo. Ma proprio così lo riceve nuovo, e in pienezza, dal Padre, per comunicarlo a propria volta, in pienezza, agli uomini”.</a:t>
            </a:r>
            <a:endParaRPr lang="it-IT"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magine 6">
            <a:extLst>
              <a:ext uri="{FF2B5EF4-FFF2-40B4-BE49-F238E27FC236}">
                <a16:creationId xmlns:a16="http://schemas.microsoft.com/office/drawing/2014/main" id="{3298B1FD-7A08-934B-A425-025E15AD8B85}"/>
              </a:ext>
            </a:extLst>
          </p:cNvPr>
          <p:cNvPicPr>
            <a:picLocks noChangeAspect="1"/>
          </p:cNvPicPr>
          <p:nvPr/>
        </p:nvPicPr>
        <p:blipFill>
          <a:blip r:embed="rId2"/>
          <a:stretch>
            <a:fillRect/>
          </a:stretch>
        </p:blipFill>
        <p:spPr>
          <a:xfrm>
            <a:off x="388937" y="999296"/>
            <a:ext cx="2048513" cy="3013904"/>
          </a:xfrm>
          <a:prstGeom prst="rect">
            <a:avLst/>
          </a:prstGeom>
        </p:spPr>
      </p:pic>
    </p:spTree>
    <p:extLst>
      <p:ext uri="{BB962C8B-B14F-4D97-AF65-F5344CB8AC3E}">
        <p14:creationId xmlns:p14="http://schemas.microsoft.com/office/powerpoint/2010/main" val="3191553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063AC681-448B-CC4F-A90F-519F2288CC92}"/>
              </a:ext>
            </a:extLst>
          </p:cNvPr>
          <p:cNvSpPr/>
          <p:nvPr/>
        </p:nvSpPr>
        <p:spPr>
          <a:xfrm>
            <a:off x="3200400" y="457876"/>
            <a:ext cx="7569200" cy="5016758"/>
          </a:xfrm>
          <a:prstGeom prst="rect">
            <a:avLst/>
          </a:prstGeom>
        </p:spPr>
        <p:txBody>
          <a:bodyPr wrap="square">
            <a:spAutoFit/>
          </a:bodyPr>
          <a:lstStyle/>
          <a:p>
            <a:r>
              <a:rPr lang="it-IT" sz="3200" dirty="0">
                <a:solidFill>
                  <a:srgbClr val="111111"/>
                </a:solidFill>
                <a:latin typeface="Times New Roman" panose="02020603050405020304" pitchFamily="18" charset="0"/>
                <a:cs typeface="Times New Roman" panose="02020603050405020304" pitchFamily="18" charset="0"/>
              </a:rPr>
              <a:t>«Dopo questo, Gesù, sapendo che ormai tutto era compiuto, affinché si compisse la Scrittura, disse: "Ho sete". Vi era lì un vaso pieno di aceto; posero perciò una spugna, imbevuta di aceto, in cima a una canna e gliela accostarono alla bocca. Dopo aver preso l'aceto, Gesù disse: "È compiuto!". </a:t>
            </a:r>
          </a:p>
          <a:p>
            <a:r>
              <a:rPr lang="it-IT" sz="3200" dirty="0">
                <a:solidFill>
                  <a:srgbClr val="111111"/>
                </a:solidFill>
                <a:latin typeface="Times New Roman" panose="02020603050405020304" pitchFamily="18" charset="0"/>
                <a:cs typeface="Times New Roman" panose="02020603050405020304" pitchFamily="18" charset="0"/>
              </a:rPr>
              <a:t>E, chinato il capo</a:t>
            </a:r>
            <a:r>
              <a:rPr lang="el-GR" dirty="0">
                <a:latin typeface="Times New Roman" panose="02020603050405020304" pitchFamily="18" charset="0"/>
                <a:cs typeface="Times New Roman" panose="02020603050405020304" pitchFamily="18" charset="0"/>
              </a:rPr>
              <a:t> </a:t>
            </a:r>
            <a:r>
              <a:rPr lang="it-IT" sz="3200" dirty="0">
                <a:latin typeface="Times New Roman" panose="02020603050405020304" pitchFamily="18" charset="0"/>
                <a:cs typeface="Times New Roman" panose="02020603050405020304" pitchFamily="18" charset="0"/>
              </a:rPr>
              <a:t>(</a:t>
            </a:r>
            <a:r>
              <a:rPr lang="el-GR" sz="3200" dirty="0" err="1">
                <a:latin typeface="Times New Roman" panose="02020603050405020304" pitchFamily="18" charset="0"/>
                <a:cs typeface="Times New Roman" panose="02020603050405020304" pitchFamily="18" charset="0"/>
              </a:rPr>
              <a:t>κλίνας</a:t>
            </a:r>
            <a:r>
              <a:rPr lang="el-GR" sz="3200" dirty="0">
                <a:latin typeface="Times New Roman" panose="02020603050405020304" pitchFamily="18" charset="0"/>
                <a:cs typeface="Times New Roman" panose="02020603050405020304" pitchFamily="18" charset="0"/>
              </a:rPr>
              <a:t> </a:t>
            </a:r>
            <a:r>
              <a:rPr lang="el-GR" sz="3200" dirty="0" err="1">
                <a:latin typeface="Times New Roman" panose="02020603050405020304" pitchFamily="18" charset="0"/>
                <a:cs typeface="Times New Roman" panose="02020603050405020304" pitchFamily="18" charset="0"/>
              </a:rPr>
              <a:t>τὴν</a:t>
            </a:r>
            <a:r>
              <a:rPr lang="el-GR" sz="3200" dirty="0">
                <a:latin typeface="Times New Roman" panose="02020603050405020304" pitchFamily="18" charset="0"/>
                <a:cs typeface="Times New Roman" panose="02020603050405020304" pitchFamily="18" charset="0"/>
              </a:rPr>
              <a:t> </a:t>
            </a:r>
            <a:r>
              <a:rPr lang="el-GR" sz="3200" dirty="0" err="1">
                <a:latin typeface="Times New Roman" panose="02020603050405020304" pitchFamily="18" charset="0"/>
                <a:cs typeface="Times New Roman" panose="02020603050405020304" pitchFamily="18" charset="0"/>
              </a:rPr>
              <a:t>κεφαλήν</a:t>
            </a:r>
            <a:r>
              <a:rPr lang="it-IT" sz="3200" dirty="0">
                <a:latin typeface="Times New Roman" panose="02020603050405020304" pitchFamily="18" charset="0"/>
                <a:cs typeface="Times New Roman" panose="02020603050405020304" pitchFamily="18" charset="0"/>
              </a:rPr>
              <a:t>)</a:t>
            </a:r>
            <a:r>
              <a:rPr lang="it-IT" sz="3200" dirty="0">
                <a:solidFill>
                  <a:srgbClr val="111111"/>
                </a:solidFill>
                <a:latin typeface="Times New Roman" panose="02020603050405020304" pitchFamily="18" charset="0"/>
                <a:cs typeface="Times New Roman" panose="02020603050405020304" pitchFamily="18" charset="0"/>
              </a:rPr>
              <a:t> , consegnò lo spirito</a:t>
            </a:r>
            <a:r>
              <a:rPr lang="el-GR" dirty="0">
                <a:latin typeface="Times New Roman" panose="02020603050405020304" pitchFamily="18" charset="0"/>
                <a:cs typeface="Times New Roman" panose="02020603050405020304" pitchFamily="18" charset="0"/>
              </a:rPr>
              <a:t> </a:t>
            </a:r>
            <a:r>
              <a:rPr lang="it-IT" sz="3200" dirty="0">
                <a:latin typeface="Times New Roman" panose="02020603050405020304" pitchFamily="18" charset="0"/>
                <a:cs typeface="Times New Roman" panose="02020603050405020304" pitchFamily="18" charset="0"/>
              </a:rPr>
              <a:t>(</a:t>
            </a:r>
            <a:r>
              <a:rPr lang="el-GR" sz="3200" dirty="0" err="1">
                <a:latin typeface="Times New Roman" panose="02020603050405020304" pitchFamily="18" charset="0"/>
                <a:cs typeface="Times New Roman" panose="02020603050405020304" pitchFamily="18" charset="0"/>
              </a:rPr>
              <a:t>παρέδωκεν</a:t>
            </a:r>
            <a:r>
              <a:rPr lang="el-GR" sz="3200" dirty="0">
                <a:latin typeface="Times New Roman" panose="02020603050405020304" pitchFamily="18" charset="0"/>
                <a:cs typeface="Times New Roman" panose="02020603050405020304" pitchFamily="18" charset="0"/>
              </a:rPr>
              <a:t> τὸ </a:t>
            </a:r>
            <a:r>
              <a:rPr lang="el-GR" sz="3200" dirty="0" err="1">
                <a:latin typeface="Times New Roman" panose="02020603050405020304" pitchFamily="18" charset="0"/>
                <a:cs typeface="Times New Roman" panose="02020603050405020304" pitchFamily="18" charset="0"/>
              </a:rPr>
              <a:t>πνεῦμα</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Gv</a:t>
            </a:r>
            <a:r>
              <a:rPr lang="it-IT" sz="3200" dirty="0">
                <a:latin typeface="Times New Roman" panose="02020603050405020304" pitchFamily="18" charset="0"/>
                <a:cs typeface="Times New Roman" panose="02020603050405020304" pitchFamily="18" charset="0"/>
              </a:rPr>
              <a:t> 19)</a:t>
            </a:r>
            <a:r>
              <a:rPr lang="el-GR" sz="3200" dirty="0">
                <a:latin typeface="Times New Roman" panose="02020603050405020304" pitchFamily="18" charset="0"/>
                <a:cs typeface="Times New Roman" panose="02020603050405020304" pitchFamily="18" charset="0"/>
              </a:rPr>
              <a:t> </a:t>
            </a:r>
            <a:r>
              <a:rPr lang="it-IT" sz="3200" dirty="0">
                <a:latin typeface="Times New Roman" panose="02020603050405020304" pitchFamily="18" charset="0"/>
                <a:cs typeface="Times New Roman" panose="02020603050405020304" pitchFamily="18" charset="0"/>
              </a:rPr>
              <a:t>.</a:t>
            </a:r>
            <a:endParaRPr lang="el-GR" sz="3200" dirty="0">
              <a:latin typeface="Times New Roman" panose="02020603050405020304" pitchFamily="18" charset="0"/>
              <a:cs typeface="Times New Roman" panose="02020603050405020304" pitchFamily="18" charset="0"/>
            </a:endParaRPr>
          </a:p>
        </p:txBody>
      </p:sp>
      <p:pic>
        <p:nvPicPr>
          <p:cNvPr id="7" name="Immagine 6">
            <a:extLst>
              <a:ext uri="{FF2B5EF4-FFF2-40B4-BE49-F238E27FC236}">
                <a16:creationId xmlns:a16="http://schemas.microsoft.com/office/drawing/2014/main" id="{3DEA97FC-E46F-A54D-A614-EC066887E326}"/>
              </a:ext>
            </a:extLst>
          </p:cNvPr>
          <p:cNvPicPr>
            <a:picLocks noChangeAspect="1"/>
          </p:cNvPicPr>
          <p:nvPr/>
        </p:nvPicPr>
        <p:blipFill>
          <a:blip r:embed="rId2"/>
          <a:stretch>
            <a:fillRect/>
          </a:stretch>
        </p:blipFill>
        <p:spPr>
          <a:xfrm>
            <a:off x="429053" y="635338"/>
            <a:ext cx="2364947" cy="3479462"/>
          </a:xfrm>
          <a:prstGeom prst="rect">
            <a:avLst/>
          </a:prstGeom>
        </p:spPr>
      </p:pic>
    </p:spTree>
    <p:extLst>
      <p:ext uri="{BB962C8B-B14F-4D97-AF65-F5344CB8AC3E}">
        <p14:creationId xmlns:p14="http://schemas.microsoft.com/office/powerpoint/2010/main" val="3426050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C14030CD-C00C-B646-8414-F0835CE8F14D}"/>
              </a:ext>
            </a:extLst>
          </p:cNvPr>
          <p:cNvSpPr/>
          <p:nvPr/>
        </p:nvSpPr>
        <p:spPr>
          <a:xfrm>
            <a:off x="3378200" y="542835"/>
            <a:ext cx="7721600" cy="3046988"/>
          </a:xfrm>
          <a:prstGeom prst="rect">
            <a:avLst/>
          </a:prstGeom>
        </p:spPr>
        <p:txBody>
          <a:bodyPr wrap="square">
            <a:spAutoFit/>
          </a:bodyPr>
          <a:lstStyle/>
          <a:p>
            <a:r>
              <a:rPr lang="it-IT" sz="3200" dirty="0">
                <a:solidFill>
                  <a:srgbClr val="111111"/>
                </a:solidFill>
                <a:latin typeface="Times New Roman" panose="02020603050405020304" pitchFamily="18" charset="0"/>
                <a:cs typeface="Times New Roman" panose="02020603050405020304" pitchFamily="18" charset="0"/>
              </a:rPr>
              <a:t>«Questo Gesù, Dio lo ha risuscitato e noi tutti ne siamo testimoni. </a:t>
            </a:r>
            <a:r>
              <a:rPr lang="it-IT" sz="3200" baseline="30000" dirty="0">
                <a:solidFill>
                  <a:srgbClr val="A6122D"/>
                </a:solidFill>
                <a:latin typeface="Times New Roman" panose="02020603050405020304" pitchFamily="18" charset="0"/>
                <a:cs typeface="Times New Roman" panose="02020603050405020304" pitchFamily="18" charset="0"/>
              </a:rPr>
              <a:t>33</a:t>
            </a:r>
            <a:r>
              <a:rPr lang="it-IT" sz="3200" dirty="0">
                <a:solidFill>
                  <a:srgbClr val="111111"/>
                </a:solidFill>
                <a:latin typeface="Times New Roman" panose="02020603050405020304" pitchFamily="18" charset="0"/>
                <a:cs typeface="Times New Roman" panose="02020603050405020304" pitchFamily="18" charset="0"/>
              </a:rPr>
              <a:t>Innalzato dunque alla destra di Dio e dopo aver ricevuto dal Padre lo Spirito Santo promesso, lo ha effuso, come voi stessi potete vedere e udire», (Atti 2,32-33)</a:t>
            </a:r>
            <a:endParaRPr lang="it-IT" sz="3200" dirty="0">
              <a:latin typeface="Times New Roman" panose="02020603050405020304" pitchFamily="18" charset="0"/>
              <a:cs typeface="Times New Roman" panose="02020603050405020304" pitchFamily="18" charset="0"/>
            </a:endParaRPr>
          </a:p>
        </p:txBody>
      </p:sp>
      <p:pic>
        <p:nvPicPr>
          <p:cNvPr id="6" name="Immagine 5">
            <a:extLst>
              <a:ext uri="{FF2B5EF4-FFF2-40B4-BE49-F238E27FC236}">
                <a16:creationId xmlns:a16="http://schemas.microsoft.com/office/drawing/2014/main" id="{3EA44703-6E8B-3A4E-A1D0-81D4542DCF7A}"/>
              </a:ext>
            </a:extLst>
          </p:cNvPr>
          <p:cNvPicPr>
            <a:picLocks noChangeAspect="1"/>
          </p:cNvPicPr>
          <p:nvPr/>
        </p:nvPicPr>
        <p:blipFill>
          <a:blip r:embed="rId2"/>
          <a:stretch>
            <a:fillRect/>
          </a:stretch>
        </p:blipFill>
        <p:spPr>
          <a:xfrm>
            <a:off x="514151" y="542835"/>
            <a:ext cx="2272443" cy="3343365"/>
          </a:xfrm>
          <a:prstGeom prst="rect">
            <a:avLst/>
          </a:prstGeom>
        </p:spPr>
      </p:pic>
    </p:spTree>
    <p:extLst>
      <p:ext uri="{BB962C8B-B14F-4D97-AF65-F5344CB8AC3E}">
        <p14:creationId xmlns:p14="http://schemas.microsoft.com/office/powerpoint/2010/main" val="3057313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3EA44703-6E8B-3A4E-A1D0-81D4542DCF7A}"/>
              </a:ext>
            </a:extLst>
          </p:cNvPr>
          <p:cNvPicPr>
            <a:picLocks noChangeAspect="1"/>
          </p:cNvPicPr>
          <p:nvPr/>
        </p:nvPicPr>
        <p:blipFill>
          <a:blip r:embed="rId2"/>
          <a:stretch>
            <a:fillRect/>
          </a:stretch>
        </p:blipFill>
        <p:spPr>
          <a:xfrm>
            <a:off x="440010" y="530478"/>
            <a:ext cx="2272443" cy="3343365"/>
          </a:xfrm>
          <a:prstGeom prst="rect">
            <a:avLst/>
          </a:prstGeom>
        </p:spPr>
      </p:pic>
      <p:sp>
        <p:nvSpPr>
          <p:cNvPr id="2" name="Rettangolo 1">
            <a:extLst>
              <a:ext uri="{FF2B5EF4-FFF2-40B4-BE49-F238E27FC236}">
                <a16:creationId xmlns:a16="http://schemas.microsoft.com/office/drawing/2014/main" id="{87FE8B16-0F68-0B47-AA9D-8F865091979D}"/>
              </a:ext>
            </a:extLst>
          </p:cNvPr>
          <p:cNvSpPr/>
          <p:nvPr/>
        </p:nvSpPr>
        <p:spPr>
          <a:xfrm>
            <a:off x="2887361" y="419768"/>
            <a:ext cx="9049265" cy="5693866"/>
          </a:xfrm>
          <a:prstGeom prst="rect">
            <a:avLst/>
          </a:prstGeom>
        </p:spPr>
        <p:txBody>
          <a:bodyPr wrap="square">
            <a:spAutoFit/>
          </a:bodyPr>
          <a:lstStyle/>
          <a:p>
            <a:pPr algn="just"/>
            <a:r>
              <a:rPr lang="it-IT" sz="2800" dirty="0">
                <a:solidFill>
                  <a:srgbClr val="000000"/>
                </a:solidFill>
                <a:latin typeface="Times New Roman" panose="02020603050405020304" pitchFamily="18" charset="0"/>
                <a:cs typeface="Times New Roman" panose="02020603050405020304" pitchFamily="18" charset="0"/>
              </a:rPr>
              <a:t>“Per molti cristiani… le cose stanno come se la croce andasse vista inserita in un meccanismo costituito dal diritto offeso e riparato. Sarebbe la forma in cui la giustizia di Dio infinitamente lesa verrebbe nuovamente placata da un’infinita espiazione… la ‘infinita espiazione’ su cui Dio sembra reggersi si presenta in una luce doppiamente sinistra… </a:t>
            </a:r>
            <a:r>
              <a:rPr lang="it-IT" sz="2800" dirty="0">
                <a:solidFill>
                  <a:srgbClr val="FF0000"/>
                </a:solidFill>
                <a:latin typeface="Times New Roman" panose="02020603050405020304" pitchFamily="18" charset="0"/>
                <a:cs typeface="Times New Roman" panose="02020603050405020304" pitchFamily="18" charset="0"/>
              </a:rPr>
              <a:t>s’infiltra così nella coscienza proprio l'idea che la fede cristiana nella croce immagini un Dio la cui spietata giustizia abbia preteso un sacrificio umano, l’immolazione del suo stesso Figlio. </a:t>
            </a:r>
            <a:r>
              <a:rPr lang="it-IT" sz="2800" dirty="0">
                <a:solidFill>
                  <a:srgbClr val="000000"/>
                </a:solidFill>
                <a:latin typeface="Times New Roman" panose="02020603050405020304" pitchFamily="18" charset="0"/>
                <a:cs typeface="Times New Roman" panose="02020603050405020304" pitchFamily="18" charset="0"/>
              </a:rPr>
              <a:t>Per cui si volgono con terrore le spalle ad una giustizia, la cui tenebrosa ira rende inattendibile il messaggio dell'amore” [</a:t>
            </a:r>
            <a:r>
              <a:rPr lang="it-IT" sz="2800" dirty="0" err="1">
                <a:solidFill>
                  <a:srgbClr val="000000"/>
                </a:solidFill>
                <a:latin typeface="Times New Roman" panose="02020603050405020304" pitchFamily="18" charset="0"/>
                <a:cs typeface="Times New Roman" panose="02020603050405020304" pitchFamily="18" charset="0"/>
              </a:rPr>
              <a:t>J</a:t>
            </a:r>
            <a:r>
              <a:rPr lang="it-IT" sz="2800" dirty="0">
                <a:solidFill>
                  <a:srgbClr val="000000"/>
                </a:solidFill>
                <a:latin typeface="Times New Roman" panose="02020603050405020304" pitchFamily="18" charset="0"/>
                <a:cs typeface="Times New Roman" panose="02020603050405020304" pitchFamily="18" charset="0"/>
              </a:rPr>
              <a:t>. Ratzinger, </a:t>
            </a:r>
            <a:r>
              <a:rPr lang="it-IT" sz="2800" i="1" dirty="0">
                <a:solidFill>
                  <a:srgbClr val="000000"/>
                </a:solidFill>
                <a:latin typeface="Times New Roman" panose="02020603050405020304" pitchFamily="18" charset="0"/>
                <a:cs typeface="Times New Roman" panose="02020603050405020304" pitchFamily="18" charset="0"/>
              </a:rPr>
              <a:t>Introduzione al cristianesimo</a:t>
            </a:r>
            <a:r>
              <a:rPr lang="it-IT" sz="2800" dirty="0">
                <a:solidFill>
                  <a:srgbClr val="000000"/>
                </a:solidFill>
                <a:latin typeface="Times New Roman" panose="02020603050405020304" pitchFamily="18" charset="0"/>
                <a:cs typeface="Times New Roman" panose="02020603050405020304" pitchFamily="18" charset="0"/>
              </a:rPr>
              <a:t>, Brescia 1969, 228].</a:t>
            </a:r>
            <a:endParaRPr lang="it-IT"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2612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42145767-89ED-EF48-BE45-21D837C72D6A}"/>
              </a:ext>
            </a:extLst>
          </p:cNvPr>
          <p:cNvSpPr/>
          <p:nvPr/>
        </p:nvSpPr>
        <p:spPr>
          <a:xfrm>
            <a:off x="2622605" y="251130"/>
            <a:ext cx="8702040" cy="5693866"/>
          </a:xfrm>
          <a:prstGeom prst="rect">
            <a:avLst/>
          </a:prstGeom>
        </p:spPr>
        <p:txBody>
          <a:bodyPr wrap="square">
            <a:spAutoFit/>
          </a:bodyPr>
          <a:lstStyle/>
          <a:p>
            <a:pPr indent="180340" algn="just">
              <a:spcAft>
                <a:spcPts val="0"/>
              </a:spcAft>
            </a:pPr>
            <a:r>
              <a:rPr lang="it-IT" sz="2800" dirty="0">
                <a:latin typeface="Times New Roman" panose="02020603050405020304" pitchFamily="18" charset="0"/>
                <a:ea typeface="Calibri" panose="020F0502020204030204" pitchFamily="34" charset="0"/>
                <a:cs typeface="Times New Roman" panose="02020603050405020304" pitchFamily="18" charset="0"/>
              </a:rPr>
              <a:t>«L’autoespressione del Padre nella generazione del Figlio [costituisce</a:t>
            </a:r>
            <a:r>
              <a:rPr lang="it-IT"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la prima “</a:t>
            </a:r>
            <a:r>
              <a:rPr lang="it-IT"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kenosi</a:t>
            </a:r>
            <a:r>
              <a:rPr lang="it-IT"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it-IT"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intradivina</a:t>
            </a:r>
            <a:r>
              <a:rPr lang="it-IT"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it-IT" sz="2800" dirty="0">
                <a:latin typeface="Times New Roman" panose="02020603050405020304" pitchFamily="18" charset="0"/>
                <a:ea typeface="Calibri" panose="020F0502020204030204" pitchFamily="34" charset="0"/>
                <a:cs typeface="Times New Roman" panose="02020603050405020304" pitchFamily="18" charset="0"/>
              </a:rPr>
              <a:t>che abbraccia da ogni lato le altre, </a:t>
            </a:r>
          </a:p>
          <a:p>
            <a:pPr indent="180340" algn="just">
              <a:spcAft>
                <a:spcPts val="0"/>
              </a:spcAft>
            </a:pPr>
            <a:r>
              <a:rPr lang="it-IT" sz="2800" dirty="0">
                <a:latin typeface="Times New Roman" panose="02020603050405020304" pitchFamily="18" charset="0"/>
                <a:ea typeface="Calibri" panose="020F0502020204030204" pitchFamily="34" charset="0"/>
                <a:cs typeface="Times New Roman" panose="02020603050405020304" pitchFamily="18" charset="0"/>
              </a:rPr>
              <a:t>dal momento che il Padre ivi si </a:t>
            </a:r>
            <a:r>
              <a:rPr lang="it-IT" sz="2800" dirty="0" err="1">
                <a:latin typeface="Times New Roman" panose="02020603050405020304" pitchFamily="18" charset="0"/>
                <a:ea typeface="Calibri" panose="020F0502020204030204" pitchFamily="34" charset="0"/>
                <a:cs typeface="Times New Roman" panose="02020603050405020304" pitchFamily="18" charset="0"/>
              </a:rPr>
              <a:t>disappropria</a:t>
            </a:r>
            <a:r>
              <a:rPr lang="it-IT" sz="2800" dirty="0">
                <a:latin typeface="Times New Roman" panose="02020603050405020304" pitchFamily="18" charset="0"/>
                <a:ea typeface="Calibri" panose="020F0502020204030204" pitchFamily="34" charset="0"/>
                <a:cs typeface="Times New Roman" panose="02020603050405020304" pitchFamily="18" charset="0"/>
              </a:rPr>
              <a:t> radicalmente della sua </a:t>
            </a:r>
            <a:r>
              <a:rPr lang="it-IT" sz="2800" dirty="0" err="1">
                <a:latin typeface="Times New Roman" panose="02020603050405020304" pitchFamily="18" charset="0"/>
                <a:ea typeface="Calibri" panose="020F0502020204030204" pitchFamily="34" charset="0"/>
                <a:cs typeface="Times New Roman" panose="02020603050405020304" pitchFamily="18" charset="0"/>
              </a:rPr>
              <a:t>divinita</a:t>
            </a:r>
            <a:r>
              <a:rPr lang="it-IT" sz="2800" dirty="0">
                <a:latin typeface="Times New Roman" panose="02020603050405020304" pitchFamily="18" charset="0"/>
                <a:ea typeface="Calibri" panose="020F0502020204030204" pitchFamily="34" charset="0"/>
                <a:cs typeface="Times New Roman" panose="02020603050405020304" pitchFamily="18" charset="0"/>
              </a:rPr>
              <a:t>̀ e la </a:t>
            </a:r>
            <a:r>
              <a:rPr lang="it-IT" sz="2800" dirty="0" err="1">
                <a:latin typeface="Times New Roman" panose="02020603050405020304" pitchFamily="18" charset="0"/>
                <a:ea typeface="Calibri" panose="020F0502020204030204" pitchFamily="34" charset="0"/>
                <a:cs typeface="Times New Roman" panose="02020603050405020304" pitchFamily="18" charset="0"/>
              </a:rPr>
              <a:t>transappropria</a:t>
            </a:r>
            <a:r>
              <a:rPr lang="it-IT" sz="2800" dirty="0">
                <a:latin typeface="Times New Roman" panose="02020603050405020304" pitchFamily="18" charset="0"/>
                <a:ea typeface="Calibri" panose="020F0502020204030204" pitchFamily="34" charset="0"/>
                <a:cs typeface="Times New Roman" panose="02020603050405020304" pitchFamily="18" charset="0"/>
              </a:rPr>
              <a:t> al Figlio: </a:t>
            </a:r>
            <a:r>
              <a:rPr lang="it-IT"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egli non la divide con il Figlio ma la partecipa al Figlio </a:t>
            </a:r>
            <a:r>
              <a:rPr lang="it-IT" sz="2800" dirty="0">
                <a:latin typeface="Times New Roman" panose="02020603050405020304" pitchFamily="18" charset="0"/>
                <a:ea typeface="Calibri" panose="020F0502020204030204" pitchFamily="34" charset="0"/>
                <a:cs typeface="Times New Roman" panose="02020603050405020304" pitchFamily="18" charset="0"/>
              </a:rPr>
              <a:t>dandogli tutto il suo... Il Padre, che non </a:t>
            </a:r>
            <a:r>
              <a:rPr lang="it-IT" sz="2800" dirty="0" err="1">
                <a:latin typeface="Times New Roman" panose="02020603050405020304" pitchFamily="18" charset="0"/>
                <a:ea typeface="Calibri" panose="020F0502020204030204" pitchFamily="34" charset="0"/>
                <a:cs typeface="Times New Roman" panose="02020603050405020304" pitchFamily="18" charset="0"/>
              </a:rPr>
              <a:t>puo</a:t>
            </a:r>
            <a:r>
              <a:rPr lang="it-IT" sz="2800" dirty="0">
                <a:latin typeface="Times New Roman" panose="02020603050405020304" pitchFamily="18" charset="0"/>
                <a:ea typeface="Calibri" panose="020F0502020204030204" pitchFamily="34" charset="0"/>
                <a:cs typeface="Times New Roman" panose="02020603050405020304" pitchFamily="18" charset="0"/>
              </a:rPr>
              <a:t>̀ essere pensato (arcanamente) come esistente </a:t>
            </a:r>
            <a:r>
              <a:rPr lang="it-IT"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“prima” </a:t>
            </a:r>
            <a:r>
              <a:rPr lang="it-IT" sz="2800" dirty="0">
                <a:latin typeface="Times New Roman" panose="02020603050405020304" pitchFamily="18" charset="0"/>
                <a:ea typeface="Calibri" panose="020F0502020204030204" pitchFamily="34" charset="0"/>
                <a:cs typeface="Times New Roman" panose="02020603050405020304" pitchFamily="18" charset="0"/>
              </a:rPr>
              <a:t>di questa autodonazione, è questo movimento di donazione ... </a:t>
            </a:r>
          </a:p>
          <a:p>
            <a:pPr indent="180340" algn="just">
              <a:spcAft>
                <a:spcPts val="0"/>
              </a:spcAft>
            </a:pPr>
            <a:r>
              <a:rPr lang="it-IT" sz="2800" dirty="0">
                <a:latin typeface="Times New Roman" panose="02020603050405020304" pitchFamily="18" charset="0"/>
                <a:ea typeface="Calibri" panose="020F0502020204030204" pitchFamily="34" charset="0"/>
                <a:cs typeface="Times New Roman" panose="02020603050405020304" pitchFamily="18" charset="0"/>
              </a:rPr>
              <a:t>Nell’amore del Padre si trova una rinuncia assoluta ad essere Dio solo per se stesso, un lasciar andare dell’essere divino e, in questo senso, </a:t>
            </a:r>
            <a:r>
              <a:rPr lang="it-IT"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una (divina) a-teità </a:t>
            </a:r>
            <a:r>
              <a:rPr lang="it-IT" sz="2800" dirty="0">
                <a:latin typeface="Times New Roman" panose="02020603050405020304" pitchFamily="18" charset="0"/>
                <a:ea typeface="Calibri" panose="020F0502020204030204" pitchFamily="34" charset="0"/>
                <a:cs typeface="Times New Roman" panose="02020603050405020304" pitchFamily="18" charset="0"/>
              </a:rPr>
              <a:t>(naturalmente dell'amore)», [</a:t>
            </a:r>
            <a:r>
              <a:rPr lang="it-IT" sz="2800" dirty="0" err="1">
                <a:latin typeface="Times New Roman" panose="02020603050405020304" pitchFamily="18" charset="0"/>
                <a:ea typeface="Calibri" panose="020F0502020204030204" pitchFamily="34" charset="0"/>
                <a:cs typeface="Times New Roman" panose="02020603050405020304" pitchFamily="18" charset="0"/>
              </a:rPr>
              <a:t>Balthasar</a:t>
            </a:r>
            <a:r>
              <a:rPr lang="it-IT" sz="2800" dirty="0">
                <a:latin typeface="Times New Roman" panose="02020603050405020304" pitchFamily="18" charset="0"/>
                <a:ea typeface="Calibri" panose="020F0502020204030204" pitchFamily="34" charset="0"/>
                <a:cs typeface="Times New Roman" panose="02020603050405020304" pitchFamily="18" charset="0"/>
              </a:rPr>
              <a:t>, </a:t>
            </a:r>
            <a:r>
              <a:rPr lang="it-IT" sz="2800" i="1" dirty="0" err="1">
                <a:latin typeface="Times New Roman" panose="02020603050405020304" pitchFamily="18" charset="0"/>
                <a:ea typeface="Calibri" panose="020F0502020204030204" pitchFamily="34" charset="0"/>
                <a:cs typeface="Times New Roman" panose="02020603050405020304" pitchFamily="18" charset="0"/>
              </a:rPr>
              <a:t>Teodrammatica</a:t>
            </a:r>
            <a:r>
              <a:rPr lang="it-IT" sz="2800" i="1" dirty="0">
                <a:latin typeface="Times New Roman" panose="02020603050405020304" pitchFamily="18" charset="0"/>
                <a:ea typeface="Calibri" panose="020F0502020204030204" pitchFamily="34" charset="0"/>
                <a:cs typeface="Times New Roman" panose="02020603050405020304" pitchFamily="18" charset="0"/>
              </a:rPr>
              <a:t> </a:t>
            </a:r>
            <a:r>
              <a:rPr lang="it-IT" sz="2800" dirty="0">
                <a:latin typeface="Times New Roman" panose="02020603050405020304" pitchFamily="18" charset="0"/>
                <a:ea typeface="Calibri" panose="020F0502020204030204" pitchFamily="34" charset="0"/>
                <a:cs typeface="Times New Roman" panose="02020603050405020304" pitchFamily="18" charset="0"/>
              </a:rPr>
              <a:t>IV, 301].</a:t>
            </a:r>
            <a:endParaRPr lang="it-IT" sz="28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magine 5">
            <a:extLst>
              <a:ext uri="{FF2B5EF4-FFF2-40B4-BE49-F238E27FC236}">
                <a16:creationId xmlns:a16="http://schemas.microsoft.com/office/drawing/2014/main" id="{A9599FAE-8331-A84D-A992-62035BC73BB7}"/>
              </a:ext>
            </a:extLst>
          </p:cNvPr>
          <p:cNvPicPr>
            <a:picLocks noChangeAspect="1"/>
          </p:cNvPicPr>
          <p:nvPr/>
        </p:nvPicPr>
        <p:blipFill rotWithShape="1">
          <a:blip r:embed="rId2"/>
          <a:srcRect l="34381" t="-1" r="34762" b="909"/>
          <a:stretch/>
        </p:blipFill>
        <p:spPr>
          <a:xfrm>
            <a:off x="527436" y="450184"/>
            <a:ext cx="1753327" cy="2949270"/>
          </a:xfrm>
          <a:prstGeom prst="rect">
            <a:avLst/>
          </a:prstGeom>
        </p:spPr>
      </p:pic>
    </p:spTree>
    <p:extLst>
      <p:ext uri="{BB962C8B-B14F-4D97-AF65-F5344CB8AC3E}">
        <p14:creationId xmlns:p14="http://schemas.microsoft.com/office/powerpoint/2010/main" val="2171750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119CE751-1E73-624D-84F2-F4206025DF32}"/>
              </a:ext>
            </a:extLst>
          </p:cNvPr>
          <p:cNvSpPr/>
          <p:nvPr/>
        </p:nvSpPr>
        <p:spPr>
          <a:xfrm>
            <a:off x="2849217" y="363464"/>
            <a:ext cx="8679180" cy="6494085"/>
          </a:xfrm>
          <a:prstGeom prst="rect">
            <a:avLst/>
          </a:prstGeom>
        </p:spPr>
        <p:txBody>
          <a:bodyPr wrap="square">
            <a:spAutoFit/>
          </a:bodyPr>
          <a:lstStyle/>
          <a:p>
            <a:pPr indent="180340" algn="just">
              <a:spcAft>
                <a:spcPts val="0"/>
              </a:spcAft>
            </a:pPr>
            <a:r>
              <a:rPr lang="it-IT" sz="3200" dirty="0">
                <a:latin typeface="Times New Roman" panose="02020603050405020304" pitchFamily="18" charset="0"/>
                <a:ea typeface="Calibri" panose="020F0502020204030204" pitchFamily="34" charset="0"/>
                <a:cs typeface="Times New Roman" panose="02020603050405020304" pitchFamily="18" charset="0"/>
              </a:rPr>
              <a:t> “Dall’</a:t>
            </a:r>
            <a:r>
              <a:rPr lang="it-IT" sz="3200" dirty="0" err="1">
                <a:latin typeface="Times New Roman" panose="02020603050405020304" pitchFamily="18" charset="0"/>
                <a:ea typeface="Calibri" panose="020F0502020204030204" pitchFamily="34" charset="0"/>
                <a:cs typeface="Times New Roman" panose="02020603050405020304" pitchFamily="18" charset="0"/>
              </a:rPr>
              <a:t>eternita</a:t>
            </a:r>
            <a:r>
              <a:rPr lang="it-IT" sz="3200" dirty="0">
                <a:latin typeface="Times New Roman" panose="02020603050405020304" pitchFamily="18" charset="0"/>
                <a:ea typeface="Calibri" panose="020F0502020204030204" pitchFamily="34" charset="0"/>
                <a:cs typeface="Times New Roman" panose="02020603050405020304" pitchFamily="18" charset="0"/>
              </a:rPr>
              <a:t>̀ e per l’</a:t>
            </a:r>
            <a:r>
              <a:rPr lang="it-IT" sz="3200" dirty="0" err="1">
                <a:latin typeface="Times New Roman" panose="02020603050405020304" pitchFamily="18" charset="0"/>
                <a:ea typeface="Calibri" panose="020F0502020204030204" pitchFamily="34" charset="0"/>
                <a:cs typeface="Times New Roman" panose="02020603050405020304" pitchFamily="18" charset="0"/>
              </a:rPr>
              <a:t>eternita</a:t>
            </a:r>
            <a:r>
              <a:rPr lang="it-IT" sz="3200" dirty="0">
                <a:latin typeface="Times New Roman" panose="02020603050405020304" pitchFamily="18" charset="0"/>
                <a:ea typeface="Calibri" panose="020F0502020204030204" pitchFamily="34" charset="0"/>
                <a:cs typeface="Times New Roman" panose="02020603050405020304" pitchFamily="18" charset="0"/>
              </a:rPr>
              <a:t>̀ il Padre ha donato se stesso al Figlio, ha rischiato il suo essere nel Figlio, e dall’</a:t>
            </a:r>
            <a:r>
              <a:rPr lang="it-IT" sz="3200" dirty="0" err="1">
                <a:latin typeface="Times New Roman" panose="02020603050405020304" pitchFamily="18" charset="0"/>
                <a:ea typeface="Calibri" panose="020F0502020204030204" pitchFamily="34" charset="0"/>
                <a:cs typeface="Times New Roman" panose="02020603050405020304" pitchFamily="18" charset="0"/>
              </a:rPr>
              <a:t>eternita</a:t>
            </a:r>
            <a:r>
              <a:rPr lang="it-IT" sz="3200" dirty="0">
                <a:latin typeface="Times New Roman" panose="02020603050405020304" pitchFamily="18" charset="0"/>
                <a:ea typeface="Calibri" panose="020F0502020204030204" pitchFamily="34" charset="0"/>
                <a:cs typeface="Times New Roman" panose="02020603050405020304" pitchFamily="18" charset="0"/>
              </a:rPr>
              <a:t>̀ il Figlio è stato un sì al Padre, nel completo e obbediente abbandono a lui. Così il rischiare se stesso del Padre verso il Figlio crea uno spazio per il Figlio. Il Padre separa se stesso da se stesso, </a:t>
            </a:r>
            <a:r>
              <a:rPr lang="it-IT" sz="3200" dirty="0" err="1">
                <a:latin typeface="Times New Roman" panose="02020603050405020304" pitchFamily="18" charset="0"/>
                <a:ea typeface="Calibri" panose="020F0502020204030204" pitchFamily="34" charset="0"/>
                <a:cs typeface="Times New Roman" panose="02020603050405020304" pitchFamily="18" charset="0"/>
              </a:rPr>
              <a:t>affinche</a:t>
            </a:r>
            <a:r>
              <a:rPr lang="it-IT" sz="3200" dirty="0">
                <a:latin typeface="Times New Roman" panose="02020603050405020304" pitchFamily="18" charset="0"/>
                <a:ea typeface="Calibri" panose="020F0502020204030204" pitchFamily="34" charset="0"/>
                <a:cs typeface="Times New Roman" panose="02020603050405020304" pitchFamily="18" charset="0"/>
              </a:rPr>
              <a:t>́ possa esistere il Figlio. Questa separazione è però collegata nell’</a:t>
            </a:r>
            <a:r>
              <a:rPr lang="it-IT" sz="3200" dirty="0" err="1">
                <a:latin typeface="Times New Roman" panose="02020603050405020304" pitchFamily="18" charset="0"/>
                <a:ea typeface="Calibri" panose="020F0502020204030204" pitchFamily="34" charset="0"/>
                <a:cs typeface="Times New Roman" panose="02020603050405020304" pitchFamily="18" charset="0"/>
              </a:rPr>
              <a:t>eternita</a:t>
            </a:r>
            <a:r>
              <a:rPr lang="it-IT" sz="3200" dirty="0">
                <a:latin typeface="Times New Roman" panose="02020603050405020304" pitchFamily="18" charset="0"/>
                <a:ea typeface="Calibri" panose="020F0502020204030204" pitchFamily="34" charset="0"/>
                <a:cs typeface="Times New Roman" panose="02020603050405020304" pitchFamily="18" charset="0"/>
              </a:rPr>
              <a:t>̀ dallo Spirito Santo, la comunione di amore del Padre e del Figlio".</a:t>
            </a:r>
            <a:endParaRPr lang="it-IT" sz="3200" dirty="0">
              <a:latin typeface="Calibri" panose="020F0502020204030204" pitchFamily="34" charset="0"/>
              <a:ea typeface="Calibri" panose="020F0502020204030204" pitchFamily="34" charset="0"/>
              <a:cs typeface="Times New Roman" panose="02020603050405020304" pitchFamily="18" charset="0"/>
            </a:endParaRPr>
          </a:p>
          <a:p>
            <a:pPr indent="180340" algn="just">
              <a:spcAft>
                <a:spcPts val="0"/>
              </a:spcAft>
            </a:pPr>
            <a:r>
              <a:rPr lang="it-IT" sz="3200" dirty="0">
                <a:latin typeface="Times New Roman" panose="02020603050405020304" pitchFamily="18" charset="0"/>
                <a:ea typeface="Calibri" panose="020F0502020204030204" pitchFamily="34" charset="0"/>
                <a:cs typeface="Times New Roman" panose="02020603050405020304" pitchFamily="18" charset="0"/>
              </a:rPr>
              <a:t>B. </a:t>
            </a:r>
            <a:r>
              <a:rPr lang="it-IT" sz="3200" dirty="0" err="1">
                <a:latin typeface="Times New Roman" panose="02020603050405020304" pitchFamily="18" charset="0"/>
                <a:ea typeface="Calibri" panose="020F0502020204030204" pitchFamily="34" charset="0"/>
                <a:cs typeface="Times New Roman" panose="02020603050405020304" pitchFamily="18" charset="0"/>
              </a:rPr>
              <a:t>Mondin</a:t>
            </a:r>
            <a:r>
              <a:rPr lang="it-IT" sz="3200" dirty="0">
                <a:latin typeface="Times New Roman" panose="02020603050405020304" pitchFamily="18" charset="0"/>
                <a:ea typeface="Calibri" panose="020F0502020204030204" pitchFamily="34" charset="0"/>
                <a:cs typeface="Times New Roman" panose="02020603050405020304" pitchFamily="18" charset="0"/>
              </a:rPr>
              <a:t>, </a:t>
            </a:r>
            <a:r>
              <a:rPr lang="it-IT" sz="3200" i="1" dirty="0">
                <a:latin typeface="Times New Roman" panose="02020603050405020304" pitchFamily="18" charset="0"/>
                <a:ea typeface="Calibri" panose="020F0502020204030204" pitchFamily="34" charset="0"/>
                <a:cs typeface="Times New Roman" panose="02020603050405020304" pitchFamily="18" charset="0"/>
              </a:rPr>
              <a:t>La </a:t>
            </a:r>
            <a:r>
              <a:rPr lang="it-IT" sz="3200" i="1" dirty="0" err="1">
                <a:latin typeface="Times New Roman" panose="02020603050405020304" pitchFamily="18" charset="0"/>
                <a:ea typeface="Calibri" panose="020F0502020204030204" pitchFamily="34" charset="0"/>
                <a:cs typeface="Times New Roman" panose="02020603050405020304" pitchFamily="18" charset="0"/>
              </a:rPr>
              <a:t>Trinita</a:t>
            </a:r>
            <a:r>
              <a:rPr lang="it-IT" sz="3200" i="1" dirty="0">
                <a:latin typeface="Times New Roman" panose="02020603050405020304" pitchFamily="18" charset="0"/>
                <a:ea typeface="Calibri" panose="020F0502020204030204" pitchFamily="34" charset="0"/>
                <a:cs typeface="Times New Roman" panose="02020603050405020304" pitchFamily="18" charset="0"/>
              </a:rPr>
              <a:t>̀ mistero d’amore</a:t>
            </a:r>
            <a:r>
              <a:rPr lang="it-IT" sz="3200" dirty="0">
                <a:latin typeface="Times New Roman" panose="02020603050405020304" pitchFamily="18" charset="0"/>
                <a:ea typeface="Calibri" panose="020F0502020204030204" pitchFamily="34" charset="0"/>
                <a:cs typeface="Times New Roman" panose="02020603050405020304" pitchFamily="18" charset="0"/>
              </a:rPr>
              <a:t>, EDS Bologna 1993, 85-86 (esposizione su Von </a:t>
            </a:r>
            <a:r>
              <a:rPr lang="it-IT" sz="3200" dirty="0" err="1">
                <a:latin typeface="Times New Roman" panose="02020603050405020304" pitchFamily="18" charset="0"/>
                <a:ea typeface="Calibri" panose="020F0502020204030204" pitchFamily="34" charset="0"/>
                <a:cs typeface="Times New Roman" panose="02020603050405020304" pitchFamily="18" charset="0"/>
              </a:rPr>
              <a:t>Balthasar</a:t>
            </a:r>
            <a:r>
              <a:rPr lang="it-IT" sz="3200" dirty="0">
                <a:latin typeface="Times New Roman" panose="02020603050405020304" pitchFamily="18" charset="0"/>
                <a:ea typeface="Calibri" panose="020F0502020204030204" pitchFamily="34" charset="0"/>
                <a:cs typeface="Times New Roman" panose="02020603050405020304" pitchFamily="18" charset="0"/>
              </a:rPr>
              <a:t>).</a:t>
            </a:r>
            <a:endParaRPr lang="it-IT" sz="32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magine 2">
            <a:extLst>
              <a:ext uri="{FF2B5EF4-FFF2-40B4-BE49-F238E27FC236}">
                <a16:creationId xmlns:a16="http://schemas.microsoft.com/office/drawing/2014/main" id="{6B13D514-F229-114C-B933-CD26D046B4FD}"/>
              </a:ext>
            </a:extLst>
          </p:cNvPr>
          <p:cNvPicPr>
            <a:picLocks noChangeAspect="1"/>
          </p:cNvPicPr>
          <p:nvPr/>
        </p:nvPicPr>
        <p:blipFill rotWithShape="1">
          <a:blip r:embed="rId2"/>
          <a:srcRect l="34381" t="-1" r="34762" b="909"/>
          <a:stretch/>
        </p:blipFill>
        <p:spPr>
          <a:xfrm>
            <a:off x="666584" y="460123"/>
            <a:ext cx="1753327" cy="2949270"/>
          </a:xfrm>
          <a:prstGeom prst="rect">
            <a:avLst/>
          </a:prstGeom>
        </p:spPr>
      </p:pic>
    </p:spTree>
    <p:extLst>
      <p:ext uri="{BB962C8B-B14F-4D97-AF65-F5344CB8AC3E}">
        <p14:creationId xmlns:p14="http://schemas.microsoft.com/office/powerpoint/2010/main" val="1355948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A1CA94C6-95AD-194E-BF0B-A01CB36C4901}"/>
              </a:ext>
            </a:extLst>
          </p:cNvPr>
          <p:cNvSpPr/>
          <p:nvPr/>
        </p:nvSpPr>
        <p:spPr>
          <a:xfrm>
            <a:off x="2247900" y="710339"/>
            <a:ext cx="9144000" cy="5632311"/>
          </a:xfrm>
          <a:prstGeom prst="rect">
            <a:avLst/>
          </a:prstGeom>
        </p:spPr>
        <p:txBody>
          <a:bodyPr wrap="square">
            <a:spAutoFit/>
          </a:bodyPr>
          <a:lstStyle/>
          <a:p>
            <a:pPr indent="180340" algn="just">
              <a:spcAft>
                <a:spcPts val="0"/>
              </a:spcAft>
            </a:pPr>
            <a:r>
              <a:rPr lang="it-IT" sz="3000" dirty="0">
                <a:latin typeface="Times New Roman" panose="02020603050405020304" pitchFamily="18" charset="0"/>
                <a:ea typeface="Calibri" panose="020F0502020204030204" pitchFamily="34" charset="0"/>
                <a:cs typeface="Times New Roman" panose="02020603050405020304" pitchFamily="18" charset="0"/>
              </a:rPr>
              <a:t>“Cristo appartiene ormai ai </a:t>
            </a:r>
            <a:r>
              <a:rPr lang="it-IT" sz="3000" i="1" dirty="0" err="1">
                <a:latin typeface="Times New Roman" panose="02020603050405020304" pitchFamily="18" charset="0"/>
                <a:ea typeface="Calibri" panose="020F0502020204030204" pitchFamily="34" charset="0"/>
                <a:cs typeface="Times New Roman" panose="02020603050405020304" pitchFamily="18" charset="0"/>
              </a:rPr>
              <a:t>refâ’im</a:t>
            </a:r>
            <a:r>
              <a:rPr lang="it-IT" sz="3000" dirty="0">
                <a:latin typeface="Times New Roman" panose="02020603050405020304" pitchFamily="18" charset="0"/>
                <a:ea typeface="Calibri" panose="020F0502020204030204" pitchFamily="34" charset="0"/>
                <a:cs typeface="Times New Roman" panose="02020603050405020304" pitchFamily="18" charset="0"/>
              </a:rPr>
              <a:t>, ai “senza forza”, egli non può condurre una lotta attiva contro le forze dell’inferno e tanto meno può soggettivamente “trionfare”, in quanto ciò presupporrebbe a sua volta vita e forza. La sua debolezza estrema può e deve coincidere con l’oggetto della sua </a:t>
            </a:r>
            <a:r>
              <a:rPr lang="it-IT" sz="3000" i="1" dirty="0" err="1">
                <a:latin typeface="Times New Roman" panose="02020603050405020304" pitchFamily="18" charset="0"/>
                <a:ea typeface="Calibri" panose="020F0502020204030204" pitchFamily="34" charset="0"/>
                <a:cs typeface="Times New Roman" panose="02020603050405020304" pitchFamily="18" charset="0"/>
              </a:rPr>
              <a:t>visio</a:t>
            </a:r>
            <a:r>
              <a:rPr lang="it-IT" sz="3000" dirty="0">
                <a:latin typeface="Times New Roman" panose="02020603050405020304" pitchFamily="18" charset="0"/>
                <a:ea typeface="Calibri" panose="020F0502020204030204" pitchFamily="34" charset="0"/>
                <a:cs typeface="Times New Roman" panose="02020603050405020304" pitchFamily="18" charset="0"/>
              </a:rPr>
              <a:t>: la “seconda morte”, che è la stessa cosa che il puro peccato in quanto tale, non più il peccato dell’uomo individuale, incarnato nell’esistenza vivente del singolo uomo, ma il peccato astratto da questa individuazione, contemplato nella sua nuda realtà, in quanto peccato” (H.U. von </a:t>
            </a:r>
            <a:r>
              <a:rPr lang="it-IT" sz="3000" dirty="0" err="1">
                <a:latin typeface="Times New Roman" panose="02020603050405020304" pitchFamily="18" charset="0"/>
                <a:ea typeface="Calibri" panose="020F0502020204030204" pitchFamily="34" charset="0"/>
                <a:cs typeface="Times New Roman" panose="02020603050405020304" pitchFamily="18" charset="0"/>
              </a:rPr>
              <a:t>Balthasar</a:t>
            </a:r>
            <a:r>
              <a:rPr lang="it-IT" sz="3000" dirty="0">
                <a:latin typeface="Times New Roman" panose="02020603050405020304" pitchFamily="18" charset="0"/>
                <a:ea typeface="Calibri" panose="020F0502020204030204" pitchFamily="34" charset="0"/>
                <a:cs typeface="Times New Roman" panose="02020603050405020304" pitchFamily="18" charset="0"/>
              </a:rPr>
              <a:t>, </a:t>
            </a:r>
            <a:r>
              <a:rPr lang="it-IT" sz="3000" i="1" dirty="0">
                <a:latin typeface="Times New Roman" panose="02020603050405020304" pitchFamily="18" charset="0"/>
                <a:ea typeface="Calibri" panose="020F0502020204030204" pitchFamily="34" charset="0"/>
                <a:cs typeface="Times New Roman" panose="02020603050405020304" pitchFamily="18" charset="0"/>
              </a:rPr>
              <a:t>Teologia dei tre giorni</a:t>
            </a:r>
            <a:r>
              <a:rPr lang="it-IT" sz="3000" dirty="0">
                <a:latin typeface="Times New Roman" panose="02020603050405020304" pitchFamily="18" charset="0"/>
                <a:ea typeface="Calibri" panose="020F0502020204030204" pitchFamily="34" charset="0"/>
                <a:cs typeface="Times New Roman" panose="02020603050405020304" pitchFamily="18" charset="0"/>
              </a:rPr>
              <a:t>, 154).</a:t>
            </a:r>
            <a:endParaRPr lang="it-IT" sz="3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magine 2">
            <a:extLst>
              <a:ext uri="{FF2B5EF4-FFF2-40B4-BE49-F238E27FC236}">
                <a16:creationId xmlns:a16="http://schemas.microsoft.com/office/drawing/2014/main" id="{430B722A-EECF-1543-A5A3-AE43C7F583A8}"/>
              </a:ext>
            </a:extLst>
          </p:cNvPr>
          <p:cNvPicPr>
            <a:picLocks noChangeAspect="1"/>
          </p:cNvPicPr>
          <p:nvPr/>
        </p:nvPicPr>
        <p:blipFill rotWithShape="1">
          <a:blip r:embed="rId2"/>
          <a:srcRect l="34381" t="-1" r="34762" b="909"/>
          <a:stretch/>
        </p:blipFill>
        <p:spPr>
          <a:xfrm>
            <a:off x="323684" y="710339"/>
            <a:ext cx="1753327" cy="2949270"/>
          </a:xfrm>
          <a:prstGeom prst="rect">
            <a:avLst/>
          </a:prstGeom>
        </p:spPr>
      </p:pic>
    </p:spTree>
    <p:extLst>
      <p:ext uri="{BB962C8B-B14F-4D97-AF65-F5344CB8AC3E}">
        <p14:creationId xmlns:p14="http://schemas.microsoft.com/office/powerpoint/2010/main" val="20610805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ECCE3F58-5C5D-654C-9D81-666CD909745A}"/>
              </a:ext>
            </a:extLst>
          </p:cNvPr>
          <p:cNvSpPr/>
          <p:nvPr/>
        </p:nvSpPr>
        <p:spPr>
          <a:xfrm>
            <a:off x="2613660" y="398336"/>
            <a:ext cx="9144000" cy="5183983"/>
          </a:xfrm>
          <a:prstGeom prst="rect">
            <a:avLst/>
          </a:prstGeom>
        </p:spPr>
        <p:txBody>
          <a:bodyPr wrap="square">
            <a:spAutoFit/>
          </a:bodyPr>
          <a:lstStyle/>
          <a:p>
            <a:pPr indent="180340" algn="just">
              <a:lnSpc>
                <a:spcPct val="150000"/>
              </a:lnSpc>
              <a:spcAft>
                <a:spcPts val="0"/>
              </a:spcAft>
            </a:pPr>
            <a:r>
              <a:rPr lang="it-IT" sz="3200" dirty="0">
                <a:latin typeface="Times New Roman" panose="02020603050405020304" pitchFamily="18" charset="0"/>
                <a:ea typeface="Calibri" panose="020F0502020204030204" pitchFamily="34" charset="0"/>
                <a:cs typeface="Times New Roman" panose="02020603050405020304" pitchFamily="18" charset="0"/>
              </a:rPr>
              <a:t>Parlando del sabato santo </a:t>
            </a:r>
            <a:r>
              <a:rPr lang="it-IT" sz="3200" dirty="0" err="1">
                <a:latin typeface="Times New Roman" panose="02020603050405020304" pitchFamily="18" charset="0"/>
                <a:ea typeface="Calibri" panose="020F0502020204030204" pitchFamily="34" charset="0"/>
                <a:cs typeface="Times New Roman" panose="02020603050405020304" pitchFamily="18" charset="0"/>
              </a:rPr>
              <a:t>Kehl</a:t>
            </a:r>
            <a:r>
              <a:rPr lang="it-IT" sz="3200" dirty="0">
                <a:latin typeface="Times New Roman" panose="02020603050405020304" pitchFamily="18" charset="0"/>
                <a:ea typeface="Calibri" panose="020F0502020204030204" pitchFamily="34" charset="0"/>
                <a:cs typeface="Times New Roman" panose="02020603050405020304" pitchFamily="18" charset="0"/>
              </a:rPr>
              <a:t> e </a:t>
            </a:r>
            <a:r>
              <a:rPr lang="it-IT" sz="3200" dirty="0" err="1">
                <a:latin typeface="Times New Roman" panose="02020603050405020304" pitchFamily="18" charset="0"/>
                <a:ea typeface="Calibri" panose="020F0502020204030204" pitchFamily="34" charset="0"/>
                <a:cs typeface="Times New Roman" panose="02020603050405020304" pitchFamily="18" charset="0"/>
              </a:rPr>
              <a:t>Loser</a:t>
            </a:r>
            <a:r>
              <a:rPr lang="it-IT" sz="3200" dirty="0">
                <a:latin typeface="Times New Roman" panose="02020603050405020304" pitchFamily="18" charset="0"/>
                <a:ea typeface="Calibri" panose="020F0502020204030204" pitchFamily="34" charset="0"/>
                <a:cs typeface="Times New Roman" panose="02020603050405020304" pitchFamily="18" charset="0"/>
              </a:rPr>
              <a:t> (riprendendo </a:t>
            </a:r>
            <a:r>
              <a:rPr lang="it-IT" sz="3200" dirty="0" err="1">
                <a:latin typeface="Times New Roman" panose="02020603050405020304" pitchFamily="18" charset="0"/>
                <a:ea typeface="Calibri" panose="020F0502020204030204" pitchFamily="34" charset="0"/>
                <a:cs typeface="Times New Roman" panose="02020603050405020304" pitchFamily="18" charset="0"/>
              </a:rPr>
              <a:t>Balthasar</a:t>
            </a:r>
            <a:r>
              <a:rPr lang="it-IT" sz="3200" dirty="0">
                <a:latin typeface="Times New Roman" panose="02020603050405020304" pitchFamily="18" charset="0"/>
                <a:ea typeface="Calibri" panose="020F0502020204030204" pitchFamily="34" charset="0"/>
                <a:cs typeface="Times New Roman" panose="02020603050405020304" pitchFamily="18" charset="0"/>
              </a:rPr>
              <a:t>)</a:t>
            </a:r>
            <a:endParaRPr lang="it-IT" sz="3200" dirty="0">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50000"/>
              </a:lnSpc>
              <a:spcAft>
                <a:spcPts val="0"/>
              </a:spcAft>
            </a:pPr>
            <a:r>
              <a:rPr lang="it-IT" sz="3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“per amore è morto insieme a loro. E proprio in tal modo fa a pezzi l’assoluta solitudine pretesa dal peccatore: il peccatore, che vuole essere condannato lontano da Dio, incontra di nuovo Dio nella propria solitudine”</a:t>
            </a:r>
            <a:endParaRPr lang="it-IT" sz="3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56132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ECCE3F58-5C5D-654C-9D81-666CD909745A}"/>
              </a:ext>
            </a:extLst>
          </p:cNvPr>
          <p:cNvSpPr/>
          <p:nvPr/>
        </p:nvSpPr>
        <p:spPr>
          <a:xfrm>
            <a:off x="2378881" y="357694"/>
            <a:ext cx="8284999" cy="5576976"/>
          </a:xfrm>
          <a:prstGeom prst="rect">
            <a:avLst/>
          </a:prstGeom>
        </p:spPr>
        <p:txBody>
          <a:bodyPr wrap="square">
            <a:spAutoFit/>
          </a:bodyPr>
          <a:lstStyle/>
          <a:p>
            <a:pPr indent="180340" algn="just">
              <a:lnSpc>
                <a:spcPct val="150000"/>
              </a:lnSpc>
              <a:spcAft>
                <a:spcPts val="0"/>
              </a:spcAft>
            </a:pPr>
            <a:r>
              <a:rPr lang="el-GR" sz="2000" baseline="30000" dirty="0">
                <a:latin typeface="Times New Roman" panose="02020603050405020304" pitchFamily="18" charset="0"/>
                <a:cs typeface="Times New Roman" panose="02020603050405020304" pitchFamily="18" charset="0"/>
              </a:rPr>
              <a:t>1</a:t>
            </a:r>
            <a:r>
              <a:rPr lang="el-GR" sz="2000" dirty="0">
                <a:latin typeface="Times New Roman" panose="02020603050405020304" pitchFamily="18" charset="0"/>
                <a:cs typeface="Times New Roman" panose="02020603050405020304" pitchFamily="18" charset="0"/>
              </a:rPr>
              <a:t>Ἐν </a:t>
            </a:r>
            <a:r>
              <a:rPr lang="el-GR" sz="2000" dirty="0" err="1">
                <a:latin typeface="Times New Roman" panose="02020603050405020304" pitchFamily="18" charset="0"/>
                <a:cs typeface="Times New Roman" panose="02020603050405020304" pitchFamily="18" charset="0"/>
              </a:rPr>
              <a:t>ἀρχῇ</a:t>
            </a:r>
            <a:r>
              <a:rPr lang="el-GR" sz="2000" dirty="0">
                <a:latin typeface="Times New Roman" panose="02020603050405020304" pitchFamily="18" charset="0"/>
                <a:cs typeface="Times New Roman" panose="02020603050405020304" pitchFamily="18" charset="0"/>
              </a:rPr>
              <a:t> </a:t>
            </a:r>
            <a:r>
              <a:rPr lang="el-GR" sz="2000" dirty="0" err="1">
                <a:latin typeface="Times New Roman" panose="02020603050405020304" pitchFamily="18" charset="0"/>
                <a:cs typeface="Times New Roman" panose="02020603050405020304" pitchFamily="18" charset="0"/>
              </a:rPr>
              <a:t>ἦν</a:t>
            </a:r>
            <a:r>
              <a:rPr lang="el-GR" sz="2000" dirty="0">
                <a:latin typeface="Times New Roman" panose="02020603050405020304" pitchFamily="18" charset="0"/>
                <a:cs typeface="Times New Roman" panose="02020603050405020304" pitchFamily="18" charset="0"/>
              </a:rPr>
              <a:t> </a:t>
            </a:r>
            <a:r>
              <a:rPr lang="el-GR" sz="2000" dirty="0" err="1">
                <a:latin typeface="Times New Roman" panose="02020603050405020304" pitchFamily="18" charset="0"/>
                <a:cs typeface="Times New Roman" panose="02020603050405020304" pitchFamily="18" charset="0"/>
              </a:rPr>
              <a:t>ὁ</a:t>
            </a:r>
            <a:r>
              <a:rPr lang="el-GR" sz="2000" dirty="0">
                <a:latin typeface="Times New Roman" panose="02020603050405020304" pitchFamily="18" charset="0"/>
                <a:cs typeface="Times New Roman" panose="02020603050405020304" pitchFamily="18" charset="0"/>
              </a:rPr>
              <a:t> λόγος, </a:t>
            </a:r>
            <a:endParaRPr lang="it-IT" sz="2000" dirty="0">
              <a:latin typeface="Times New Roman" panose="02020603050405020304" pitchFamily="18" charset="0"/>
              <a:cs typeface="Times New Roman" panose="02020603050405020304" pitchFamily="18" charset="0"/>
            </a:endParaRPr>
          </a:p>
          <a:p>
            <a:pPr indent="180340" algn="just">
              <a:lnSpc>
                <a:spcPct val="150000"/>
              </a:lnSpc>
              <a:spcAft>
                <a:spcPts val="0"/>
              </a:spcAft>
            </a:pPr>
            <a:r>
              <a:rPr lang="el-GR" sz="2000" dirty="0" err="1">
                <a:latin typeface="Times New Roman" panose="02020603050405020304" pitchFamily="18" charset="0"/>
                <a:cs typeface="Times New Roman" panose="02020603050405020304" pitchFamily="18" charset="0"/>
              </a:rPr>
              <a:t>καὶ</a:t>
            </a:r>
            <a:r>
              <a:rPr lang="el-GR" sz="2000" dirty="0">
                <a:latin typeface="Times New Roman" panose="02020603050405020304" pitchFamily="18" charset="0"/>
                <a:cs typeface="Times New Roman" panose="02020603050405020304" pitchFamily="18" charset="0"/>
              </a:rPr>
              <a:t> </a:t>
            </a:r>
            <a:r>
              <a:rPr lang="el-GR" sz="2000" dirty="0" err="1">
                <a:latin typeface="Times New Roman" panose="02020603050405020304" pitchFamily="18" charset="0"/>
                <a:cs typeface="Times New Roman" panose="02020603050405020304" pitchFamily="18" charset="0"/>
              </a:rPr>
              <a:t>ὁ</a:t>
            </a:r>
            <a:r>
              <a:rPr lang="el-GR" sz="2000" dirty="0">
                <a:latin typeface="Times New Roman" panose="02020603050405020304" pitchFamily="18" charset="0"/>
                <a:cs typeface="Times New Roman" panose="02020603050405020304" pitchFamily="18" charset="0"/>
              </a:rPr>
              <a:t> λόγος </a:t>
            </a:r>
            <a:r>
              <a:rPr lang="el-GR" sz="2000" dirty="0" err="1">
                <a:latin typeface="Times New Roman" panose="02020603050405020304" pitchFamily="18" charset="0"/>
                <a:cs typeface="Times New Roman" panose="02020603050405020304" pitchFamily="18" charset="0"/>
              </a:rPr>
              <a:t>ἦν</a:t>
            </a:r>
            <a:r>
              <a:rPr lang="el-GR" sz="2000" dirty="0">
                <a:latin typeface="Times New Roman" panose="02020603050405020304" pitchFamily="18" charset="0"/>
                <a:cs typeface="Times New Roman" panose="02020603050405020304" pitchFamily="18" charset="0"/>
              </a:rPr>
              <a:t> </a:t>
            </a:r>
            <a:r>
              <a:rPr lang="el-GR" sz="2000" dirty="0" err="1">
                <a:latin typeface="Times New Roman" panose="02020603050405020304" pitchFamily="18" charset="0"/>
                <a:cs typeface="Times New Roman" panose="02020603050405020304" pitchFamily="18" charset="0"/>
              </a:rPr>
              <a:t>πρὸς</a:t>
            </a:r>
            <a:r>
              <a:rPr lang="el-GR" sz="2000" dirty="0">
                <a:latin typeface="Times New Roman" panose="02020603050405020304" pitchFamily="18" charset="0"/>
                <a:cs typeface="Times New Roman" panose="02020603050405020304" pitchFamily="18" charset="0"/>
              </a:rPr>
              <a:t> </a:t>
            </a:r>
            <a:r>
              <a:rPr lang="el-GR" sz="2000" dirty="0" err="1">
                <a:latin typeface="Times New Roman" panose="02020603050405020304" pitchFamily="18" charset="0"/>
                <a:cs typeface="Times New Roman" panose="02020603050405020304" pitchFamily="18" charset="0"/>
              </a:rPr>
              <a:t>τὸν</a:t>
            </a:r>
            <a:r>
              <a:rPr lang="el-GR" sz="2000" dirty="0">
                <a:latin typeface="Times New Roman" panose="02020603050405020304" pitchFamily="18" charset="0"/>
                <a:cs typeface="Times New Roman" panose="02020603050405020304" pitchFamily="18" charset="0"/>
              </a:rPr>
              <a:t> θεόν, </a:t>
            </a:r>
            <a:endParaRPr lang="it-IT" sz="2000" dirty="0">
              <a:latin typeface="Times New Roman" panose="02020603050405020304" pitchFamily="18" charset="0"/>
              <a:cs typeface="Times New Roman" panose="02020603050405020304" pitchFamily="18" charset="0"/>
            </a:endParaRPr>
          </a:p>
          <a:p>
            <a:pPr indent="180340" algn="just">
              <a:lnSpc>
                <a:spcPct val="150000"/>
              </a:lnSpc>
              <a:spcAft>
                <a:spcPts val="0"/>
              </a:spcAft>
            </a:pPr>
            <a:r>
              <a:rPr lang="el-GR" sz="2000" dirty="0" err="1">
                <a:latin typeface="Times New Roman" panose="02020603050405020304" pitchFamily="18" charset="0"/>
                <a:cs typeface="Times New Roman" panose="02020603050405020304" pitchFamily="18" charset="0"/>
              </a:rPr>
              <a:t>καὶ</a:t>
            </a:r>
            <a:r>
              <a:rPr lang="el-GR" sz="2000" dirty="0">
                <a:latin typeface="Times New Roman" panose="02020603050405020304" pitchFamily="18" charset="0"/>
                <a:cs typeface="Times New Roman" panose="02020603050405020304" pitchFamily="18" charset="0"/>
              </a:rPr>
              <a:t> </a:t>
            </a:r>
            <a:r>
              <a:rPr lang="el-GR" sz="2000" dirty="0" err="1">
                <a:latin typeface="Times New Roman" panose="02020603050405020304" pitchFamily="18" charset="0"/>
                <a:cs typeface="Times New Roman" panose="02020603050405020304" pitchFamily="18" charset="0"/>
              </a:rPr>
              <a:t>θεὸς</a:t>
            </a:r>
            <a:r>
              <a:rPr lang="el-GR" sz="2000" dirty="0">
                <a:latin typeface="Times New Roman" panose="02020603050405020304" pitchFamily="18" charset="0"/>
                <a:cs typeface="Times New Roman" panose="02020603050405020304" pitchFamily="18" charset="0"/>
              </a:rPr>
              <a:t> </a:t>
            </a:r>
            <a:r>
              <a:rPr lang="el-GR" sz="2000" dirty="0" err="1">
                <a:latin typeface="Times New Roman" panose="02020603050405020304" pitchFamily="18" charset="0"/>
                <a:cs typeface="Times New Roman" panose="02020603050405020304" pitchFamily="18" charset="0"/>
              </a:rPr>
              <a:t>ἦν</a:t>
            </a:r>
            <a:r>
              <a:rPr lang="el-GR" sz="2000" dirty="0">
                <a:latin typeface="Times New Roman" panose="02020603050405020304" pitchFamily="18" charset="0"/>
                <a:cs typeface="Times New Roman" panose="02020603050405020304" pitchFamily="18" charset="0"/>
              </a:rPr>
              <a:t> </a:t>
            </a:r>
            <a:r>
              <a:rPr lang="el-GR" sz="2000" dirty="0" err="1">
                <a:latin typeface="Times New Roman" panose="02020603050405020304" pitchFamily="18" charset="0"/>
                <a:cs typeface="Times New Roman" panose="02020603050405020304" pitchFamily="18" charset="0"/>
              </a:rPr>
              <a:t>ὁ</a:t>
            </a:r>
            <a:r>
              <a:rPr lang="el-GR" sz="2000" dirty="0">
                <a:latin typeface="Times New Roman" panose="02020603050405020304" pitchFamily="18" charset="0"/>
                <a:cs typeface="Times New Roman" panose="02020603050405020304" pitchFamily="18" charset="0"/>
              </a:rPr>
              <a:t> λόγος. </a:t>
            </a:r>
            <a:endParaRPr lang="it-IT" sz="2000" dirty="0">
              <a:latin typeface="Times New Roman" panose="02020603050405020304" pitchFamily="18" charset="0"/>
              <a:cs typeface="Times New Roman" panose="02020603050405020304" pitchFamily="18" charset="0"/>
            </a:endParaRPr>
          </a:p>
          <a:p>
            <a:pPr indent="180340" algn="just">
              <a:lnSpc>
                <a:spcPct val="150000"/>
              </a:lnSpc>
              <a:spcAft>
                <a:spcPts val="0"/>
              </a:spcAft>
            </a:pPr>
            <a:r>
              <a:rPr lang="el-GR" sz="2000" baseline="30000" dirty="0">
                <a:latin typeface="Times New Roman" panose="02020603050405020304" pitchFamily="18" charset="0"/>
                <a:cs typeface="Times New Roman" panose="02020603050405020304" pitchFamily="18" charset="0"/>
              </a:rPr>
              <a:t>2</a:t>
            </a:r>
            <a:r>
              <a:rPr lang="el-GR" sz="2000" dirty="0">
                <a:latin typeface="Times New Roman" panose="02020603050405020304" pitchFamily="18" charset="0"/>
                <a:cs typeface="Times New Roman" panose="02020603050405020304" pitchFamily="18" charset="0"/>
              </a:rPr>
              <a:t>οὗτος </a:t>
            </a:r>
            <a:r>
              <a:rPr lang="el-GR" sz="2000" dirty="0" err="1">
                <a:latin typeface="Times New Roman" panose="02020603050405020304" pitchFamily="18" charset="0"/>
                <a:cs typeface="Times New Roman" panose="02020603050405020304" pitchFamily="18" charset="0"/>
              </a:rPr>
              <a:t>ἦν</a:t>
            </a:r>
            <a:r>
              <a:rPr lang="el-GR" sz="2000" dirty="0">
                <a:latin typeface="Times New Roman" panose="02020603050405020304" pitchFamily="18" charset="0"/>
                <a:cs typeface="Times New Roman" panose="02020603050405020304" pitchFamily="18" charset="0"/>
              </a:rPr>
              <a:t> </a:t>
            </a:r>
            <a:r>
              <a:rPr lang="el-GR" sz="2000" dirty="0" err="1">
                <a:latin typeface="Times New Roman" panose="02020603050405020304" pitchFamily="18" charset="0"/>
                <a:cs typeface="Times New Roman" panose="02020603050405020304" pitchFamily="18" charset="0"/>
              </a:rPr>
              <a:t>ἐν</a:t>
            </a:r>
            <a:r>
              <a:rPr lang="el-GR" sz="2000" dirty="0">
                <a:latin typeface="Times New Roman" panose="02020603050405020304" pitchFamily="18" charset="0"/>
                <a:cs typeface="Times New Roman" panose="02020603050405020304" pitchFamily="18" charset="0"/>
              </a:rPr>
              <a:t> </a:t>
            </a:r>
            <a:r>
              <a:rPr lang="el-GR" sz="2000" dirty="0" err="1">
                <a:latin typeface="Times New Roman" panose="02020603050405020304" pitchFamily="18" charset="0"/>
                <a:cs typeface="Times New Roman" panose="02020603050405020304" pitchFamily="18" charset="0"/>
              </a:rPr>
              <a:t>ἀρχῇ</a:t>
            </a:r>
            <a:r>
              <a:rPr lang="el-GR" sz="2000" dirty="0">
                <a:latin typeface="Times New Roman" panose="02020603050405020304" pitchFamily="18" charset="0"/>
                <a:cs typeface="Times New Roman" panose="02020603050405020304" pitchFamily="18" charset="0"/>
              </a:rPr>
              <a:t> </a:t>
            </a:r>
            <a:r>
              <a:rPr lang="el-GR" sz="2000" dirty="0" err="1">
                <a:latin typeface="Times New Roman" panose="02020603050405020304" pitchFamily="18" charset="0"/>
                <a:cs typeface="Times New Roman" panose="02020603050405020304" pitchFamily="18" charset="0"/>
              </a:rPr>
              <a:t>πρὸς</a:t>
            </a:r>
            <a:r>
              <a:rPr lang="el-GR" sz="2000" dirty="0">
                <a:latin typeface="Times New Roman" panose="02020603050405020304" pitchFamily="18" charset="0"/>
                <a:cs typeface="Times New Roman" panose="02020603050405020304" pitchFamily="18" charset="0"/>
              </a:rPr>
              <a:t> </a:t>
            </a:r>
            <a:r>
              <a:rPr lang="el-GR" sz="2000" dirty="0" err="1">
                <a:latin typeface="Times New Roman" panose="02020603050405020304" pitchFamily="18" charset="0"/>
                <a:cs typeface="Times New Roman" panose="02020603050405020304" pitchFamily="18" charset="0"/>
              </a:rPr>
              <a:t>τὸν</a:t>
            </a:r>
            <a:r>
              <a:rPr lang="el-GR" sz="2000" dirty="0">
                <a:latin typeface="Times New Roman" panose="02020603050405020304" pitchFamily="18" charset="0"/>
                <a:cs typeface="Times New Roman" panose="02020603050405020304" pitchFamily="18" charset="0"/>
              </a:rPr>
              <a:t> θεόν. </a:t>
            </a:r>
            <a:r>
              <a:rPr lang="el-GR" sz="2000" baseline="30000" dirty="0">
                <a:latin typeface="Times New Roman" panose="02020603050405020304" pitchFamily="18" charset="0"/>
                <a:cs typeface="Times New Roman" panose="02020603050405020304" pitchFamily="18" charset="0"/>
              </a:rPr>
              <a:t>3</a:t>
            </a:r>
            <a:r>
              <a:rPr lang="el-GR" sz="2000" dirty="0">
                <a:latin typeface="Times New Roman" panose="02020603050405020304" pitchFamily="18" charset="0"/>
                <a:cs typeface="Times New Roman" panose="02020603050405020304" pitchFamily="18" charset="0"/>
              </a:rPr>
              <a:t>πάντα δι’ </a:t>
            </a:r>
            <a:r>
              <a:rPr lang="el-GR" sz="2000" dirty="0" err="1">
                <a:latin typeface="Times New Roman" panose="02020603050405020304" pitchFamily="18" charset="0"/>
                <a:cs typeface="Times New Roman" panose="02020603050405020304" pitchFamily="18" charset="0"/>
              </a:rPr>
              <a:t>αὐτοῦ</a:t>
            </a:r>
            <a:r>
              <a:rPr lang="el-GR" sz="2000" dirty="0">
                <a:latin typeface="Times New Roman" panose="02020603050405020304" pitchFamily="18" charset="0"/>
                <a:cs typeface="Times New Roman" panose="02020603050405020304" pitchFamily="18" charset="0"/>
              </a:rPr>
              <a:t> </a:t>
            </a:r>
            <a:r>
              <a:rPr lang="el-GR" sz="2000" dirty="0" err="1">
                <a:latin typeface="Times New Roman" panose="02020603050405020304" pitchFamily="18" charset="0"/>
                <a:cs typeface="Times New Roman" panose="02020603050405020304" pitchFamily="18" charset="0"/>
              </a:rPr>
              <a:t>ἐγένετο</a:t>
            </a:r>
            <a:r>
              <a:rPr lang="el-GR" sz="2000" dirty="0">
                <a:latin typeface="Times New Roman" panose="02020603050405020304" pitchFamily="18" charset="0"/>
                <a:cs typeface="Times New Roman" panose="02020603050405020304" pitchFamily="18" charset="0"/>
              </a:rPr>
              <a:t>, </a:t>
            </a:r>
            <a:r>
              <a:rPr lang="el-GR" sz="2000" dirty="0" err="1">
                <a:latin typeface="Times New Roman" panose="02020603050405020304" pitchFamily="18" charset="0"/>
                <a:cs typeface="Times New Roman" panose="02020603050405020304" pitchFamily="18" charset="0"/>
              </a:rPr>
              <a:t>καὶ</a:t>
            </a:r>
            <a:r>
              <a:rPr lang="el-GR" sz="2000" dirty="0">
                <a:latin typeface="Times New Roman" panose="02020603050405020304" pitchFamily="18" charset="0"/>
                <a:cs typeface="Times New Roman" panose="02020603050405020304" pitchFamily="18" charset="0"/>
              </a:rPr>
              <a:t> </a:t>
            </a:r>
            <a:r>
              <a:rPr lang="el-GR" sz="2000" dirty="0" err="1">
                <a:latin typeface="Times New Roman" panose="02020603050405020304" pitchFamily="18" charset="0"/>
                <a:cs typeface="Times New Roman" panose="02020603050405020304" pitchFamily="18" charset="0"/>
              </a:rPr>
              <a:t>χωρὶς</a:t>
            </a:r>
            <a:r>
              <a:rPr lang="el-GR" sz="2000" dirty="0">
                <a:latin typeface="Times New Roman" panose="02020603050405020304" pitchFamily="18" charset="0"/>
                <a:cs typeface="Times New Roman" panose="02020603050405020304" pitchFamily="18" charset="0"/>
              </a:rPr>
              <a:t> </a:t>
            </a:r>
            <a:r>
              <a:rPr lang="el-GR" sz="2000" dirty="0" err="1">
                <a:latin typeface="Times New Roman" panose="02020603050405020304" pitchFamily="18" charset="0"/>
                <a:cs typeface="Times New Roman" panose="02020603050405020304" pitchFamily="18" charset="0"/>
              </a:rPr>
              <a:t>αὐτοῦ</a:t>
            </a:r>
            <a:r>
              <a:rPr lang="el-GR" sz="2000" dirty="0">
                <a:latin typeface="Times New Roman" panose="02020603050405020304" pitchFamily="18" charset="0"/>
                <a:cs typeface="Times New Roman" panose="02020603050405020304" pitchFamily="18" charset="0"/>
              </a:rPr>
              <a:t> </a:t>
            </a:r>
            <a:r>
              <a:rPr lang="el-GR" sz="2000" dirty="0" err="1">
                <a:latin typeface="Times New Roman" panose="02020603050405020304" pitchFamily="18" charset="0"/>
                <a:cs typeface="Times New Roman" panose="02020603050405020304" pitchFamily="18" charset="0"/>
              </a:rPr>
              <a:t>ἐγένετο</a:t>
            </a:r>
            <a:r>
              <a:rPr lang="el-GR" sz="2000" dirty="0">
                <a:latin typeface="Times New Roman" panose="02020603050405020304" pitchFamily="18" charset="0"/>
                <a:cs typeface="Times New Roman" panose="02020603050405020304" pitchFamily="18" charset="0"/>
              </a:rPr>
              <a:t> </a:t>
            </a:r>
            <a:r>
              <a:rPr lang="el-GR" sz="2000" dirty="0" err="1">
                <a:latin typeface="Times New Roman" panose="02020603050405020304" pitchFamily="18" charset="0"/>
                <a:cs typeface="Times New Roman" panose="02020603050405020304" pitchFamily="18" charset="0"/>
              </a:rPr>
              <a:t>οὐδὲ</a:t>
            </a:r>
            <a:r>
              <a:rPr lang="el-GR" sz="2000" dirty="0">
                <a:latin typeface="Times New Roman" panose="02020603050405020304" pitchFamily="18" charset="0"/>
                <a:cs typeface="Times New Roman" panose="02020603050405020304" pitchFamily="18" charset="0"/>
              </a:rPr>
              <a:t> </a:t>
            </a:r>
            <a:r>
              <a:rPr lang="el-GR" sz="2000" dirty="0" err="1">
                <a:latin typeface="Times New Roman" panose="02020603050405020304" pitchFamily="18" charset="0"/>
                <a:cs typeface="Times New Roman" panose="02020603050405020304" pitchFamily="18" charset="0"/>
              </a:rPr>
              <a:t>ἕν</a:t>
            </a:r>
            <a:r>
              <a:rPr lang="el-GR" sz="2000" dirty="0">
                <a:latin typeface="Times New Roman" panose="02020603050405020304" pitchFamily="18" charset="0"/>
                <a:cs typeface="Times New Roman" panose="02020603050405020304" pitchFamily="18" charset="0"/>
              </a:rPr>
              <a:t>. </a:t>
            </a:r>
            <a:r>
              <a:rPr lang="el-GR" sz="2000" dirty="0" err="1">
                <a:latin typeface="Times New Roman" panose="02020603050405020304" pitchFamily="18" charset="0"/>
                <a:cs typeface="Times New Roman" panose="02020603050405020304" pitchFamily="18" charset="0"/>
              </a:rPr>
              <a:t>ὃ</a:t>
            </a:r>
            <a:r>
              <a:rPr lang="el-GR" sz="2000" dirty="0">
                <a:latin typeface="Times New Roman" panose="02020603050405020304" pitchFamily="18" charset="0"/>
                <a:cs typeface="Times New Roman" panose="02020603050405020304" pitchFamily="18" charset="0"/>
              </a:rPr>
              <a:t> </a:t>
            </a:r>
            <a:r>
              <a:rPr lang="el-GR" sz="2000" dirty="0" err="1">
                <a:latin typeface="Times New Roman" panose="02020603050405020304" pitchFamily="18" charset="0"/>
                <a:cs typeface="Times New Roman" panose="02020603050405020304" pitchFamily="18" charset="0"/>
              </a:rPr>
              <a:t>γέγονεν</a:t>
            </a:r>
            <a:r>
              <a:rPr lang="el-GR" sz="2000" dirty="0">
                <a:latin typeface="Times New Roman" panose="02020603050405020304" pitchFamily="18" charset="0"/>
                <a:cs typeface="Times New Roman" panose="02020603050405020304" pitchFamily="18" charset="0"/>
              </a:rPr>
              <a:t> </a:t>
            </a:r>
            <a:r>
              <a:rPr lang="el-GR" sz="2000" baseline="30000" dirty="0">
                <a:latin typeface="Times New Roman" panose="02020603050405020304" pitchFamily="18" charset="0"/>
                <a:cs typeface="Times New Roman" panose="02020603050405020304" pitchFamily="18" charset="0"/>
              </a:rPr>
              <a:t>4</a:t>
            </a:r>
            <a:r>
              <a:rPr lang="el-GR" sz="2000" dirty="0">
                <a:latin typeface="Times New Roman" panose="02020603050405020304" pitchFamily="18" charset="0"/>
                <a:cs typeface="Times New Roman" panose="02020603050405020304" pitchFamily="18" charset="0"/>
              </a:rPr>
              <a:t>ἐν </a:t>
            </a:r>
            <a:r>
              <a:rPr lang="el-GR" sz="2000" dirty="0" err="1">
                <a:latin typeface="Times New Roman" panose="02020603050405020304" pitchFamily="18" charset="0"/>
                <a:cs typeface="Times New Roman" panose="02020603050405020304" pitchFamily="18" charset="0"/>
              </a:rPr>
              <a:t>αὐτῷ</a:t>
            </a:r>
            <a:r>
              <a:rPr lang="el-GR" sz="2000" dirty="0">
                <a:latin typeface="Times New Roman" panose="02020603050405020304" pitchFamily="18" charset="0"/>
                <a:cs typeface="Times New Roman" panose="02020603050405020304" pitchFamily="18" charset="0"/>
              </a:rPr>
              <a:t> </a:t>
            </a:r>
            <a:r>
              <a:rPr lang="el-GR" sz="2000" dirty="0" err="1">
                <a:latin typeface="Times New Roman" panose="02020603050405020304" pitchFamily="18" charset="0"/>
                <a:cs typeface="Times New Roman" panose="02020603050405020304" pitchFamily="18" charset="0"/>
              </a:rPr>
              <a:t>ζωὴ</a:t>
            </a:r>
            <a:r>
              <a:rPr lang="el-GR" sz="2000" dirty="0">
                <a:latin typeface="Times New Roman" panose="02020603050405020304" pitchFamily="18" charset="0"/>
                <a:cs typeface="Times New Roman" panose="02020603050405020304" pitchFamily="18" charset="0"/>
              </a:rPr>
              <a:t> </a:t>
            </a:r>
            <a:r>
              <a:rPr lang="el-GR" sz="2000" dirty="0" err="1">
                <a:latin typeface="Times New Roman" panose="02020603050405020304" pitchFamily="18" charset="0"/>
                <a:cs typeface="Times New Roman" panose="02020603050405020304" pitchFamily="18" charset="0"/>
              </a:rPr>
              <a:t>ἦν</a:t>
            </a:r>
            <a:r>
              <a:rPr lang="el-GR" sz="2000" dirty="0">
                <a:latin typeface="Times New Roman" panose="02020603050405020304" pitchFamily="18" charset="0"/>
                <a:cs typeface="Times New Roman" panose="02020603050405020304" pitchFamily="18" charset="0"/>
              </a:rPr>
              <a:t>, </a:t>
            </a:r>
            <a:r>
              <a:rPr lang="el-GR" sz="2000" dirty="0" err="1">
                <a:latin typeface="Times New Roman" panose="02020603050405020304" pitchFamily="18" charset="0"/>
                <a:cs typeface="Times New Roman" panose="02020603050405020304" pitchFamily="18" charset="0"/>
              </a:rPr>
              <a:t>καὶ</a:t>
            </a:r>
            <a:r>
              <a:rPr lang="el-GR" sz="2000" dirty="0">
                <a:latin typeface="Times New Roman" panose="02020603050405020304" pitchFamily="18" charset="0"/>
                <a:cs typeface="Times New Roman" panose="02020603050405020304" pitchFamily="18" charset="0"/>
              </a:rPr>
              <a:t> </a:t>
            </a:r>
            <a:r>
              <a:rPr lang="el-GR" sz="2000" dirty="0" err="1">
                <a:latin typeface="Times New Roman" panose="02020603050405020304" pitchFamily="18" charset="0"/>
                <a:cs typeface="Times New Roman" panose="02020603050405020304" pitchFamily="18" charset="0"/>
              </a:rPr>
              <a:t>ἡ</a:t>
            </a:r>
            <a:r>
              <a:rPr lang="el-GR" sz="2000" dirty="0">
                <a:latin typeface="Times New Roman" panose="02020603050405020304" pitchFamily="18" charset="0"/>
                <a:cs typeface="Times New Roman" panose="02020603050405020304" pitchFamily="18" charset="0"/>
              </a:rPr>
              <a:t> </a:t>
            </a:r>
            <a:r>
              <a:rPr lang="el-GR" sz="2000" dirty="0" err="1">
                <a:latin typeface="Times New Roman" panose="02020603050405020304" pitchFamily="18" charset="0"/>
                <a:cs typeface="Times New Roman" panose="02020603050405020304" pitchFamily="18" charset="0"/>
              </a:rPr>
              <a:t>ζωὴ</a:t>
            </a:r>
            <a:r>
              <a:rPr lang="el-GR" sz="2000" dirty="0">
                <a:latin typeface="Times New Roman" panose="02020603050405020304" pitchFamily="18" charset="0"/>
                <a:cs typeface="Times New Roman" panose="02020603050405020304" pitchFamily="18" charset="0"/>
              </a:rPr>
              <a:t> </a:t>
            </a:r>
            <a:r>
              <a:rPr lang="el-GR" sz="2000" dirty="0" err="1">
                <a:latin typeface="Times New Roman" panose="02020603050405020304" pitchFamily="18" charset="0"/>
                <a:cs typeface="Times New Roman" panose="02020603050405020304" pitchFamily="18" charset="0"/>
              </a:rPr>
              <a:t>ἦν</a:t>
            </a:r>
            <a:r>
              <a:rPr lang="el-GR" sz="2000" dirty="0">
                <a:latin typeface="Times New Roman" panose="02020603050405020304" pitchFamily="18" charset="0"/>
                <a:cs typeface="Times New Roman" panose="02020603050405020304" pitchFamily="18" charset="0"/>
              </a:rPr>
              <a:t> </a:t>
            </a:r>
            <a:r>
              <a:rPr lang="el-GR" sz="2000" dirty="0" err="1">
                <a:latin typeface="Times New Roman" panose="02020603050405020304" pitchFamily="18" charset="0"/>
                <a:cs typeface="Times New Roman" panose="02020603050405020304" pitchFamily="18" charset="0"/>
              </a:rPr>
              <a:t>τὸ</a:t>
            </a:r>
            <a:r>
              <a:rPr lang="el-GR" sz="2000" dirty="0">
                <a:latin typeface="Times New Roman" panose="02020603050405020304" pitchFamily="18" charset="0"/>
                <a:cs typeface="Times New Roman" panose="02020603050405020304" pitchFamily="18" charset="0"/>
              </a:rPr>
              <a:t> </a:t>
            </a:r>
            <a:r>
              <a:rPr lang="el-GR" sz="2000" dirty="0" err="1">
                <a:latin typeface="Times New Roman" panose="02020603050405020304" pitchFamily="18" charset="0"/>
                <a:cs typeface="Times New Roman" panose="02020603050405020304" pitchFamily="18" charset="0"/>
              </a:rPr>
              <a:t>φῶς</a:t>
            </a:r>
            <a:r>
              <a:rPr lang="el-GR" sz="2000" dirty="0">
                <a:latin typeface="Times New Roman" panose="02020603050405020304" pitchFamily="18" charset="0"/>
                <a:cs typeface="Times New Roman" panose="02020603050405020304" pitchFamily="18" charset="0"/>
              </a:rPr>
              <a:t> </a:t>
            </a:r>
            <a:r>
              <a:rPr lang="el-GR" sz="2000" dirty="0" err="1">
                <a:latin typeface="Times New Roman" panose="02020603050405020304" pitchFamily="18" charset="0"/>
                <a:cs typeface="Times New Roman" panose="02020603050405020304" pitchFamily="18" charset="0"/>
              </a:rPr>
              <a:t>τῶν</a:t>
            </a:r>
            <a:r>
              <a:rPr lang="el-GR" sz="2000" dirty="0">
                <a:latin typeface="Times New Roman" panose="02020603050405020304" pitchFamily="18" charset="0"/>
                <a:cs typeface="Times New Roman" panose="02020603050405020304" pitchFamily="18" charset="0"/>
              </a:rPr>
              <a:t> </a:t>
            </a:r>
            <a:r>
              <a:rPr lang="el-GR" sz="2000" dirty="0" err="1">
                <a:latin typeface="Times New Roman" panose="02020603050405020304" pitchFamily="18" charset="0"/>
                <a:cs typeface="Times New Roman" panose="02020603050405020304" pitchFamily="18" charset="0"/>
              </a:rPr>
              <a:t>ἀνθρώπων</a:t>
            </a:r>
            <a:r>
              <a:rPr lang="el-GR" sz="2000" dirty="0">
                <a:latin typeface="Times New Roman" panose="02020603050405020304" pitchFamily="18" charset="0"/>
                <a:cs typeface="Times New Roman" panose="02020603050405020304" pitchFamily="18" charset="0"/>
              </a:rPr>
              <a:t>· </a:t>
            </a:r>
            <a:r>
              <a:rPr lang="el-GR" sz="2000" baseline="30000" dirty="0">
                <a:latin typeface="Times New Roman" panose="02020603050405020304" pitchFamily="18" charset="0"/>
                <a:cs typeface="Times New Roman" panose="02020603050405020304" pitchFamily="18" charset="0"/>
              </a:rPr>
              <a:t>5</a:t>
            </a:r>
            <a:r>
              <a:rPr lang="el-GR" sz="2000" dirty="0">
                <a:latin typeface="Times New Roman" panose="02020603050405020304" pitchFamily="18" charset="0"/>
                <a:cs typeface="Times New Roman" panose="02020603050405020304" pitchFamily="18" charset="0"/>
              </a:rPr>
              <a:t>καὶ </a:t>
            </a:r>
            <a:r>
              <a:rPr lang="el-GR" sz="2000" dirty="0" err="1">
                <a:latin typeface="Times New Roman" panose="02020603050405020304" pitchFamily="18" charset="0"/>
                <a:cs typeface="Times New Roman" panose="02020603050405020304" pitchFamily="18" charset="0"/>
              </a:rPr>
              <a:t>τὸ</a:t>
            </a:r>
            <a:r>
              <a:rPr lang="el-GR" sz="2000" dirty="0">
                <a:latin typeface="Times New Roman" panose="02020603050405020304" pitchFamily="18" charset="0"/>
                <a:cs typeface="Times New Roman" panose="02020603050405020304" pitchFamily="18" charset="0"/>
              </a:rPr>
              <a:t> </a:t>
            </a:r>
            <a:r>
              <a:rPr lang="el-GR" sz="2000" dirty="0" err="1">
                <a:latin typeface="Times New Roman" panose="02020603050405020304" pitchFamily="18" charset="0"/>
                <a:cs typeface="Times New Roman" panose="02020603050405020304" pitchFamily="18" charset="0"/>
              </a:rPr>
              <a:t>φῶς</a:t>
            </a:r>
            <a:r>
              <a:rPr lang="el-GR" sz="2000" dirty="0">
                <a:latin typeface="Times New Roman" panose="02020603050405020304" pitchFamily="18" charset="0"/>
                <a:cs typeface="Times New Roman" panose="02020603050405020304" pitchFamily="18" charset="0"/>
              </a:rPr>
              <a:t> </a:t>
            </a:r>
            <a:r>
              <a:rPr lang="el-GR" sz="2000" dirty="0" err="1">
                <a:latin typeface="Times New Roman" panose="02020603050405020304" pitchFamily="18" charset="0"/>
                <a:cs typeface="Times New Roman" panose="02020603050405020304" pitchFamily="18" charset="0"/>
              </a:rPr>
              <a:t>ἐν</a:t>
            </a:r>
            <a:r>
              <a:rPr lang="el-GR" sz="2000" dirty="0">
                <a:latin typeface="Times New Roman" panose="02020603050405020304" pitchFamily="18" charset="0"/>
                <a:cs typeface="Times New Roman" panose="02020603050405020304" pitchFamily="18" charset="0"/>
              </a:rPr>
              <a:t> </a:t>
            </a:r>
            <a:r>
              <a:rPr lang="el-GR" sz="2000" dirty="0" err="1">
                <a:latin typeface="Times New Roman" panose="02020603050405020304" pitchFamily="18" charset="0"/>
                <a:cs typeface="Times New Roman" panose="02020603050405020304" pitchFamily="18" charset="0"/>
              </a:rPr>
              <a:t>τῇ</a:t>
            </a:r>
            <a:r>
              <a:rPr lang="el-GR" sz="2000" dirty="0">
                <a:latin typeface="Times New Roman" panose="02020603050405020304" pitchFamily="18" charset="0"/>
                <a:cs typeface="Times New Roman" panose="02020603050405020304" pitchFamily="18" charset="0"/>
              </a:rPr>
              <a:t> </a:t>
            </a:r>
            <a:r>
              <a:rPr lang="el-GR" sz="2000" dirty="0" err="1">
                <a:latin typeface="Times New Roman" panose="02020603050405020304" pitchFamily="18" charset="0"/>
                <a:cs typeface="Times New Roman" panose="02020603050405020304" pitchFamily="18" charset="0"/>
              </a:rPr>
              <a:t>σκοτίᾳ</a:t>
            </a:r>
            <a:r>
              <a:rPr lang="el-GR" sz="2000" dirty="0">
                <a:latin typeface="Times New Roman" panose="02020603050405020304" pitchFamily="18" charset="0"/>
                <a:cs typeface="Times New Roman" panose="02020603050405020304" pitchFamily="18" charset="0"/>
              </a:rPr>
              <a:t> </a:t>
            </a:r>
            <a:r>
              <a:rPr lang="el-GR" sz="2000" dirty="0" err="1">
                <a:latin typeface="Times New Roman" panose="02020603050405020304" pitchFamily="18" charset="0"/>
                <a:cs typeface="Times New Roman" panose="02020603050405020304" pitchFamily="18" charset="0"/>
              </a:rPr>
              <a:t>φαίνει</a:t>
            </a:r>
            <a:r>
              <a:rPr lang="el-GR" sz="2000" dirty="0">
                <a:latin typeface="Times New Roman" panose="02020603050405020304" pitchFamily="18" charset="0"/>
                <a:cs typeface="Times New Roman" panose="02020603050405020304" pitchFamily="18" charset="0"/>
              </a:rPr>
              <a:t>, </a:t>
            </a:r>
            <a:r>
              <a:rPr lang="el-GR" sz="2000" dirty="0" err="1">
                <a:latin typeface="Times New Roman" panose="02020603050405020304" pitchFamily="18" charset="0"/>
                <a:cs typeface="Times New Roman" panose="02020603050405020304" pitchFamily="18" charset="0"/>
              </a:rPr>
              <a:t>καὶ</a:t>
            </a:r>
            <a:r>
              <a:rPr lang="el-GR" sz="2000" dirty="0">
                <a:latin typeface="Times New Roman" panose="02020603050405020304" pitchFamily="18" charset="0"/>
                <a:cs typeface="Times New Roman" panose="02020603050405020304" pitchFamily="18" charset="0"/>
              </a:rPr>
              <a:t> </a:t>
            </a:r>
            <a:r>
              <a:rPr lang="el-GR" sz="2000" dirty="0" err="1">
                <a:latin typeface="Times New Roman" panose="02020603050405020304" pitchFamily="18" charset="0"/>
                <a:cs typeface="Times New Roman" panose="02020603050405020304" pitchFamily="18" charset="0"/>
              </a:rPr>
              <a:t>ἡ</a:t>
            </a:r>
            <a:r>
              <a:rPr lang="el-GR" sz="2000" dirty="0">
                <a:latin typeface="Times New Roman" panose="02020603050405020304" pitchFamily="18" charset="0"/>
                <a:cs typeface="Times New Roman" panose="02020603050405020304" pitchFamily="18" charset="0"/>
              </a:rPr>
              <a:t> σκοτία </a:t>
            </a:r>
            <a:r>
              <a:rPr lang="el-GR" sz="2000" dirty="0" err="1">
                <a:latin typeface="Times New Roman" panose="02020603050405020304" pitchFamily="18" charset="0"/>
                <a:cs typeface="Times New Roman" panose="02020603050405020304" pitchFamily="18" charset="0"/>
              </a:rPr>
              <a:t>αὐτὸ</a:t>
            </a:r>
            <a:r>
              <a:rPr lang="el-GR" sz="2000" dirty="0">
                <a:latin typeface="Times New Roman" panose="02020603050405020304" pitchFamily="18" charset="0"/>
                <a:cs typeface="Times New Roman" panose="02020603050405020304" pitchFamily="18" charset="0"/>
              </a:rPr>
              <a:t> </a:t>
            </a:r>
            <a:r>
              <a:rPr lang="el-GR" sz="2000" dirty="0" err="1">
                <a:latin typeface="Times New Roman" panose="02020603050405020304" pitchFamily="18" charset="0"/>
                <a:cs typeface="Times New Roman" panose="02020603050405020304" pitchFamily="18" charset="0"/>
              </a:rPr>
              <a:t>οὐ</a:t>
            </a:r>
            <a:r>
              <a:rPr lang="el-GR" sz="2000" dirty="0">
                <a:latin typeface="Times New Roman" panose="02020603050405020304" pitchFamily="18" charset="0"/>
                <a:cs typeface="Times New Roman" panose="02020603050405020304" pitchFamily="18" charset="0"/>
              </a:rPr>
              <a:t> </a:t>
            </a:r>
            <a:r>
              <a:rPr lang="el-GR" sz="2000" dirty="0" err="1">
                <a:latin typeface="Times New Roman" panose="02020603050405020304" pitchFamily="18" charset="0"/>
                <a:cs typeface="Times New Roman" panose="02020603050405020304" pitchFamily="18" charset="0"/>
              </a:rPr>
              <a:t>κατέλαβεν</a:t>
            </a:r>
            <a:r>
              <a:rPr lang="el-GR" sz="2000" dirty="0">
                <a:latin typeface="Times New Roman" panose="02020603050405020304" pitchFamily="18" charset="0"/>
                <a:cs typeface="Times New Roman" panose="02020603050405020304" pitchFamily="18" charset="0"/>
              </a:rPr>
              <a:t>. </a:t>
            </a:r>
            <a:r>
              <a:rPr lang="el-GR" sz="2000" baseline="30000" dirty="0">
                <a:latin typeface="Times New Roman" panose="02020603050405020304" pitchFamily="18" charset="0"/>
                <a:cs typeface="Times New Roman" panose="02020603050405020304" pitchFamily="18" charset="0"/>
              </a:rPr>
              <a:t>6</a:t>
            </a:r>
            <a:r>
              <a:rPr lang="el-GR" sz="2000" dirty="0">
                <a:latin typeface="Times New Roman" panose="02020603050405020304" pitchFamily="18" charset="0"/>
                <a:cs typeface="Times New Roman" panose="02020603050405020304" pitchFamily="18" charset="0"/>
              </a:rPr>
              <a:t>Ἐγένετο </a:t>
            </a:r>
            <a:r>
              <a:rPr lang="el-GR" sz="2000" dirty="0" err="1">
                <a:latin typeface="Times New Roman" panose="02020603050405020304" pitchFamily="18" charset="0"/>
                <a:cs typeface="Times New Roman" panose="02020603050405020304" pitchFamily="18" charset="0"/>
              </a:rPr>
              <a:t>ἄνθρωπος</a:t>
            </a:r>
            <a:r>
              <a:rPr lang="el-GR" sz="2000" dirty="0">
                <a:latin typeface="Times New Roman" panose="02020603050405020304" pitchFamily="18" charset="0"/>
                <a:cs typeface="Times New Roman" panose="02020603050405020304" pitchFamily="18" charset="0"/>
              </a:rPr>
              <a:t> </a:t>
            </a:r>
            <a:r>
              <a:rPr lang="el-GR" sz="2000" dirty="0" err="1">
                <a:latin typeface="Times New Roman" panose="02020603050405020304" pitchFamily="18" charset="0"/>
                <a:cs typeface="Times New Roman" panose="02020603050405020304" pitchFamily="18" charset="0"/>
              </a:rPr>
              <a:t>ἀπεσταλμένος</a:t>
            </a:r>
            <a:r>
              <a:rPr lang="el-GR" sz="2000" dirty="0">
                <a:latin typeface="Times New Roman" panose="02020603050405020304" pitchFamily="18" charset="0"/>
                <a:cs typeface="Times New Roman" panose="02020603050405020304" pitchFamily="18" charset="0"/>
              </a:rPr>
              <a:t> </a:t>
            </a:r>
            <a:r>
              <a:rPr lang="el-GR" sz="2000" dirty="0" err="1">
                <a:latin typeface="Times New Roman" panose="02020603050405020304" pitchFamily="18" charset="0"/>
                <a:cs typeface="Times New Roman" panose="02020603050405020304" pitchFamily="18" charset="0"/>
              </a:rPr>
              <a:t>παρὰ</a:t>
            </a:r>
            <a:r>
              <a:rPr lang="el-GR" sz="2000" dirty="0">
                <a:latin typeface="Times New Roman" panose="02020603050405020304" pitchFamily="18" charset="0"/>
                <a:cs typeface="Times New Roman" panose="02020603050405020304" pitchFamily="18" charset="0"/>
              </a:rPr>
              <a:t> </a:t>
            </a:r>
            <a:r>
              <a:rPr lang="el-GR" sz="2000" dirty="0" err="1">
                <a:latin typeface="Times New Roman" panose="02020603050405020304" pitchFamily="18" charset="0"/>
                <a:cs typeface="Times New Roman" panose="02020603050405020304" pitchFamily="18" charset="0"/>
              </a:rPr>
              <a:t>θεοῦ</a:t>
            </a:r>
            <a:r>
              <a:rPr lang="el-GR" sz="2000" dirty="0">
                <a:latin typeface="Times New Roman" panose="02020603050405020304" pitchFamily="18" charset="0"/>
                <a:cs typeface="Times New Roman" panose="02020603050405020304" pitchFamily="18" charset="0"/>
              </a:rPr>
              <a:t>, </a:t>
            </a:r>
            <a:r>
              <a:rPr lang="el-GR" sz="2000" dirty="0" err="1">
                <a:latin typeface="Times New Roman" panose="02020603050405020304" pitchFamily="18" charset="0"/>
                <a:cs typeface="Times New Roman" panose="02020603050405020304" pitchFamily="18" charset="0"/>
              </a:rPr>
              <a:t>ὄνομα</a:t>
            </a:r>
            <a:r>
              <a:rPr lang="el-GR" sz="2000" dirty="0">
                <a:latin typeface="Times New Roman" panose="02020603050405020304" pitchFamily="18" charset="0"/>
                <a:cs typeface="Times New Roman" panose="02020603050405020304" pitchFamily="18" charset="0"/>
              </a:rPr>
              <a:t> </a:t>
            </a:r>
            <a:r>
              <a:rPr lang="el-GR" sz="2000" dirty="0" err="1">
                <a:latin typeface="Times New Roman" panose="02020603050405020304" pitchFamily="18" charset="0"/>
                <a:cs typeface="Times New Roman" panose="02020603050405020304" pitchFamily="18" charset="0"/>
              </a:rPr>
              <a:t>αὐτῷ</a:t>
            </a:r>
            <a:r>
              <a:rPr lang="el-GR" sz="2000" dirty="0">
                <a:latin typeface="Times New Roman" panose="02020603050405020304" pitchFamily="18" charset="0"/>
                <a:cs typeface="Times New Roman" panose="02020603050405020304" pitchFamily="18" charset="0"/>
              </a:rPr>
              <a:t> </a:t>
            </a:r>
            <a:r>
              <a:rPr lang="el-GR" sz="2000" dirty="0" err="1">
                <a:latin typeface="Times New Roman" panose="02020603050405020304" pitchFamily="18" charset="0"/>
                <a:cs typeface="Times New Roman" panose="02020603050405020304" pitchFamily="18" charset="0"/>
              </a:rPr>
              <a:t>Ἰωάννης</a:t>
            </a:r>
            <a:r>
              <a:rPr lang="el-GR" sz="2000" dirty="0">
                <a:latin typeface="Times New Roman" panose="02020603050405020304" pitchFamily="18" charset="0"/>
                <a:cs typeface="Times New Roman" panose="02020603050405020304" pitchFamily="18" charset="0"/>
              </a:rPr>
              <a:t>· </a:t>
            </a:r>
            <a:r>
              <a:rPr lang="el-GR" sz="2000" baseline="30000" dirty="0">
                <a:latin typeface="Times New Roman" panose="02020603050405020304" pitchFamily="18" charset="0"/>
                <a:cs typeface="Times New Roman" panose="02020603050405020304" pitchFamily="18" charset="0"/>
              </a:rPr>
              <a:t>7</a:t>
            </a:r>
            <a:r>
              <a:rPr lang="el-GR" sz="2000" dirty="0">
                <a:latin typeface="Times New Roman" panose="02020603050405020304" pitchFamily="18" charset="0"/>
                <a:cs typeface="Times New Roman" panose="02020603050405020304" pitchFamily="18" charset="0"/>
              </a:rPr>
              <a:t>οὗτος </a:t>
            </a:r>
            <a:r>
              <a:rPr lang="el-GR" sz="2000" dirty="0" err="1">
                <a:latin typeface="Times New Roman" panose="02020603050405020304" pitchFamily="18" charset="0"/>
                <a:cs typeface="Times New Roman" panose="02020603050405020304" pitchFamily="18" charset="0"/>
              </a:rPr>
              <a:t>ἦλθεν</a:t>
            </a:r>
            <a:r>
              <a:rPr lang="el-GR" sz="2000" dirty="0">
                <a:latin typeface="Times New Roman" panose="02020603050405020304" pitchFamily="18" charset="0"/>
                <a:cs typeface="Times New Roman" panose="02020603050405020304" pitchFamily="18" charset="0"/>
              </a:rPr>
              <a:t> </a:t>
            </a:r>
            <a:r>
              <a:rPr lang="el-GR" sz="2000" dirty="0" err="1">
                <a:latin typeface="Times New Roman" panose="02020603050405020304" pitchFamily="18" charset="0"/>
                <a:cs typeface="Times New Roman" panose="02020603050405020304" pitchFamily="18" charset="0"/>
              </a:rPr>
              <a:t>εἰς</a:t>
            </a:r>
            <a:r>
              <a:rPr lang="el-GR" sz="2000" dirty="0">
                <a:latin typeface="Times New Roman" panose="02020603050405020304" pitchFamily="18" charset="0"/>
                <a:cs typeface="Times New Roman" panose="02020603050405020304" pitchFamily="18" charset="0"/>
              </a:rPr>
              <a:t> </a:t>
            </a:r>
            <a:r>
              <a:rPr lang="el-GR" sz="2000" dirty="0" err="1">
                <a:latin typeface="Times New Roman" panose="02020603050405020304" pitchFamily="18" charset="0"/>
                <a:cs typeface="Times New Roman" panose="02020603050405020304" pitchFamily="18" charset="0"/>
              </a:rPr>
              <a:t>μαρτυρίαν</a:t>
            </a:r>
            <a:r>
              <a:rPr lang="el-GR" sz="2000" dirty="0">
                <a:latin typeface="Times New Roman" panose="02020603050405020304" pitchFamily="18" charset="0"/>
                <a:cs typeface="Times New Roman" panose="02020603050405020304" pitchFamily="18" charset="0"/>
              </a:rPr>
              <a:t>, </a:t>
            </a:r>
            <a:r>
              <a:rPr lang="el-GR" sz="2000" dirty="0" err="1">
                <a:latin typeface="Times New Roman" panose="02020603050405020304" pitchFamily="18" charset="0"/>
                <a:cs typeface="Times New Roman" panose="02020603050405020304" pitchFamily="18" charset="0"/>
              </a:rPr>
              <a:t>ἵνα</a:t>
            </a:r>
            <a:r>
              <a:rPr lang="el-GR" sz="2000" dirty="0">
                <a:latin typeface="Times New Roman" panose="02020603050405020304" pitchFamily="18" charset="0"/>
                <a:cs typeface="Times New Roman" panose="02020603050405020304" pitchFamily="18" charset="0"/>
              </a:rPr>
              <a:t> </a:t>
            </a:r>
            <a:r>
              <a:rPr lang="el-GR" sz="2000" dirty="0" err="1">
                <a:latin typeface="Times New Roman" panose="02020603050405020304" pitchFamily="18" charset="0"/>
                <a:cs typeface="Times New Roman" panose="02020603050405020304" pitchFamily="18" charset="0"/>
              </a:rPr>
              <a:t>μαρτυρήσῃ</a:t>
            </a:r>
            <a:r>
              <a:rPr lang="el-GR" sz="2000" dirty="0">
                <a:latin typeface="Times New Roman" panose="02020603050405020304" pitchFamily="18" charset="0"/>
                <a:cs typeface="Times New Roman" panose="02020603050405020304" pitchFamily="18" charset="0"/>
              </a:rPr>
              <a:t> </a:t>
            </a:r>
            <a:r>
              <a:rPr lang="el-GR" sz="2000" dirty="0" err="1">
                <a:latin typeface="Times New Roman" panose="02020603050405020304" pitchFamily="18" charset="0"/>
                <a:cs typeface="Times New Roman" panose="02020603050405020304" pitchFamily="18" charset="0"/>
              </a:rPr>
              <a:t>περὶ</a:t>
            </a:r>
            <a:r>
              <a:rPr lang="el-GR" sz="2000" dirty="0">
                <a:latin typeface="Times New Roman" panose="02020603050405020304" pitchFamily="18" charset="0"/>
                <a:cs typeface="Times New Roman" panose="02020603050405020304" pitchFamily="18" charset="0"/>
              </a:rPr>
              <a:t> </a:t>
            </a:r>
            <a:r>
              <a:rPr lang="el-GR" sz="2000" dirty="0" err="1">
                <a:latin typeface="Times New Roman" panose="02020603050405020304" pitchFamily="18" charset="0"/>
                <a:cs typeface="Times New Roman" panose="02020603050405020304" pitchFamily="18" charset="0"/>
              </a:rPr>
              <a:t>τοῦ</a:t>
            </a:r>
            <a:r>
              <a:rPr lang="el-GR" sz="2000" dirty="0">
                <a:latin typeface="Times New Roman" panose="02020603050405020304" pitchFamily="18" charset="0"/>
                <a:cs typeface="Times New Roman" panose="02020603050405020304" pitchFamily="18" charset="0"/>
              </a:rPr>
              <a:t> φωτός, </a:t>
            </a:r>
            <a:r>
              <a:rPr lang="el-GR" sz="2000" dirty="0" err="1">
                <a:latin typeface="Times New Roman" panose="02020603050405020304" pitchFamily="18" charset="0"/>
                <a:cs typeface="Times New Roman" panose="02020603050405020304" pitchFamily="18" charset="0"/>
              </a:rPr>
              <a:t>ἵνα</a:t>
            </a:r>
            <a:r>
              <a:rPr lang="el-GR" sz="2000" dirty="0">
                <a:latin typeface="Times New Roman" panose="02020603050405020304" pitchFamily="18" charset="0"/>
                <a:cs typeface="Times New Roman" panose="02020603050405020304" pitchFamily="18" charset="0"/>
              </a:rPr>
              <a:t> πάντες </a:t>
            </a:r>
            <a:r>
              <a:rPr lang="el-GR" sz="2000" dirty="0" err="1">
                <a:latin typeface="Times New Roman" panose="02020603050405020304" pitchFamily="18" charset="0"/>
                <a:cs typeface="Times New Roman" panose="02020603050405020304" pitchFamily="18" charset="0"/>
              </a:rPr>
              <a:t>πιστεύσωσιν</a:t>
            </a:r>
            <a:r>
              <a:rPr lang="el-GR" sz="2000" dirty="0">
                <a:latin typeface="Times New Roman" panose="02020603050405020304" pitchFamily="18" charset="0"/>
                <a:cs typeface="Times New Roman" panose="02020603050405020304" pitchFamily="18" charset="0"/>
              </a:rPr>
              <a:t> δι’ </a:t>
            </a:r>
            <a:r>
              <a:rPr lang="el-GR" sz="2000" dirty="0" err="1">
                <a:latin typeface="Times New Roman" panose="02020603050405020304" pitchFamily="18" charset="0"/>
                <a:cs typeface="Times New Roman" panose="02020603050405020304" pitchFamily="18" charset="0"/>
              </a:rPr>
              <a:t>αὐτοῦ</a:t>
            </a:r>
            <a:r>
              <a:rPr lang="el-GR" sz="2000" dirty="0">
                <a:latin typeface="Times New Roman" panose="02020603050405020304" pitchFamily="18" charset="0"/>
                <a:cs typeface="Times New Roman" panose="02020603050405020304" pitchFamily="18" charset="0"/>
              </a:rPr>
              <a:t>. </a:t>
            </a:r>
            <a:r>
              <a:rPr lang="el-GR" sz="2000" baseline="30000" dirty="0">
                <a:latin typeface="Times New Roman" panose="02020603050405020304" pitchFamily="18" charset="0"/>
                <a:cs typeface="Times New Roman" panose="02020603050405020304" pitchFamily="18" charset="0"/>
              </a:rPr>
              <a:t>8</a:t>
            </a:r>
            <a:r>
              <a:rPr lang="el-GR" sz="2000" dirty="0">
                <a:latin typeface="Times New Roman" panose="02020603050405020304" pitchFamily="18" charset="0"/>
                <a:cs typeface="Times New Roman" panose="02020603050405020304" pitchFamily="18" charset="0"/>
              </a:rPr>
              <a:t>οὐκ </a:t>
            </a:r>
            <a:r>
              <a:rPr lang="el-GR" sz="2000" dirty="0" err="1">
                <a:latin typeface="Times New Roman" panose="02020603050405020304" pitchFamily="18" charset="0"/>
                <a:cs typeface="Times New Roman" panose="02020603050405020304" pitchFamily="18" charset="0"/>
              </a:rPr>
              <a:t>ἦν</a:t>
            </a:r>
            <a:r>
              <a:rPr lang="el-GR" sz="2000" dirty="0">
                <a:latin typeface="Times New Roman" panose="02020603050405020304" pitchFamily="18" charset="0"/>
                <a:cs typeface="Times New Roman" panose="02020603050405020304" pitchFamily="18" charset="0"/>
              </a:rPr>
              <a:t> </a:t>
            </a:r>
            <a:r>
              <a:rPr lang="el-GR" sz="2000" dirty="0" err="1">
                <a:latin typeface="Times New Roman" panose="02020603050405020304" pitchFamily="18" charset="0"/>
                <a:cs typeface="Times New Roman" panose="02020603050405020304" pitchFamily="18" charset="0"/>
              </a:rPr>
              <a:t>ἐκεῖνος</a:t>
            </a:r>
            <a:r>
              <a:rPr lang="el-GR" sz="2000" dirty="0">
                <a:latin typeface="Times New Roman" panose="02020603050405020304" pitchFamily="18" charset="0"/>
                <a:cs typeface="Times New Roman" panose="02020603050405020304" pitchFamily="18" charset="0"/>
              </a:rPr>
              <a:t> </a:t>
            </a:r>
            <a:r>
              <a:rPr lang="el-GR" sz="2000" dirty="0" err="1">
                <a:latin typeface="Times New Roman" panose="02020603050405020304" pitchFamily="18" charset="0"/>
                <a:cs typeface="Times New Roman" panose="02020603050405020304" pitchFamily="18" charset="0"/>
              </a:rPr>
              <a:t>τὸ</a:t>
            </a:r>
            <a:r>
              <a:rPr lang="el-GR" sz="2000" dirty="0">
                <a:latin typeface="Times New Roman" panose="02020603050405020304" pitchFamily="18" charset="0"/>
                <a:cs typeface="Times New Roman" panose="02020603050405020304" pitchFamily="18" charset="0"/>
              </a:rPr>
              <a:t> </a:t>
            </a:r>
            <a:r>
              <a:rPr lang="el-GR" sz="2000" dirty="0" err="1">
                <a:latin typeface="Times New Roman" panose="02020603050405020304" pitchFamily="18" charset="0"/>
                <a:cs typeface="Times New Roman" panose="02020603050405020304" pitchFamily="18" charset="0"/>
              </a:rPr>
              <a:t>φῶς</a:t>
            </a:r>
            <a:r>
              <a:rPr lang="el-GR" sz="2000" dirty="0">
                <a:latin typeface="Times New Roman" panose="02020603050405020304" pitchFamily="18" charset="0"/>
                <a:cs typeface="Times New Roman" panose="02020603050405020304" pitchFamily="18" charset="0"/>
              </a:rPr>
              <a:t>, </a:t>
            </a:r>
            <a:r>
              <a:rPr lang="el-GR" sz="2000" dirty="0" err="1">
                <a:latin typeface="Times New Roman" panose="02020603050405020304" pitchFamily="18" charset="0"/>
                <a:cs typeface="Times New Roman" panose="02020603050405020304" pitchFamily="18" charset="0"/>
              </a:rPr>
              <a:t>ἀλλ</a:t>
            </a:r>
            <a:r>
              <a:rPr lang="el-GR" sz="2000" dirty="0">
                <a:latin typeface="Times New Roman" panose="02020603050405020304" pitchFamily="18" charset="0"/>
                <a:cs typeface="Times New Roman" panose="02020603050405020304" pitchFamily="18" charset="0"/>
              </a:rPr>
              <a:t>’ </a:t>
            </a:r>
            <a:r>
              <a:rPr lang="el-GR" sz="2000" dirty="0" err="1">
                <a:latin typeface="Times New Roman" panose="02020603050405020304" pitchFamily="18" charset="0"/>
                <a:cs typeface="Times New Roman" panose="02020603050405020304" pitchFamily="18" charset="0"/>
              </a:rPr>
              <a:t>ἵνα</a:t>
            </a:r>
            <a:r>
              <a:rPr lang="el-GR" sz="2000" dirty="0">
                <a:latin typeface="Times New Roman" panose="02020603050405020304" pitchFamily="18" charset="0"/>
                <a:cs typeface="Times New Roman" panose="02020603050405020304" pitchFamily="18" charset="0"/>
              </a:rPr>
              <a:t> </a:t>
            </a:r>
            <a:r>
              <a:rPr lang="el-GR" sz="2000" dirty="0" err="1">
                <a:latin typeface="Times New Roman" panose="02020603050405020304" pitchFamily="18" charset="0"/>
                <a:cs typeface="Times New Roman" panose="02020603050405020304" pitchFamily="18" charset="0"/>
              </a:rPr>
              <a:t>μαρτυρήσῃ</a:t>
            </a:r>
            <a:r>
              <a:rPr lang="el-GR" sz="2000" dirty="0">
                <a:latin typeface="Times New Roman" panose="02020603050405020304" pitchFamily="18" charset="0"/>
                <a:cs typeface="Times New Roman" panose="02020603050405020304" pitchFamily="18" charset="0"/>
              </a:rPr>
              <a:t> </a:t>
            </a:r>
            <a:r>
              <a:rPr lang="el-GR" sz="2000" dirty="0" err="1">
                <a:latin typeface="Times New Roman" panose="02020603050405020304" pitchFamily="18" charset="0"/>
                <a:cs typeface="Times New Roman" panose="02020603050405020304" pitchFamily="18" charset="0"/>
              </a:rPr>
              <a:t>περὶ</a:t>
            </a:r>
            <a:r>
              <a:rPr lang="el-GR" sz="2000" dirty="0">
                <a:latin typeface="Times New Roman" panose="02020603050405020304" pitchFamily="18" charset="0"/>
                <a:cs typeface="Times New Roman" panose="02020603050405020304" pitchFamily="18" charset="0"/>
              </a:rPr>
              <a:t> </a:t>
            </a:r>
            <a:r>
              <a:rPr lang="el-GR" sz="2000" dirty="0" err="1">
                <a:latin typeface="Times New Roman" panose="02020603050405020304" pitchFamily="18" charset="0"/>
                <a:cs typeface="Times New Roman" panose="02020603050405020304" pitchFamily="18" charset="0"/>
              </a:rPr>
              <a:t>τοῦ</a:t>
            </a:r>
            <a:r>
              <a:rPr lang="el-GR" sz="2000" dirty="0">
                <a:latin typeface="Times New Roman" panose="02020603050405020304" pitchFamily="18" charset="0"/>
                <a:cs typeface="Times New Roman" panose="02020603050405020304" pitchFamily="18" charset="0"/>
              </a:rPr>
              <a:t> φωτός. </a:t>
            </a:r>
            <a:r>
              <a:rPr lang="el-GR" sz="2000" baseline="30000" dirty="0">
                <a:latin typeface="Times New Roman" panose="02020603050405020304" pitchFamily="18" charset="0"/>
                <a:cs typeface="Times New Roman" panose="02020603050405020304" pitchFamily="18" charset="0"/>
              </a:rPr>
              <a:t>9</a:t>
            </a:r>
            <a:r>
              <a:rPr lang="el-GR" sz="2000" dirty="0">
                <a:latin typeface="Times New Roman" panose="02020603050405020304" pitchFamily="18" charset="0"/>
                <a:cs typeface="Times New Roman" panose="02020603050405020304" pitchFamily="18" charset="0"/>
              </a:rPr>
              <a:t>ἦν </a:t>
            </a:r>
            <a:r>
              <a:rPr lang="el-GR" sz="2000" dirty="0" err="1">
                <a:latin typeface="Times New Roman" panose="02020603050405020304" pitchFamily="18" charset="0"/>
                <a:cs typeface="Times New Roman" panose="02020603050405020304" pitchFamily="18" charset="0"/>
              </a:rPr>
              <a:t>τὸ</a:t>
            </a:r>
            <a:r>
              <a:rPr lang="el-GR" sz="2000" dirty="0">
                <a:latin typeface="Times New Roman" panose="02020603050405020304" pitchFamily="18" charset="0"/>
                <a:cs typeface="Times New Roman" panose="02020603050405020304" pitchFamily="18" charset="0"/>
              </a:rPr>
              <a:t> </a:t>
            </a:r>
            <a:r>
              <a:rPr lang="el-GR" sz="2000" dirty="0" err="1">
                <a:latin typeface="Times New Roman" panose="02020603050405020304" pitchFamily="18" charset="0"/>
                <a:cs typeface="Times New Roman" panose="02020603050405020304" pitchFamily="18" charset="0"/>
              </a:rPr>
              <a:t>φῶς</a:t>
            </a:r>
            <a:r>
              <a:rPr lang="el-GR" sz="2000" dirty="0">
                <a:latin typeface="Times New Roman" panose="02020603050405020304" pitchFamily="18" charset="0"/>
                <a:cs typeface="Times New Roman" panose="02020603050405020304" pitchFamily="18" charset="0"/>
              </a:rPr>
              <a:t> </a:t>
            </a:r>
            <a:r>
              <a:rPr lang="el-GR" sz="2000" dirty="0" err="1">
                <a:latin typeface="Times New Roman" panose="02020603050405020304" pitchFamily="18" charset="0"/>
                <a:cs typeface="Times New Roman" panose="02020603050405020304" pitchFamily="18" charset="0"/>
              </a:rPr>
              <a:t>τὸ</a:t>
            </a:r>
            <a:r>
              <a:rPr lang="el-GR" sz="2000" dirty="0">
                <a:latin typeface="Times New Roman" panose="02020603050405020304" pitchFamily="18" charset="0"/>
                <a:cs typeface="Times New Roman" panose="02020603050405020304" pitchFamily="18" charset="0"/>
              </a:rPr>
              <a:t> </a:t>
            </a:r>
            <a:r>
              <a:rPr lang="el-GR" sz="2000" dirty="0" err="1">
                <a:latin typeface="Times New Roman" panose="02020603050405020304" pitchFamily="18" charset="0"/>
                <a:cs typeface="Times New Roman" panose="02020603050405020304" pitchFamily="18" charset="0"/>
              </a:rPr>
              <a:t>ἀληθινὸν</a:t>
            </a:r>
            <a:r>
              <a:rPr lang="el-GR" sz="2000" dirty="0">
                <a:latin typeface="Times New Roman" panose="02020603050405020304" pitchFamily="18" charset="0"/>
                <a:cs typeface="Times New Roman" panose="02020603050405020304" pitchFamily="18" charset="0"/>
              </a:rPr>
              <a:t> </a:t>
            </a:r>
            <a:r>
              <a:rPr lang="el-GR" sz="2000" dirty="0" err="1">
                <a:latin typeface="Times New Roman" panose="02020603050405020304" pitchFamily="18" charset="0"/>
                <a:cs typeface="Times New Roman" panose="02020603050405020304" pitchFamily="18" charset="0"/>
              </a:rPr>
              <a:t>ὃ</a:t>
            </a:r>
            <a:r>
              <a:rPr lang="el-GR" sz="2000" dirty="0">
                <a:latin typeface="Times New Roman" panose="02020603050405020304" pitchFamily="18" charset="0"/>
                <a:cs typeface="Times New Roman" panose="02020603050405020304" pitchFamily="18" charset="0"/>
              </a:rPr>
              <a:t> φωτίζει πάντα </a:t>
            </a:r>
            <a:r>
              <a:rPr lang="el-GR" sz="2000" dirty="0" err="1">
                <a:latin typeface="Times New Roman" panose="02020603050405020304" pitchFamily="18" charset="0"/>
                <a:cs typeface="Times New Roman" panose="02020603050405020304" pitchFamily="18" charset="0"/>
              </a:rPr>
              <a:t>ἄνθρωπον</a:t>
            </a:r>
            <a:r>
              <a:rPr lang="el-GR" sz="2000" dirty="0">
                <a:latin typeface="Times New Roman" panose="02020603050405020304" pitchFamily="18" charset="0"/>
                <a:cs typeface="Times New Roman" panose="02020603050405020304" pitchFamily="18" charset="0"/>
              </a:rPr>
              <a:t> </a:t>
            </a:r>
            <a:r>
              <a:rPr lang="el-GR" sz="2000" dirty="0" err="1">
                <a:latin typeface="Times New Roman" panose="02020603050405020304" pitchFamily="18" charset="0"/>
                <a:cs typeface="Times New Roman" panose="02020603050405020304" pitchFamily="18" charset="0"/>
              </a:rPr>
              <a:t>ἐρχόμενον</a:t>
            </a:r>
            <a:r>
              <a:rPr lang="el-GR" sz="2000" dirty="0">
                <a:latin typeface="Times New Roman" panose="02020603050405020304" pitchFamily="18" charset="0"/>
                <a:cs typeface="Times New Roman" panose="02020603050405020304" pitchFamily="18" charset="0"/>
              </a:rPr>
              <a:t> </a:t>
            </a:r>
            <a:r>
              <a:rPr lang="el-GR" sz="2000" dirty="0" err="1">
                <a:latin typeface="Times New Roman" panose="02020603050405020304" pitchFamily="18" charset="0"/>
                <a:cs typeface="Times New Roman" panose="02020603050405020304" pitchFamily="18" charset="0"/>
              </a:rPr>
              <a:t>εἰς</a:t>
            </a:r>
            <a:r>
              <a:rPr lang="el-GR" sz="2000" dirty="0">
                <a:latin typeface="Times New Roman" panose="02020603050405020304" pitchFamily="18" charset="0"/>
                <a:cs typeface="Times New Roman" panose="02020603050405020304" pitchFamily="18" charset="0"/>
              </a:rPr>
              <a:t> </a:t>
            </a:r>
            <a:r>
              <a:rPr lang="el-GR" sz="2000" dirty="0" err="1">
                <a:latin typeface="Times New Roman" panose="02020603050405020304" pitchFamily="18" charset="0"/>
                <a:cs typeface="Times New Roman" panose="02020603050405020304" pitchFamily="18" charset="0"/>
              </a:rPr>
              <a:t>τὸν</a:t>
            </a:r>
            <a:r>
              <a:rPr lang="el-GR" sz="2000" dirty="0">
                <a:latin typeface="Times New Roman" panose="02020603050405020304" pitchFamily="18" charset="0"/>
                <a:cs typeface="Times New Roman" panose="02020603050405020304" pitchFamily="18" charset="0"/>
              </a:rPr>
              <a:t> </a:t>
            </a:r>
            <a:r>
              <a:rPr lang="el-GR" sz="2000" dirty="0" err="1">
                <a:latin typeface="Times New Roman" panose="02020603050405020304" pitchFamily="18" charset="0"/>
                <a:cs typeface="Times New Roman" panose="02020603050405020304" pitchFamily="18" charset="0"/>
              </a:rPr>
              <a:t>κόσμον</a:t>
            </a:r>
            <a:r>
              <a:rPr lang="el-GR" sz="2000" dirty="0">
                <a:latin typeface="Times New Roman" panose="02020603050405020304" pitchFamily="18" charset="0"/>
                <a:cs typeface="Times New Roman" panose="02020603050405020304" pitchFamily="18" charset="0"/>
              </a:rPr>
              <a:t>. </a:t>
            </a:r>
            <a:r>
              <a:rPr lang="el-GR" sz="2000" baseline="30000" dirty="0">
                <a:latin typeface="Times New Roman" panose="02020603050405020304" pitchFamily="18" charset="0"/>
                <a:cs typeface="Times New Roman" panose="02020603050405020304" pitchFamily="18" charset="0"/>
              </a:rPr>
              <a:t>10</a:t>
            </a:r>
            <a:r>
              <a:rPr lang="el-GR" sz="2000" dirty="0">
                <a:latin typeface="Times New Roman" panose="02020603050405020304" pitchFamily="18" charset="0"/>
                <a:cs typeface="Times New Roman" panose="02020603050405020304" pitchFamily="18" charset="0"/>
              </a:rPr>
              <a:t>Ἐν </a:t>
            </a:r>
            <a:r>
              <a:rPr lang="el-GR" sz="2000" dirty="0" err="1">
                <a:latin typeface="Times New Roman" panose="02020603050405020304" pitchFamily="18" charset="0"/>
                <a:cs typeface="Times New Roman" panose="02020603050405020304" pitchFamily="18" charset="0"/>
              </a:rPr>
              <a:t>τῷ</a:t>
            </a:r>
            <a:r>
              <a:rPr lang="el-GR" sz="2000" dirty="0">
                <a:latin typeface="Times New Roman" panose="02020603050405020304" pitchFamily="18" charset="0"/>
                <a:cs typeface="Times New Roman" panose="02020603050405020304" pitchFamily="18" charset="0"/>
              </a:rPr>
              <a:t> </a:t>
            </a:r>
            <a:r>
              <a:rPr lang="el-GR" sz="2000" dirty="0" err="1">
                <a:latin typeface="Times New Roman" panose="02020603050405020304" pitchFamily="18" charset="0"/>
                <a:cs typeface="Times New Roman" panose="02020603050405020304" pitchFamily="18" charset="0"/>
              </a:rPr>
              <a:t>κόσμῳ</a:t>
            </a:r>
            <a:r>
              <a:rPr lang="el-GR" sz="2000" dirty="0">
                <a:latin typeface="Times New Roman" panose="02020603050405020304" pitchFamily="18" charset="0"/>
                <a:cs typeface="Times New Roman" panose="02020603050405020304" pitchFamily="18" charset="0"/>
              </a:rPr>
              <a:t> </a:t>
            </a:r>
            <a:r>
              <a:rPr lang="el-GR" sz="2000" dirty="0" err="1">
                <a:latin typeface="Times New Roman" panose="02020603050405020304" pitchFamily="18" charset="0"/>
                <a:cs typeface="Times New Roman" panose="02020603050405020304" pitchFamily="18" charset="0"/>
              </a:rPr>
              <a:t>ἦν</a:t>
            </a:r>
            <a:r>
              <a:rPr lang="el-GR" sz="2000" dirty="0">
                <a:latin typeface="Times New Roman" panose="02020603050405020304" pitchFamily="18" charset="0"/>
                <a:cs typeface="Times New Roman" panose="02020603050405020304" pitchFamily="18" charset="0"/>
              </a:rPr>
              <a:t>, </a:t>
            </a:r>
            <a:r>
              <a:rPr lang="el-GR" sz="2000" dirty="0" err="1">
                <a:latin typeface="Times New Roman" panose="02020603050405020304" pitchFamily="18" charset="0"/>
                <a:cs typeface="Times New Roman" panose="02020603050405020304" pitchFamily="18" charset="0"/>
              </a:rPr>
              <a:t>καὶ</a:t>
            </a:r>
            <a:r>
              <a:rPr lang="el-GR" sz="2000" dirty="0">
                <a:latin typeface="Times New Roman" panose="02020603050405020304" pitchFamily="18" charset="0"/>
                <a:cs typeface="Times New Roman" panose="02020603050405020304" pitchFamily="18" charset="0"/>
              </a:rPr>
              <a:t> </a:t>
            </a:r>
            <a:r>
              <a:rPr lang="el-GR" sz="2000" dirty="0" err="1">
                <a:latin typeface="Times New Roman" panose="02020603050405020304" pitchFamily="18" charset="0"/>
                <a:cs typeface="Times New Roman" panose="02020603050405020304" pitchFamily="18" charset="0"/>
              </a:rPr>
              <a:t>ὁ</a:t>
            </a:r>
            <a:r>
              <a:rPr lang="el-GR" sz="2000" dirty="0">
                <a:latin typeface="Times New Roman" panose="02020603050405020304" pitchFamily="18" charset="0"/>
                <a:cs typeface="Times New Roman" panose="02020603050405020304" pitchFamily="18" charset="0"/>
              </a:rPr>
              <a:t> κόσμος δι’ </a:t>
            </a:r>
            <a:r>
              <a:rPr lang="el-GR" sz="2000" dirty="0" err="1">
                <a:latin typeface="Times New Roman" panose="02020603050405020304" pitchFamily="18" charset="0"/>
                <a:cs typeface="Times New Roman" panose="02020603050405020304" pitchFamily="18" charset="0"/>
              </a:rPr>
              <a:t>αὐτοῦ</a:t>
            </a:r>
            <a:r>
              <a:rPr lang="el-GR" sz="2000" dirty="0">
                <a:latin typeface="Times New Roman" panose="02020603050405020304" pitchFamily="18" charset="0"/>
                <a:cs typeface="Times New Roman" panose="02020603050405020304" pitchFamily="18" charset="0"/>
              </a:rPr>
              <a:t> </a:t>
            </a:r>
            <a:r>
              <a:rPr lang="el-GR" sz="2000" dirty="0" err="1">
                <a:latin typeface="Times New Roman" panose="02020603050405020304" pitchFamily="18" charset="0"/>
                <a:cs typeface="Times New Roman" panose="02020603050405020304" pitchFamily="18" charset="0"/>
              </a:rPr>
              <a:t>ἐγένετο</a:t>
            </a:r>
            <a:r>
              <a:rPr lang="el-GR" sz="2000" dirty="0">
                <a:latin typeface="Times New Roman" panose="02020603050405020304" pitchFamily="18" charset="0"/>
                <a:cs typeface="Times New Roman" panose="02020603050405020304" pitchFamily="18" charset="0"/>
              </a:rPr>
              <a:t>, </a:t>
            </a:r>
            <a:r>
              <a:rPr lang="el-GR" sz="2000" dirty="0" err="1">
                <a:latin typeface="Times New Roman" panose="02020603050405020304" pitchFamily="18" charset="0"/>
                <a:cs typeface="Times New Roman" panose="02020603050405020304" pitchFamily="18" charset="0"/>
              </a:rPr>
              <a:t>καὶ</a:t>
            </a:r>
            <a:r>
              <a:rPr lang="el-GR" sz="2000" dirty="0">
                <a:latin typeface="Times New Roman" panose="02020603050405020304" pitchFamily="18" charset="0"/>
                <a:cs typeface="Times New Roman" panose="02020603050405020304" pitchFamily="18" charset="0"/>
              </a:rPr>
              <a:t> </a:t>
            </a:r>
            <a:r>
              <a:rPr lang="el-GR" sz="2000" dirty="0" err="1">
                <a:latin typeface="Times New Roman" panose="02020603050405020304" pitchFamily="18" charset="0"/>
                <a:cs typeface="Times New Roman" panose="02020603050405020304" pitchFamily="18" charset="0"/>
              </a:rPr>
              <a:t>ὁ</a:t>
            </a:r>
            <a:r>
              <a:rPr lang="el-GR" sz="2000" dirty="0">
                <a:latin typeface="Times New Roman" panose="02020603050405020304" pitchFamily="18" charset="0"/>
                <a:cs typeface="Times New Roman" panose="02020603050405020304" pitchFamily="18" charset="0"/>
              </a:rPr>
              <a:t> κόσμος </a:t>
            </a:r>
            <a:r>
              <a:rPr lang="el-GR" sz="2000" dirty="0" err="1">
                <a:latin typeface="Times New Roman" panose="02020603050405020304" pitchFamily="18" charset="0"/>
                <a:cs typeface="Times New Roman" panose="02020603050405020304" pitchFamily="18" charset="0"/>
              </a:rPr>
              <a:t>αὐτὸν</a:t>
            </a:r>
            <a:r>
              <a:rPr lang="el-GR" sz="2000" dirty="0">
                <a:latin typeface="Times New Roman" panose="02020603050405020304" pitchFamily="18" charset="0"/>
                <a:cs typeface="Times New Roman" panose="02020603050405020304" pitchFamily="18" charset="0"/>
              </a:rPr>
              <a:t> </a:t>
            </a:r>
            <a:r>
              <a:rPr lang="el-GR" sz="2000" dirty="0" err="1">
                <a:latin typeface="Times New Roman" panose="02020603050405020304" pitchFamily="18" charset="0"/>
                <a:cs typeface="Times New Roman" panose="02020603050405020304" pitchFamily="18" charset="0"/>
              </a:rPr>
              <a:t>οὐκ</a:t>
            </a:r>
            <a:r>
              <a:rPr lang="el-GR" sz="2000" dirty="0">
                <a:latin typeface="Times New Roman" panose="02020603050405020304" pitchFamily="18" charset="0"/>
                <a:cs typeface="Times New Roman" panose="02020603050405020304" pitchFamily="18" charset="0"/>
              </a:rPr>
              <a:t> </a:t>
            </a:r>
            <a:r>
              <a:rPr lang="el-GR" sz="2000" dirty="0" err="1">
                <a:latin typeface="Times New Roman" panose="02020603050405020304" pitchFamily="18" charset="0"/>
                <a:cs typeface="Times New Roman" panose="02020603050405020304" pitchFamily="18" charset="0"/>
              </a:rPr>
              <a:t>ἔγνω</a:t>
            </a:r>
            <a:r>
              <a:rPr lang="el-GR" sz="2000" dirty="0">
                <a:latin typeface="Times New Roman" panose="02020603050405020304" pitchFamily="18" charset="0"/>
                <a:cs typeface="Times New Roman" panose="02020603050405020304" pitchFamily="18" charset="0"/>
              </a:rPr>
              <a:t>.</a:t>
            </a:r>
            <a:endParaRPr lang="it-IT" sz="20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12557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13F3F502-CB3C-4545-B778-DBFA3B1C4AC9}"/>
              </a:ext>
            </a:extLst>
          </p:cNvPr>
          <p:cNvSpPr/>
          <p:nvPr/>
        </p:nvSpPr>
        <p:spPr>
          <a:xfrm>
            <a:off x="3022600" y="203200"/>
            <a:ext cx="9169400" cy="6494085"/>
          </a:xfrm>
          <a:prstGeom prst="rect">
            <a:avLst/>
          </a:prstGeom>
        </p:spPr>
        <p:txBody>
          <a:bodyPr wrap="square">
            <a:spAutoFit/>
          </a:bodyPr>
          <a:lstStyle/>
          <a:p>
            <a:r>
              <a:rPr lang="it-IT" sz="2600" baseline="30000" dirty="0">
                <a:solidFill>
                  <a:srgbClr val="A6122D"/>
                </a:solidFill>
                <a:latin typeface="Times New Roman" panose="02020603050405020304" pitchFamily="18" charset="0"/>
                <a:cs typeface="Times New Roman" panose="02020603050405020304" pitchFamily="18" charset="0"/>
              </a:rPr>
              <a:t>29</a:t>
            </a:r>
            <a:r>
              <a:rPr lang="it-IT" sz="2600" dirty="0">
                <a:solidFill>
                  <a:srgbClr val="111111"/>
                </a:solidFill>
                <a:latin typeface="Times New Roman" panose="02020603050405020304" pitchFamily="18" charset="0"/>
                <a:cs typeface="Times New Roman" panose="02020603050405020304" pitchFamily="18" charset="0"/>
              </a:rPr>
              <a:t>Quelli che passavano di là lo insultavano, scuotendo il capo</a:t>
            </a:r>
            <a:r>
              <a:rPr lang="it-IT" sz="2600" i="1" dirty="0">
                <a:solidFill>
                  <a:srgbClr val="111111"/>
                </a:solidFill>
                <a:latin typeface="Times New Roman" panose="02020603050405020304" pitchFamily="18" charset="0"/>
                <a:cs typeface="Times New Roman" panose="02020603050405020304" pitchFamily="18" charset="0"/>
              </a:rPr>
              <a:t> </a:t>
            </a:r>
            <a:r>
              <a:rPr lang="it-IT" sz="2600" dirty="0">
                <a:solidFill>
                  <a:srgbClr val="111111"/>
                </a:solidFill>
                <a:latin typeface="Times New Roman" panose="02020603050405020304" pitchFamily="18" charset="0"/>
                <a:cs typeface="Times New Roman" panose="02020603050405020304" pitchFamily="18" charset="0"/>
              </a:rPr>
              <a:t>e dicendo: "Ehi, tu che </a:t>
            </a:r>
            <a:r>
              <a:rPr lang="it-IT" sz="2600" dirty="0">
                <a:solidFill>
                  <a:srgbClr val="C00000"/>
                </a:solidFill>
                <a:latin typeface="Times New Roman" panose="02020603050405020304" pitchFamily="18" charset="0"/>
                <a:cs typeface="Times New Roman" panose="02020603050405020304" pitchFamily="18" charset="0"/>
              </a:rPr>
              <a:t>distruggi il tempio e lo ricostruisci in tre </a:t>
            </a:r>
            <a:r>
              <a:rPr lang="it-IT" sz="2600" dirty="0">
                <a:solidFill>
                  <a:srgbClr val="111111"/>
                </a:solidFill>
                <a:latin typeface="Times New Roman" panose="02020603050405020304" pitchFamily="18" charset="0"/>
                <a:cs typeface="Times New Roman" panose="02020603050405020304" pitchFamily="18" charset="0"/>
              </a:rPr>
              <a:t>giorni, </a:t>
            </a:r>
            <a:r>
              <a:rPr lang="it-IT" sz="2600" baseline="30000" dirty="0">
                <a:solidFill>
                  <a:srgbClr val="A6122D"/>
                </a:solidFill>
                <a:latin typeface="Times New Roman" panose="02020603050405020304" pitchFamily="18" charset="0"/>
                <a:cs typeface="Times New Roman" panose="02020603050405020304" pitchFamily="18" charset="0"/>
              </a:rPr>
              <a:t>30</a:t>
            </a:r>
            <a:r>
              <a:rPr lang="it-IT" sz="2600" dirty="0">
                <a:solidFill>
                  <a:srgbClr val="111111"/>
                </a:solidFill>
                <a:latin typeface="Times New Roman" panose="02020603050405020304" pitchFamily="18" charset="0"/>
                <a:cs typeface="Times New Roman" panose="02020603050405020304" pitchFamily="18" charset="0"/>
              </a:rPr>
              <a:t>salva te stesso scendendo dalla croce!". </a:t>
            </a:r>
            <a:r>
              <a:rPr lang="it-IT" sz="2600" baseline="30000" dirty="0">
                <a:solidFill>
                  <a:srgbClr val="A6122D"/>
                </a:solidFill>
                <a:latin typeface="Times New Roman" panose="02020603050405020304" pitchFamily="18" charset="0"/>
                <a:cs typeface="Times New Roman" panose="02020603050405020304" pitchFamily="18" charset="0"/>
              </a:rPr>
              <a:t>31</a:t>
            </a:r>
            <a:r>
              <a:rPr lang="it-IT" sz="2600" dirty="0">
                <a:solidFill>
                  <a:srgbClr val="111111"/>
                </a:solidFill>
                <a:latin typeface="Times New Roman" panose="02020603050405020304" pitchFamily="18" charset="0"/>
                <a:cs typeface="Times New Roman" panose="02020603050405020304" pitchFamily="18" charset="0"/>
              </a:rPr>
              <a:t>Così anche i capi dei sacerdoti, con gli scribi, fra loro si facevano beffe di lui e dicevano: </a:t>
            </a:r>
            <a:r>
              <a:rPr lang="it-IT" sz="2600" dirty="0">
                <a:solidFill>
                  <a:srgbClr val="C00000"/>
                </a:solidFill>
                <a:latin typeface="Times New Roman" panose="02020603050405020304" pitchFamily="18" charset="0"/>
                <a:cs typeface="Times New Roman" panose="02020603050405020304" pitchFamily="18" charset="0"/>
              </a:rPr>
              <a:t>"Ha salvato altri e non può salvare se stesso!</a:t>
            </a:r>
            <a:r>
              <a:rPr lang="it-IT" sz="2600" dirty="0">
                <a:solidFill>
                  <a:srgbClr val="111111"/>
                </a:solidFill>
                <a:latin typeface="Times New Roman" panose="02020603050405020304" pitchFamily="18" charset="0"/>
                <a:cs typeface="Times New Roman" panose="02020603050405020304" pitchFamily="18" charset="0"/>
              </a:rPr>
              <a:t> </a:t>
            </a:r>
            <a:r>
              <a:rPr lang="it-IT" sz="2600" baseline="30000" dirty="0">
                <a:solidFill>
                  <a:srgbClr val="A6122D"/>
                </a:solidFill>
                <a:latin typeface="Times New Roman" panose="02020603050405020304" pitchFamily="18" charset="0"/>
                <a:cs typeface="Times New Roman" panose="02020603050405020304" pitchFamily="18" charset="0"/>
              </a:rPr>
              <a:t>32</a:t>
            </a:r>
            <a:r>
              <a:rPr lang="it-IT" sz="2600" dirty="0">
                <a:solidFill>
                  <a:srgbClr val="111111"/>
                </a:solidFill>
                <a:latin typeface="Times New Roman" panose="02020603050405020304" pitchFamily="18" charset="0"/>
                <a:cs typeface="Times New Roman" panose="02020603050405020304" pitchFamily="18" charset="0"/>
              </a:rPr>
              <a:t>Il Cristo, il re d'Israele, scenda ora dalla croce, perché vediamo e crediamo!". E anche quelli che erano stati crocifissi con lui lo insultavano.</a:t>
            </a:r>
            <a:br>
              <a:rPr lang="it-IT" sz="2600" dirty="0">
                <a:solidFill>
                  <a:srgbClr val="111111"/>
                </a:solidFill>
                <a:latin typeface="Times New Roman" panose="02020603050405020304" pitchFamily="18" charset="0"/>
                <a:cs typeface="Times New Roman" panose="02020603050405020304" pitchFamily="18" charset="0"/>
              </a:rPr>
            </a:br>
            <a:endParaRPr lang="it-IT" sz="2600" dirty="0">
              <a:solidFill>
                <a:srgbClr val="111111"/>
              </a:solidFill>
              <a:latin typeface="Times New Roman" panose="02020603050405020304" pitchFamily="18" charset="0"/>
              <a:cs typeface="Times New Roman" panose="02020603050405020304" pitchFamily="18" charset="0"/>
            </a:endParaRPr>
          </a:p>
          <a:p>
            <a:r>
              <a:rPr lang="it-IT" sz="2600" dirty="0">
                <a:solidFill>
                  <a:srgbClr val="111111"/>
                </a:solidFill>
                <a:latin typeface="Times New Roman" panose="02020603050405020304" pitchFamily="18" charset="0"/>
                <a:cs typeface="Times New Roman" panose="02020603050405020304" pitchFamily="18" charset="0"/>
              </a:rPr>
              <a:t>Quando fu</a:t>
            </a:r>
            <a:r>
              <a:rPr lang="it-IT" sz="2600" dirty="0">
                <a:solidFill>
                  <a:srgbClr val="FF0000"/>
                </a:solidFill>
                <a:latin typeface="Times New Roman" panose="02020603050405020304" pitchFamily="18" charset="0"/>
                <a:cs typeface="Times New Roman" panose="02020603050405020304" pitchFamily="18" charset="0"/>
              </a:rPr>
              <a:t> mezzogiorno</a:t>
            </a:r>
            <a:r>
              <a:rPr lang="it-IT" sz="2600" dirty="0">
                <a:solidFill>
                  <a:srgbClr val="111111"/>
                </a:solidFill>
                <a:latin typeface="Times New Roman" panose="02020603050405020304" pitchFamily="18" charset="0"/>
                <a:cs typeface="Times New Roman" panose="02020603050405020304" pitchFamily="18" charset="0"/>
              </a:rPr>
              <a:t>, si fece buio su tutta la terra fino </a:t>
            </a:r>
            <a:r>
              <a:rPr lang="it-IT" sz="2600" dirty="0">
                <a:solidFill>
                  <a:srgbClr val="FF0000"/>
                </a:solidFill>
                <a:latin typeface="Times New Roman" panose="02020603050405020304" pitchFamily="18" charset="0"/>
                <a:cs typeface="Times New Roman" panose="02020603050405020304" pitchFamily="18" charset="0"/>
              </a:rPr>
              <a:t>alle tre </a:t>
            </a:r>
            <a:r>
              <a:rPr lang="it-IT" sz="2600" dirty="0">
                <a:solidFill>
                  <a:srgbClr val="111111"/>
                </a:solidFill>
                <a:latin typeface="Times New Roman" panose="02020603050405020304" pitchFamily="18" charset="0"/>
                <a:cs typeface="Times New Roman" panose="02020603050405020304" pitchFamily="18" charset="0"/>
              </a:rPr>
              <a:t>del pomeriggio. </a:t>
            </a:r>
            <a:r>
              <a:rPr lang="it-IT" sz="2600" baseline="30000" dirty="0">
                <a:solidFill>
                  <a:srgbClr val="A6122D"/>
                </a:solidFill>
                <a:latin typeface="Times New Roman" panose="02020603050405020304" pitchFamily="18" charset="0"/>
                <a:cs typeface="Times New Roman" panose="02020603050405020304" pitchFamily="18" charset="0"/>
              </a:rPr>
              <a:t>34</a:t>
            </a:r>
            <a:r>
              <a:rPr lang="it-IT" sz="2600" dirty="0">
                <a:solidFill>
                  <a:srgbClr val="111111"/>
                </a:solidFill>
                <a:latin typeface="Times New Roman" panose="02020603050405020304" pitchFamily="18" charset="0"/>
                <a:cs typeface="Times New Roman" panose="02020603050405020304" pitchFamily="18" charset="0"/>
              </a:rPr>
              <a:t>Alle tre, Gesù gridò a gran voce: "</a:t>
            </a:r>
            <a:r>
              <a:rPr lang="it-IT" sz="2600" i="1" dirty="0">
                <a:solidFill>
                  <a:srgbClr val="111111"/>
                </a:solidFill>
                <a:latin typeface="Times New Roman" panose="02020603050405020304" pitchFamily="18" charset="0"/>
                <a:cs typeface="Times New Roman" panose="02020603050405020304" pitchFamily="18" charset="0"/>
              </a:rPr>
              <a:t> </a:t>
            </a:r>
            <a:r>
              <a:rPr lang="it-IT" sz="2600" i="1" dirty="0" err="1">
                <a:solidFill>
                  <a:srgbClr val="111111"/>
                </a:solidFill>
                <a:latin typeface="Times New Roman" panose="02020603050405020304" pitchFamily="18" charset="0"/>
                <a:cs typeface="Times New Roman" panose="02020603050405020304" pitchFamily="18" charset="0"/>
              </a:rPr>
              <a:t>Eloì</a:t>
            </a:r>
            <a:r>
              <a:rPr lang="it-IT" sz="2600" i="1" dirty="0">
                <a:solidFill>
                  <a:srgbClr val="111111"/>
                </a:solidFill>
                <a:latin typeface="Times New Roman" panose="02020603050405020304" pitchFamily="18" charset="0"/>
                <a:cs typeface="Times New Roman" panose="02020603050405020304" pitchFamily="18" charset="0"/>
              </a:rPr>
              <a:t>, </a:t>
            </a:r>
            <a:r>
              <a:rPr lang="it-IT" sz="2600" i="1" dirty="0" err="1">
                <a:solidFill>
                  <a:srgbClr val="111111"/>
                </a:solidFill>
                <a:latin typeface="Times New Roman" panose="02020603050405020304" pitchFamily="18" charset="0"/>
                <a:cs typeface="Times New Roman" panose="02020603050405020304" pitchFamily="18" charset="0"/>
              </a:rPr>
              <a:t>Eloì</a:t>
            </a:r>
            <a:r>
              <a:rPr lang="it-IT" sz="2600" i="1" dirty="0">
                <a:solidFill>
                  <a:srgbClr val="111111"/>
                </a:solidFill>
                <a:latin typeface="Times New Roman" panose="02020603050405020304" pitchFamily="18" charset="0"/>
                <a:cs typeface="Times New Roman" panose="02020603050405020304" pitchFamily="18" charset="0"/>
              </a:rPr>
              <a:t>, </a:t>
            </a:r>
            <a:r>
              <a:rPr lang="it-IT" sz="2600" i="1" dirty="0" err="1">
                <a:solidFill>
                  <a:srgbClr val="111111"/>
                </a:solidFill>
                <a:latin typeface="Times New Roman" panose="02020603050405020304" pitchFamily="18" charset="0"/>
                <a:cs typeface="Times New Roman" panose="02020603050405020304" pitchFamily="18" charset="0"/>
              </a:rPr>
              <a:t>lemà</a:t>
            </a:r>
            <a:r>
              <a:rPr lang="it-IT" sz="2600" i="1" dirty="0">
                <a:solidFill>
                  <a:srgbClr val="111111"/>
                </a:solidFill>
                <a:latin typeface="Times New Roman" panose="02020603050405020304" pitchFamily="18" charset="0"/>
                <a:cs typeface="Times New Roman" panose="02020603050405020304" pitchFamily="18" charset="0"/>
              </a:rPr>
              <a:t> </a:t>
            </a:r>
            <a:r>
              <a:rPr lang="it-IT" sz="2600" i="1" dirty="0" err="1">
                <a:solidFill>
                  <a:srgbClr val="111111"/>
                </a:solidFill>
                <a:latin typeface="Times New Roman" panose="02020603050405020304" pitchFamily="18" charset="0"/>
                <a:cs typeface="Times New Roman" panose="02020603050405020304" pitchFamily="18" charset="0"/>
              </a:rPr>
              <a:t>sabactàni</a:t>
            </a:r>
            <a:r>
              <a:rPr lang="it-IT" sz="2600" i="1" dirty="0">
                <a:solidFill>
                  <a:srgbClr val="111111"/>
                </a:solidFill>
                <a:latin typeface="Times New Roman" panose="02020603050405020304" pitchFamily="18" charset="0"/>
                <a:cs typeface="Times New Roman" panose="02020603050405020304" pitchFamily="18" charset="0"/>
              </a:rPr>
              <a:t>?</a:t>
            </a:r>
            <a:r>
              <a:rPr lang="it-IT" sz="2600" dirty="0">
                <a:solidFill>
                  <a:srgbClr val="111111"/>
                </a:solidFill>
                <a:latin typeface="Times New Roman" panose="02020603050405020304" pitchFamily="18" charset="0"/>
                <a:cs typeface="Times New Roman" panose="02020603050405020304" pitchFamily="18" charset="0"/>
              </a:rPr>
              <a:t>"</a:t>
            </a:r>
            <a:r>
              <a:rPr lang="it-IT" sz="2600" i="1" dirty="0">
                <a:solidFill>
                  <a:srgbClr val="111111"/>
                </a:solidFill>
                <a:latin typeface="Times New Roman" panose="02020603050405020304" pitchFamily="18" charset="0"/>
                <a:cs typeface="Times New Roman" panose="02020603050405020304" pitchFamily="18" charset="0"/>
              </a:rPr>
              <a:t>,</a:t>
            </a:r>
            <a:r>
              <a:rPr lang="it-IT" sz="2600" dirty="0">
                <a:solidFill>
                  <a:srgbClr val="111111"/>
                </a:solidFill>
                <a:latin typeface="Times New Roman" panose="02020603050405020304" pitchFamily="18" charset="0"/>
                <a:cs typeface="Times New Roman" panose="02020603050405020304" pitchFamily="18" charset="0"/>
              </a:rPr>
              <a:t> che significa: "</a:t>
            </a:r>
            <a:r>
              <a:rPr lang="it-IT" sz="2600" i="1" dirty="0">
                <a:solidFill>
                  <a:srgbClr val="111111"/>
                </a:solidFill>
                <a:latin typeface="Times New Roman" panose="02020603050405020304" pitchFamily="18" charset="0"/>
                <a:cs typeface="Times New Roman" panose="02020603050405020304" pitchFamily="18" charset="0"/>
              </a:rPr>
              <a:t>Dio mio, Dio mio, perché mi hai abbandonato?</a:t>
            </a:r>
            <a:r>
              <a:rPr lang="it-IT" sz="2600" dirty="0">
                <a:solidFill>
                  <a:srgbClr val="111111"/>
                </a:solidFill>
                <a:latin typeface="Times New Roman" panose="02020603050405020304" pitchFamily="18" charset="0"/>
                <a:cs typeface="Times New Roman" panose="02020603050405020304" pitchFamily="18" charset="0"/>
              </a:rPr>
              <a:t>". </a:t>
            </a:r>
            <a:r>
              <a:rPr lang="it-IT" sz="2600" baseline="30000" dirty="0">
                <a:solidFill>
                  <a:srgbClr val="A6122D"/>
                </a:solidFill>
                <a:latin typeface="Times New Roman" panose="02020603050405020304" pitchFamily="18" charset="0"/>
                <a:cs typeface="Times New Roman" panose="02020603050405020304" pitchFamily="18" charset="0"/>
              </a:rPr>
              <a:t>35</a:t>
            </a:r>
            <a:r>
              <a:rPr lang="it-IT" sz="2600" dirty="0">
                <a:solidFill>
                  <a:srgbClr val="111111"/>
                </a:solidFill>
                <a:latin typeface="Times New Roman" panose="02020603050405020304" pitchFamily="18" charset="0"/>
                <a:cs typeface="Times New Roman" panose="02020603050405020304" pitchFamily="18" charset="0"/>
              </a:rPr>
              <a:t>Udendo questo, alcuni dei presenti dicevano: "Ecco, chiama Elia!". </a:t>
            </a:r>
            <a:r>
              <a:rPr lang="it-IT" sz="2600" baseline="30000" dirty="0">
                <a:solidFill>
                  <a:srgbClr val="A6122D"/>
                </a:solidFill>
                <a:latin typeface="Times New Roman" panose="02020603050405020304" pitchFamily="18" charset="0"/>
                <a:cs typeface="Times New Roman" panose="02020603050405020304" pitchFamily="18" charset="0"/>
              </a:rPr>
              <a:t>36</a:t>
            </a:r>
            <a:r>
              <a:rPr lang="it-IT" sz="2600" dirty="0">
                <a:solidFill>
                  <a:srgbClr val="111111"/>
                </a:solidFill>
                <a:latin typeface="Times New Roman" panose="02020603050405020304" pitchFamily="18" charset="0"/>
                <a:cs typeface="Times New Roman" panose="02020603050405020304" pitchFamily="18" charset="0"/>
              </a:rPr>
              <a:t>Uno corse a inzuppare di aceto una spugna, la fissò su una canna e gli dava da bere</a:t>
            </a:r>
            <a:r>
              <a:rPr lang="it-IT" sz="2600" i="1" dirty="0">
                <a:solidFill>
                  <a:srgbClr val="111111"/>
                </a:solidFill>
                <a:latin typeface="Times New Roman" panose="02020603050405020304" pitchFamily="18" charset="0"/>
                <a:cs typeface="Times New Roman" panose="02020603050405020304" pitchFamily="18" charset="0"/>
              </a:rPr>
              <a:t> ,</a:t>
            </a:r>
            <a:r>
              <a:rPr lang="it-IT" sz="2600" dirty="0">
                <a:solidFill>
                  <a:srgbClr val="111111"/>
                </a:solidFill>
                <a:latin typeface="Times New Roman" panose="02020603050405020304" pitchFamily="18" charset="0"/>
                <a:cs typeface="Times New Roman" panose="02020603050405020304" pitchFamily="18" charset="0"/>
              </a:rPr>
              <a:t> dicendo: "Aspettate, vediamo se viene Elia a farlo scendere". </a:t>
            </a:r>
            <a:r>
              <a:rPr lang="it-IT" sz="2600" baseline="30000" dirty="0">
                <a:solidFill>
                  <a:srgbClr val="A6122D"/>
                </a:solidFill>
                <a:latin typeface="Times New Roman" panose="02020603050405020304" pitchFamily="18" charset="0"/>
                <a:cs typeface="Times New Roman" panose="02020603050405020304" pitchFamily="18" charset="0"/>
              </a:rPr>
              <a:t>37</a:t>
            </a:r>
            <a:r>
              <a:rPr lang="it-IT" sz="2600" dirty="0">
                <a:solidFill>
                  <a:srgbClr val="111111"/>
                </a:solidFill>
                <a:latin typeface="Times New Roman" panose="02020603050405020304" pitchFamily="18" charset="0"/>
                <a:cs typeface="Times New Roman" panose="02020603050405020304" pitchFamily="18" charset="0"/>
              </a:rPr>
              <a:t>Ma Gesù, dando un forte grido, spirò (Marco 15, 29-37).</a:t>
            </a:r>
            <a:endParaRPr lang="it-IT" sz="2600" dirty="0">
              <a:latin typeface="Times New Roman" panose="02020603050405020304" pitchFamily="18" charset="0"/>
              <a:cs typeface="Times New Roman" panose="02020603050405020304" pitchFamily="18" charset="0"/>
            </a:endParaRPr>
          </a:p>
        </p:txBody>
      </p:sp>
      <p:pic>
        <p:nvPicPr>
          <p:cNvPr id="6" name="Immagine 5">
            <a:extLst>
              <a:ext uri="{FF2B5EF4-FFF2-40B4-BE49-F238E27FC236}">
                <a16:creationId xmlns:a16="http://schemas.microsoft.com/office/drawing/2014/main" id="{67FD3BA4-FD52-4B43-979A-3E58749E9560}"/>
              </a:ext>
            </a:extLst>
          </p:cNvPr>
          <p:cNvPicPr>
            <a:picLocks noChangeAspect="1"/>
          </p:cNvPicPr>
          <p:nvPr/>
        </p:nvPicPr>
        <p:blipFill>
          <a:blip r:embed="rId2"/>
          <a:stretch>
            <a:fillRect/>
          </a:stretch>
        </p:blipFill>
        <p:spPr>
          <a:xfrm>
            <a:off x="141486" y="304800"/>
            <a:ext cx="2779514" cy="4089400"/>
          </a:xfrm>
          <a:prstGeom prst="rect">
            <a:avLst/>
          </a:prstGeom>
        </p:spPr>
      </p:pic>
    </p:spTree>
    <p:extLst>
      <p:ext uri="{BB962C8B-B14F-4D97-AF65-F5344CB8AC3E}">
        <p14:creationId xmlns:p14="http://schemas.microsoft.com/office/powerpoint/2010/main" val="29092219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D5FAB2A3-8D60-234A-8BF3-C3B5D9215F89}"/>
              </a:ext>
            </a:extLst>
          </p:cNvPr>
          <p:cNvSpPr/>
          <p:nvPr/>
        </p:nvSpPr>
        <p:spPr>
          <a:xfrm>
            <a:off x="143841" y="73404"/>
            <a:ext cx="5036379" cy="587148"/>
          </a:xfrm>
          <a:prstGeom prst="rect">
            <a:avLst/>
          </a:prstGeom>
        </p:spPr>
        <p:txBody>
          <a:bodyPr wrap="none">
            <a:spAutoFit/>
          </a:bodyPr>
          <a:lstStyle/>
          <a:p>
            <a:pPr indent="180340" algn="just">
              <a:lnSpc>
                <a:spcPct val="150000"/>
              </a:lnSpc>
              <a:spcAft>
                <a:spcPts val="0"/>
              </a:spcAft>
            </a:pPr>
            <a:r>
              <a:rPr lang="it-IT" sz="2400" b="1" dirty="0">
                <a:latin typeface="Times New Roman" panose="02020603050405020304" pitchFamily="18" charset="0"/>
                <a:ea typeface="Times New Roman" panose="02020603050405020304" pitchFamily="18" charset="0"/>
                <a:cs typeface="Times New Roman" panose="02020603050405020304" pitchFamily="18" charset="0"/>
              </a:rPr>
              <a:t>La resurrezione di Gesù e lo Spirito</a:t>
            </a:r>
            <a:endParaRPr lang="it-IT"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ttangolo 2">
            <a:extLst>
              <a:ext uri="{FF2B5EF4-FFF2-40B4-BE49-F238E27FC236}">
                <a16:creationId xmlns:a16="http://schemas.microsoft.com/office/drawing/2014/main" id="{A85A3AEE-5EF3-5348-97F1-1550C42B834B}"/>
              </a:ext>
            </a:extLst>
          </p:cNvPr>
          <p:cNvSpPr/>
          <p:nvPr/>
        </p:nvSpPr>
        <p:spPr>
          <a:xfrm>
            <a:off x="2385060" y="789092"/>
            <a:ext cx="9022080" cy="1107996"/>
          </a:xfrm>
          <a:prstGeom prst="rect">
            <a:avLst/>
          </a:prstGeom>
        </p:spPr>
        <p:txBody>
          <a:bodyPr wrap="square">
            <a:spAutoFit/>
          </a:bodyPr>
          <a:lstStyle/>
          <a:p>
            <a:pPr indent="180340" algn="just">
              <a:spcAft>
                <a:spcPts val="0"/>
              </a:spcAft>
            </a:pPr>
            <a:r>
              <a:rPr lang="it-IT" sz="2200" dirty="0">
                <a:latin typeface="Times New Roman" panose="02020603050405020304" pitchFamily="18" charset="0"/>
                <a:ea typeface="Times New Roman" panose="02020603050405020304" pitchFamily="18" charset="0"/>
                <a:cs typeface="Times New Roman" panose="02020603050405020304" pitchFamily="18" charset="0"/>
              </a:rPr>
              <a:t>«Questo Gesù, </a:t>
            </a:r>
            <a:r>
              <a:rPr lang="it-IT" sz="2200" b="1" dirty="0">
                <a:latin typeface="Times New Roman" panose="02020603050405020304" pitchFamily="18" charset="0"/>
                <a:ea typeface="Times New Roman" panose="02020603050405020304" pitchFamily="18" charset="0"/>
                <a:cs typeface="Times New Roman" panose="02020603050405020304" pitchFamily="18" charset="0"/>
              </a:rPr>
              <a:t>Dio lo ha risuscitato</a:t>
            </a:r>
            <a:r>
              <a:rPr lang="it-IT" sz="2200" dirty="0">
                <a:latin typeface="Times New Roman" panose="02020603050405020304" pitchFamily="18" charset="0"/>
                <a:ea typeface="Times New Roman" panose="02020603050405020304" pitchFamily="18" charset="0"/>
                <a:cs typeface="Times New Roman" panose="02020603050405020304" pitchFamily="18" charset="0"/>
              </a:rPr>
              <a:t> e noi tutti ne siamo testimoni. Innalzato dunque alla destra di Dio e dopo </a:t>
            </a:r>
            <a:r>
              <a:rPr lang="it-IT" sz="2200" b="1" dirty="0">
                <a:latin typeface="Times New Roman" panose="02020603050405020304" pitchFamily="18" charset="0"/>
                <a:ea typeface="Times New Roman" panose="02020603050405020304" pitchFamily="18" charset="0"/>
                <a:cs typeface="Times New Roman" panose="02020603050405020304" pitchFamily="18" charset="0"/>
              </a:rPr>
              <a:t>aver ricevuto dal Padre lo Spirito Santo</a:t>
            </a:r>
            <a:r>
              <a:rPr lang="it-IT" sz="2200" dirty="0">
                <a:latin typeface="Times New Roman" panose="02020603050405020304" pitchFamily="18" charset="0"/>
                <a:ea typeface="Times New Roman" panose="02020603050405020304" pitchFamily="18" charset="0"/>
                <a:cs typeface="Times New Roman" panose="02020603050405020304" pitchFamily="18" charset="0"/>
              </a:rPr>
              <a:t> promesso, lo ha effuso, come voi stessi potete vedere e udire», (</a:t>
            </a:r>
            <a:r>
              <a:rPr lang="it-IT" sz="2200" b="1" dirty="0">
                <a:latin typeface="Times New Roman" panose="02020603050405020304" pitchFamily="18" charset="0"/>
                <a:ea typeface="Times New Roman" panose="02020603050405020304" pitchFamily="18" charset="0"/>
                <a:cs typeface="Times New Roman" panose="02020603050405020304" pitchFamily="18" charset="0"/>
              </a:rPr>
              <a:t>At 2,32-33</a:t>
            </a:r>
            <a:r>
              <a:rPr lang="it-IT" sz="2200" dirty="0">
                <a:latin typeface="Times New Roman" panose="02020603050405020304" pitchFamily="18" charset="0"/>
                <a:ea typeface="Times New Roman" panose="02020603050405020304" pitchFamily="18" charset="0"/>
                <a:cs typeface="Times New Roman" panose="02020603050405020304" pitchFamily="18" charset="0"/>
              </a:rPr>
              <a:t>).</a:t>
            </a:r>
            <a:endParaRPr lang="it-IT" sz="2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ttangolo 3">
            <a:extLst>
              <a:ext uri="{FF2B5EF4-FFF2-40B4-BE49-F238E27FC236}">
                <a16:creationId xmlns:a16="http://schemas.microsoft.com/office/drawing/2014/main" id="{0996D01A-9D5C-2347-BEB6-6B3319088F52}"/>
              </a:ext>
            </a:extLst>
          </p:cNvPr>
          <p:cNvSpPr/>
          <p:nvPr/>
        </p:nvSpPr>
        <p:spPr>
          <a:xfrm>
            <a:off x="2385060" y="2154168"/>
            <a:ext cx="8930640" cy="1785104"/>
          </a:xfrm>
          <a:prstGeom prst="rect">
            <a:avLst/>
          </a:prstGeom>
        </p:spPr>
        <p:txBody>
          <a:bodyPr wrap="square">
            <a:spAutoFit/>
          </a:bodyPr>
          <a:lstStyle/>
          <a:p>
            <a:pPr indent="180340" algn="just">
              <a:spcAft>
                <a:spcPts val="0"/>
              </a:spcAft>
            </a:pPr>
            <a:r>
              <a:rPr lang="it-IT" sz="2200" b="1" dirty="0">
                <a:latin typeface="Times New Roman" panose="02020603050405020304" pitchFamily="18" charset="0"/>
                <a:ea typeface="Calibri" panose="020F0502020204030204" pitchFamily="34" charset="0"/>
                <a:cs typeface="Times New Roman" panose="02020603050405020304" pitchFamily="18" charset="0"/>
              </a:rPr>
              <a:t>Atti 13,33</a:t>
            </a:r>
            <a:r>
              <a:rPr lang="it-IT" sz="2200" dirty="0">
                <a:latin typeface="Times New Roman" panose="02020603050405020304" pitchFamily="18" charset="0"/>
                <a:ea typeface="Calibri" panose="020F0502020204030204" pitchFamily="34" charset="0"/>
                <a:cs typeface="Times New Roman" panose="02020603050405020304" pitchFamily="18" charset="0"/>
              </a:rPr>
              <a:t>: «Dio l’ha adempiuta per noi, loro figli, risuscitando Gesù, come anche è scritto nel salmo secondo: </a:t>
            </a:r>
            <a:r>
              <a:rPr lang="it-IT" sz="2200" b="1" dirty="0">
                <a:latin typeface="Times New Roman" panose="02020603050405020304" pitchFamily="18" charset="0"/>
                <a:ea typeface="Calibri" panose="020F0502020204030204" pitchFamily="34" charset="0"/>
                <a:cs typeface="Times New Roman" panose="02020603050405020304" pitchFamily="18" charset="0"/>
              </a:rPr>
              <a:t>“Tu sei mio Figlio, oggi io t'ho generato”».</a:t>
            </a:r>
          </a:p>
          <a:p>
            <a:pPr indent="180340" algn="just">
              <a:spcAft>
                <a:spcPts val="0"/>
              </a:spcAft>
            </a:pPr>
            <a:endParaRPr lang="it-IT" sz="2200" b="1" dirty="0">
              <a:latin typeface="Times New Roman" panose="02020603050405020304" pitchFamily="18" charset="0"/>
              <a:ea typeface="Calibri" panose="020F0502020204030204" pitchFamily="34" charset="0"/>
              <a:cs typeface="Times New Roman" panose="02020603050405020304" pitchFamily="18" charset="0"/>
            </a:endParaRPr>
          </a:p>
          <a:p>
            <a:pPr indent="180340" algn="just">
              <a:spcAft>
                <a:spcPts val="0"/>
              </a:spcAft>
            </a:pPr>
            <a:endParaRPr lang="it-IT" sz="22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ttangolo 4">
            <a:extLst>
              <a:ext uri="{FF2B5EF4-FFF2-40B4-BE49-F238E27FC236}">
                <a16:creationId xmlns:a16="http://schemas.microsoft.com/office/drawing/2014/main" id="{D773A110-B126-6B4F-8AA1-CB118E4A5DD4}"/>
              </a:ext>
            </a:extLst>
          </p:cNvPr>
          <p:cNvSpPr/>
          <p:nvPr/>
        </p:nvSpPr>
        <p:spPr>
          <a:xfrm>
            <a:off x="2305050" y="3181208"/>
            <a:ext cx="9182100" cy="1446550"/>
          </a:xfrm>
          <a:prstGeom prst="rect">
            <a:avLst/>
          </a:prstGeom>
        </p:spPr>
        <p:txBody>
          <a:bodyPr wrap="square">
            <a:spAutoFit/>
          </a:bodyPr>
          <a:lstStyle/>
          <a:p>
            <a:pPr indent="180340" algn="just">
              <a:spcAft>
                <a:spcPts val="0"/>
              </a:spcAft>
            </a:pPr>
            <a:endParaRPr lang="it-IT" sz="2200" b="1" dirty="0">
              <a:latin typeface="Times New Roman" panose="02020603050405020304" pitchFamily="18" charset="0"/>
              <a:ea typeface="Calibri" panose="020F0502020204030204" pitchFamily="34" charset="0"/>
              <a:cs typeface="Times New Roman" panose="02020603050405020304" pitchFamily="18" charset="0"/>
            </a:endParaRPr>
          </a:p>
          <a:p>
            <a:pPr indent="180340" algn="just">
              <a:spcAft>
                <a:spcPts val="0"/>
              </a:spcAft>
            </a:pPr>
            <a:r>
              <a:rPr lang="it-IT" sz="2200" b="1" dirty="0">
                <a:latin typeface="Times New Roman" panose="02020603050405020304" pitchFamily="18" charset="0"/>
                <a:ea typeface="Calibri" panose="020F0502020204030204" pitchFamily="34" charset="0"/>
                <a:cs typeface="Times New Roman" panose="02020603050405020304" pitchFamily="18" charset="0"/>
              </a:rPr>
              <a:t>Romani 8,11</a:t>
            </a:r>
            <a:r>
              <a:rPr lang="it-IT" sz="2200" dirty="0">
                <a:latin typeface="Times New Roman" panose="02020603050405020304" pitchFamily="18" charset="0"/>
                <a:ea typeface="Calibri" panose="020F0502020204030204" pitchFamily="34" charset="0"/>
                <a:cs typeface="Times New Roman" panose="02020603050405020304" pitchFamily="18" charset="0"/>
              </a:rPr>
              <a:t>: «Se lo Spirito di colui che ha risuscitato Gesù dai morti abita in voi, colui che ha risuscitato Cristo dai morti vivificherà anche i vostri corpi mortali per mezzo del suo Spirito che abita in voi».</a:t>
            </a:r>
            <a:endParaRPr lang="it-IT" sz="2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ttangolo 5">
            <a:extLst>
              <a:ext uri="{FF2B5EF4-FFF2-40B4-BE49-F238E27FC236}">
                <a16:creationId xmlns:a16="http://schemas.microsoft.com/office/drawing/2014/main" id="{E1C2C373-0BF9-A34C-9246-45C13925BE3C}"/>
              </a:ext>
            </a:extLst>
          </p:cNvPr>
          <p:cNvSpPr/>
          <p:nvPr/>
        </p:nvSpPr>
        <p:spPr>
          <a:xfrm>
            <a:off x="2385060" y="4791389"/>
            <a:ext cx="9022080" cy="769441"/>
          </a:xfrm>
          <a:prstGeom prst="rect">
            <a:avLst/>
          </a:prstGeom>
        </p:spPr>
        <p:txBody>
          <a:bodyPr wrap="square">
            <a:spAutoFit/>
          </a:bodyPr>
          <a:lstStyle/>
          <a:p>
            <a:pPr indent="180340" algn="just">
              <a:spcAft>
                <a:spcPts val="0"/>
              </a:spcAft>
            </a:pPr>
            <a:r>
              <a:rPr lang="it-IT" sz="2200" b="1" dirty="0">
                <a:latin typeface="Times New Roman" panose="02020603050405020304" pitchFamily="18" charset="0"/>
                <a:ea typeface="Calibri" panose="020F0502020204030204" pitchFamily="34" charset="0"/>
                <a:cs typeface="Times New Roman" panose="02020603050405020304" pitchFamily="18" charset="0"/>
              </a:rPr>
              <a:t>Romani 15,45</a:t>
            </a:r>
            <a:r>
              <a:rPr lang="it-IT" sz="2200" dirty="0">
                <a:latin typeface="Times New Roman" panose="02020603050405020304" pitchFamily="18" charset="0"/>
                <a:ea typeface="Calibri" panose="020F0502020204030204" pitchFamily="34" charset="0"/>
                <a:cs typeface="Times New Roman" panose="02020603050405020304" pitchFamily="18" charset="0"/>
              </a:rPr>
              <a:t>: «il primo uomo, Adamo, divenne un essere vivente, ma l’ultimo Adamo divenne spirito datore di vita».</a:t>
            </a:r>
            <a:endParaRPr lang="it-IT" sz="2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ttangolo 6">
            <a:extLst>
              <a:ext uri="{FF2B5EF4-FFF2-40B4-BE49-F238E27FC236}">
                <a16:creationId xmlns:a16="http://schemas.microsoft.com/office/drawing/2014/main" id="{C808CEBA-A518-5C4F-B576-25E13DF7B849}"/>
              </a:ext>
            </a:extLst>
          </p:cNvPr>
          <p:cNvSpPr/>
          <p:nvPr/>
        </p:nvSpPr>
        <p:spPr>
          <a:xfrm>
            <a:off x="2305050" y="5724462"/>
            <a:ext cx="9010650" cy="769441"/>
          </a:xfrm>
          <a:prstGeom prst="rect">
            <a:avLst/>
          </a:prstGeom>
        </p:spPr>
        <p:txBody>
          <a:bodyPr wrap="square">
            <a:spAutoFit/>
          </a:bodyPr>
          <a:lstStyle/>
          <a:p>
            <a:pPr indent="180340" algn="just">
              <a:spcAft>
                <a:spcPts val="0"/>
              </a:spcAft>
            </a:pPr>
            <a:r>
              <a:rPr lang="it-IT" sz="2200" b="1" dirty="0">
                <a:latin typeface="Times New Roman" panose="02020603050405020304" pitchFamily="18" charset="0"/>
                <a:ea typeface="Times New Roman" panose="02020603050405020304" pitchFamily="18" charset="0"/>
                <a:cs typeface="Times New Roman" panose="02020603050405020304" pitchFamily="18" charset="0"/>
              </a:rPr>
              <a:t>Atti: 2,33</a:t>
            </a:r>
            <a:r>
              <a:rPr lang="it-IT" sz="2200" dirty="0">
                <a:latin typeface="Times New Roman" panose="02020603050405020304" pitchFamily="18" charset="0"/>
                <a:ea typeface="Times New Roman" panose="02020603050405020304" pitchFamily="18" charset="0"/>
                <a:cs typeface="Times New Roman" panose="02020603050405020304" pitchFamily="18" charset="0"/>
              </a:rPr>
              <a:t>: «dopo </a:t>
            </a:r>
            <a:r>
              <a:rPr lang="it-IT" sz="2200" b="1" dirty="0">
                <a:latin typeface="Times New Roman" panose="02020603050405020304" pitchFamily="18" charset="0"/>
                <a:ea typeface="Times New Roman" panose="02020603050405020304" pitchFamily="18" charset="0"/>
                <a:cs typeface="Times New Roman" panose="02020603050405020304" pitchFamily="18" charset="0"/>
              </a:rPr>
              <a:t>aver ricevuto dal Padre lo Spirito Santo</a:t>
            </a:r>
            <a:r>
              <a:rPr lang="it-IT" sz="2200" dirty="0">
                <a:latin typeface="Times New Roman" panose="02020603050405020304" pitchFamily="18" charset="0"/>
                <a:ea typeface="Times New Roman" panose="02020603050405020304" pitchFamily="18" charset="0"/>
                <a:cs typeface="Times New Roman" panose="02020603050405020304" pitchFamily="18" charset="0"/>
              </a:rPr>
              <a:t> promesso, lo ha effuso, come voi stessi potete vedere e udire” (At 2,32-33)».</a:t>
            </a:r>
            <a:endParaRPr lang="it-IT" sz="22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magine 7">
            <a:extLst>
              <a:ext uri="{FF2B5EF4-FFF2-40B4-BE49-F238E27FC236}">
                <a16:creationId xmlns:a16="http://schemas.microsoft.com/office/drawing/2014/main" id="{3B51CD1A-AF31-1849-AEDD-DEAD1F58C0B9}"/>
              </a:ext>
            </a:extLst>
          </p:cNvPr>
          <p:cNvPicPr>
            <a:picLocks noChangeAspect="1"/>
          </p:cNvPicPr>
          <p:nvPr/>
        </p:nvPicPr>
        <p:blipFill rotWithShape="1">
          <a:blip r:embed="rId2"/>
          <a:srcRect l="34381" t="-1" r="34762" b="909"/>
          <a:stretch/>
        </p:blipFill>
        <p:spPr>
          <a:xfrm>
            <a:off x="460283" y="918151"/>
            <a:ext cx="1753327" cy="2949270"/>
          </a:xfrm>
          <a:prstGeom prst="rect">
            <a:avLst/>
          </a:prstGeom>
        </p:spPr>
      </p:pic>
    </p:spTree>
    <p:extLst>
      <p:ext uri="{BB962C8B-B14F-4D97-AF65-F5344CB8AC3E}">
        <p14:creationId xmlns:p14="http://schemas.microsoft.com/office/powerpoint/2010/main" val="23790552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E12611C3-741D-6948-AD7F-E0BE5DCFCC28}"/>
              </a:ext>
            </a:extLst>
          </p:cNvPr>
          <p:cNvSpPr/>
          <p:nvPr/>
        </p:nvSpPr>
        <p:spPr>
          <a:xfrm>
            <a:off x="0" y="0"/>
            <a:ext cx="5550622" cy="545855"/>
          </a:xfrm>
          <a:prstGeom prst="rect">
            <a:avLst/>
          </a:prstGeom>
        </p:spPr>
        <p:txBody>
          <a:bodyPr wrap="none">
            <a:spAutoFit/>
          </a:bodyPr>
          <a:lstStyle/>
          <a:p>
            <a:pPr indent="180340" algn="just">
              <a:lnSpc>
                <a:spcPct val="150000"/>
              </a:lnSpc>
              <a:spcAft>
                <a:spcPts val="0"/>
              </a:spcAft>
            </a:pPr>
            <a:r>
              <a:rPr lang="it-IT" sz="2200" b="1" dirty="0">
                <a:latin typeface="Times New Roman" panose="02020603050405020304" pitchFamily="18" charset="0"/>
                <a:ea typeface="Calibri" panose="020F0502020204030204" pitchFamily="34" charset="0"/>
                <a:cs typeface="Times New Roman" panose="02020603050405020304" pitchFamily="18" charset="0"/>
              </a:rPr>
              <a:t>Lo Spirito dono del Padre e di Gesù risorto</a:t>
            </a:r>
            <a:endParaRPr lang="it-IT" sz="2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ttangolo 2">
            <a:extLst>
              <a:ext uri="{FF2B5EF4-FFF2-40B4-BE49-F238E27FC236}">
                <a16:creationId xmlns:a16="http://schemas.microsoft.com/office/drawing/2014/main" id="{4CCF31C9-37BD-FB4B-93DD-522FE96787B2}"/>
              </a:ext>
            </a:extLst>
          </p:cNvPr>
          <p:cNvSpPr/>
          <p:nvPr/>
        </p:nvSpPr>
        <p:spPr>
          <a:xfrm>
            <a:off x="1645920" y="545855"/>
            <a:ext cx="10546080" cy="4866076"/>
          </a:xfrm>
          <a:prstGeom prst="rect">
            <a:avLst/>
          </a:prstGeom>
        </p:spPr>
        <p:txBody>
          <a:bodyPr wrap="square">
            <a:spAutoFit/>
          </a:bodyPr>
          <a:lstStyle/>
          <a:p>
            <a:pPr indent="180340" algn="just">
              <a:spcAft>
                <a:spcPts val="0"/>
              </a:spcAft>
            </a:pPr>
            <a:endParaRPr lang="it-IT" sz="2200" dirty="0">
              <a:latin typeface="Times New Roman" panose="02020603050405020304" pitchFamily="18" charset="0"/>
              <a:ea typeface="Calibri" panose="020F0502020204030204" pitchFamily="34" charset="0"/>
              <a:cs typeface="Times New Roman" panose="02020603050405020304" pitchFamily="18" charset="0"/>
            </a:endParaRPr>
          </a:p>
          <a:p>
            <a:r>
              <a:rPr lang="it-IT" sz="2200" b="1" dirty="0">
                <a:latin typeface="Times New Roman" panose="02020603050405020304" pitchFamily="18" charset="0"/>
                <a:cs typeface="Times New Roman" panose="02020603050405020304" pitchFamily="18" charset="0"/>
              </a:rPr>
              <a:t>Discorso di Pietro alla folla Atti, 2, 14-17ss</a:t>
            </a:r>
            <a:endParaRPr lang="it-IT" sz="2200" dirty="0">
              <a:latin typeface="Times New Roman" panose="02020603050405020304" pitchFamily="18" charset="0"/>
              <a:cs typeface="Times New Roman" panose="02020603050405020304" pitchFamily="18" charset="0"/>
            </a:endParaRPr>
          </a:p>
          <a:p>
            <a:r>
              <a:rPr lang="it-IT" sz="2200" dirty="0">
                <a:latin typeface="Times New Roman" panose="02020603050405020304" pitchFamily="18" charset="0"/>
                <a:cs typeface="Times New Roman" panose="02020603050405020304" pitchFamily="18" charset="0"/>
              </a:rPr>
              <a:t>Allora Pietro, levatosi in piedi con gli altri Undici, parlò a voce alta così: «Uomini di Giudea, e voi tutti che vi trovate a Gerusalemme, vi sia ben noto questo e fate attenzione alle mie parole [...] Accade invece quello che predisse il profeta Gioele:</a:t>
            </a:r>
          </a:p>
          <a:p>
            <a:r>
              <a:rPr lang="it-IT" sz="2200" dirty="0">
                <a:latin typeface="Times New Roman" panose="02020603050405020304" pitchFamily="18" charset="0"/>
                <a:cs typeface="Times New Roman" panose="02020603050405020304" pitchFamily="18" charset="0"/>
              </a:rPr>
              <a:t>Negli ultimi giorni, dice il Signore,</a:t>
            </a:r>
          </a:p>
          <a:p>
            <a:r>
              <a:rPr lang="it-IT" sz="2200" dirty="0">
                <a:latin typeface="Times New Roman" panose="02020603050405020304" pitchFamily="18" charset="0"/>
                <a:cs typeface="Times New Roman" panose="02020603050405020304" pitchFamily="18" charset="0"/>
              </a:rPr>
              <a:t>Io effonderò il mio Spirito sopra ogni persona;</a:t>
            </a:r>
          </a:p>
          <a:p>
            <a:r>
              <a:rPr lang="it-IT" sz="2200" dirty="0">
                <a:latin typeface="Times New Roman" panose="02020603050405020304" pitchFamily="18" charset="0"/>
                <a:cs typeface="Times New Roman" panose="02020603050405020304" pitchFamily="18" charset="0"/>
              </a:rPr>
              <a:t>i vostri figli e le vostre figlie profeteranno,</a:t>
            </a:r>
          </a:p>
          <a:p>
            <a:r>
              <a:rPr lang="it-IT" sz="2200" dirty="0">
                <a:latin typeface="Times New Roman" panose="02020603050405020304" pitchFamily="18" charset="0"/>
                <a:cs typeface="Times New Roman" panose="02020603050405020304" pitchFamily="18" charset="0"/>
              </a:rPr>
              <a:t>i vostri giovani avranno visioni</a:t>
            </a:r>
          </a:p>
          <a:p>
            <a:r>
              <a:rPr lang="it-IT" sz="2200" dirty="0">
                <a:latin typeface="Times New Roman" panose="02020603050405020304" pitchFamily="18" charset="0"/>
                <a:cs typeface="Times New Roman" panose="02020603050405020304" pitchFamily="18" charset="0"/>
              </a:rPr>
              <a:t>e i vostri anziani faranno dei sogni. </a:t>
            </a:r>
          </a:p>
          <a:p>
            <a:r>
              <a:rPr lang="it-IT" sz="2200" dirty="0">
                <a:latin typeface="Times New Roman" panose="02020603050405020304" pitchFamily="18" charset="0"/>
                <a:cs typeface="Times New Roman" panose="02020603050405020304" pitchFamily="18" charset="0"/>
              </a:rPr>
              <a:t>E anche sui miei servi e sulle mie serve</a:t>
            </a:r>
          </a:p>
          <a:p>
            <a:r>
              <a:rPr lang="it-IT" sz="2200" dirty="0">
                <a:latin typeface="Times New Roman" panose="02020603050405020304" pitchFamily="18" charset="0"/>
                <a:cs typeface="Times New Roman" panose="02020603050405020304" pitchFamily="18" charset="0"/>
              </a:rPr>
              <a:t>in quei giorni effonderò il mio Spirito ed essi</a:t>
            </a:r>
          </a:p>
          <a:p>
            <a:r>
              <a:rPr lang="it-IT" sz="2200" dirty="0">
                <a:latin typeface="Times New Roman" panose="02020603050405020304" pitchFamily="18" charset="0"/>
                <a:cs typeface="Times New Roman" panose="02020603050405020304" pitchFamily="18" charset="0"/>
              </a:rPr>
              <a:t>profeteranno.</a:t>
            </a:r>
          </a:p>
          <a:p>
            <a:pPr indent="180340" algn="just">
              <a:lnSpc>
                <a:spcPct val="150000"/>
              </a:lnSpc>
              <a:spcAft>
                <a:spcPts val="0"/>
              </a:spcAft>
            </a:pPr>
            <a:endParaRPr lang="it-IT"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magine 3">
            <a:extLst>
              <a:ext uri="{FF2B5EF4-FFF2-40B4-BE49-F238E27FC236}">
                <a16:creationId xmlns:a16="http://schemas.microsoft.com/office/drawing/2014/main" id="{0056D6EA-3F4B-1640-AC37-ED9205BD4DED}"/>
              </a:ext>
            </a:extLst>
          </p:cNvPr>
          <p:cNvPicPr>
            <a:picLocks noChangeAspect="1"/>
          </p:cNvPicPr>
          <p:nvPr/>
        </p:nvPicPr>
        <p:blipFill rotWithShape="1">
          <a:blip r:embed="rId2"/>
          <a:srcRect l="34381" t="-1" r="34762" b="909"/>
          <a:stretch/>
        </p:blipFill>
        <p:spPr>
          <a:xfrm>
            <a:off x="355668" y="545855"/>
            <a:ext cx="1290252" cy="2170332"/>
          </a:xfrm>
          <a:prstGeom prst="rect">
            <a:avLst/>
          </a:prstGeom>
        </p:spPr>
      </p:pic>
    </p:spTree>
    <p:extLst>
      <p:ext uri="{BB962C8B-B14F-4D97-AF65-F5344CB8AC3E}">
        <p14:creationId xmlns:p14="http://schemas.microsoft.com/office/powerpoint/2010/main" val="7435865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8BFDA699-37BF-C641-ACEA-ADB580A75C2C}"/>
              </a:ext>
            </a:extLst>
          </p:cNvPr>
          <p:cNvSpPr/>
          <p:nvPr/>
        </p:nvSpPr>
        <p:spPr>
          <a:xfrm>
            <a:off x="2910840" y="414402"/>
            <a:ext cx="8816340" cy="6124754"/>
          </a:xfrm>
          <a:prstGeom prst="rect">
            <a:avLst/>
          </a:prstGeom>
        </p:spPr>
        <p:txBody>
          <a:bodyPr wrap="square">
            <a:spAutoFit/>
          </a:bodyPr>
          <a:lstStyle/>
          <a:p>
            <a:pPr indent="180340" algn="just">
              <a:spcAft>
                <a:spcPts val="0"/>
              </a:spcAft>
            </a:pPr>
            <a:r>
              <a:rPr lang="it-IT" sz="2800" dirty="0" err="1">
                <a:latin typeface="Times New Roman" panose="02020603050405020304" pitchFamily="18" charset="0"/>
                <a:ea typeface="Calibri" panose="020F0502020204030204" pitchFamily="34" charset="0"/>
                <a:cs typeface="Times New Roman" panose="02020603050405020304" pitchFamily="18" charset="0"/>
              </a:rPr>
              <a:t>Gv</a:t>
            </a:r>
            <a:r>
              <a:rPr lang="it-IT" sz="2800" dirty="0">
                <a:latin typeface="Times New Roman" panose="02020603050405020304" pitchFamily="18" charset="0"/>
                <a:ea typeface="Calibri" panose="020F0502020204030204" pitchFamily="34" charset="0"/>
                <a:cs typeface="Times New Roman" panose="02020603050405020304" pitchFamily="18" charset="0"/>
              </a:rPr>
              <a:t> 7,37-39: “Nell'ultimo giorno, il grande giorno della festa, Gesù levatosi in piedi esclamò ad alta voce: «Chi ha sete venga a me e beva 38 chi crede in me; come dice la Scrittura: fiumi di acqua viva sgorgheranno dal suo seno». Questo egli disse riferendosi allo Spirito che avrebbero ricevuto i credenti in lui: infatti non c'era ancora lo Spirito, perché Gesù non era stato ancora glorificato”.</a:t>
            </a:r>
            <a:endParaRPr lang="it-IT" sz="2800" dirty="0">
              <a:latin typeface="Calibri" panose="020F0502020204030204" pitchFamily="34" charset="0"/>
              <a:ea typeface="Calibri" panose="020F0502020204030204" pitchFamily="34" charset="0"/>
              <a:cs typeface="Times New Roman" panose="02020603050405020304" pitchFamily="18" charset="0"/>
            </a:endParaRPr>
          </a:p>
          <a:p>
            <a:pPr indent="180340" algn="just">
              <a:spcAft>
                <a:spcPts val="0"/>
              </a:spcAft>
            </a:pPr>
            <a:r>
              <a:rPr lang="it-IT" sz="2800" b="1" dirty="0">
                <a:latin typeface="Times New Roman" panose="02020603050405020304" pitchFamily="18" charset="0"/>
                <a:ea typeface="Calibri" panose="020F0502020204030204" pitchFamily="34" charset="0"/>
                <a:cs typeface="Times New Roman" panose="02020603050405020304" pitchFamily="18" charset="0"/>
              </a:rPr>
              <a:t> </a:t>
            </a:r>
            <a:endParaRPr lang="it-IT" sz="2800" dirty="0">
              <a:latin typeface="Calibri" panose="020F0502020204030204" pitchFamily="34" charset="0"/>
              <a:ea typeface="Calibri" panose="020F0502020204030204" pitchFamily="34" charset="0"/>
              <a:cs typeface="Times New Roman" panose="02020603050405020304" pitchFamily="18" charset="0"/>
            </a:endParaRPr>
          </a:p>
          <a:p>
            <a:pPr indent="180340" algn="just">
              <a:spcAft>
                <a:spcPts val="0"/>
              </a:spcAft>
            </a:pPr>
            <a:r>
              <a:rPr lang="it-IT" sz="2800" dirty="0">
                <a:latin typeface="Times New Roman" panose="02020603050405020304" pitchFamily="18" charset="0"/>
                <a:ea typeface="Calibri" panose="020F0502020204030204" pitchFamily="34" charset="0"/>
                <a:cs typeface="Times New Roman" panose="02020603050405020304" pitchFamily="18" charset="0"/>
              </a:rPr>
              <a:t>Nell’ultima cena Gesù mette in relazione il compimento della sua vita con il dono dello Spirito.</a:t>
            </a:r>
            <a:endParaRPr lang="it-IT" sz="2800" dirty="0">
              <a:latin typeface="Calibri" panose="020F0502020204030204" pitchFamily="34" charset="0"/>
              <a:ea typeface="Calibri" panose="020F0502020204030204" pitchFamily="34" charset="0"/>
              <a:cs typeface="Times New Roman" panose="02020603050405020304" pitchFamily="18" charset="0"/>
            </a:endParaRPr>
          </a:p>
          <a:p>
            <a:pPr indent="180340" algn="just">
              <a:spcAft>
                <a:spcPts val="0"/>
              </a:spcAft>
            </a:pPr>
            <a:r>
              <a:rPr lang="it-IT" sz="2800" b="1" dirty="0">
                <a:latin typeface="Times New Roman" panose="02020603050405020304" pitchFamily="18" charset="0"/>
                <a:ea typeface="Calibri" panose="020F0502020204030204" pitchFamily="34" charset="0"/>
                <a:cs typeface="Times New Roman" panose="02020603050405020304" pitchFamily="18" charset="0"/>
              </a:rPr>
              <a:t>Giovanni 16, 7: </a:t>
            </a:r>
            <a:r>
              <a:rPr lang="it-IT" sz="2800" dirty="0">
                <a:latin typeface="Times New Roman" panose="02020603050405020304" pitchFamily="18" charset="0"/>
                <a:ea typeface="Calibri" panose="020F0502020204030204" pitchFamily="34" charset="0"/>
                <a:cs typeface="Times New Roman" panose="02020603050405020304" pitchFamily="18" charset="0"/>
              </a:rPr>
              <a:t>“Ora io vi dico la verità: è bene per voi che io me ne vada, perché, se non me ne vado, non verrà a voi il Consolatore; ma quando me ne sarò andato, ve lo manderò”.</a:t>
            </a:r>
            <a:endParaRPr lang="it-IT" sz="28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magine 2">
            <a:extLst>
              <a:ext uri="{FF2B5EF4-FFF2-40B4-BE49-F238E27FC236}">
                <a16:creationId xmlns:a16="http://schemas.microsoft.com/office/drawing/2014/main" id="{919C8726-775A-9346-B4E0-427DFE427C98}"/>
              </a:ext>
            </a:extLst>
          </p:cNvPr>
          <p:cNvPicPr>
            <a:picLocks noChangeAspect="1"/>
          </p:cNvPicPr>
          <p:nvPr/>
        </p:nvPicPr>
        <p:blipFill rotWithShape="1">
          <a:blip r:embed="rId2"/>
          <a:srcRect l="34381" t="-1" r="34762" b="909"/>
          <a:stretch/>
        </p:blipFill>
        <p:spPr>
          <a:xfrm>
            <a:off x="506564" y="505842"/>
            <a:ext cx="1955246" cy="3288917"/>
          </a:xfrm>
          <a:prstGeom prst="rect">
            <a:avLst/>
          </a:prstGeom>
        </p:spPr>
      </p:pic>
    </p:spTree>
    <p:extLst>
      <p:ext uri="{BB962C8B-B14F-4D97-AF65-F5344CB8AC3E}">
        <p14:creationId xmlns:p14="http://schemas.microsoft.com/office/powerpoint/2010/main" val="1040843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F896C576-27F7-CF46-AAD7-786AD73391E0}"/>
              </a:ext>
            </a:extLst>
          </p:cNvPr>
          <p:cNvSpPr/>
          <p:nvPr/>
        </p:nvSpPr>
        <p:spPr>
          <a:xfrm>
            <a:off x="2400300" y="454861"/>
            <a:ext cx="9235440" cy="5262979"/>
          </a:xfrm>
          <a:prstGeom prst="rect">
            <a:avLst/>
          </a:prstGeom>
        </p:spPr>
        <p:txBody>
          <a:bodyPr wrap="square">
            <a:spAutoFit/>
          </a:bodyPr>
          <a:lstStyle/>
          <a:p>
            <a:pPr indent="180340" algn="just">
              <a:spcAft>
                <a:spcPts val="0"/>
              </a:spcAft>
            </a:pPr>
            <a:r>
              <a:rPr lang="it-IT" sz="2800" dirty="0">
                <a:latin typeface="Times New Roman" panose="02020603050405020304" pitchFamily="18" charset="0"/>
                <a:ea typeface="Calibri" panose="020F0502020204030204" pitchFamily="34" charset="0"/>
                <a:cs typeface="Times New Roman" panose="02020603050405020304" pitchFamily="18" charset="0"/>
              </a:rPr>
              <a:t>“Dio Padre ha realizzato il suo disegno salvifico nella mediazione unica di Gesù Cristo, suo Figlio unigenito. Questo evento di Cristo però avviene “nello Spirito”. Gesù ha compiuto tutte le sue opere alla presenza dello Spirito Santo, e la salvezza che ci porta non giunge agli uomini se non per l’azione dello stesso Spirito. Lo Spirito santo </a:t>
            </a:r>
            <a:r>
              <a:rPr lang="it-IT" sz="2800" u="sng" dirty="0">
                <a:latin typeface="Times New Roman" panose="02020603050405020304" pitchFamily="18" charset="0"/>
                <a:ea typeface="Calibri" panose="020F0502020204030204" pitchFamily="34" charset="0"/>
                <a:cs typeface="Times New Roman" panose="02020603050405020304" pitchFamily="18" charset="0"/>
              </a:rPr>
              <a:t>universalizza</a:t>
            </a:r>
            <a:r>
              <a:rPr lang="it-IT" sz="2800" dirty="0">
                <a:latin typeface="Times New Roman" panose="02020603050405020304" pitchFamily="18" charset="0"/>
                <a:ea typeface="Calibri" panose="020F0502020204030204" pitchFamily="34" charset="0"/>
                <a:cs typeface="Times New Roman" panose="02020603050405020304" pitchFamily="18" charset="0"/>
              </a:rPr>
              <a:t> e rende efficace per tutti i tempi e i luoghi l’opera di Cristo, realizzata in un momento e in un luogo determinati. Universalizzandola </a:t>
            </a:r>
            <a:r>
              <a:rPr lang="it-IT" sz="2800" u="sng" dirty="0">
                <a:latin typeface="Times New Roman" panose="02020603050405020304" pitchFamily="18" charset="0"/>
                <a:ea typeface="Calibri" panose="020F0502020204030204" pitchFamily="34" charset="0"/>
                <a:cs typeface="Times New Roman" panose="02020603050405020304" pitchFamily="18" charset="0"/>
              </a:rPr>
              <a:t>la attualizza</a:t>
            </a:r>
            <a:r>
              <a:rPr lang="it-IT" sz="2800" dirty="0">
                <a:latin typeface="Times New Roman" panose="02020603050405020304" pitchFamily="18" charset="0"/>
                <a:ea typeface="Calibri" panose="020F0502020204030204" pitchFamily="34" charset="0"/>
                <a:cs typeface="Times New Roman" panose="02020603050405020304" pitchFamily="18" charset="0"/>
              </a:rPr>
              <a:t>, cioè la rende presente, come avviene principalmente nei sacramenti e in modo speciale nell’eucarestia. Attualizzandola </a:t>
            </a:r>
            <a:r>
              <a:rPr lang="it-IT" sz="2800" u="sng" dirty="0">
                <a:latin typeface="Times New Roman" panose="02020603050405020304" pitchFamily="18" charset="0"/>
                <a:ea typeface="Calibri" panose="020F0502020204030204" pitchFamily="34" charset="0"/>
                <a:cs typeface="Times New Roman" panose="02020603050405020304" pitchFamily="18" charset="0"/>
              </a:rPr>
              <a:t>la interiorizza</a:t>
            </a:r>
            <a:r>
              <a:rPr lang="it-IT" sz="2800" dirty="0">
                <a:latin typeface="Times New Roman" panose="02020603050405020304" pitchFamily="18" charset="0"/>
                <a:ea typeface="Calibri" panose="020F0502020204030204" pitchFamily="34" charset="0"/>
                <a:cs typeface="Times New Roman" panose="02020603050405020304" pitchFamily="18" charset="0"/>
              </a:rPr>
              <a:t> nell’uomo, in particolare nel credente” (L. </a:t>
            </a:r>
            <a:r>
              <a:rPr lang="it-IT" sz="2800" dirty="0" err="1">
                <a:latin typeface="Times New Roman" panose="02020603050405020304" pitchFamily="18" charset="0"/>
                <a:ea typeface="Calibri" panose="020F0502020204030204" pitchFamily="34" charset="0"/>
                <a:cs typeface="Times New Roman" panose="02020603050405020304" pitchFamily="18" charset="0"/>
              </a:rPr>
              <a:t>Ladaria</a:t>
            </a:r>
            <a:r>
              <a:rPr lang="it-IT" sz="2800" dirty="0">
                <a:latin typeface="Times New Roman" panose="02020603050405020304" pitchFamily="18" charset="0"/>
                <a:ea typeface="Calibri" panose="020F0502020204030204" pitchFamily="34" charset="0"/>
                <a:cs typeface="Times New Roman" panose="02020603050405020304" pitchFamily="18" charset="0"/>
              </a:rPr>
              <a:t>).</a:t>
            </a:r>
            <a:endParaRPr lang="it-IT" sz="28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magine 2">
            <a:extLst>
              <a:ext uri="{FF2B5EF4-FFF2-40B4-BE49-F238E27FC236}">
                <a16:creationId xmlns:a16="http://schemas.microsoft.com/office/drawing/2014/main" id="{7C965774-D19E-8A49-9723-807707A030AF}"/>
              </a:ext>
            </a:extLst>
          </p:cNvPr>
          <p:cNvPicPr>
            <a:picLocks noChangeAspect="1"/>
          </p:cNvPicPr>
          <p:nvPr/>
        </p:nvPicPr>
        <p:blipFill rotWithShape="1">
          <a:blip r:embed="rId2"/>
          <a:srcRect l="34381" t="-1" r="34762" b="909"/>
          <a:stretch/>
        </p:blipFill>
        <p:spPr>
          <a:xfrm>
            <a:off x="460844" y="643003"/>
            <a:ext cx="1753327" cy="2949270"/>
          </a:xfrm>
          <a:prstGeom prst="rect">
            <a:avLst/>
          </a:prstGeom>
        </p:spPr>
      </p:pic>
    </p:spTree>
    <p:extLst>
      <p:ext uri="{BB962C8B-B14F-4D97-AF65-F5344CB8AC3E}">
        <p14:creationId xmlns:p14="http://schemas.microsoft.com/office/powerpoint/2010/main" val="10639773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ABAC0D93-67EB-3949-9BAF-370E34F8424D}"/>
              </a:ext>
            </a:extLst>
          </p:cNvPr>
          <p:cNvSpPr/>
          <p:nvPr/>
        </p:nvSpPr>
        <p:spPr>
          <a:xfrm>
            <a:off x="2910840" y="711583"/>
            <a:ext cx="8587740" cy="3539430"/>
          </a:xfrm>
          <a:prstGeom prst="rect">
            <a:avLst/>
          </a:prstGeom>
        </p:spPr>
        <p:txBody>
          <a:bodyPr wrap="square">
            <a:spAutoFit/>
          </a:bodyPr>
          <a:lstStyle/>
          <a:p>
            <a:pPr indent="180340" algn="just">
              <a:spcAft>
                <a:spcPts val="0"/>
              </a:spcAft>
            </a:pPr>
            <a:r>
              <a:rPr lang="it-IT" sz="3200" dirty="0">
                <a:latin typeface="Times New Roman" panose="02020603050405020304" pitchFamily="18" charset="0"/>
                <a:ea typeface="Calibri" panose="020F0502020204030204" pitchFamily="34" charset="0"/>
                <a:cs typeface="Times New Roman" panose="02020603050405020304" pitchFamily="18" charset="0"/>
              </a:rPr>
              <a:t>LG 7: “Perché poi ci rinnovassimo continuamente in lui (cfr. </a:t>
            </a:r>
            <a:r>
              <a:rPr lang="it-IT" sz="3200" dirty="0" err="1">
                <a:latin typeface="Times New Roman" panose="02020603050405020304" pitchFamily="18" charset="0"/>
                <a:ea typeface="Calibri" panose="020F0502020204030204" pitchFamily="34" charset="0"/>
                <a:cs typeface="Times New Roman" panose="02020603050405020304" pitchFamily="18" charset="0"/>
              </a:rPr>
              <a:t>Ef</a:t>
            </a:r>
            <a:r>
              <a:rPr lang="it-IT" sz="3200" dirty="0">
                <a:latin typeface="Times New Roman" panose="02020603050405020304" pitchFamily="18" charset="0"/>
                <a:ea typeface="Calibri" panose="020F0502020204030204" pitchFamily="34" charset="0"/>
                <a:cs typeface="Times New Roman" panose="02020603050405020304" pitchFamily="18" charset="0"/>
              </a:rPr>
              <a:t> 4,23), ci ha resi partecipi del suo Spirito, il quale, unico e identico nel capo e nelle membra, dà a tutto il corpo vita, unità e moto, così che i santi Padri poterono paragonare la sua funzione con quella che il principio vitale, cioè l'anima, esercita nel corpo umano”</a:t>
            </a:r>
            <a:endParaRPr lang="it-IT" sz="32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magine 2">
            <a:extLst>
              <a:ext uri="{FF2B5EF4-FFF2-40B4-BE49-F238E27FC236}">
                <a16:creationId xmlns:a16="http://schemas.microsoft.com/office/drawing/2014/main" id="{3EE568DA-F13F-FD46-AD4D-8B585FBBB6F5}"/>
              </a:ext>
            </a:extLst>
          </p:cNvPr>
          <p:cNvPicPr>
            <a:picLocks noChangeAspect="1"/>
          </p:cNvPicPr>
          <p:nvPr/>
        </p:nvPicPr>
        <p:blipFill rotWithShape="1">
          <a:blip r:embed="rId2"/>
          <a:srcRect l="34381" t="-1" r="34762" b="909"/>
          <a:stretch/>
        </p:blipFill>
        <p:spPr>
          <a:xfrm>
            <a:off x="689444" y="711583"/>
            <a:ext cx="1753327" cy="2949270"/>
          </a:xfrm>
          <a:prstGeom prst="rect">
            <a:avLst/>
          </a:prstGeom>
        </p:spPr>
      </p:pic>
    </p:spTree>
    <p:extLst>
      <p:ext uri="{BB962C8B-B14F-4D97-AF65-F5344CB8AC3E}">
        <p14:creationId xmlns:p14="http://schemas.microsoft.com/office/powerpoint/2010/main" val="9071383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30B87F78-7676-FE46-94EE-F64794DB63FC}"/>
              </a:ext>
            </a:extLst>
          </p:cNvPr>
          <p:cNvSpPr/>
          <p:nvPr/>
        </p:nvSpPr>
        <p:spPr>
          <a:xfrm>
            <a:off x="2674620" y="382157"/>
            <a:ext cx="9258300" cy="6278642"/>
          </a:xfrm>
          <a:prstGeom prst="rect">
            <a:avLst/>
          </a:prstGeom>
        </p:spPr>
        <p:txBody>
          <a:bodyPr wrap="square">
            <a:spAutoFit/>
          </a:bodyPr>
          <a:lstStyle/>
          <a:p>
            <a:r>
              <a:rPr lang="it-IT" sz="2400" dirty="0">
                <a:latin typeface="Times New Roman" panose="02020603050405020304" pitchFamily="18" charset="0"/>
                <a:cs typeface="Times New Roman" panose="02020603050405020304" pitchFamily="18" charset="0"/>
              </a:rPr>
              <a:t>Con il linguaggio della mistica, San Giovanni della Croce da voce all’esperienza di “partecipazione” dell’anima alla vita trinitaria: </a:t>
            </a:r>
          </a:p>
          <a:p>
            <a:r>
              <a:rPr lang="it-IT" sz="2400" dirty="0">
                <a:latin typeface="Times New Roman" panose="02020603050405020304" pitchFamily="18" charset="0"/>
                <a:cs typeface="Times New Roman" panose="02020603050405020304" pitchFamily="18" charset="0"/>
              </a:rPr>
              <a:t>«Non dobbiamo stupirci che l’anima possa realizzare una cosa così sublime, perché, dal momento che Dio le concede la grazia di arrivare ad essere deiforme e unita alla santissima Trinità, nella quale l’anima diventa Dio per partecipazione, perché dovrebbe essere incredibile che svolga le sue attività d’intelletto, di conoscenza e d’amore nella Trinità strettamente unita a lei e attiva come la stessa Trinità, anche se per partecipazione, mentre è Dio stesso che opera nell’anima? […] Anche qui non bisogna credere che il Figlio voglia dire al Padre che i santi siano una sola cosa per essenza e per natura come lo sono il Padre e il Figlio, ma che lo siano per unione d’amore, come il Padre e il Figlio lo sono per unità d’amore. Le anime, dunque, possiedono per partecipazione gli stessi beni che Dio possiede per natura, ragion per cui sono veramente </a:t>
            </a:r>
            <a:r>
              <a:rPr lang="it-IT" sz="2400" dirty="0" err="1">
                <a:latin typeface="Times New Roman" panose="02020603050405020304" pitchFamily="18" charset="0"/>
                <a:cs typeface="Times New Roman" panose="02020603050405020304" pitchFamily="18" charset="0"/>
              </a:rPr>
              <a:t>dèi</a:t>
            </a:r>
            <a:r>
              <a:rPr lang="it-IT" sz="2400" dirty="0">
                <a:latin typeface="Times New Roman" panose="02020603050405020304" pitchFamily="18" charset="0"/>
                <a:cs typeface="Times New Roman" panose="02020603050405020304" pitchFamily="18" charset="0"/>
              </a:rPr>
              <a:t> per partecipazione, uguali a Dio e suoi compartecipi», (Giovanni della Croce, </a:t>
            </a:r>
            <a:r>
              <a:rPr lang="it-IT" sz="2400" i="1" dirty="0">
                <a:latin typeface="Times New Roman" panose="02020603050405020304" pitchFamily="18" charset="0"/>
                <a:cs typeface="Times New Roman" panose="02020603050405020304" pitchFamily="18" charset="0"/>
              </a:rPr>
              <a:t>Cantico Spirituale</a:t>
            </a:r>
            <a:r>
              <a:rPr lang="it-IT" sz="2400" dirty="0">
                <a:latin typeface="Times New Roman" panose="02020603050405020304" pitchFamily="18" charset="0"/>
                <a:cs typeface="Times New Roman" panose="02020603050405020304" pitchFamily="18" charset="0"/>
              </a:rPr>
              <a:t>, Edizioni OCD, Roma 2003, 39, 4.6). </a:t>
            </a:r>
          </a:p>
          <a:p>
            <a:r>
              <a:rPr lang="it-IT" dirty="0"/>
              <a:t> </a:t>
            </a:r>
          </a:p>
        </p:txBody>
      </p:sp>
      <p:pic>
        <p:nvPicPr>
          <p:cNvPr id="4" name="Immagine 3">
            <a:extLst>
              <a:ext uri="{FF2B5EF4-FFF2-40B4-BE49-F238E27FC236}">
                <a16:creationId xmlns:a16="http://schemas.microsoft.com/office/drawing/2014/main" id="{C9C00358-5812-CF4A-A9AF-CD8B4904590B}"/>
              </a:ext>
            </a:extLst>
          </p:cNvPr>
          <p:cNvPicPr>
            <a:picLocks noChangeAspect="1"/>
          </p:cNvPicPr>
          <p:nvPr/>
        </p:nvPicPr>
        <p:blipFill>
          <a:blip r:embed="rId2"/>
          <a:stretch>
            <a:fillRect/>
          </a:stretch>
        </p:blipFill>
        <p:spPr>
          <a:xfrm>
            <a:off x="284087" y="473597"/>
            <a:ext cx="2207653" cy="3104512"/>
          </a:xfrm>
          <a:prstGeom prst="rect">
            <a:avLst/>
          </a:prstGeom>
        </p:spPr>
      </p:pic>
    </p:spTree>
    <p:extLst>
      <p:ext uri="{BB962C8B-B14F-4D97-AF65-F5344CB8AC3E}">
        <p14:creationId xmlns:p14="http://schemas.microsoft.com/office/powerpoint/2010/main" val="16715676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96138CC9-E9A5-2044-9416-30C695600A1F}"/>
              </a:ext>
            </a:extLst>
          </p:cNvPr>
          <p:cNvSpPr/>
          <p:nvPr/>
        </p:nvSpPr>
        <p:spPr>
          <a:xfrm>
            <a:off x="2613660" y="376684"/>
            <a:ext cx="7072770" cy="523220"/>
          </a:xfrm>
          <a:prstGeom prst="rect">
            <a:avLst/>
          </a:prstGeom>
        </p:spPr>
        <p:txBody>
          <a:bodyPr wrap="none">
            <a:spAutoFit/>
          </a:bodyPr>
          <a:lstStyle/>
          <a:p>
            <a:r>
              <a:rPr lang="it-IT" sz="2800" b="1" dirty="0">
                <a:solidFill>
                  <a:srgbClr val="000000"/>
                </a:solidFill>
                <a:latin typeface="Times New Roman" panose="02020603050405020304" pitchFamily="18" charset="0"/>
                <a:ea typeface="Calibri" panose="020F0502020204030204" pitchFamily="34" charset="0"/>
              </a:rPr>
              <a:t>Le formule trinitarie dell’epistolario paolino </a:t>
            </a:r>
            <a:endParaRPr lang="it-IT" sz="2800" dirty="0"/>
          </a:p>
        </p:txBody>
      </p:sp>
      <p:sp>
        <p:nvSpPr>
          <p:cNvPr id="3" name="Rettangolo 2">
            <a:extLst>
              <a:ext uri="{FF2B5EF4-FFF2-40B4-BE49-F238E27FC236}">
                <a16:creationId xmlns:a16="http://schemas.microsoft.com/office/drawing/2014/main" id="{7B7A179E-3803-B545-8381-A9A644A78E83}"/>
              </a:ext>
            </a:extLst>
          </p:cNvPr>
          <p:cNvSpPr/>
          <p:nvPr/>
        </p:nvSpPr>
        <p:spPr>
          <a:xfrm>
            <a:off x="2613660" y="1326760"/>
            <a:ext cx="8976360" cy="4832092"/>
          </a:xfrm>
          <a:prstGeom prst="rect">
            <a:avLst/>
          </a:prstGeom>
        </p:spPr>
        <p:txBody>
          <a:bodyPr wrap="square">
            <a:spAutoFit/>
          </a:bodyPr>
          <a:lstStyle/>
          <a:p>
            <a:pPr indent="180340" algn="just">
              <a:spcAft>
                <a:spcPts val="0"/>
              </a:spcAft>
            </a:pPr>
            <a:r>
              <a:rPr lang="it-IT" sz="2800" dirty="0">
                <a:latin typeface="Times New Roman" panose="02020603050405020304" pitchFamily="18" charset="0"/>
                <a:ea typeface="Times New Roman" panose="02020603050405020304" pitchFamily="18" charset="0"/>
                <a:cs typeface="Times New Roman" panose="02020603050405020304" pitchFamily="18" charset="0"/>
              </a:rPr>
              <a:t>Romani 10,9: “Poiché se confesserai con la tua bocca che </a:t>
            </a:r>
            <a:r>
              <a:rPr lang="it-IT"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Gesù è il Signore</a:t>
            </a:r>
            <a:r>
              <a:rPr lang="it-IT" sz="2800" dirty="0">
                <a:latin typeface="Times New Roman" panose="02020603050405020304" pitchFamily="18" charset="0"/>
                <a:ea typeface="Times New Roman" panose="02020603050405020304" pitchFamily="18" charset="0"/>
                <a:cs typeface="Times New Roman" panose="02020603050405020304" pitchFamily="18" charset="0"/>
              </a:rPr>
              <a:t>, e crederai con il tuo cuore che Dio lo ha risuscitato dai morti, sarai salvo”.</a:t>
            </a:r>
          </a:p>
          <a:p>
            <a:pPr indent="180340" algn="just">
              <a:spcAft>
                <a:spcPts val="0"/>
              </a:spcAft>
            </a:pPr>
            <a:endParaRPr lang="it-IT" sz="2800" dirty="0">
              <a:latin typeface="Calibri" panose="020F0502020204030204" pitchFamily="34" charset="0"/>
              <a:ea typeface="Calibri" panose="020F0502020204030204" pitchFamily="34" charset="0"/>
              <a:cs typeface="Times New Roman" panose="02020603050405020304" pitchFamily="18" charset="0"/>
            </a:endParaRPr>
          </a:p>
          <a:p>
            <a:pPr indent="180340" algn="just">
              <a:spcAft>
                <a:spcPts val="0"/>
              </a:spcAft>
            </a:pPr>
            <a:r>
              <a:rPr lang="it-IT" sz="2800" dirty="0">
                <a:latin typeface="Times New Roman" panose="02020603050405020304" pitchFamily="18" charset="0"/>
                <a:ea typeface="Times New Roman" panose="02020603050405020304" pitchFamily="18" charset="0"/>
                <a:cs typeface="Times New Roman" panose="02020603050405020304" pitchFamily="18" charset="0"/>
              </a:rPr>
              <a:t>1 </a:t>
            </a:r>
            <a:r>
              <a:rPr lang="it-IT" sz="2800" dirty="0" err="1">
                <a:latin typeface="Times New Roman" panose="02020603050405020304" pitchFamily="18" charset="0"/>
                <a:ea typeface="Times New Roman" panose="02020603050405020304" pitchFamily="18" charset="0"/>
                <a:cs typeface="Times New Roman" panose="02020603050405020304" pitchFamily="18" charset="0"/>
              </a:rPr>
              <a:t>Cor</a:t>
            </a:r>
            <a:r>
              <a:rPr lang="it-IT" sz="2800" dirty="0">
                <a:latin typeface="Times New Roman" panose="02020603050405020304" pitchFamily="18" charset="0"/>
                <a:ea typeface="Times New Roman" panose="02020603050405020304" pitchFamily="18" charset="0"/>
                <a:cs typeface="Times New Roman" panose="02020603050405020304" pitchFamily="18" charset="0"/>
              </a:rPr>
              <a:t> 8,6: “per noi </a:t>
            </a:r>
            <a:r>
              <a:rPr lang="it-IT"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c'è un solo Dio, il Padre</a:t>
            </a:r>
            <a:r>
              <a:rPr lang="it-IT" sz="2800" dirty="0">
                <a:latin typeface="Times New Roman" panose="02020603050405020304" pitchFamily="18" charset="0"/>
                <a:ea typeface="Times New Roman" panose="02020603050405020304" pitchFamily="18" charset="0"/>
                <a:cs typeface="Times New Roman" panose="02020603050405020304" pitchFamily="18" charset="0"/>
              </a:rPr>
              <a:t>, dal quale tutto proviene e noi siamo per lui; e </a:t>
            </a:r>
            <a:r>
              <a:rPr lang="it-IT"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un solo Signore Gesù Cristo</a:t>
            </a:r>
            <a:r>
              <a:rPr lang="it-IT" sz="2800" dirty="0">
                <a:latin typeface="Times New Roman" panose="02020603050405020304" pitchFamily="18" charset="0"/>
                <a:ea typeface="Times New Roman" panose="02020603050405020304" pitchFamily="18" charset="0"/>
                <a:cs typeface="Times New Roman" panose="02020603050405020304" pitchFamily="18" charset="0"/>
              </a:rPr>
              <a:t>, in virtù del quale esistono tutte le cose e noi esistiamo per lui”.</a:t>
            </a:r>
          </a:p>
          <a:p>
            <a:pPr indent="180340" algn="just">
              <a:spcAft>
                <a:spcPts val="0"/>
              </a:spcAft>
            </a:pPr>
            <a:endParaRPr lang="it-IT" sz="2800" dirty="0">
              <a:latin typeface="Calibri" panose="020F0502020204030204" pitchFamily="34" charset="0"/>
              <a:ea typeface="Calibri" panose="020F0502020204030204" pitchFamily="34" charset="0"/>
              <a:cs typeface="Times New Roman" panose="02020603050405020304" pitchFamily="18" charset="0"/>
            </a:endParaRPr>
          </a:p>
          <a:p>
            <a:pPr indent="180340" algn="just">
              <a:spcAft>
                <a:spcPts val="0"/>
              </a:spcAft>
            </a:pPr>
            <a:r>
              <a:rPr lang="it-IT" sz="2800" dirty="0">
                <a:latin typeface="Times New Roman" panose="02020603050405020304" pitchFamily="18" charset="0"/>
                <a:ea typeface="Times New Roman" panose="02020603050405020304" pitchFamily="18" charset="0"/>
                <a:cs typeface="Times New Roman" panose="02020603050405020304" pitchFamily="18" charset="0"/>
              </a:rPr>
              <a:t>2 </a:t>
            </a:r>
            <a:r>
              <a:rPr lang="it-IT" sz="2800" dirty="0" err="1">
                <a:latin typeface="Times New Roman" panose="02020603050405020304" pitchFamily="18" charset="0"/>
                <a:ea typeface="Times New Roman" panose="02020603050405020304" pitchFamily="18" charset="0"/>
                <a:cs typeface="Times New Roman" panose="02020603050405020304" pitchFamily="18" charset="0"/>
              </a:rPr>
              <a:t>Cor</a:t>
            </a:r>
            <a:r>
              <a:rPr lang="it-IT" sz="2800" dirty="0">
                <a:latin typeface="Times New Roman" panose="02020603050405020304" pitchFamily="18" charset="0"/>
                <a:ea typeface="Times New Roman" panose="02020603050405020304" pitchFamily="18" charset="0"/>
                <a:cs typeface="Times New Roman" panose="02020603050405020304" pitchFamily="18" charset="0"/>
              </a:rPr>
              <a:t> 13,13: “La grazia del </a:t>
            </a:r>
            <a:r>
              <a:rPr lang="it-IT"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Signore Gesù Cristo</a:t>
            </a:r>
            <a:r>
              <a:rPr lang="it-IT" sz="2800" dirty="0">
                <a:latin typeface="Times New Roman" panose="02020603050405020304" pitchFamily="18" charset="0"/>
                <a:ea typeface="Times New Roman" panose="02020603050405020304" pitchFamily="18" charset="0"/>
                <a:cs typeface="Times New Roman" panose="02020603050405020304" pitchFamily="18" charset="0"/>
              </a:rPr>
              <a:t>, </a:t>
            </a:r>
            <a:r>
              <a:rPr lang="it-IT"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l'amore di Dio e la comunione dello Spirito Santo </a:t>
            </a:r>
            <a:r>
              <a:rPr lang="it-IT" sz="2800" dirty="0">
                <a:latin typeface="Times New Roman" panose="02020603050405020304" pitchFamily="18" charset="0"/>
                <a:ea typeface="Times New Roman" panose="02020603050405020304" pitchFamily="18" charset="0"/>
                <a:cs typeface="Times New Roman" panose="02020603050405020304" pitchFamily="18" charset="0"/>
              </a:rPr>
              <a:t>siano con tutti voi”.</a:t>
            </a:r>
            <a:endParaRPr lang="it-IT" sz="28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magine 3">
            <a:extLst>
              <a:ext uri="{FF2B5EF4-FFF2-40B4-BE49-F238E27FC236}">
                <a16:creationId xmlns:a16="http://schemas.microsoft.com/office/drawing/2014/main" id="{E1BB1076-6513-8D49-BBE6-C423C0CB0EBE}"/>
              </a:ext>
            </a:extLst>
          </p:cNvPr>
          <p:cNvPicPr>
            <a:picLocks noChangeAspect="1"/>
          </p:cNvPicPr>
          <p:nvPr/>
        </p:nvPicPr>
        <p:blipFill>
          <a:blip r:embed="rId2"/>
          <a:stretch>
            <a:fillRect/>
          </a:stretch>
        </p:blipFill>
        <p:spPr>
          <a:xfrm>
            <a:off x="284087" y="523994"/>
            <a:ext cx="2207653" cy="3104512"/>
          </a:xfrm>
          <a:prstGeom prst="rect">
            <a:avLst/>
          </a:prstGeom>
        </p:spPr>
      </p:pic>
    </p:spTree>
    <p:extLst>
      <p:ext uri="{BB962C8B-B14F-4D97-AF65-F5344CB8AC3E}">
        <p14:creationId xmlns:p14="http://schemas.microsoft.com/office/powerpoint/2010/main" val="10114417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1DC4137B-8A0C-244B-948E-E08987968E7A}"/>
              </a:ext>
            </a:extLst>
          </p:cNvPr>
          <p:cNvSpPr/>
          <p:nvPr/>
        </p:nvSpPr>
        <p:spPr>
          <a:xfrm>
            <a:off x="1937302" y="507831"/>
            <a:ext cx="8521148" cy="6370975"/>
          </a:xfrm>
          <a:prstGeom prst="rect">
            <a:avLst/>
          </a:prstGeom>
        </p:spPr>
        <p:txBody>
          <a:bodyPr wrap="square">
            <a:spAutoFit/>
          </a:bodyPr>
          <a:lstStyle/>
          <a:p>
            <a:r>
              <a:rPr lang="it-IT" sz="2400" dirty="0">
                <a:latin typeface="Times New Roman" panose="02020603050405020304" pitchFamily="18" charset="0"/>
                <a:ea typeface="Calibri" panose="020F0502020204030204" pitchFamily="34" charset="0"/>
              </a:rPr>
              <a:t>E questa è la disposizione e l’ordinamento della nostra fede e il fondamento dell’edificio e la costruzione della via. </a:t>
            </a:r>
          </a:p>
          <a:p>
            <a:pPr marL="457200" indent="-457200">
              <a:buAutoNum type="arabicParenR"/>
            </a:pPr>
            <a:r>
              <a:rPr lang="it-IT" sz="2400" dirty="0">
                <a:solidFill>
                  <a:srgbClr val="C00000"/>
                </a:solidFill>
                <a:latin typeface="Times New Roman" panose="02020603050405020304" pitchFamily="18" charset="0"/>
                <a:ea typeface="Calibri" panose="020F0502020204030204" pitchFamily="34" charset="0"/>
              </a:rPr>
              <a:t>Iddio, Padre</a:t>
            </a:r>
            <a:r>
              <a:rPr lang="it-IT" sz="2400" dirty="0">
                <a:latin typeface="Times New Roman" panose="02020603050405020304" pitchFamily="18" charset="0"/>
                <a:ea typeface="Calibri" panose="020F0502020204030204" pitchFamily="34" charset="0"/>
              </a:rPr>
              <a:t>, increato, illimitato, invisibile, un solo Dio, creatore d’ogni cosa; questo è il primo articolo della nostra fede. </a:t>
            </a:r>
          </a:p>
          <a:p>
            <a:pPr marL="457200" indent="-457200">
              <a:buAutoNum type="arabicParenR"/>
            </a:pPr>
            <a:r>
              <a:rPr lang="it-IT" sz="2400" dirty="0">
                <a:latin typeface="Times New Roman" panose="02020603050405020304" pitchFamily="18" charset="0"/>
                <a:ea typeface="Calibri" panose="020F0502020204030204" pitchFamily="34" charset="0"/>
              </a:rPr>
              <a:t>E il secondo articolo è questo: </a:t>
            </a:r>
            <a:r>
              <a:rPr lang="it-IT" sz="2400" dirty="0">
                <a:solidFill>
                  <a:srgbClr val="C00000"/>
                </a:solidFill>
                <a:latin typeface="Times New Roman" panose="02020603050405020304" pitchFamily="18" charset="0"/>
                <a:ea typeface="Calibri" panose="020F0502020204030204" pitchFamily="34" charset="0"/>
              </a:rPr>
              <a:t>il Verbo di Dio, il Figlio di Dio, il Signore nostro Cristo Gesù</a:t>
            </a:r>
            <a:r>
              <a:rPr lang="it-IT" sz="2400" dirty="0">
                <a:latin typeface="Times New Roman" panose="02020603050405020304" pitchFamily="18" charset="0"/>
                <a:ea typeface="Calibri" panose="020F0502020204030204" pitchFamily="34" charset="0"/>
              </a:rPr>
              <a:t>, che è apparso ai profeti secondo la forma della loro profezia e secondo la virtù delle disposizioni del Padre, per opera del quale ogni cosa è stata creata. Ed è egli che alla consumazione dei tempi, per compiere e comprendere ogni cosa, </a:t>
            </a:r>
            <a:r>
              <a:rPr lang="it-IT" sz="2400" dirty="0">
                <a:solidFill>
                  <a:srgbClr val="00B0F0"/>
                </a:solidFill>
                <a:latin typeface="Times New Roman" panose="02020603050405020304" pitchFamily="18" charset="0"/>
                <a:ea typeface="Calibri" panose="020F0502020204030204" pitchFamily="34" charset="0"/>
              </a:rPr>
              <a:t>s’è fatto uomo fra gli uomini, visibile e tangibile, per distruggere la morte e manifestare la vita, e per operare la comunione e l’unione di Dio e dell’uomo</a:t>
            </a:r>
            <a:r>
              <a:rPr lang="it-IT" sz="2400" dirty="0">
                <a:latin typeface="Times New Roman" panose="02020603050405020304" pitchFamily="18" charset="0"/>
                <a:ea typeface="Calibri" panose="020F0502020204030204" pitchFamily="34" charset="0"/>
              </a:rPr>
              <a:t>. </a:t>
            </a:r>
          </a:p>
          <a:p>
            <a:pPr marL="457200" indent="-457200">
              <a:buAutoNum type="arabicParenR"/>
            </a:pPr>
            <a:r>
              <a:rPr lang="it-IT" sz="2400" dirty="0">
                <a:latin typeface="Times New Roman" panose="02020603050405020304" pitchFamily="18" charset="0"/>
                <a:ea typeface="Calibri" panose="020F0502020204030204" pitchFamily="34" charset="0"/>
              </a:rPr>
              <a:t>E il terzo articolo è questo: </a:t>
            </a:r>
            <a:r>
              <a:rPr lang="it-IT" sz="2400" dirty="0">
                <a:solidFill>
                  <a:srgbClr val="C00000"/>
                </a:solidFill>
                <a:latin typeface="Times New Roman" panose="02020603050405020304" pitchFamily="18" charset="0"/>
                <a:ea typeface="Calibri" panose="020F0502020204030204" pitchFamily="34" charset="0"/>
              </a:rPr>
              <a:t>lo spirito Santo,</a:t>
            </a:r>
            <a:r>
              <a:rPr lang="it-IT" sz="2400" dirty="0">
                <a:latin typeface="Times New Roman" panose="02020603050405020304" pitchFamily="18" charset="0"/>
                <a:ea typeface="Calibri" panose="020F0502020204030204" pitchFamily="34" charset="0"/>
              </a:rPr>
              <a:t> per virtù del quale i profeti hanno profetato e i padri sono stati istruiti nella scienza di Dio e i giusti sono stati guidati nella via della giustizia; ed il quale, alla fine dei tempi, s’è diffuso in nuovo modo sull’umanità, per tutta la terra, rinnovando l’uomo per Dio</a:t>
            </a:r>
            <a:r>
              <a:rPr lang="it-IT" sz="2400" dirty="0"/>
              <a:t> </a:t>
            </a:r>
          </a:p>
        </p:txBody>
      </p:sp>
      <p:sp>
        <p:nvSpPr>
          <p:cNvPr id="3" name="Freccia destra 2">
            <a:extLst>
              <a:ext uri="{FF2B5EF4-FFF2-40B4-BE49-F238E27FC236}">
                <a16:creationId xmlns:a16="http://schemas.microsoft.com/office/drawing/2014/main" id="{A5614BE1-6B19-8F4A-B732-0B40D00D9A47}"/>
              </a:ext>
            </a:extLst>
          </p:cNvPr>
          <p:cNvSpPr/>
          <p:nvPr/>
        </p:nvSpPr>
        <p:spPr>
          <a:xfrm>
            <a:off x="10088217" y="4271520"/>
            <a:ext cx="501926" cy="2806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a:extLst>
              <a:ext uri="{FF2B5EF4-FFF2-40B4-BE49-F238E27FC236}">
                <a16:creationId xmlns:a16="http://schemas.microsoft.com/office/drawing/2014/main" id="{CB9FF351-0891-D84C-B76C-432C700CB008}"/>
              </a:ext>
            </a:extLst>
          </p:cNvPr>
          <p:cNvSpPr txBox="1"/>
          <p:nvPr/>
        </p:nvSpPr>
        <p:spPr>
          <a:xfrm>
            <a:off x="10669656" y="3903988"/>
            <a:ext cx="1421296" cy="1015663"/>
          </a:xfrm>
          <a:prstGeom prst="rect">
            <a:avLst/>
          </a:prstGeom>
          <a:noFill/>
        </p:spPr>
        <p:txBody>
          <a:bodyPr wrap="square" rtlCol="0">
            <a:spAutoFit/>
          </a:bodyPr>
          <a:lstStyle/>
          <a:p>
            <a:r>
              <a:rPr lang="it-IT" sz="2000" dirty="0">
                <a:solidFill>
                  <a:schemeClr val="accent3">
                    <a:lumMod val="75000"/>
                  </a:schemeClr>
                </a:solidFill>
                <a:latin typeface="Times New Roman" panose="02020603050405020304" pitchFamily="18" charset="0"/>
                <a:cs typeface="Times New Roman" panose="02020603050405020304" pitchFamily="18" charset="0"/>
              </a:rPr>
              <a:t>Modello </a:t>
            </a:r>
          </a:p>
          <a:p>
            <a:r>
              <a:rPr lang="it-IT" sz="2000" dirty="0">
                <a:solidFill>
                  <a:schemeClr val="accent3">
                    <a:lumMod val="75000"/>
                  </a:schemeClr>
                </a:solidFill>
                <a:latin typeface="Times New Roman" panose="02020603050405020304" pitchFamily="18" charset="0"/>
                <a:cs typeface="Times New Roman" panose="02020603050405020304" pitchFamily="18" charset="0"/>
              </a:rPr>
              <a:t>Narrativo -kerigmatico</a:t>
            </a:r>
          </a:p>
        </p:txBody>
      </p:sp>
      <p:sp>
        <p:nvSpPr>
          <p:cNvPr id="5" name="CasellaDiTesto 4">
            <a:extLst>
              <a:ext uri="{FF2B5EF4-FFF2-40B4-BE49-F238E27FC236}">
                <a16:creationId xmlns:a16="http://schemas.microsoft.com/office/drawing/2014/main" id="{FB0265B1-AB1B-414E-853D-52208A56657B}"/>
              </a:ext>
            </a:extLst>
          </p:cNvPr>
          <p:cNvSpPr txBox="1"/>
          <p:nvPr/>
        </p:nvSpPr>
        <p:spPr>
          <a:xfrm>
            <a:off x="218660" y="0"/>
            <a:ext cx="3677479" cy="1015663"/>
          </a:xfrm>
          <a:prstGeom prst="rect">
            <a:avLst/>
          </a:prstGeom>
          <a:noFill/>
        </p:spPr>
        <p:txBody>
          <a:bodyPr wrap="square" rtlCol="0">
            <a:spAutoFit/>
          </a:bodyPr>
          <a:lstStyle/>
          <a:p>
            <a:r>
              <a:rPr lang="it-IT" sz="2000" b="1" dirty="0">
                <a:latin typeface="Times New Roman" panose="02020603050405020304" pitchFamily="18" charset="0"/>
                <a:cs typeface="Times New Roman" panose="02020603050405020304" pitchFamily="18" charset="0"/>
              </a:rPr>
              <a:t>Ireneo (130 - 202)</a:t>
            </a:r>
          </a:p>
          <a:p>
            <a:r>
              <a:rPr lang="it-IT" sz="2000" b="1" dirty="0">
                <a:latin typeface="Times New Roman" panose="02020603050405020304" pitchFamily="18" charset="0"/>
                <a:cs typeface="Times New Roman" panose="02020603050405020304" pitchFamily="18" charset="0"/>
              </a:rPr>
              <a:t>«Ordinamento </a:t>
            </a:r>
          </a:p>
          <a:p>
            <a:r>
              <a:rPr lang="it-IT" sz="2000" b="1" dirty="0">
                <a:latin typeface="Times New Roman" panose="02020603050405020304" pitchFamily="18" charset="0"/>
                <a:cs typeface="Times New Roman" panose="02020603050405020304" pitchFamily="18" charset="0"/>
              </a:rPr>
              <a:t>della fede»</a:t>
            </a:r>
          </a:p>
        </p:txBody>
      </p:sp>
    </p:spTree>
    <p:extLst>
      <p:ext uri="{BB962C8B-B14F-4D97-AF65-F5344CB8AC3E}">
        <p14:creationId xmlns:p14="http://schemas.microsoft.com/office/powerpoint/2010/main" val="36843920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3138CCE3-4E06-BF4C-A347-8A3CD779C894}"/>
              </a:ext>
            </a:extLst>
          </p:cNvPr>
          <p:cNvSpPr/>
          <p:nvPr/>
        </p:nvSpPr>
        <p:spPr>
          <a:xfrm>
            <a:off x="2335696" y="178904"/>
            <a:ext cx="9094304" cy="6370975"/>
          </a:xfrm>
          <a:prstGeom prst="rect">
            <a:avLst/>
          </a:prstGeom>
        </p:spPr>
        <p:txBody>
          <a:bodyPr wrap="square">
            <a:spAutoFit/>
          </a:bodyPr>
          <a:lstStyle/>
          <a:p>
            <a:pPr indent="180340" algn="just">
              <a:spcAft>
                <a:spcPts val="0"/>
              </a:spcAft>
            </a:pPr>
            <a:r>
              <a:rPr lang="it-IT" sz="2400" dirty="0">
                <a:latin typeface="Times New Roman" panose="02020603050405020304" pitchFamily="18" charset="0"/>
                <a:ea typeface="Calibri" panose="020F0502020204030204" pitchFamily="34" charset="0"/>
                <a:cs typeface="Times New Roman" panose="02020603050405020304" pitchFamily="18" charset="0"/>
              </a:rPr>
              <a:t>In una pagina della </a:t>
            </a:r>
            <a:r>
              <a:rPr lang="it-IT" sz="2400" i="1" dirty="0">
                <a:latin typeface="Times New Roman" panose="02020603050405020304" pitchFamily="18" charset="0"/>
                <a:ea typeface="Calibri" panose="020F0502020204030204" pitchFamily="34" charset="0"/>
                <a:cs typeface="Times New Roman" panose="02020603050405020304" pitchFamily="18" charset="0"/>
              </a:rPr>
              <a:t>Tradizione Apostolica</a:t>
            </a:r>
            <a:r>
              <a:rPr lang="it-IT" sz="2400" dirty="0">
                <a:latin typeface="Times New Roman" panose="02020603050405020304" pitchFamily="18" charset="0"/>
                <a:ea typeface="Calibri" panose="020F0502020204030204" pitchFamily="34" charset="0"/>
                <a:cs typeface="Times New Roman" panose="02020603050405020304" pitchFamily="18" charset="0"/>
              </a:rPr>
              <a:t>, Ippolito (215 </a:t>
            </a:r>
            <a:r>
              <a:rPr lang="it-IT" sz="2400" i="1" dirty="0">
                <a:latin typeface="Times New Roman" panose="02020603050405020304" pitchFamily="18" charset="0"/>
                <a:ea typeface="Calibri" panose="020F0502020204030204" pitchFamily="34" charset="0"/>
                <a:cs typeface="Times New Roman" panose="02020603050405020304" pitchFamily="18" charset="0"/>
              </a:rPr>
              <a:t>d.C.</a:t>
            </a:r>
            <a:r>
              <a:rPr lang="it-IT" sz="2400" dirty="0">
                <a:latin typeface="Times New Roman" panose="02020603050405020304" pitchFamily="18" charset="0"/>
                <a:ea typeface="Calibri" panose="020F0502020204030204" pitchFamily="34" charset="0"/>
                <a:cs typeface="Times New Roman" panose="02020603050405020304" pitchFamily="18" charset="0"/>
              </a:rPr>
              <a:t>) descrive con precisione quei rituali che ancora oggi definiscono la forma del sacramento:</a:t>
            </a:r>
          </a:p>
          <a:p>
            <a:pPr indent="180340" algn="just">
              <a:spcAft>
                <a:spcPts val="0"/>
              </a:spcAft>
            </a:pPr>
            <a:endParaRPr lang="it-IT" sz="2400" dirty="0">
              <a:latin typeface="Calibri" panose="020F0502020204030204" pitchFamily="34" charset="0"/>
              <a:ea typeface="Calibri" panose="020F0502020204030204" pitchFamily="34" charset="0"/>
              <a:cs typeface="Times New Roman" panose="02020603050405020304" pitchFamily="18" charset="0"/>
            </a:endParaRPr>
          </a:p>
          <a:p>
            <a:r>
              <a:rPr lang="it-IT" sz="2400" dirty="0">
                <a:latin typeface="Times New Roman" panose="02020603050405020304" pitchFamily="18" charset="0"/>
                <a:ea typeface="Calibri" panose="020F0502020204030204" pitchFamily="34" charset="0"/>
              </a:rPr>
              <a:t>	«Successivamente il candidato scenderà nell’acqua ed il battezzatore gli imporrà la mano sul capo, dicendo: </a:t>
            </a:r>
          </a:p>
          <a:p>
            <a:endParaRPr lang="it-IT" sz="2400" dirty="0">
              <a:latin typeface="Times New Roman" panose="02020603050405020304" pitchFamily="18" charset="0"/>
              <a:ea typeface="Calibri" panose="020F0502020204030204" pitchFamily="34" charset="0"/>
            </a:endParaRPr>
          </a:p>
          <a:p>
            <a:pPr marL="457200" indent="-457200">
              <a:buAutoNum type="arabicParenR"/>
            </a:pPr>
            <a:r>
              <a:rPr lang="it-IT" sz="2400" dirty="0">
                <a:solidFill>
                  <a:srgbClr val="C00000"/>
                </a:solidFill>
                <a:latin typeface="Times New Roman" panose="02020603050405020304" pitchFamily="18" charset="0"/>
                <a:ea typeface="Calibri" panose="020F0502020204030204" pitchFamily="34" charset="0"/>
              </a:rPr>
              <a:t>«Credi in Dio, Padre onnipotente?». </a:t>
            </a:r>
            <a:r>
              <a:rPr lang="it-IT" sz="2400" dirty="0">
                <a:latin typeface="Times New Roman" panose="02020603050405020304" pitchFamily="18" charset="0"/>
                <a:ea typeface="Calibri" panose="020F0502020204030204" pitchFamily="34" charset="0"/>
              </a:rPr>
              <a:t>E colui che è battezzato risponde: «Credo». Lo battezzi allora una volta, ponendo la sua mano sul capo. </a:t>
            </a:r>
          </a:p>
          <a:p>
            <a:pPr marL="457200" indent="-457200">
              <a:buAutoNum type="arabicParenR"/>
            </a:pPr>
            <a:r>
              <a:rPr lang="it-IT" sz="2400" dirty="0">
                <a:latin typeface="Times New Roman" panose="02020603050405020304" pitchFamily="18" charset="0"/>
                <a:ea typeface="Calibri" panose="020F0502020204030204" pitchFamily="34" charset="0"/>
              </a:rPr>
              <a:t>Poi dica: </a:t>
            </a:r>
            <a:r>
              <a:rPr lang="it-IT" sz="2400" dirty="0">
                <a:solidFill>
                  <a:srgbClr val="C00000"/>
                </a:solidFill>
                <a:latin typeface="Times New Roman" panose="02020603050405020304" pitchFamily="18" charset="0"/>
                <a:ea typeface="Calibri" panose="020F0502020204030204" pitchFamily="34" charset="0"/>
              </a:rPr>
              <a:t>«Credi in Cristo Gesù</a:t>
            </a:r>
            <a:r>
              <a:rPr lang="it-IT" sz="2400" dirty="0">
                <a:latin typeface="Times New Roman" panose="02020603050405020304" pitchFamily="18" charset="0"/>
                <a:ea typeface="Calibri" panose="020F0502020204030204" pitchFamily="34" charset="0"/>
              </a:rPr>
              <a:t>, Figlio di Dio, </a:t>
            </a:r>
            <a:r>
              <a:rPr lang="it-IT" sz="2400" dirty="0">
                <a:solidFill>
                  <a:srgbClr val="00B0F0"/>
                </a:solidFill>
                <a:latin typeface="Times New Roman" panose="02020603050405020304" pitchFamily="18" charset="0"/>
                <a:ea typeface="Calibri" panose="020F0502020204030204" pitchFamily="34" charset="0"/>
              </a:rPr>
              <a:t>che è nato per opera dello Spirito santo dalla Vergine Maria, morì, fu sepolto, è risorto dai morti il terzo giorno, è salito nei cieli, siede alla destra del Padre, verrà a giudicare i vivi ed i morti? »</a:t>
            </a:r>
            <a:r>
              <a:rPr lang="it-IT" sz="2400" dirty="0">
                <a:latin typeface="Times New Roman" panose="02020603050405020304" pitchFamily="18" charset="0"/>
                <a:ea typeface="Calibri" panose="020F0502020204030204" pitchFamily="34" charset="0"/>
              </a:rPr>
              <a:t>. Egli dirà: «Credo ». E lo si battezza una seconda volta. </a:t>
            </a:r>
          </a:p>
          <a:p>
            <a:pPr marL="457200" indent="-457200">
              <a:buAutoNum type="arabicParenR"/>
            </a:pPr>
            <a:r>
              <a:rPr lang="it-IT" sz="2400" dirty="0">
                <a:latin typeface="Times New Roman" panose="02020603050405020304" pitchFamily="18" charset="0"/>
                <a:ea typeface="Calibri" panose="020F0502020204030204" pitchFamily="34" charset="0"/>
              </a:rPr>
              <a:t>Gli si dica di nuovo: </a:t>
            </a:r>
            <a:r>
              <a:rPr lang="it-IT" sz="2400" dirty="0">
                <a:solidFill>
                  <a:srgbClr val="C00000"/>
                </a:solidFill>
                <a:latin typeface="Times New Roman" panose="02020603050405020304" pitchFamily="18" charset="0"/>
                <a:ea typeface="Calibri" panose="020F0502020204030204" pitchFamily="34" charset="0"/>
              </a:rPr>
              <a:t>«Credi nello Spirito santo</a:t>
            </a:r>
            <a:r>
              <a:rPr lang="it-IT" sz="2400" dirty="0">
                <a:latin typeface="Times New Roman" panose="02020603050405020304" pitchFamily="18" charset="0"/>
                <a:ea typeface="Calibri" panose="020F0502020204030204" pitchFamily="34" charset="0"/>
              </a:rPr>
              <a:t>, nella santa Chiesa e per la risurrezione della carne? ». Ed il battezzato dirà: «Credo».</a:t>
            </a:r>
            <a:r>
              <a:rPr lang="it-IT" sz="2400" dirty="0"/>
              <a:t> </a:t>
            </a:r>
          </a:p>
        </p:txBody>
      </p:sp>
    </p:spTree>
    <p:extLst>
      <p:ext uri="{BB962C8B-B14F-4D97-AF65-F5344CB8AC3E}">
        <p14:creationId xmlns:p14="http://schemas.microsoft.com/office/powerpoint/2010/main" val="3095444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3BFF69C5-4755-2B47-A580-DF9E9417395D}"/>
              </a:ext>
            </a:extLst>
          </p:cNvPr>
          <p:cNvSpPr/>
          <p:nvPr/>
        </p:nvSpPr>
        <p:spPr>
          <a:xfrm>
            <a:off x="2063033" y="186653"/>
            <a:ext cx="9834106" cy="6555641"/>
          </a:xfrm>
          <a:prstGeom prst="rect">
            <a:avLst/>
          </a:prstGeom>
        </p:spPr>
        <p:txBody>
          <a:bodyPr wrap="square">
            <a:spAutoFit/>
          </a:bodyPr>
          <a:lstStyle/>
          <a:p>
            <a:pPr indent="180340" algn="just">
              <a:spcAft>
                <a:spcPts val="0"/>
              </a:spcAft>
            </a:pPr>
            <a:r>
              <a:rPr lang="it-IT" sz="2000" dirty="0">
                <a:latin typeface="Times New Roman" panose="02020603050405020304" pitchFamily="18" charset="0"/>
                <a:ea typeface="Calibri" panose="020F0502020204030204" pitchFamily="34" charset="0"/>
                <a:cs typeface="Times New Roman" panose="02020603050405020304" pitchFamily="18" charset="0"/>
              </a:rPr>
              <a:t>Nella </a:t>
            </a:r>
            <a:r>
              <a:rPr lang="it-IT" sz="2000" i="1" dirty="0" err="1">
                <a:latin typeface="Times New Roman" panose="02020603050405020304" pitchFamily="18" charset="0"/>
                <a:ea typeface="Calibri" panose="020F0502020204030204" pitchFamily="34" charset="0"/>
                <a:cs typeface="Times New Roman" panose="02020603050405020304" pitchFamily="18" charset="0"/>
              </a:rPr>
              <a:t>Didachè</a:t>
            </a:r>
            <a:r>
              <a:rPr lang="it-IT" sz="2000" dirty="0">
                <a:latin typeface="Times New Roman" panose="02020603050405020304" pitchFamily="18" charset="0"/>
                <a:ea typeface="Calibri" panose="020F0502020204030204" pitchFamily="34" charset="0"/>
                <a:cs typeface="Times New Roman" panose="02020603050405020304" pitchFamily="18" charset="0"/>
              </a:rPr>
              <a:t>, il testo più vicino alla predicazione apostolica, e alle radici giudaiche della prima comunità cristiana, troviamo con grande insistenza il tema della mediazione unica di Cristo: </a:t>
            </a:r>
          </a:p>
          <a:p>
            <a:pPr indent="180340" algn="just">
              <a:spcAft>
                <a:spcPts val="0"/>
              </a:spcAft>
            </a:pP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marL="180340" indent="-180340" algn="just">
              <a:spcAft>
                <a:spcPts val="0"/>
              </a:spcAft>
            </a:pPr>
            <a:r>
              <a:rPr lang="it-IT" sz="2000" dirty="0">
                <a:latin typeface="Times New Roman" panose="02020603050405020304" pitchFamily="18" charset="0"/>
                <a:ea typeface="Calibri" panose="020F0502020204030204" pitchFamily="34" charset="0"/>
                <a:cs typeface="Times New Roman" panose="02020603050405020304" pitchFamily="18" charset="0"/>
              </a:rPr>
              <a:t>	«Riguardo all'eucaristia, rendete grazie così. Prima sul calice: «Noi ti rendiamo grazie, Padre nostro, per la santa vite di Davide, tuo servo, che ci hai fatto conoscere </a:t>
            </a:r>
            <a:r>
              <a:rPr lang="it-IT" sz="2000"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per mezzo di Gesù</a:t>
            </a:r>
            <a:r>
              <a:rPr lang="it-IT" sz="2000" dirty="0">
                <a:latin typeface="Times New Roman" panose="02020603050405020304" pitchFamily="18" charset="0"/>
                <a:ea typeface="Calibri" panose="020F0502020204030204" pitchFamily="34" charset="0"/>
                <a:cs typeface="Times New Roman" panose="02020603050405020304" pitchFamily="18" charset="0"/>
              </a:rPr>
              <a:t>, tuo servo. A te la gloria nei secoli». </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marL="180340" indent="-180340" algn="just">
              <a:spcAft>
                <a:spcPts val="0"/>
              </a:spcAft>
            </a:pPr>
            <a:r>
              <a:rPr lang="it-IT" sz="2000" dirty="0">
                <a:latin typeface="Times New Roman" panose="02020603050405020304" pitchFamily="18" charset="0"/>
                <a:ea typeface="Calibri" panose="020F0502020204030204" pitchFamily="34" charset="0"/>
                <a:cs typeface="Times New Roman" panose="02020603050405020304" pitchFamily="18" charset="0"/>
              </a:rPr>
              <a:t>	Sul pane spezzato: «Noi ti rendiamo grazie, Padre nostro per la vita e la conoscenza che ci hai fatto conoscere </a:t>
            </a:r>
            <a:r>
              <a:rPr lang="it-IT" sz="2000"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per mezzo di Gesù</a:t>
            </a:r>
            <a:r>
              <a:rPr lang="it-IT" sz="2000" dirty="0">
                <a:latin typeface="Times New Roman" panose="02020603050405020304" pitchFamily="18" charset="0"/>
                <a:ea typeface="Calibri" panose="020F0502020204030204" pitchFamily="34" charset="0"/>
                <a:cs typeface="Times New Roman" panose="02020603050405020304" pitchFamily="18" charset="0"/>
              </a:rPr>
              <a:t>, tuo servo. A te la gloria nei secoli. Come questo pane spezzato era disperso sui monti e, raccolto, è divenuto uno, così la tua Chiesa sia raccolta dalle estremità della terra nel tuo regno. Perché tua è la gloria e la potenza </a:t>
            </a:r>
            <a:r>
              <a:rPr lang="it-IT" sz="2000"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per mezzo di Gesù</a:t>
            </a:r>
            <a:r>
              <a:rPr lang="it-IT" sz="20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it-IT" sz="2000" dirty="0">
                <a:latin typeface="Times New Roman" panose="02020603050405020304" pitchFamily="18" charset="0"/>
                <a:ea typeface="Calibri" panose="020F0502020204030204" pitchFamily="34" charset="0"/>
                <a:cs typeface="Times New Roman" panose="02020603050405020304" pitchFamily="18" charset="0"/>
              </a:rPr>
              <a:t>Cristo nei secoli». […] Dopo esservi saziati, rendete grazie così: «Noi ti rendiamo grazie, Padre santo, per il tuo santo nome, che hai fatto abitare nei nostri cuori, e per la conoscenza, la fede e l'immortalità che ci hai fatto conoscere </a:t>
            </a:r>
            <a:r>
              <a:rPr lang="it-IT" sz="2000"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per mezzo di Gesù</a:t>
            </a:r>
            <a:r>
              <a:rPr lang="it-IT" sz="2000" dirty="0">
                <a:latin typeface="Times New Roman" panose="02020603050405020304" pitchFamily="18" charset="0"/>
                <a:ea typeface="Calibri" panose="020F0502020204030204" pitchFamily="34" charset="0"/>
                <a:cs typeface="Times New Roman" panose="02020603050405020304" pitchFamily="18" charset="0"/>
              </a:rPr>
              <a:t>, tuo servo. A te la gloria nei secoli. Tu, Signore onnipotente, hai creato ogni cosa per il tuo nome e hai dato cibo e bevanda in godimento agli uomini, affinché ti rendessero grazie, ma a noi hai fatto grazia di un cibo e una bevanda spirituali e della vita eterna </a:t>
            </a:r>
            <a:r>
              <a:rPr lang="it-IT" sz="2000"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per mezzo di Gesù</a:t>
            </a:r>
            <a:r>
              <a:rPr lang="it-IT" sz="2000" dirty="0">
                <a:latin typeface="Times New Roman" panose="02020603050405020304" pitchFamily="18" charset="0"/>
                <a:ea typeface="Calibri" panose="020F0502020204030204" pitchFamily="34" charset="0"/>
                <a:cs typeface="Times New Roman" panose="02020603050405020304" pitchFamily="18" charset="0"/>
              </a:rPr>
              <a:t>, tuo servo. Soprattutto ti rendiamo grazie perché sei potente. A te la gloria nei secoli. Ricordati, Signore, della tua Chiesa: liberala da ogni male, perfezionala nel tuo amore e raccoglila, santificata dai quattro venti nel tuo regno, che hai preparato per lei. Perché tua è la potenza e la gloria nei secoli».</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indent="180340" algn="just">
              <a:spcAft>
                <a:spcPts val="0"/>
              </a:spcAft>
            </a:pPr>
            <a:r>
              <a:rPr lang="it-IT" sz="2000" dirty="0">
                <a:latin typeface="Times New Roman" panose="02020603050405020304" pitchFamily="18" charset="0"/>
                <a:ea typeface="Calibri" panose="020F0502020204030204" pitchFamily="34" charset="0"/>
              </a:rPr>
              <a:t>(</a:t>
            </a:r>
            <a:r>
              <a:rPr lang="x-none" sz="2000" i="1">
                <a:latin typeface="Times New Roman" panose="02020603050405020304" pitchFamily="18" charset="0"/>
                <a:ea typeface="Calibri" panose="020F0502020204030204" pitchFamily="34" charset="0"/>
              </a:rPr>
              <a:t>Didaché</a:t>
            </a:r>
            <a:r>
              <a:rPr lang="x-none" sz="2000">
                <a:latin typeface="Times New Roman" panose="02020603050405020304" pitchFamily="18" charset="0"/>
                <a:ea typeface="Calibri" panose="020F0502020204030204" pitchFamily="34" charset="0"/>
              </a:rPr>
              <a:t>, IX, 1 - X, 6</a:t>
            </a:r>
            <a:r>
              <a:rPr lang="it-IT" sz="2000" dirty="0">
                <a:latin typeface="Times New Roman" panose="02020603050405020304" pitchFamily="18" charset="0"/>
                <a:ea typeface="Calibri" panose="020F0502020204030204" pitchFamily="34" charset="0"/>
              </a:rPr>
              <a:t>)</a:t>
            </a:r>
            <a:r>
              <a:rPr lang="x-none" sz="2000">
                <a:latin typeface="Times New Roman" panose="02020603050405020304" pitchFamily="18" charset="0"/>
                <a:ea typeface="Calibri" panose="020F0502020204030204" pitchFamily="34" charset="0"/>
              </a:rPr>
              <a:t>.</a:t>
            </a:r>
            <a:endParaRPr lang="it-IT" sz="20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574914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1A22B535-8438-7447-BDF7-876CD7487B3C}"/>
              </a:ext>
            </a:extLst>
          </p:cNvPr>
          <p:cNvSpPr/>
          <p:nvPr/>
        </p:nvSpPr>
        <p:spPr>
          <a:xfrm>
            <a:off x="3733800" y="405822"/>
            <a:ext cx="8255000" cy="5632311"/>
          </a:xfrm>
          <a:prstGeom prst="rect">
            <a:avLst/>
          </a:prstGeom>
        </p:spPr>
        <p:txBody>
          <a:bodyPr wrap="square">
            <a:spAutoFit/>
          </a:bodyPr>
          <a:lstStyle/>
          <a:p>
            <a:r>
              <a:rPr lang="it-IT" sz="2400" dirty="0">
                <a:solidFill>
                  <a:srgbClr val="111111"/>
                </a:solidFill>
                <a:latin typeface="Times New Roman" panose="02020603050405020304" pitchFamily="18" charset="0"/>
                <a:cs typeface="Times New Roman" panose="02020603050405020304" pitchFamily="18" charset="0"/>
              </a:rPr>
              <a:t>Elia disse ai profeti di </a:t>
            </a:r>
            <a:r>
              <a:rPr lang="it-IT" sz="2400" dirty="0" err="1">
                <a:solidFill>
                  <a:srgbClr val="111111"/>
                </a:solidFill>
                <a:latin typeface="Times New Roman" panose="02020603050405020304" pitchFamily="18" charset="0"/>
                <a:cs typeface="Times New Roman" panose="02020603050405020304" pitchFamily="18" charset="0"/>
              </a:rPr>
              <a:t>Baal</a:t>
            </a:r>
            <a:r>
              <a:rPr lang="it-IT" sz="2400" dirty="0">
                <a:solidFill>
                  <a:srgbClr val="111111"/>
                </a:solidFill>
                <a:latin typeface="Times New Roman" panose="02020603050405020304" pitchFamily="18" charset="0"/>
                <a:cs typeface="Times New Roman" panose="02020603050405020304" pitchFamily="18" charset="0"/>
              </a:rPr>
              <a:t>: "Sceglietevi il giovenco e fate voi per primi, perché voi siete più numerosi. Invocate il nome del vostro dio, ma senza appiccare il fuoco". </a:t>
            </a:r>
            <a:r>
              <a:rPr lang="it-IT" sz="2400" baseline="30000" dirty="0">
                <a:solidFill>
                  <a:srgbClr val="A6122D"/>
                </a:solidFill>
                <a:latin typeface="Times New Roman" panose="02020603050405020304" pitchFamily="18" charset="0"/>
                <a:cs typeface="Times New Roman" panose="02020603050405020304" pitchFamily="18" charset="0"/>
              </a:rPr>
              <a:t>26</a:t>
            </a:r>
            <a:r>
              <a:rPr lang="it-IT" sz="2400" dirty="0">
                <a:solidFill>
                  <a:srgbClr val="111111"/>
                </a:solidFill>
                <a:latin typeface="Times New Roman" panose="02020603050405020304" pitchFamily="18" charset="0"/>
                <a:cs typeface="Times New Roman" panose="02020603050405020304" pitchFamily="18" charset="0"/>
              </a:rPr>
              <a:t>Quelli presero il giovenco che spettava loro, lo prepararono e invocarono il nome di </a:t>
            </a:r>
            <a:r>
              <a:rPr lang="it-IT" sz="2400" dirty="0" err="1">
                <a:solidFill>
                  <a:srgbClr val="111111"/>
                </a:solidFill>
                <a:latin typeface="Times New Roman" panose="02020603050405020304" pitchFamily="18" charset="0"/>
                <a:cs typeface="Times New Roman" panose="02020603050405020304" pitchFamily="18" charset="0"/>
              </a:rPr>
              <a:t>Baal</a:t>
            </a:r>
            <a:r>
              <a:rPr lang="it-IT" sz="2400" dirty="0">
                <a:solidFill>
                  <a:srgbClr val="111111"/>
                </a:solidFill>
                <a:latin typeface="Times New Roman" panose="02020603050405020304" pitchFamily="18" charset="0"/>
                <a:cs typeface="Times New Roman" panose="02020603050405020304" pitchFamily="18" charset="0"/>
              </a:rPr>
              <a:t> </a:t>
            </a:r>
            <a:r>
              <a:rPr lang="it-IT" sz="2400" dirty="0">
                <a:solidFill>
                  <a:srgbClr val="FF0000"/>
                </a:solidFill>
                <a:latin typeface="Times New Roman" panose="02020603050405020304" pitchFamily="18" charset="0"/>
                <a:cs typeface="Times New Roman" panose="02020603050405020304" pitchFamily="18" charset="0"/>
              </a:rPr>
              <a:t>dal mattino fino a mezzogiorno, gridando: "</a:t>
            </a:r>
            <a:r>
              <a:rPr lang="it-IT" sz="2400" dirty="0" err="1">
                <a:solidFill>
                  <a:srgbClr val="FF0000"/>
                </a:solidFill>
                <a:latin typeface="Times New Roman" panose="02020603050405020304" pitchFamily="18" charset="0"/>
                <a:cs typeface="Times New Roman" panose="02020603050405020304" pitchFamily="18" charset="0"/>
              </a:rPr>
              <a:t>Baal</a:t>
            </a:r>
            <a:r>
              <a:rPr lang="it-IT" sz="2400" dirty="0">
                <a:solidFill>
                  <a:srgbClr val="FF0000"/>
                </a:solidFill>
                <a:latin typeface="Times New Roman" panose="02020603050405020304" pitchFamily="18" charset="0"/>
                <a:cs typeface="Times New Roman" panose="02020603050405020304" pitchFamily="18" charset="0"/>
              </a:rPr>
              <a:t>, rispondici!". </a:t>
            </a:r>
            <a:r>
              <a:rPr lang="it-IT" sz="2400" dirty="0">
                <a:solidFill>
                  <a:srgbClr val="111111"/>
                </a:solidFill>
                <a:latin typeface="Times New Roman" panose="02020603050405020304" pitchFamily="18" charset="0"/>
                <a:cs typeface="Times New Roman" panose="02020603050405020304" pitchFamily="18" charset="0"/>
              </a:rPr>
              <a:t>Ma non vi fu voce, né chi rispondesse. Quelli continuavano a saltellare da una parte all'altra intorno all'altare che avevano eretto. </a:t>
            </a:r>
            <a:r>
              <a:rPr lang="it-IT" sz="2400" baseline="30000" dirty="0">
                <a:solidFill>
                  <a:srgbClr val="FF0000"/>
                </a:solidFill>
                <a:latin typeface="Times New Roman" panose="02020603050405020304" pitchFamily="18" charset="0"/>
                <a:cs typeface="Times New Roman" panose="02020603050405020304" pitchFamily="18" charset="0"/>
              </a:rPr>
              <a:t>27</a:t>
            </a:r>
            <a:r>
              <a:rPr lang="it-IT" sz="2400" dirty="0">
                <a:solidFill>
                  <a:srgbClr val="FF0000"/>
                </a:solidFill>
                <a:latin typeface="Times New Roman" panose="02020603050405020304" pitchFamily="18" charset="0"/>
                <a:cs typeface="Times New Roman" panose="02020603050405020304" pitchFamily="18" charset="0"/>
              </a:rPr>
              <a:t>Venuto mezzogiorno</a:t>
            </a:r>
            <a:r>
              <a:rPr lang="it-IT" sz="2400" dirty="0">
                <a:solidFill>
                  <a:srgbClr val="111111"/>
                </a:solidFill>
                <a:latin typeface="Times New Roman" panose="02020603050405020304" pitchFamily="18" charset="0"/>
                <a:cs typeface="Times New Roman" panose="02020603050405020304" pitchFamily="18" charset="0"/>
              </a:rPr>
              <a:t>, Elia cominciò a beffarsi di loro dicendo: </a:t>
            </a:r>
            <a:r>
              <a:rPr lang="it-IT" sz="2400" dirty="0">
                <a:solidFill>
                  <a:srgbClr val="FF0000"/>
                </a:solidFill>
                <a:latin typeface="Times New Roman" panose="02020603050405020304" pitchFamily="18" charset="0"/>
                <a:cs typeface="Times New Roman" panose="02020603050405020304" pitchFamily="18" charset="0"/>
              </a:rPr>
              <a:t>"Gridate a gran voce, perché è un dio! </a:t>
            </a:r>
            <a:r>
              <a:rPr lang="it-IT" sz="2400" dirty="0">
                <a:solidFill>
                  <a:srgbClr val="111111"/>
                </a:solidFill>
                <a:latin typeface="Times New Roman" panose="02020603050405020304" pitchFamily="18" charset="0"/>
                <a:cs typeface="Times New Roman" panose="02020603050405020304" pitchFamily="18" charset="0"/>
              </a:rPr>
              <a:t>È occupato, è in affari o è in viaggio; forse dorme, ma si sveglierà". </a:t>
            </a:r>
            <a:r>
              <a:rPr lang="it-IT" sz="2400" baseline="30000" dirty="0">
                <a:solidFill>
                  <a:srgbClr val="A6122D"/>
                </a:solidFill>
                <a:latin typeface="Times New Roman" panose="02020603050405020304" pitchFamily="18" charset="0"/>
                <a:cs typeface="Times New Roman" panose="02020603050405020304" pitchFamily="18" charset="0"/>
              </a:rPr>
              <a:t>28</a:t>
            </a:r>
            <a:r>
              <a:rPr lang="it-IT" sz="2400" dirty="0">
                <a:solidFill>
                  <a:srgbClr val="111111"/>
                </a:solidFill>
                <a:latin typeface="Times New Roman" panose="02020603050405020304" pitchFamily="18" charset="0"/>
                <a:cs typeface="Times New Roman" panose="02020603050405020304" pitchFamily="18" charset="0"/>
              </a:rPr>
              <a:t>Gridarono a gran voce </a:t>
            </a:r>
            <a:r>
              <a:rPr lang="it-IT" sz="2400" dirty="0">
                <a:solidFill>
                  <a:srgbClr val="FF0000"/>
                </a:solidFill>
                <a:latin typeface="Times New Roman" panose="02020603050405020304" pitchFamily="18" charset="0"/>
                <a:cs typeface="Times New Roman" panose="02020603050405020304" pitchFamily="18" charset="0"/>
              </a:rPr>
              <a:t>e si fecero incisioni</a:t>
            </a:r>
            <a:r>
              <a:rPr lang="it-IT" sz="2400" dirty="0">
                <a:solidFill>
                  <a:srgbClr val="111111"/>
                </a:solidFill>
                <a:latin typeface="Times New Roman" panose="02020603050405020304" pitchFamily="18" charset="0"/>
                <a:cs typeface="Times New Roman" panose="02020603050405020304" pitchFamily="18" charset="0"/>
              </a:rPr>
              <a:t>, secondo il loro costume, </a:t>
            </a:r>
            <a:r>
              <a:rPr lang="it-IT" sz="2400" dirty="0">
                <a:solidFill>
                  <a:srgbClr val="FF0000"/>
                </a:solidFill>
                <a:latin typeface="Times New Roman" panose="02020603050405020304" pitchFamily="18" charset="0"/>
                <a:cs typeface="Times New Roman" panose="02020603050405020304" pitchFamily="18" charset="0"/>
              </a:rPr>
              <a:t>con spade e lance</a:t>
            </a:r>
            <a:r>
              <a:rPr lang="it-IT" sz="2400" dirty="0">
                <a:solidFill>
                  <a:srgbClr val="111111"/>
                </a:solidFill>
                <a:latin typeface="Times New Roman" panose="02020603050405020304" pitchFamily="18" charset="0"/>
                <a:cs typeface="Times New Roman" panose="02020603050405020304" pitchFamily="18" charset="0"/>
              </a:rPr>
              <a:t>, fino a bagnarsi tutti di sangue. </a:t>
            </a:r>
            <a:r>
              <a:rPr lang="it-IT" sz="2400" baseline="30000" dirty="0">
                <a:solidFill>
                  <a:srgbClr val="FF0000"/>
                </a:solidFill>
                <a:latin typeface="Times New Roman" panose="02020603050405020304" pitchFamily="18" charset="0"/>
                <a:cs typeface="Times New Roman" panose="02020603050405020304" pitchFamily="18" charset="0"/>
              </a:rPr>
              <a:t>29</a:t>
            </a:r>
            <a:r>
              <a:rPr lang="it-IT" sz="2400" dirty="0">
                <a:solidFill>
                  <a:srgbClr val="FF0000"/>
                </a:solidFill>
                <a:latin typeface="Times New Roman" panose="02020603050405020304" pitchFamily="18" charset="0"/>
                <a:cs typeface="Times New Roman" panose="02020603050405020304" pitchFamily="18" charset="0"/>
              </a:rPr>
              <a:t>Passato il mezzogiorno</a:t>
            </a:r>
            <a:r>
              <a:rPr lang="it-IT" sz="2400" dirty="0">
                <a:solidFill>
                  <a:srgbClr val="111111"/>
                </a:solidFill>
                <a:latin typeface="Times New Roman" panose="02020603050405020304" pitchFamily="18" charset="0"/>
                <a:cs typeface="Times New Roman" panose="02020603050405020304" pitchFamily="18" charset="0"/>
              </a:rPr>
              <a:t>, quelli ancora agirono da profeti fino al momento dell'offerta del sacrificio, ma non vi fu né voce né risposta né un segno d'attenzione. (1 Re 18)</a:t>
            </a:r>
            <a:endParaRPr lang="it-IT" sz="2400" dirty="0">
              <a:latin typeface="Times New Roman" panose="02020603050405020304" pitchFamily="18" charset="0"/>
              <a:cs typeface="Times New Roman" panose="02020603050405020304" pitchFamily="18" charset="0"/>
            </a:endParaRPr>
          </a:p>
        </p:txBody>
      </p:sp>
      <p:pic>
        <p:nvPicPr>
          <p:cNvPr id="6" name="Immagine 5">
            <a:extLst>
              <a:ext uri="{FF2B5EF4-FFF2-40B4-BE49-F238E27FC236}">
                <a16:creationId xmlns:a16="http://schemas.microsoft.com/office/drawing/2014/main" id="{D10025DA-2BDE-F84E-B52B-19137AE76734}"/>
              </a:ext>
            </a:extLst>
          </p:cNvPr>
          <p:cNvPicPr>
            <a:picLocks noChangeAspect="1"/>
          </p:cNvPicPr>
          <p:nvPr/>
        </p:nvPicPr>
        <p:blipFill>
          <a:blip r:embed="rId2"/>
          <a:stretch>
            <a:fillRect/>
          </a:stretch>
        </p:blipFill>
        <p:spPr>
          <a:xfrm>
            <a:off x="204931" y="529578"/>
            <a:ext cx="3289300" cy="2463800"/>
          </a:xfrm>
          <a:prstGeom prst="rect">
            <a:avLst/>
          </a:prstGeom>
        </p:spPr>
      </p:pic>
    </p:spTree>
    <p:extLst>
      <p:ext uri="{BB962C8B-B14F-4D97-AF65-F5344CB8AC3E}">
        <p14:creationId xmlns:p14="http://schemas.microsoft.com/office/powerpoint/2010/main" val="20511537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8B1EF518-5EEB-B64D-924A-624F6ADCEA7D}"/>
              </a:ext>
            </a:extLst>
          </p:cNvPr>
          <p:cNvSpPr/>
          <p:nvPr/>
        </p:nvSpPr>
        <p:spPr>
          <a:xfrm>
            <a:off x="2727960" y="684342"/>
            <a:ext cx="7856220" cy="1692771"/>
          </a:xfrm>
          <a:prstGeom prst="rect">
            <a:avLst/>
          </a:prstGeom>
        </p:spPr>
        <p:txBody>
          <a:bodyPr wrap="square">
            <a:spAutoFit/>
          </a:bodyPr>
          <a:lstStyle/>
          <a:p>
            <a:pPr indent="180340" algn="just">
              <a:spcAft>
                <a:spcPts val="0"/>
              </a:spcAft>
            </a:pPr>
            <a:r>
              <a:rPr lang="it-IT" sz="2400" dirty="0">
                <a:latin typeface="Times New Roman" panose="02020603050405020304" pitchFamily="18" charset="0"/>
                <a:ea typeface="Calibri" panose="020F0502020204030204" pitchFamily="34" charset="0"/>
                <a:cs typeface="Times New Roman" panose="02020603050405020304" pitchFamily="18" charset="0"/>
              </a:rPr>
              <a:t>Giustino Martire, descrivendo il servizio eucaristico delle prime comunità cristiane, dirà che il presbitero: «innalza lode e gloria al Padre di tutte le cose nel nome del Figlio e dello Spirito Santo». </a:t>
            </a:r>
            <a:endParaRPr lang="it-IT" sz="2400" dirty="0">
              <a:latin typeface="Calibri" panose="020F0502020204030204" pitchFamily="34" charset="0"/>
              <a:ea typeface="Calibri" panose="020F0502020204030204" pitchFamily="34" charset="0"/>
              <a:cs typeface="Times New Roman" panose="02020603050405020304" pitchFamily="18" charset="0"/>
            </a:endParaRPr>
          </a:p>
          <a:p>
            <a:pPr indent="180340" algn="just">
              <a:spcAft>
                <a:spcPts val="0"/>
              </a:spcAft>
            </a:pPr>
            <a:r>
              <a:rPr lang="x-none" sz="1200" cap="small" baseline="30000">
                <a:latin typeface="Times New Roman" panose="02020603050405020304" pitchFamily="18" charset="0"/>
                <a:ea typeface="Calibri" panose="020F0502020204030204" pitchFamily="34" charset="0"/>
              </a:rPr>
              <a:t>Giustino Martire</a:t>
            </a:r>
            <a:r>
              <a:rPr lang="x-none" sz="1200" baseline="30000">
                <a:latin typeface="Times New Roman" panose="02020603050405020304" pitchFamily="18" charset="0"/>
                <a:ea typeface="Calibri" panose="020F0502020204030204" pitchFamily="34" charset="0"/>
              </a:rPr>
              <a:t>, </a:t>
            </a:r>
            <a:r>
              <a:rPr lang="x-none" sz="1200" i="1" baseline="30000">
                <a:latin typeface="Times New Roman" panose="02020603050405020304" pitchFamily="18" charset="0"/>
                <a:ea typeface="Calibri" panose="020F0502020204030204" pitchFamily="34" charset="0"/>
              </a:rPr>
              <a:t>Apologia prima</a:t>
            </a:r>
            <a:r>
              <a:rPr lang="x-none" sz="1200" baseline="30000">
                <a:latin typeface="Times New Roman" panose="02020603050405020304" pitchFamily="18" charset="0"/>
                <a:ea typeface="Calibri" panose="020F0502020204030204" pitchFamily="34" charset="0"/>
              </a:rPr>
              <a:t>, LXV,3.</a:t>
            </a:r>
            <a:endParaRPr lang="it-IT" sz="1200" baseline="300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1854690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BCD1C98C-5DEC-3248-B532-18142B3E05AF}"/>
              </a:ext>
            </a:extLst>
          </p:cNvPr>
          <p:cNvSpPr/>
          <p:nvPr/>
        </p:nvSpPr>
        <p:spPr>
          <a:xfrm>
            <a:off x="2458609" y="121980"/>
            <a:ext cx="9822180" cy="6740307"/>
          </a:xfrm>
          <a:prstGeom prst="rect">
            <a:avLst/>
          </a:prstGeom>
        </p:spPr>
        <p:txBody>
          <a:bodyPr wrap="square">
            <a:spAutoFit/>
          </a:bodyPr>
          <a:lstStyle/>
          <a:p>
            <a:r>
              <a:rPr lang="it-IT" sz="1600" b="1" dirty="0">
                <a:solidFill>
                  <a:srgbClr val="FF3333"/>
                </a:solidFill>
                <a:latin typeface="Times New Roman" panose="02020603050405020304" pitchFamily="18" charset="0"/>
                <a:cs typeface="Times New Roman" panose="02020603050405020304" pitchFamily="18" charset="0"/>
              </a:rPr>
              <a:t>PREFAZIO </a:t>
            </a:r>
            <a:endParaRPr lang="it-IT" sz="1600" dirty="0">
              <a:latin typeface="Times New Roman" panose="02020603050405020304" pitchFamily="18" charset="0"/>
              <a:cs typeface="Times New Roman" panose="02020603050405020304" pitchFamily="18" charset="0"/>
            </a:endParaRPr>
          </a:p>
          <a:p>
            <a:r>
              <a:rPr lang="it-IT" sz="1600" dirty="0">
                <a:latin typeface="Times New Roman" panose="02020603050405020304" pitchFamily="18" charset="0"/>
                <a:cs typeface="Times New Roman" panose="02020603050405020304" pitchFamily="18" charset="0"/>
              </a:rPr>
              <a:t>È veramente cosa buona e giusta, nostro dovere e fonte di salvezza, </a:t>
            </a:r>
            <a:r>
              <a:rPr lang="it-IT" sz="1600" dirty="0">
                <a:solidFill>
                  <a:srgbClr val="FF0000"/>
                </a:solidFill>
                <a:latin typeface="Times New Roman" panose="02020603050405020304" pitchFamily="18" charset="0"/>
                <a:cs typeface="Times New Roman" panose="02020603050405020304" pitchFamily="18" charset="0"/>
              </a:rPr>
              <a:t>rendere grazie sempre e in ogni luogo a te, Padre santo,</a:t>
            </a:r>
            <a:r>
              <a:rPr lang="it-IT" sz="1600" dirty="0">
                <a:latin typeface="Times New Roman" panose="02020603050405020304" pitchFamily="18" charset="0"/>
                <a:cs typeface="Times New Roman" panose="02020603050405020304" pitchFamily="18" charset="0"/>
              </a:rPr>
              <a:t> per </a:t>
            </a:r>
            <a:r>
              <a:rPr lang="it-IT" sz="1600" dirty="0" err="1">
                <a:latin typeface="Times New Roman" panose="02020603050405020304" pitchFamily="18" charset="0"/>
                <a:cs typeface="Times New Roman" panose="02020603050405020304" pitchFamily="18" charset="0"/>
              </a:rPr>
              <a:t>Gesu</a:t>
            </a:r>
            <a:r>
              <a:rPr lang="it-IT" sz="1600" dirty="0">
                <a:latin typeface="Times New Roman" panose="02020603050405020304" pitchFamily="18" charset="0"/>
                <a:cs typeface="Times New Roman" panose="02020603050405020304" pitchFamily="18" charset="0"/>
              </a:rPr>
              <a:t>̀ Cristo, tuo dilettissimo Figlio. Egli è la tua Parola vivente,</a:t>
            </a:r>
            <a:br>
              <a:rPr lang="it-IT" sz="1600" dirty="0">
                <a:latin typeface="Times New Roman" panose="02020603050405020304" pitchFamily="18" charset="0"/>
                <a:cs typeface="Times New Roman" panose="02020603050405020304" pitchFamily="18" charset="0"/>
              </a:rPr>
            </a:br>
            <a:r>
              <a:rPr lang="it-IT" sz="1600" dirty="0">
                <a:latin typeface="Times New Roman" panose="02020603050405020304" pitchFamily="18" charset="0"/>
                <a:cs typeface="Times New Roman" panose="02020603050405020304" pitchFamily="18" charset="0"/>
              </a:rPr>
              <a:t>per mezzo di lui </a:t>
            </a:r>
            <a:r>
              <a:rPr lang="it-IT" sz="1600" dirty="0">
                <a:solidFill>
                  <a:srgbClr val="FF0000"/>
                </a:solidFill>
                <a:latin typeface="Times New Roman" panose="02020603050405020304" pitchFamily="18" charset="0"/>
                <a:cs typeface="Times New Roman" panose="02020603050405020304" pitchFamily="18" charset="0"/>
              </a:rPr>
              <a:t>hai creato </a:t>
            </a:r>
            <a:r>
              <a:rPr lang="it-IT" sz="1600" dirty="0">
                <a:latin typeface="Times New Roman" panose="02020603050405020304" pitchFamily="18" charset="0"/>
                <a:cs typeface="Times New Roman" panose="02020603050405020304" pitchFamily="18" charset="0"/>
              </a:rPr>
              <a:t>tutte le cose,</a:t>
            </a:r>
            <a:br>
              <a:rPr lang="it-IT" sz="1600" dirty="0">
                <a:latin typeface="Times New Roman" panose="02020603050405020304" pitchFamily="18" charset="0"/>
                <a:cs typeface="Times New Roman" panose="02020603050405020304" pitchFamily="18" charset="0"/>
              </a:rPr>
            </a:br>
            <a:r>
              <a:rPr lang="it-IT" sz="1600" dirty="0">
                <a:latin typeface="Times New Roman" panose="02020603050405020304" pitchFamily="18" charset="0"/>
                <a:cs typeface="Times New Roman" panose="02020603050405020304" pitchFamily="18" charset="0"/>
              </a:rPr>
              <a:t>e lo </a:t>
            </a:r>
            <a:r>
              <a:rPr lang="it-IT" sz="1600" dirty="0">
                <a:solidFill>
                  <a:srgbClr val="FF0000"/>
                </a:solidFill>
                <a:latin typeface="Times New Roman" panose="02020603050405020304" pitchFamily="18" charset="0"/>
                <a:cs typeface="Times New Roman" panose="02020603050405020304" pitchFamily="18" charset="0"/>
              </a:rPr>
              <a:t>hai mandato </a:t>
            </a:r>
            <a:r>
              <a:rPr lang="it-IT" sz="1600" dirty="0">
                <a:latin typeface="Times New Roman" panose="02020603050405020304" pitchFamily="18" charset="0"/>
                <a:cs typeface="Times New Roman" panose="02020603050405020304" pitchFamily="18" charset="0"/>
              </a:rPr>
              <a:t>a noi salvatore e redentore, fatto uomo per opera dello Spirito Santo </a:t>
            </a:r>
          </a:p>
          <a:p>
            <a:r>
              <a:rPr lang="it-IT" sz="1600" dirty="0">
                <a:latin typeface="Times New Roman" panose="02020603050405020304" pitchFamily="18" charset="0"/>
                <a:cs typeface="Times New Roman" panose="02020603050405020304" pitchFamily="18" charset="0"/>
              </a:rPr>
              <a:t>e nato dalla Vergine Maria.</a:t>
            </a:r>
          </a:p>
          <a:p>
            <a:endParaRPr lang="it-IT" sz="1600" b="1" dirty="0">
              <a:latin typeface="Times New Roman" panose="02020603050405020304" pitchFamily="18" charset="0"/>
              <a:cs typeface="Times New Roman" panose="02020603050405020304" pitchFamily="18" charset="0"/>
            </a:endParaRPr>
          </a:p>
          <a:p>
            <a:r>
              <a:rPr lang="it-IT" sz="1600" b="1" dirty="0">
                <a:solidFill>
                  <a:srgbClr val="FF0000"/>
                </a:solidFill>
                <a:latin typeface="Times New Roman" panose="02020603050405020304" pitchFamily="18" charset="0"/>
                <a:cs typeface="Times New Roman" panose="02020603050405020304" pitchFamily="18" charset="0"/>
              </a:rPr>
              <a:t>PRIMA EPICLESI </a:t>
            </a:r>
            <a:endParaRPr lang="it-IT" sz="1600" dirty="0">
              <a:solidFill>
                <a:srgbClr val="FF0000"/>
              </a:solidFill>
              <a:latin typeface="Times New Roman" panose="02020603050405020304" pitchFamily="18" charset="0"/>
              <a:cs typeface="Times New Roman" panose="02020603050405020304" pitchFamily="18" charset="0"/>
            </a:endParaRPr>
          </a:p>
          <a:p>
            <a:r>
              <a:rPr lang="it-IT" sz="1600" dirty="0">
                <a:latin typeface="Times New Roman" panose="02020603050405020304" pitchFamily="18" charset="0"/>
                <a:cs typeface="Times New Roman" panose="02020603050405020304" pitchFamily="18" charset="0"/>
              </a:rPr>
              <a:t>Invocazione dello Spirito Santo per la consacrazione </a:t>
            </a:r>
          </a:p>
          <a:p>
            <a:r>
              <a:rPr lang="it-IT" sz="1600" dirty="0">
                <a:solidFill>
                  <a:srgbClr val="FF0000"/>
                </a:solidFill>
                <a:latin typeface="Times New Roman" panose="02020603050405020304" pitchFamily="18" charset="0"/>
                <a:cs typeface="Times New Roman" panose="02020603050405020304" pitchFamily="18" charset="0"/>
              </a:rPr>
              <a:t>Padre </a:t>
            </a:r>
            <a:r>
              <a:rPr lang="it-IT" sz="1600" dirty="0">
                <a:latin typeface="Times New Roman" panose="02020603050405020304" pitchFamily="18" charset="0"/>
                <a:cs typeface="Times New Roman" panose="02020603050405020304" pitchFamily="18" charset="0"/>
              </a:rPr>
              <a:t>veramente santo, fonte di ogni </a:t>
            </a:r>
            <a:r>
              <a:rPr lang="it-IT" sz="1600" dirty="0" err="1">
                <a:latin typeface="Times New Roman" panose="02020603050405020304" pitchFamily="18" charset="0"/>
                <a:cs typeface="Times New Roman" panose="02020603050405020304" pitchFamily="18" charset="0"/>
              </a:rPr>
              <a:t>santita</a:t>
            </a:r>
            <a:r>
              <a:rPr lang="it-IT" sz="1600" dirty="0">
                <a:latin typeface="Times New Roman" panose="02020603050405020304" pitchFamily="18" charset="0"/>
                <a:cs typeface="Times New Roman" panose="02020603050405020304" pitchFamily="18" charset="0"/>
              </a:rPr>
              <a:t>̀, </a:t>
            </a:r>
            <a:r>
              <a:rPr lang="it-IT" sz="1600" dirty="0">
                <a:solidFill>
                  <a:srgbClr val="FF0000"/>
                </a:solidFill>
                <a:latin typeface="Times New Roman" panose="02020603050405020304" pitchFamily="18" charset="0"/>
                <a:cs typeface="Times New Roman" panose="02020603050405020304" pitchFamily="18" charset="0"/>
              </a:rPr>
              <a:t>santifica</a:t>
            </a:r>
            <a:r>
              <a:rPr lang="it-IT" sz="1600" dirty="0">
                <a:latin typeface="Times New Roman" panose="02020603050405020304" pitchFamily="18" charset="0"/>
                <a:cs typeface="Times New Roman" panose="02020603050405020304" pitchFamily="18" charset="0"/>
              </a:rPr>
              <a:t> questi doni con l’effusione del tuo Spirito, </a:t>
            </a:r>
            <a:r>
              <a:rPr lang="it-IT" sz="1600" dirty="0" err="1">
                <a:latin typeface="Times New Roman" panose="02020603050405020304" pitchFamily="18" charset="0"/>
                <a:cs typeface="Times New Roman" panose="02020603050405020304" pitchFamily="18" charset="0"/>
              </a:rPr>
              <a:t>perche</a:t>
            </a:r>
            <a:r>
              <a:rPr lang="it-IT" sz="1600" dirty="0">
                <a:latin typeface="Times New Roman" panose="02020603050405020304" pitchFamily="18" charset="0"/>
                <a:cs typeface="Times New Roman" panose="02020603050405020304" pitchFamily="18" charset="0"/>
              </a:rPr>
              <a:t>́ diventino per noi il corpo e il sangue </a:t>
            </a:r>
          </a:p>
          <a:p>
            <a:endParaRPr lang="it-IT" sz="1600" b="1" dirty="0">
              <a:latin typeface="Times New Roman" panose="02020603050405020304" pitchFamily="18" charset="0"/>
              <a:cs typeface="Times New Roman" panose="02020603050405020304" pitchFamily="18" charset="0"/>
            </a:endParaRPr>
          </a:p>
          <a:p>
            <a:r>
              <a:rPr lang="it-IT" sz="1600" b="1" dirty="0">
                <a:solidFill>
                  <a:srgbClr val="FF0000"/>
                </a:solidFill>
                <a:latin typeface="Times New Roman" panose="02020603050405020304" pitchFamily="18" charset="0"/>
                <a:cs typeface="Times New Roman" panose="02020603050405020304" pitchFamily="18" charset="0"/>
              </a:rPr>
              <a:t>RACCONTO D’ISTITUZIONE </a:t>
            </a:r>
            <a:endParaRPr lang="it-IT" sz="1600" dirty="0">
              <a:solidFill>
                <a:srgbClr val="FF0000"/>
              </a:solidFill>
              <a:latin typeface="Times New Roman" panose="02020603050405020304" pitchFamily="18" charset="0"/>
              <a:cs typeface="Times New Roman" panose="02020603050405020304" pitchFamily="18" charset="0"/>
            </a:endParaRPr>
          </a:p>
          <a:p>
            <a:r>
              <a:rPr lang="it-IT" sz="1600" dirty="0">
                <a:latin typeface="Times New Roman" panose="02020603050405020304" pitchFamily="18" charset="0"/>
                <a:cs typeface="Times New Roman" panose="02020603050405020304" pitchFamily="18" charset="0"/>
              </a:rPr>
              <a:t>Racconto della Cena </a:t>
            </a:r>
          </a:p>
          <a:p>
            <a:r>
              <a:rPr lang="it-IT" sz="1600" dirty="0">
                <a:solidFill>
                  <a:srgbClr val="FF0000"/>
                </a:solidFill>
                <a:latin typeface="Times New Roman" panose="02020603050405020304" pitchFamily="18" charset="0"/>
                <a:cs typeface="Times New Roman" panose="02020603050405020304" pitchFamily="18" charset="0"/>
              </a:rPr>
              <a:t>Egli</a:t>
            </a:r>
            <a:r>
              <a:rPr lang="it-IT" sz="1600" dirty="0">
                <a:latin typeface="Times New Roman" panose="02020603050405020304" pitchFamily="18" charset="0"/>
                <a:cs typeface="Times New Roman" panose="02020603050405020304" pitchFamily="18" charset="0"/>
              </a:rPr>
              <a:t>, offrendosi liberamente alla sua passione, prese il pane e rese grazie,</a:t>
            </a:r>
            <a:br>
              <a:rPr lang="it-IT" sz="1600" dirty="0">
                <a:latin typeface="Times New Roman" panose="02020603050405020304" pitchFamily="18" charset="0"/>
                <a:cs typeface="Times New Roman" panose="02020603050405020304" pitchFamily="18" charset="0"/>
              </a:rPr>
            </a:br>
            <a:r>
              <a:rPr lang="it-IT" sz="1600" dirty="0">
                <a:latin typeface="Times New Roman" panose="02020603050405020304" pitchFamily="18" charset="0"/>
                <a:cs typeface="Times New Roman" panose="02020603050405020304" pitchFamily="18" charset="0"/>
              </a:rPr>
              <a:t>lo spezzò, lo diede ai suoi discepoli, e disse: PRENDETE, E MANGIATENE TUTTI: QUESTO È IL MIO CORPO </a:t>
            </a:r>
          </a:p>
          <a:p>
            <a:r>
              <a:rPr lang="it-IT" sz="1600" dirty="0">
                <a:latin typeface="Times New Roman" panose="02020603050405020304" pitchFamily="18" charset="0"/>
                <a:cs typeface="Times New Roman" panose="02020603050405020304" pitchFamily="18" charset="0"/>
              </a:rPr>
              <a:t>OFFERTO IN SACRIFICIO PER VOI.</a:t>
            </a:r>
            <a:br>
              <a:rPr lang="it-IT" sz="1600" dirty="0">
                <a:latin typeface="Times New Roman" panose="02020603050405020304" pitchFamily="18" charset="0"/>
                <a:cs typeface="Times New Roman" panose="02020603050405020304" pitchFamily="18" charset="0"/>
              </a:rPr>
            </a:br>
            <a:r>
              <a:rPr lang="it-IT" sz="1600" dirty="0">
                <a:latin typeface="Times New Roman" panose="02020603050405020304" pitchFamily="18" charset="0"/>
                <a:cs typeface="Times New Roman" panose="02020603050405020304" pitchFamily="18" charset="0"/>
              </a:rPr>
              <a:t>Dopo la cena, allo stesso modo,</a:t>
            </a:r>
            <a:br>
              <a:rPr lang="it-IT" sz="1600" dirty="0">
                <a:latin typeface="Times New Roman" panose="02020603050405020304" pitchFamily="18" charset="0"/>
                <a:cs typeface="Times New Roman" panose="02020603050405020304" pitchFamily="18" charset="0"/>
              </a:rPr>
            </a:br>
            <a:r>
              <a:rPr lang="it-IT" sz="1600" dirty="0">
                <a:latin typeface="Times New Roman" panose="02020603050405020304" pitchFamily="18" charset="0"/>
                <a:cs typeface="Times New Roman" panose="02020603050405020304" pitchFamily="18" charset="0"/>
              </a:rPr>
              <a:t>prese il calice e rese grazie,</a:t>
            </a:r>
            <a:br>
              <a:rPr lang="it-IT" sz="1600" dirty="0">
                <a:latin typeface="Times New Roman" panose="02020603050405020304" pitchFamily="18" charset="0"/>
                <a:cs typeface="Times New Roman" panose="02020603050405020304" pitchFamily="18" charset="0"/>
              </a:rPr>
            </a:br>
            <a:r>
              <a:rPr lang="it-IT" sz="1600" dirty="0">
                <a:latin typeface="Times New Roman" panose="02020603050405020304" pitchFamily="18" charset="0"/>
                <a:cs typeface="Times New Roman" panose="02020603050405020304" pitchFamily="18" charset="0"/>
              </a:rPr>
              <a:t>lo diede ai suoi discepoli, e disse: PRENDETE, E BEVETENE TUTTI: QUESTO È IL CALICE DEL MIO SANGUE PER LA NUOVA ED ETERNA ALLEANZA, VERSATO PER VOI E PER TUTTI ....</a:t>
            </a:r>
          </a:p>
          <a:p>
            <a:br>
              <a:rPr lang="it-IT" sz="1600" dirty="0">
                <a:latin typeface="Times New Roman" panose="02020603050405020304" pitchFamily="18" charset="0"/>
                <a:cs typeface="Times New Roman" panose="02020603050405020304" pitchFamily="18" charset="0"/>
              </a:rPr>
            </a:br>
            <a:r>
              <a:rPr lang="it-IT" sz="1600" b="1" dirty="0">
                <a:solidFill>
                  <a:srgbClr val="FF0000"/>
                </a:solidFill>
                <a:latin typeface="Times New Roman" panose="02020603050405020304" pitchFamily="18" charset="0"/>
                <a:cs typeface="Times New Roman" panose="02020603050405020304" pitchFamily="18" charset="0"/>
              </a:rPr>
              <a:t>SECONDA EPICLESI </a:t>
            </a:r>
            <a:endParaRPr lang="it-IT" sz="1600" dirty="0">
              <a:solidFill>
                <a:srgbClr val="FF0000"/>
              </a:solidFill>
              <a:latin typeface="Times New Roman" panose="02020603050405020304" pitchFamily="18" charset="0"/>
              <a:cs typeface="Times New Roman" panose="02020603050405020304" pitchFamily="18" charset="0"/>
            </a:endParaRPr>
          </a:p>
          <a:p>
            <a:r>
              <a:rPr lang="it-IT" sz="1600" dirty="0">
                <a:latin typeface="Times New Roman" panose="02020603050405020304" pitchFamily="18" charset="0"/>
                <a:cs typeface="Times New Roman" panose="02020603050405020304" pitchFamily="18" charset="0"/>
              </a:rPr>
              <a:t>Invocazione dello Spirito Santo per la comunione </a:t>
            </a:r>
          </a:p>
          <a:p>
            <a:r>
              <a:rPr lang="it-IT" sz="1600" dirty="0">
                <a:latin typeface="Times New Roman" panose="02020603050405020304" pitchFamily="18" charset="0"/>
                <a:cs typeface="Times New Roman" panose="02020603050405020304" pitchFamily="18" charset="0"/>
              </a:rPr>
              <a:t>Ti preghiamo umilmente: </a:t>
            </a:r>
          </a:p>
          <a:p>
            <a:r>
              <a:rPr lang="it-IT" sz="1600" dirty="0">
                <a:latin typeface="Times New Roman" panose="02020603050405020304" pitchFamily="18" charset="0"/>
                <a:cs typeface="Times New Roman" panose="02020603050405020304" pitchFamily="18" charset="0"/>
              </a:rPr>
              <a:t>per la comunione al corpo e al sangue di Cristo </a:t>
            </a:r>
            <a:r>
              <a:rPr lang="it-IT" sz="1600" dirty="0">
                <a:solidFill>
                  <a:srgbClr val="FF0000"/>
                </a:solidFill>
                <a:latin typeface="Times New Roman" panose="02020603050405020304" pitchFamily="18" charset="0"/>
                <a:cs typeface="Times New Roman" panose="02020603050405020304" pitchFamily="18" charset="0"/>
              </a:rPr>
              <a:t>lo Spirito Santo </a:t>
            </a:r>
            <a:r>
              <a:rPr lang="it-IT" sz="1600" dirty="0">
                <a:latin typeface="Times New Roman" panose="02020603050405020304" pitchFamily="18" charset="0"/>
                <a:cs typeface="Times New Roman" panose="02020603050405020304" pitchFamily="18" charset="0"/>
              </a:rPr>
              <a:t>ci riunisca in un solo corpo. </a:t>
            </a:r>
          </a:p>
          <a:p>
            <a:endParaRPr lang="it-IT" sz="1600" dirty="0"/>
          </a:p>
        </p:txBody>
      </p:sp>
      <p:sp>
        <p:nvSpPr>
          <p:cNvPr id="3" name="Freccia sinistra 2">
            <a:extLst>
              <a:ext uri="{FF2B5EF4-FFF2-40B4-BE49-F238E27FC236}">
                <a16:creationId xmlns:a16="http://schemas.microsoft.com/office/drawing/2014/main" id="{2B600078-2F55-2A41-96BF-CDC1BE7CD38E}"/>
              </a:ext>
            </a:extLst>
          </p:cNvPr>
          <p:cNvSpPr/>
          <p:nvPr/>
        </p:nvSpPr>
        <p:spPr>
          <a:xfrm>
            <a:off x="1828800" y="914400"/>
            <a:ext cx="447261" cy="23853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Freccia sinistra 3">
            <a:extLst>
              <a:ext uri="{FF2B5EF4-FFF2-40B4-BE49-F238E27FC236}">
                <a16:creationId xmlns:a16="http://schemas.microsoft.com/office/drawing/2014/main" id="{E34DC3C4-2565-E74E-A67C-497E547D2D32}"/>
              </a:ext>
            </a:extLst>
          </p:cNvPr>
          <p:cNvSpPr/>
          <p:nvPr/>
        </p:nvSpPr>
        <p:spPr>
          <a:xfrm>
            <a:off x="1828800" y="2305878"/>
            <a:ext cx="546652" cy="24847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Freccia sinistra 4">
            <a:extLst>
              <a:ext uri="{FF2B5EF4-FFF2-40B4-BE49-F238E27FC236}">
                <a16:creationId xmlns:a16="http://schemas.microsoft.com/office/drawing/2014/main" id="{13AB94C8-B694-014F-BB84-350C2C8F432F}"/>
              </a:ext>
            </a:extLst>
          </p:cNvPr>
          <p:cNvSpPr/>
          <p:nvPr/>
        </p:nvSpPr>
        <p:spPr>
          <a:xfrm>
            <a:off x="1729409" y="3502073"/>
            <a:ext cx="546652" cy="24847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Freccia sinistra 5">
            <a:extLst>
              <a:ext uri="{FF2B5EF4-FFF2-40B4-BE49-F238E27FC236}">
                <a16:creationId xmlns:a16="http://schemas.microsoft.com/office/drawing/2014/main" id="{05B1F6ED-8098-9F4B-8AB3-46D9D1CFC71D}"/>
              </a:ext>
            </a:extLst>
          </p:cNvPr>
          <p:cNvSpPr/>
          <p:nvPr/>
        </p:nvSpPr>
        <p:spPr>
          <a:xfrm flipV="1">
            <a:off x="1779104" y="5844582"/>
            <a:ext cx="546652" cy="25510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a:extLst>
              <a:ext uri="{FF2B5EF4-FFF2-40B4-BE49-F238E27FC236}">
                <a16:creationId xmlns:a16="http://schemas.microsoft.com/office/drawing/2014/main" id="{4F082D40-A26A-A445-935D-A0062E322D92}"/>
              </a:ext>
            </a:extLst>
          </p:cNvPr>
          <p:cNvSpPr txBox="1"/>
          <p:nvPr/>
        </p:nvSpPr>
        <p:spPr>
          <a:xfrm>
            <a:off x="566530" y="745435"/>
            <a:ext cx="1023731" cy="369332"/>
          </a:xfrm>
          <a:prstGeom prst="rect">
            <a:avLst/>
          </a:prstGeom>
          <a:noFill/>
        </p:spPr>
        <p:txBody>
          <a:bodyPr wrap="square" rtlCol="0">
            <a:spAutoFit/>
          </a:bodyPr>
          <a:lstStyle/>
          <a:p>
            <a:r>
              <a:rPr lang="it-IT" dirty="0"/>
              <a:t>Padre</a:t>
            </a:r>
          </a:p>
        </p:txBody>
      </p:sp>
      <p:sp>
        <p:nvSpPr>
          <p:cNvPr id="8" name="CasellaDiTesto 7">
            <a:extLst>
              <a:ext uri="{FF2B5EF4-FFF2-40B4-BE49-F238E27FC236}">
                <a16:creationId xmlns:a16="http://schemas.microsoft.com/office/drawing/2014/main" id="{EA383690-1C07-A44F-ACF0-A90F4EBDF7A5}"/>
              </a:ext>
            </a:extLst>
          </p:cNvPr>
          <p:cNvSpPr txBox="1"/>
          <p:nvPr/>
        </p:nvSpPr>
        <p:spPr>
          <a:xfrm>
            <a:off x="646043" y="2305878"/>
            <a:ext cx="1083366" cy="646331"/>
          </a:xfrm>
          <a:prstGeom prst="rect">
            <a:avLst/>
          </a:prstGeom>
          <a:noFill/>
        </p:spPr>
        <p:txBody>
          <a:bodyPr wrap="square" rtlCol="0">
            <a:spAutoFit/>
          </a:bodyPr>
          <a:lstStyle/>
          <a:p>
            <a:r>
              <a:rPr lang="it-IT" dirty="0"/>
              <a:t>Padre/</a:t>
            </a:r>
          </a:p>
          <a:p>
            <a:r>
              <a:rPr lang="it-IT" dirty="0"/>
              <a:t>Spirito</a:t>
            </a:r>
          </a:p>
        </p:txBody>
      </p:sp>
      <p:sp>
        <p:nvSpPr>
          <p:cNvPr id="9" name="CasellaDiTesto 8">
            <a:extLst>
              <a:ext uri="{FF2B5EF4-FFF2-40B4-BE49-F238E27FC236}">
                <a16:creationId xmlns:a16="http://schemas.microsoft.com/office/drawing/2014/main" id="{AC0E98FD-4441-3040-9C1B-917D60BFAAF7}"/>
              </a:ext>
            </a:extLst>
          </p:cNvPr>
          <p:cNvSpPr txBox="1"/>
          <p:nvPr/>
        </p:nvSpPr>
        <p:spPr>
          <a:xfrm>
            <a:off x="646043" y="3409122"/>
            <a:ext cx="874644" cy="369332"/>
          </a:xfrm>
          <a:prstGeom prst="rect">
            <a:avLst/>
          </a:prstGeom>
          <a:noFill/>
        </p:spPr>
        <p:txBody>
          <a:bodyPr wrap="square" rtlCol="0">
            <a:spAutoFit/>
          </a:bodyPr>
          <a:lstStyle/>
          <a:p>
            <a:r>
              <a:rPr lang="it-IT" dirty="0"/>
              <a:t>Figlio</a:t>
            </a:r>
          </a:p>
        </p:txBody>
      </p:sp>
      <p:sp>
        <p:nvSpPr>
          <p:cNvPr id="10" name="CasellaDiTesto 9">
            <a:extLst>
              <a:ext uri="{FF2B5EF4-FFF2-40B4-BE49-F238E27FC236}">
                <a16:creationId xmlns:a16="http://schemas.microsoft.com/office/drawing/2014/main" id="{0458F862-789C-B24B-97B0-638F9FD69EC3}"/>
              </a:ext>
            </a:extLst>
          </p:cNvPr>
          <p:cNvSpPr txBox="1"/>
          <p:nvPr/>
        </p:nvSpPr>
        <p:spPr>
          <a:xfrm>
            <a:off x="566530" y="5744817"/>
            <a:ext cx="954157" cy="369332"/>
          </a:xfrm>
          <a:prstGeom prst="rect">
            <a:avLst/>
          </a:prstGeom>
          <a:noFill/>
        </p:spPr>
        <p:txBody>
          <a:bodyPr wrap="square" rtlCol="0">
            <a:spAutoFit/>
          </a:bodyPr>
          <a:lstStyle/>
          <a:p>
            <a:r>
              <a:rPr lang="it-IT" dirty="0"/>
              <a:t>Spirito</a:t>
            </a:r>
          </a:p>
        </p:txBody>
      </p:sp>
    </p:spTree>
    <p:extLst>
      <p:ext uri="{BB962C8B-B14F-4D97-AF65-F5344CB8AC3E}">
        <p14:creationId xmlns:p14="http://schemas.microsoft.com/office/powerpoint/2010/main" val="1772474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CC07634F-5A25-CE4D-89B2-F2CA01641AA0}"/>
              </a:ext>
            </a:extLst>
          </p:cNvPr>
          <p:cNvSpPr/>
          <p:nvPr/>
        </p:nvSpPr>
        <p:spPr>
          <a:xfrm>
            <a:off x="2156460" y="0"/>
            <a:ext cx="9364980" cy="6309420"/>
          </a:xfrm>
          <a:prstGeom prst="rect">
            <a:avLst/>
          </a:prstGeom>
        </p:spPr>
        <p:txBody>
          <a:bodyPr wrap="square">
            <a:spAutoFit/>
          </a:bodyPr>
          <a:lstStyle/>
          <a:p>
            <a:endParaRPr lang="it-IT" sz="2800" dirty="0">
              <a:solidFill>
                <a:srgbClr val="000000"/>
              </a:solidFill>
              <a:latin typeface="-webkit-standard"/>
            </a:endParaRPr>
          </a:p>
          <a:p>
            <a:r>
              <a:rPr lang="it-IT" sz="2800" b="1" dirty="0"/>
              <a:t>COMMISSIONE TEOLOGICA INTERNAZIONALE</a:t>
            </a:r>
            <a:endParaRPr lang="it-IT" sz="2800" dirty="0"/>
          </a:p>
          <a:p>
            <a:r>
              <a:rPr lang="it-IT" sz="2800" b="1" dirty="0"/>
              <a:t>ALCUNE QUESTIONI RIGUARDANTI LA CRISTOLOGIA</a:t>
            </a:r>
            <a:endParaRPr lang="it-IT" sz="2800" dirty="0"/>
          </a:p>
          <a:p>
            <a:r>
              <a:rPr lang="it-IT" sz="2800" dirty="0"/>
              <a:t>(1979)</a:t>
            </a:r>
          </a:p>
          <a:p>
            <a:endParaRPr lang="it-IT" sz="2800" dirty="0">
              <a:solidFill>
                <a:srgbClr val="000000"/>
              </a:solidFill>
              <a:latin typeface="-webkit-standard"/>
            </a:endParaRPr>
          </a:p>
          <a:p>
            <a:r>
              <a:rPr lang="it-IT" sz="2400" dirty="0">
                <a:solidFill>
                  <a:srgbClr val="000000"/>
                </a:solidFill>
                <a:latin typeface="-webkit-standard"/>
              </a:rPr>
              <a:t>La libertà degli esseri creati non è totalmente autonoma. Essa ha sempre bisogno d'un aiuto divino. Una volta che si è allontanata da Dio, essa non può tornare a lui con le proprie forze. D'altra parte, l'uomo è stato creato per essere integrato nel Cristo e quindi nella vita della santa Trinità. Qualunque sia l'allontanamento dell'uomo peccatore nei riguardi di Dio, esso è sempre meno profondo del distanziarsi del Figlio rispetto al Padre nel suo svuotamento </a:t>
            </a:r>
            <a:r>
              <a:rPr lang="it-IT" sz="2400" dirty="0" err="1">
                <a:solidFill>
                  <a:srgbClr val="000000"/>
                </a:solidFill>
                <a:latin typeface="-webkit-standard"/>
              </a:rPr>
              <a:t>chenotico</a:t>
            </a:r>
            <a:r>
              <a:rPr lang="it-IT" sz="2400" dirty="0">
                <a:solidFill>
                  <a:srgbClr val="000000"/>
                </a:solidFill>
                <a:latin typeface="-webkit-standard"/>
              </a:rPr>
              <a:t> (Fil 2,7) e della miseria dell'"abbandono" (Mt 27,46). Questo è l'aspetto proprio dell'economia della redenzione nella distinzione delle persone della santa Trinità, che d'altro canto sono perfettamente unite nell'identità d'una stessa natura e d'un amore infinito.</a:t>
            </a:r>
            <a:endParaRPr lang="it-IT" sz="2400" dirty="0"/>
          </a:p>
        </p:txBody>
      </p:sp>
    </p:spTree>
    <p:extLst>
      <p:ext uri="{BB962C8B-B14F-4D97-AF65-F5344CB8AC3E}">
        <p14:creationId xmlns:p14="http://schemas.microsoft.com/office/powerpoint/2010/main" val="3111293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ADF9FDCB-91A0-4D45-9B48-6D89A79F2FF2}"/>
              </a:ext>
            </a:extLst>
          </p:cNvPr>
          <p:cNvPicPr>
            <a:picLocks noChangeAspect="1"/>
          </p:cNvPicPr>
          <p:nvPr/>
        </p:nvPicPr>
        <p:blipFill>
          <a:blip r:embed="rId2"/>
          <a:stretch>
            <a:fillRect/>
          </a:stretch>
        </p:blipFill>
        <p:spPr>
          <a:xfrm>
            <a:off x="2148840" y="696054"/>
            <a:ext cx="3787140" cy="5446936"/>
          </a:xfrm>
          <a:prstGeom prst="rect">
            <a:avLst/>
          </a:prstGeom>
        </p:spPr>
      </p:pic>
      <p:pic>
        <p:nvPicPr>
          <p:cNvPr id="7" name="Immagine 6">
            <a:extLst>
              <a:ext uri="{FF2B5EF4-FFF2-40B4-BE49-F238E27FC236}">
                <a16:creationId xmlns:a16="http://schemas.microsoft.com/office/drawing/2014/main" id="{6B39633A-4168-DD45-8378-8FFBE1FFDDE0}"/>
              </a:ext>
            </a:extLst>
          </p:cNvPr>
          <p:cNvPicPr>
            <a:picLocks noChangeAspect="1"/>
          </p:cNvPicPr>
          <p:nvPr/>
        </p:nvPicPr>
        <p:blipFill rotWithShape="1">
          <a:blip r:embed="rId3"/>
          <a:srcRect l="17701" t="7954" r="17747" b="11787"/>
          <a:stretch/>
        </p:blipFill>
        <p:spPr>
          <a:xfrm>
            <a:off x="6629399" y="696054"/>
            <a:ext cx="4381029" cy="5446936"/>
          </a:xfrm>
          <a:prstGeom prst="rect">
            <a:avLst/>
          </a:prstGeom>
        </p:spPr>
      </p:pic>
    </p:spTree>
    <p:extLst>
      <p:ext uri="{BB962C8B-B14F-4D97-AF65-F5344CB8AC3E}">
        <p14:creationId xmlns:p14="http://schemas.microsoft.com/office/powerpoint/2010/main" val="3311135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ADF9FDCB-91A0-4D45-9B48-6D89A79F2FF2}"/>
              </a:ext>
            </a:extLst>
          </p:cNvPr>
          <p:cNvPicPr>
            <a:picLocks noChangeAspect="1"/>
          </p:cNvPicPr>
          <p:nvPr/>
        </p:nvPicPr>
        <p:blipFill>
          <a:blip r:embed="rId2"/>
          <a:stretch>
            <a:fillRect/>
          </a:stretch>
        </p:blipFill>
        <p:spPr>
          <a:xfrm>
            <a:off x="378271" y="811718"/>
            <a:ext cx="3368596" cy="4844956"/>
          </a:xfrm>
          <a:prstGeom prst="rect">
            <a:avLst/>
          </a:prstGeom>
        </p:spPr>
      </p:pic>
      <p:pic>
        <p:nvPicPr>
          <p:cNvPr id="4" name="Immagine 3">
            <a:extLst>
              <a:ext uri="{FF2B5EF4-FFF2-40B4-BE49-F238E27FC236}">
                <a16:creationId xmlns:a16="http://schemas.microsoft.com/office/drawing/2014/main" id="{EA9520DA-7310-8845-AD27-41DF346033AD}"/>
              </a:ext>
            </a:extLst>
          </p:cNvPr>
          <p:cNvPicPr>
            <a:picLocks noChangeAspect="1"/>
          </p:cNvPicPr>
          <p:nvPr/>
        </p:nvPicPr>
        <p:blipFill>
          <a:blip r:embed="rId3"/>
          <a:stretch>
            <a:fillRect/>
          </a:stretch>
        </p:blipFill>
        <p:spPr>
          <a:xfrm>
            <a:off x="4148328" y="811718"/>
            <a:ext cx="2613010" cy="4844956"/>
          </a:xfrm>
          <a:prstGeom prst="rect">
            <a:avLst/>
          </a:prstGeom>
        </p:spPr>
      </p:pic>
      <p:pic>
        <p:nvPicPr>
          <p:cNvPr id="6" name="Immagine 5">
            <a:extLst>
              <a:ext uri="{FF2B5EF4-FFF2-40B4-BE49-F238E27FC236}">
                <a16:creationId xmlns:a16="http://schemas.microsoft.com/office/drawing/2014/main" id="{9BF03CC5-681A-7246-9939-66A121CB276C}"/>
              </a:ext>
            </a:extLst>
          </p:cNvPr>
          <p:cNvPicPr>
            <a:picLocks noChangeAspect="1"/>
          </p:cNvPicPr>
          <p:nvPr/>
        </p:nvPicPr>
        <p:blipFill rotWithShape="1">
          <a:blip r:embed="rId4"/>
          <a:srcRect l="5189" r="11903"/>
          <a:stretch/>
        </p:blipFill>
        <p:spPr>
          <a:xfrm>
            <a:off x="7292340" y="811718"/>
            <a:ext cx="4899660" cy="4855518"/>
          </a:xfrm>
          <a:prstGeom prst="rect">
            <a:avLst/>
          </a:prstGeom>
        </p:spPr>
      </p:pic>
    </p:spTree>
    <p:extLst>
      <p:ext uri="{BB962C8B-B14F-4D97-AF65-F5344CB8AC3E}">
        <p14:creationId xmlns:p14="http://schemas.microsoft.com/office/powerpoint/2010/main" val="814841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1796F480-1699-2147-A016-B27F95376739}"/>
              </a:ext>
            </a:extLst>
          </p:cNvPr>
          <p:cNvPicPr>
            <a:picLocks noChangeAspect="1"/>
          </p:cNvPicPr>
          <p:nvPr/>
        </p:nvPicPr>
        <p:blipFill rotWithShape="1">
          <a:blip r:embed="rId2"/>
          <a:srcRect l="16611" t="7309" r="18273" b="8637"/>
          <a:stretch/>
        </p:blipFill>
        <p:spPr>
          <a:xfrm>
            <a:off x="3478696" y="380669"/>
            <a:ext cx="4785691" cy="6177448"/>
          </a:xfrm>
          <a:prstGeom prst="rect">
            <a:avLst/>
          </a:prstGeom>
        </p:spPr>
      </p:pic>
    </p:spTree>
    <p:extLst>
      <p:ext uri="{BB962C8B-B14F-4D97-AF65-F5344CB8AC3E}">
        <p14:creationId xmlns:p14="http://schemas.microsoft.com/office/powerpoint/2010/main" val="2099775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CB4D1363-18DB-7D40-8EB4-BCE7191031F9}"/>
              </a:ext>
            </a:extLst>
          </p:cNvPr>
          <p:cNvSpPr/>
          <p:nvPr/>
        </p:nvSpPr>
        <p:spPr>
          <a:xfrm>
            <a:off x="3048000" y="574003"/>
            <a:ext cx="8636000" cy="3874330"/>
          </a:xfrm>
          <a:prstGeom prst="rect">
            <a:avLst/>
          </a:prstGeom>
        </p:spPr>
        <p:txBody>
          <a:bodyPr wrap="square">
            <a:spAutoFit/>
          </a:bodyPr>
          <a:lstStyle/>
          <a:p>
            <a:pPr indent="180340" algn="just">
              <a:lnSpc>
                <a:spcPct val="150000"/>
              </a:lnSpc>
              <a:spcAft>
                <a:spcPts val="0"/>
              </a:spcAft>
            </a:pPr>
            <a:r>
              <a:rPr lang="it-IT"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«Dio si dona alla separazione, l’accoglie in sé, trasformandola in unificazione, attraverso il suo amore, (</a:t>
            </a:r>
            <a:r>
              <a:rPr lang="it-IT"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Gott</a:t>
            </a:r>
            <a:r>
              <a:rPr lang="it-IT"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it-IT"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gibt</a:t>
            </a:r>
            <a:r>
              <a:rPr lang="it-IT"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it-IT"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sich</a:t>
            </a:r>
            <a:r>
              <a:rPr lang="it-IT"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it-IT"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hinein</a:t>
            </a:r>
            <a:r>
              <a:rPr lang="it-IT"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it-IT"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ins</a:t>
            </a:r>
            <a:r>
              <a:rPr lang="it-IT"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it-IT"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Entzweiende</a:t>
            </a:r>
            <a:r>
              <a:rPr lang="it-IT"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und </a:t>
            </a:r>
            <a:r>
              <a:rPr lang="it-IT"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nimmt</a:t>
            </a:r>
            <a:r>
              <a:rPr lang="it-IT"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es in </a:t>
            </a:r>
            <a:r>
              <a:rPr lang="it-IT"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sich</a:t>
            </a:r>
            <a:r>
              <a:rPr lang="it-IT"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it-IT"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hinein</a:t>
            </a:r>
            <a:r>
              <a:rPr lang="it-IT"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es </a:t>
            </a:r>
            <a:r>
              <a:rPr lang="it-IT"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durch</a:t>
            </a:r>
            <a:r>
              <a:rPr lang="it-IT"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it-IT"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solche</a:t>
            </a:r>
            <a:r>
              <a:rPr lang="it-IT"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it-IT"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Liebe</a:t>
            </a:r>
            <a:r>
              <a:rPr lang="it-IT"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it-IT"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ins</a:t>
            </a:r>
            <a:r>
              <a:rPr lang="it-IT"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it-IT"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Einende</a:t>
            </a:r>
            <a:r>
              <a:rPr lang="it-IT"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it-IT"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verwandelnd</a:t>
            </a:r>
            <a:r>
              <a:rPr lang="it-IT"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indent="180340" algn="just">
              <a:lnSpc>
                <a:spcPct val="150000"/>
              </a:lnSpc>
              <a:spcAft>
                <a:spcPts val="0"/>
              </a:spcAft>
            </a:pPr>
            <a:r>
              <a:rPr lang="it-IT" dirty="0">
                <a:latin typeface="Times New Roman" panose="02020603050405020304" pitchFamily="18" charset="0"/>
                <a:cs typeface="Times New Roman" panose="02020603050405020304" pitchFamily="18" charset="0"/>
              </a:rPr>
              <a:t> </a:t>
            </a:r>
            <a:r>
              <a:rPr lang="en-US" cap="small"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 </a:t>
            </a:r>
            <a:r>
              <a:rPr lang="en-US" cap="small"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Hemmerle</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«Das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unterscheidend</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Eine: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Bemerkungen</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zum</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christlichen</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Verständnis</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von Einheit», in </a:t>
            </a:r>
            <a:r>
              <a:rPr lang="en-US" cap="small"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cap="small"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Fraling</a:t>
            </a:r>
            <a:r>
              <a:rPr lang="en-US" cap="small"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H. Hoping – J.C. </a:t>
            </a:r>
            <a:r>
              <a:rPr lang="en-US" cap="small"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Scannone</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edd</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Kirche</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und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Theologie</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im</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kulturellen</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Dialog</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Herder, Basel - Wien 1994, 344.</a:t>
            </a:r>
            <a:endParaRPr lang="it-IT"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Immagine 5">
            <a:extLst>
              <a:ext uri="{FF2B5EF4-FFF2-40B4-BE49-F238E27FC236}">
                <a16:creationId xmlns:a16="http://schemas.microsoft.com/office/drawing/2014/main" id="{8DE8EFEE-A162-5B4F-9EFE-1F32481591D3}"/>
              </a:ext>
            </a:extLst>
          </p:cNvPr>
          <p:cNvPicPr>
            <a:picLocks noChangeAspect="1"/>
          </p:cNvPicPr>
          <p:nvPr/>
        </p:nvPicPr>
        <p:blipFill>
          <a:blip r:embed="rId2"/>
          <a:stretch>
            <a:fillRect/>
          </a:stretch>
        </p:blipFill>
        <p:spPr>
          <a:xfrm>
            <a:off x="457580" y="751802"/>
            <a:ext cx="2285620" cy="3362751"/>
          </a:xfrm>
          <a:prstGeom prst="rect">
            <a:avLst/>
          </a:prstGeom>
        </p:spPr>
      </p:pic>
    </p:spTree>
    <p:extLst>
      <p:ext uri="{BB962C8B-B14F-4D97-AF65-F5344CB8AC3E}">
        <p14:creationId xmlns:p14="http://schemas.microsoft.com/office/powerpoint/2010/main" val="41965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E1117115-3A1B-DC4C-99C4-DB399DF4F1DD}"/>
              </a:ext>
            </a:extLst>
          </p:cNvPr>
          <p:cNvSpPr/>
          <p:nvPr/>
        </p:nvSpPr>
        <p:spPr>
          <a:xfrm>
            <a:off x="2921000" y="39638"/>
            <a:ext cx="8943340" cy="7448193"/>
          </a:xfrm>
          <a:prstGeom prst="rect">
            <a:avLst/>
          </a:prstGeom>
        </p:spPr>
        <p:txBody>
          <a:bodyPr wrap="square">
            <a:spAutoFit/>
          </a:bodyPr>
          <a:lstStyle/>
          <a:p>
            <a:r>
              <a:rPr lang="it-IT" sz="2200" dirty="0">
                <a:latin typeface="Times New Roman" panose="02020603050405020304" pitchFamily="18" charset="0"/>
                <a:ea typeface="Calibri" panose="020F0502020204030204" pitchFamily="34" charset="0"/>
                <a:cs typeface="Times New Roman" panose="02020603050405020304" pitchFamily="18" charset="0"/>
              </a:rPr>
              <a:t>“A chi doveva ancora rivolgersi il Gesù abbandonato e reietto, il Gesù tormentato e schernito? A chi se non a Dio, al quale si sono sempre rivolti i giusti ed alla volontà del quale egli si era arreso nel Getsemani? Ma, adesso, neppure Dio c’è più per lui! Ora, anche lui lo ha abbandonato. Gesù deve ancora patire anche questo, che Dio gli si sottragga e si nasconda e si spalanchi attorno a lui il tenebroso vuoto del nessuno e del nulla…”</a:t>
            </a:r>
            <a:r>
              <a:rPr lang="it-IT" sz="2200" dirty="0">
                <a:latin typeface="Times New Roman" panose="02020603050405020304" pitchFamily="18" charset="0"/>
                <a:cs typeface="Times New Roman" panose="02020603050405020304" pitchFamily="18" charset="0"/>
              </a:rPr>
              <a:t> (H. </a:t>
            </a:r>
            <a:r>
              <a:rPr lang="it-IT" sz="2200" dirty="0" err="1">
                <a:latin typeface="Times New Roman" panose="02020603050405020304" pitchFamily="18" charset="0"/>
                <a:cs typeface="Times New Roman" panose="02020603050405020304" pitchFamily="18" charset="0"/>
              </a:rPr>
              <a:t>Schilier</a:t>
            </a:r>
            <a:r>
              <a:rPr lang="it-IT" sz="2200" dirty="0">
                <a:latin typeface="Times New Roman" panose="02020603050405020304" pitchFamily="18" charset="0"/>
                <a:cs typeface="Times New Roman" panose="02020603050405020304" pitchFamily="18" charset="0"/>
              </a:rPr>
              <a:t>)</a:t>
            </a:r>
          </a:p>
          <a:p>
            <a:endParaRPr lang="it-IT" sz="2200" dirty="0">
              <a:latin typeface="Times New Roman" panose="02020603050405020304" pitchFamily="18" charset="0"/>
              <a:cs typeface="Times New Roman" panose="02020603050405020304" pitchFamily="18" charset="0"/>
            </a:endParaRPr>
          </a:p>
          <a:p>
            <a:r>
              <a:rPr lang="it-IT" sz="2200" dirty="0">
                <a:latin typeface="Times New Roman" panose="02020603050405020304" pitchFamily="18" charset="0"/>
                <a:cs typeface="Times New Roman" panose="02020603050405020304" pitchFamily="18" charset="0"/>
              </a:rPr>
              <a:t>«Il caso di Gesù può sembrare paradossale. Egli “governa” il disegno insieme al Padre e allo Spirito Santo dall’eternità. Lo contempla con quell’unico sguardo penetrante che tutto abbraccia [...]. Durante la sua vita terrena, tuttavia – ed è qui il paradosso –, la condizione incarnata non gli consentiva tale conoscenza. L’intelletto umano è limitato; la conoscenza dell’uomo ha bisogno di esprimersi mediante concetti e immagini che si arricchiscono e si perfezionano attraverso la cultura, che dipendono dal normale processo di maturazione della propria umanità, e che sono mediati dalla dimensione fisico-organica, la quale influisce sull’esperienza che si ha della realtà.</a:t>
            </a:r>
          </a:p>
          <a:p>
            <a:r>
              <a:rPr lang="it-IT" sz="2200" dirty="0">
                <a:latin typeface="Times New Roman" panose="02020603050405020304" pitchFamily="18" charset="0"/>
                <a:cs typeface="Times New Roman" panose="02020603050405020304" pitchFamily="18" charset="0"/>
              </a:rPr>
              <a:t>L’unione ipostatica garantiva sicuramente a Gesù un’intuizione della sua persona e del suo rapporto con il Padre, ma non lo esentava dai vincoli propri della condizione dell’uomo in stato di via», (A. </a:t>
            </a:r>
            <a:r>
              <a:rPr lang="it-IT" sz="2200" dirty="0" err="1">
                <a:latin typeface="Times New Roman" panose="02020603050405020304" pitchFamily="18" charset="0"/>
                <a:cs typeface="Times New Roman" panose="02020603050405020304" pitchFamily="18" charset="0"/>
              </a:rPr>
              <a:t>Ducay</a:t>
            </a:r>
            <a:r>
              <a:rPr lang="it-IT" sz="2200" dirty="0">
                <a:latin typeface="Times New Roman" panose="02020603050405020304" pitchFamily="18" charset="0"/>
                <a:cs typeface="Times New Roman" panose="02020603050405020304" pitchFamily="18" charset="0"/>
              </a:rPr>
              <a:t>).</a:t>
            </a:r>
          </a:p>
          <a:p>
            <a:endParaRPr lang="it-IT" dirty="0"/>
          </a:p>
          <a:p>
            <a:endParaRPr lang="it-IT" sz="2000" dirty="0">
              <a:latin typeface="Times New Roman" panose="02020603050405020304" pitchFamily="18" charset="0"/>
              <a:cs typeface="Times New Roman" panose="02020603050405020304" pitchFamily="18" charset="0"/>
            </a:endParaRPr>
          </a:p>
        </p:txBody>
      </p:sp>
      <p:pic>
        <p:nvPicPr>
          <p:cNvPr id="6" name="Immagine 5">
            <a:extLst>
              <a:ext uri="{FF2B5EF4-FFF2-40B4-BE49-F238E27FC236}">
                <a16:creationId xmlns:a16="http://schemas.microsoft.com/office/drawing/2014/main" id="{A4EAE692-3265-B144-8035-EAC5C87D9E0C}"/>
              </a:ext>
            </a:extLst>
          </p:cNvPr>
          <p:cNvPicPr>
            <a:picLocks noChangeAspect="1"/>
          </p:cNvPicPr>
          <p:nvPr/>
        </p:nvPicPr>
        <p:blipFill>
          <a:blip r:embed="rId2"/>
          <a:stretch>
            <a:fillRect/>
          </a:stretch>
        </p:blipFill>
        <p:spPr>
          <a:xfrm>
            <a:off x="0" y="268238"/>
            <a:ext cx="2606874" cy="3835400"/>
          </a:xfrm>
          <a:prstGeom prst="rect">
            <a:avLst/>
          </a:prstGeom>
        </p:spPr>
      </p:pic>
    </p:spTree>
    <p:extLst>
      <p:ext uri="{BB962C8B-B14F-4D97-AF65-F5344CB8AC3E}">
        <p14:creationId xmlns:p14="http://schemas.microsoft.com/office/powerpoint/2010/main" val="3678828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AE1108FA-BEF9-D840-AC1D-DC8D1D31C928}"/>
              </a:ext>
            </a:extLst>
          </p:cNvPr>
          <p:cNvSpPr/>
          <p:nvPr/>
        </p:nvSpPr>
        <p:spPr>
          <a:xfrm>
            <a:off x="2834409" y="454880"/>
            <a:ext cx="8509000" cy="3892861"/>
          </a:xfrm>
          <a:prstGeom prst="rect">
            <a:avLst/>
          </a:prstGeom>
        </p:spPr>
        <p:txBody>
          <a:bodyPr wrap="square">
            <a:spAutoFit/>
          </a:bodyPr>
          <a:lstStyle/>
          <a:p>
            <a:pPr indent="180340" algn="just">
              <a:lnSpc>
                <a:spcPct val="150000"/>
              </a:lnSpc>
              <a:spcAft>
                <a:spcPts val="0"/>
              </a:spcAft>
            </a:pPr>
            <a:r>
              <a:rPr lang="it-IT" sz="2800" dirty="0">
                <a:latin typeface="Times New Roman" panose="02020603050405020304" pitchFamily="18" charset="0"/>
                <a:ea typeface="Calibri" panose="020F0502020204030204" pitchFamily="34" charset="0"/>
                <a:cs typeface="Times New Roman" panose="02020603050405020304" pitchFamily="18" charset="0"/>
              </a:rPr>
              <a:t>Chi è che sta realmente morendo?</a:t>
            </a:r>
            <a:endParaRPr lang="it-IT" sz="2800" dirty="0">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50000"/>
              </a:lnSpc>
              <a:spcAft>
                <a:spcPts val="0"/>
              </a:spcAft>
            </a:pPr>
            <a:r>
              <a:rPr lang="it-IT"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“Gesù muore in croce, lanciando un alto grido che documenta l’abbandono da parte di Dio, ma del “Dio dei suoi avversari”. Questo Dio non è venuto a salvarlo”. (A. Cozzi).</a:t>
            </a:r>
          </a:p>
          <a:p>
            <a:pPr indent="180340" algn="just">
              <a:lnSpc>
                <a:spcPct val="150000"/>
              </a:lnSpc>
              <a:spcAft>
                <a:spcPts val="0"/>
              </a:spcAft>
            </a:pPr>
            <a:endParaRPr lang="it-IT"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Immagine 5">
            <a:extLst>
              <a:ext uri="{FF2B5EF4-FFF2-40B4-BE49-F238E27FC236}">
                <a16:creationId xmlns:a16="http://schemas.microsoft.com/office/drawing/2014/main" id="{D6F827EF-6017-1D47-80F0-5D5D72FC56D5}"/>
              </a:ext>
            </a:extLst>
          </p:cNvPr>
          <p:cNvPicPr>
            <a:picLocks noChangeAspect="1"/>
          </p:cNvPicPr>
          <p:nvPr/>
        </p:nvPicPr>
        <p:blipFill>
          <a:blip r:embed="rId2"/>
          <a:stretch>
            <a:fillRect/>
          </a:stretch>
        </p:blipFill>
        <p:spPr>
          <a:xfrm>
            <a:off x="333375" y="669054"/>
            <a:ext cx="1788025" cy="3327400"/>
          </a:xfrm>
          <a:prstGeom prst="rect">
            <a:avLst/>
          </a:prstGeom>
        </p:spPr>
      </p:pic>
      <p:sp>
        <p:nvSpPr>
          <p:cNvPr id="7" name="Rettangolo 6">
            <a:extLst>
              <a:ext uri="{FF2B5EF4-FFF2-40B4-BE49-F238E27FC236}">
                <a16:creationId xmlns:a16="http://schemas.microsoft.com/office/drawing/2014/main" id="{7483765D-6653-FC4E-BB0C-CD31EAF9F98D}"/>
              </a:ext>
            </a:extLst>
          </p:cNvPr>
          <p:cNvSpPr/>
          <p:nvPr/>
        </p:nvSpPr>
        <p:spPr>
          <a:xfrm>
            <a:off x="2969490" y="4302142"/>
            <a:ext cx="8689109" cy="2241960"/>
          </a:xfrm>
          <a:prstGeom prst="rect">
            <a:avLst/>
          </a:prstGeom>
        </p:spPr>
        <p:txBody>
          <a:bodyPr wrap="square">
            <a:spAutoFit/>
          </a:bodyPr>
          <a:lstStyle/>
          <a:p>
            <a:pPr indent="180340" algn="just">
              <a:lnSpc>
                <a:spcPct val="150000"/>
              </a:lnSpc>
              <a:spcAft>
                <a:spcPts val="0"/>
              </a:spcAft>
            </a:pPr>
            <a:r>
              <a:rPr lang="it-IT" sz="2400" dirty="0">
                <a:latin typeface="Times New Roman" panose="02020603050405020304" pitchFamily="18" charset="0"/>
                <a:cs typeface="Times New Roman" panose="02020603050405020304" pitchFamily="18" charset="0"/>
              </a:rPr>
              <a:t>Marco 15: «Ma Gesù, dando un forte grido, spirò.</a:t>
            </a:r>
            <a:br>
              <a:rPr lang="it-IT" sz="2400" dirty="0">
                <a:latin typeface="Times New Roman" panose="02020603050405020304" pitchFamily="18" charset="0"/>
                <a:cs typeface="Times New Roman" panose="02020603050405020304" pitchFamily="18" charset="0"/>
              </a:rPr>
            </a:br>
            <a:r>
              <a:rPr lang="it-IT" sz="2400" baseline="30000" dirty="0">
                <a:latin typeface="Times New Roman" panose="02020603050405020304" pitchFamily="18" charset="0"/>
                <a:cs typeface="Times New Roman" panose="02020603050405020304" pitchFamily="18" charset="0"/>
              </a:rPr>
              <a:t>38</a:t>
            </a:r>
            <a:r>
              <a:rPr lang="it-IT" sz="2400" dirty="0">
                <a:latin typeface="Times New Roman" panose="02020603050405020304" pitchFamily="18" charset="0"/>
                <a:cs typeface="Times New Roman" panose="02020603050405020304" pitchFamily="18" charset="0"/>
              </a:rPr>
              <a:t>Il velo del tempio si squarciò in due, da cima a fondo. </a:t>
            </a:r>
            <a:r>
              <a:rPr lang="it-IT" sz="2400" baseline="30000" dirty="0">
                <a:latin typeface="Times New Roman" panose="02020603050405020304" pitchFamily="18" charset="0"/>
                <a:cs typeface="Times New Roman" panose="02020603050405020304" pitchFamily="18" charset="0"/>
              </a:rPr>
              <a:t>39</a:t>
            </a:r>
            <a:r>
              <a:rPr lang="it-IT" sz="2400" dirty="0">
                <a:latin typeface="Times New Roman" panose="02020603050405020304" pitchFamily="18" charset="0"/>
                <a:cs typeface="Times New Roman" panose="02020603050405020304" pitchFamily="18" charset="0"/>
              </a:rPr>
              <a:t>Il centurione, che si trovava di fronte a lui, avendolo visto spirare in quel modo, disse: "Davvero quest'uomo era Figlio di Dio!».</a:t>
            </a:r>
            <a:endParaRPr lang="it-IT" sz="2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20907477"/>
      </p:ext>
    </p:extLst>
  </p:cSld>
  <p:clrMapOvr>
    <a:masterClrMapping/>
  </p:clrMapOvr>
</p:sld>
</file>

<file path=ppt/theme/theme1.xml><?xml version="1.0" encoding="utf-8"?>
<a:theme xmlns:a="http://schemas.openxmlformats.org/drawingml/2006/main" name="Filo">
  <a:themeElements>
    <a:clrScheme name="Filo">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Filo">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il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{6F9155DA-6952-A74F-9049-39F29A75BC2B}tf10001069</Template>
  <TotalTime>2046</TotalTime>
  <Words>4209</Words>
  <Application>Microsoft Macintosh PowerPoint</Application>
  <PresentationFormat>Widescreen</PresentationFormat>
  <Paragraphs>117</Paragraphs>
  <Slides>32</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32</vt:i4>
      </vt:variant>
    </vt:vector>
  </HeadingPairs>
  <TitlesOfParts>
    <vt:vector size="39" baseType="lpstr">
      <vt:lpstr>-webkit-standard</vt:lpstr>
      <vt:lpstr>Arial</vt:lpstr>
      <vt:lpstr>Calibri</vt:lpstr>
      <vt:lpstr>Century Gothic</vt:lpstr>
      <vt:lpstr>Times New Roman</vt:lpstr>
      <vt:lpstr>Wingdings 3</vt:lpstr>
      <vt:lpstr>Filo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lastModifiedBy>Luigi Territo</cp:lastModifiedBy>
  <cp:revision>46</cp:revision>
  <dcterms:created xsi:type="dcterms:W3CDTF">2023-10-18T14:12:04Z</dcterms:created>
  <dcterms:modified xsi:type="dcterms:W3CDTF">2025-10-29T07:48:11Z</dcterms:modified>
</cp:coreProperties>
</file>