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86" r:id="rId4"/>
    <p:sldId id="323" r:id="rId5"/>
    <p:sldId id="331" r:id="rId6"/>
    <p:sldId id="333" r:id="rId7"/>
    <p:sldId id="335" r:id="rId8"/>
    <p:sldId id="337" r:id="rId9"/>
    <p:sldId id="338" r:id="rId10"/>
    <p:sldId id="259" r:id="rId11"/>
    <p:sldId id="342" r:id="rId12"/>
    <p:sldId id="264" r:id="rId13"/>
    <p:sldId id="339" r:id="rId14"/>
    <p:sldId id="340" r:id="rId15"/>
    <p:sldId id="341" r:id="rId16"/>
    <p:sldId id="343" r:id="rId17"/>
    <p:sldId id="2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2F7E6-4EEF-429B-96F3-74C9EB574E2E}" v="4" dt="2021-05-09T21:11:12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39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B6C2F7E6-4EEF-429B-96F3-74C9EB574E2E}"/>
    <pc:docChg chg="undo custSel addSld delSld modSld">
      <pc:chgData name="dario garribba" userId="13526be42269ae35" providerId="LiveId" clId="{B6C2F7E6-4EEF-429B-96F3-74C9EB574E2E}" dt="2021-05-09T21:14:30.528" v="1537" actId="114"/>
      <pc:docMkLst>
        <pc:docMk/>
      </pc:docMkLst>
      <pc:sldChg chg="modSp mod">
        <pc:chgData name="dario garribba" userId="13526be42269ae35" providerId="LiveId" clId="{B6C2F7E6-4EEF-429B-96F3-74C9EB574E2E}" dt="2021-05-07T15:06:51.710" v="5" actId="20577"/>
        <pc:sldMkLst>
          <pc:docMk/>
          <pc:sldMk cId="3326823579" sldId="256"/>
        </pc:sldMkLst>
        <pc:spChg chg="mod">
          <ac:chgData name="dario garribba" userId="13526be42269ae35" providerId="LiveId" clId="{B6C2F7E6-4EEF-429B-96F3-74C9EB574E2E}" dt="2021-05-07T15:06:51.710" v="5" actId="20577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B6C2F7E6-4EEF-429B-96F3-74C9EB574E2E}" dt="2021-05-07T15:06:47.570" v="2" actId="20577"/>
          <ac:spMkLst>
            <pc:docMk/>
            <pc:sldMk cId="3326823579" sldId="256"/>
            <ac:spMk id="4" creationId="{682D1D14-6CDD-416F-9046-4CA379386444}"/>
          </ac:spMkLst>
        </pc:spChg>
      </pc:sldChg>
      <pc:sldChg chg="modSp mod">
        <pc:chgData name="dario garribba" userId="13526be42269ae35" providerId="LiveId" clId="{B6C2F7E6-4EEF-429B-96F3-74C9EB574E2E}" dt="2021-05-09T21:09:54.672" v="1247" actId="20577"/>
        <pc:sldMkLst>
          <pc:docMk/>
          <pc:sldMk cId="1538476202" sldId="260"/>
        </pc:sldMkLst>
        <pc:spChg chg="mod">
          <ac:chgData name="dario garribba" userId="13526be42269ae35" providerId="LiveId" clId="{B6C2F7E6-4EEF-429B-96F3-74C9EB574E2E}" dt="2021-05-09T21:09:54.672" v="1247" actId="20577"/>
          <ac:spMkLst>
            <pc:docMk/>
            <pc:sldMk cId="1538476202" sldId="260"/>
            <ac:spMk id="9" creationId="{00000000-0000-0000-0000-000000000000}"/>
          </ac:spMkLst>
        </pc:spChg>
      </pc:sldChg>
      <pc:sldChg chg="add del">
        <pc:chgData name="dario garribba" userId="13526be42269ae35" providerId="LiveId" clId="{B6C2F7E6-4EEF-429B-96F3-74C9EB574E2E}" dt="2021-05-09T20:36:28.337" v="404" actId="47"/>
        <pc:sldMkLst>
          <pc:docMk/>
          <pc:sldMk cId="375750643" sldId="284"/>
        </pc:sldMkLst>
      </pc:sldChg>
      <pc:sldChg chg="addSp delSp modSp mod">
        <pc:chgData name="dario garribba" userId="13526be42269ae35" providerId="LiveId" clId="{B6C2F7E6-4EEF-429B-96F3-74C9EB574E2E}" dt="2021-05-07T15:14:34.391" v="28" actId="207"/>
        <pc:sldMkLst>
          <pc:docMk/>
          <pc:sldMk cId="1828879905" sldId="286"/>
        </pc:sldMkLst>
        <pc:spChg chg="add mod">
          <ac:chgData name="dario garribba" userId="13526be42269ae35" providerId="LiveId" clId="{B6C2F7E6-4EEF-429B-96F3-74C9EB574E2E}" dt="2021-05-07T15:14:34.391" v="28" actId="207"/>
          <ac:spMkLst>
            <pc:docMk/>
            <pc:sldMk cId="1828879905" sldId="286"/>
            <ac:spMk id="11" creationId="{7EBD93F9-4D9D-4C85-B3FE-51B70F64F2C8}"/>
          </ac:spMkLst>
        </pc:spChg>
        <pc:spChg chg="del">
          <ac:chgData name="dario garribba" userId="13526be42269ae35" providerId="LiveId" clId="{B6C2F7E6-4EEF-429B-96F3-74C9EB574E2E}" dt="2021-05-07T15:07:14.261" v="7" actId="478"/>
          <ac:spMkLst>
            <pc:docMk/>
            <pc:sldMk cId="1828879905" sldId="286"/>
            <ac:spMk id="13" creationId="{FE8B853C-8AEC-4BA9-ABD1-17AC4C84EF54}"/>
          </ac:spMkLst>
        </pc:spChg>
        <pc:picChg chg="add mod modCrop">
          <ac:chgData name="dario garribba" userId="13526be42269ae35" providerId="LiveId" clId="{B6C2F7E6-4EEF-429B-96F3-74C9EB574E2E}" dt="2021-05-07T15:14:14.020" v="26" actId="1076"/>
          <ac:picMkLst>
            <pc:docMk/>
            <pc:sldMk cId="1828879905" sldId="286"/>
            <ac:picMk id="5" creationId="{AB8AFA74-D06B-4BC1-87DD-69AFE8BEADC9}"/>
          </ac:picMkLst>
        </pc:picChg>
        <pc:picChg chg="add del mod">
          <ac:chgData name="dario garribba" userId="13526be42269ae35" providerId="LiveId" clId="{B6C2F7E6-4EEF-429B-96F3-74C9EB574E2E}" dt="2021-05-07T15:13:52.393" v="22" actId="22"/>
          <ac:picMkLst>
            <pc:docMk/>
            <pc:sldMk cId="1828879905" sldId="286"/>
            <ac:picMk id="7" creationId="{69F3C2DB-E0D7-4091-9897-47B03F7D4FF7}"/>
          </ac:picMkLst>
        </pc:picChg>
        <pc:picChg chg="del">
          <ac:chgData name="dario garribba" userId="13526be42269ae35" providerId="LiveId" clId="{B6C2F7E6-4EEF-429B-96F3-74C9EB574E2E}" dt="2021-05-07T15:07:08.520" v="6" actId="478"/>
          <ac:picMkLst>
            <pc:docMk/>
            <pc:sldMk cId="1828879905" sldId="286"/>
            <ac:picMk id="9" creationId="{EDC4A367-8E89-4E94-B93F-DEB226BE198F}"/>
          </ac:picMkLst>
        </pc:picChg>
      </pc:sldChg>
      <pc:sldChg chg="modSp add del mod">
        <pc:chgData name="dario garribba" userId="13526be42269ae35" providerId="LiveId" clId="{B6C2F7E6-4EEF-429B-96F3-74C9EB574E2E}" dt="2021-05-09T20:36:15.424" v="403" actId="12"/>
        <pc:sldMkLst>
          <pc:docMk/>
          <pc:sldMk cId="659845300" sldId="323"/>
        </pc:sldMkLst>
        <pc:spChg chg="mod">
          <ac:chgData name="dario garribba" userId="13526be42269ae35" providerId="LiveId" clId="{B6C2F7E6-4EEF-429B-96F3-74C9EB574E2E}" dt="2021-05-09T20:19:26.591" v="85" actId="20577"/>
          <ac:spMkLst>
            <pc:docMk/>
            <pc:sldMk cId="659845300" sldId="323"/>
            <ac:spMk id="2" creationId="{905FCB02-1F64-464A-87CA-1AF0F47E3B02}"/>
          </ac:spMkLst>
        </pc:spChg>
        <pc:spChg chg="mod">
          <ac:chgData name="dario garribba" userId="13526be42269ae35" providerId="LiveId" clId="{B6C2F7E6-4EEF-429B-96F3-74C9EB574E2E}" dt="2021-05-09T20:36:15.424" v="403" actId="12"/>
          <ac:spMkLst>
            <pc:docMk/>
            <pc:sldMk cId="659845300" sldId="323"/>
            <ac:spMk id="6" creationId="{AD671D96-4E14-43B5-B20E-D78480456CE9}"/>
          </ac:spMkLst>
        </pc:spChg>
      </pc:sldChg>
      <pc:sldChg chg="add del">
        <pc:chgData name="dario garribba" userId="13526be42269ae35" providerId="LiveId" clId="{B6C2F7E6-4EEF-429B-96F3-74C9EB574E2E}" dt="2021-05-09T20:36:28.337" v="404" actId="47"/>
        <pc:sldMkLst>
          <pc:docMk/>
          <pc:sldMk cId="808831486" sldId="324"/>
        </pc:sldMkLst>
      </pc:sldChg>
      <pc:sldChg chg="add del">
        <pc:chgData name="dario garribba" userId="13526be42269ae35" providerId="LiveId" clId="{B6C2F7E6-4EEF-429B-96F3-74C9EB574E2E}" dt="2021-05-09T20:36:28.337" v="404" actId="47"/>
        <pc:sldMkLst>
          <pc:docMk/>
          <pc:sldMk cId="3702377382" sldId="329"/>
        </pc:sldMkLst>
      </pc:sldChg>
      <pc:sldChg chg="add del">
        <pc:chgData name="dario garribba" userId="13526be42269ae35" providerId="LiveId" clId="{B6C2F7E6-4EEF-429B-96F3-74C9EB574E2E}" dt="2021-05-09T20:18:43.182" v="30" actId="47"/>
        <pc:sldMkLst>
          <pc:docMk/>
          <pc:sldMk cId="2915041416" sldId="331"/>
        </pc:sldMkLst>
      </pc:sldChg>
      <pc:sldChg chg="add del">
        <pc:chgData name="dario garribba" userId="13526be42269ae35" providerId="LiveId" clId="{B6C2F7E6-4EEF-429B-96F3-74C9EB574E2E}" dt="2021-05-09T20:36:28.337" v="404" actId="47"/>
        <pc:sldMkLst>
          <pc:docMk/>
          <pc:sldMk cId="2907781736" sldId="332"/>
        </pc:sldMkLst>
      </pc:sldChg>
      <pc:sldChg chg="add del">
        <pc:chgData name="dario garribba" userId="13526be42269ae35" providerId="LiveId" clId="{B6C2F7E6-4EEF-429B-96F3-74C9EB574E2E}" dt="2021-05-09T20:18:50.883" v="31" actId="47"/>
        <pc:sldMkLst>
          <pc:docMk/>
          <pc:sldMk cId="4041388582" sldId="336"/>
        </pc:sldMkLst>
      </pc:sldChg>
      <pc:sldChg chg="modSp mod">
        <pc:chgData name="dario garribba" userId="13526be42269ae35" providerId="LiveId" clId="{B6C2F7E6-4EEF-429B-96F3-74C9EB574E2E}" dt="2021-05-09T20:36:49.900" v="405" actId="1076"/>
        <pc:sldMkLst>
          <pc:docMk/>
          <pc:sldMk cId="2140590648" sldId="337"/>
        </pc:sldMkLst>
        <pc:picChg chg="mod">
          <ac:chgData name="dario garribba" userId="13526be42269ae35" providerId="LiveId" clId="{B6C2F7E6-4EEF-429B-96F3-74C9EB574E2E}" dt="2021-05-09T20:36:49.900" v="405" actId="1076"/>
          <ac:picMkLst>
            <pc:docMk/>
            <pc:sldMk cId="2140590648" sldId="337"/>
            <ac:picMk id="8" creationId="{53FDA4B2-FF61-4932-8D84-0E2BB02390B8}"/>
          </ac:picMkLst>
        </pc:picChg>
      </pc:sldChg>
      <pc:sldChg chg="addSp delSp modSp new mod">
        <pc:chgData name="dario garribba" userId="13526be42269ae35" providerId="LiveId" clId="{B6C2F7E6-4EEF-429B-96F3-74C9EB574E2E}" dt="2021-05-09T20:40:40.976" v="416" actId="1076"/>
        <pc:sldMkLst>
          <pc:docMk/>
          <pc:sldMk cId="701023520" sldId="339"/>
        </pc:sldMkLst>
        <pc:spChg chg="del">
          <ac:chgData name="dario garribba" userId="13526be42269ae35" providerId="LiveId" clId="{B6C2F7E6-4EEF-429B-96F3-74C9EB574E2E}" dt="2021-05-09T20:40:18.648" v="407" actId="931"/>
          <ac:spMkLst>
            <pc:docMk/>
            <pc:sldMk cId="701023520" sldId="339"/>
            <ac:spMk id="3" creationId="{8337E427-A6F3-4B5F-83F7-B0F8715359A0}"/>
          </ac:spMkLst>
        </pc:spChg>
        <pc:picChg chg="add mod">
          <ac:chgData name="dario garribba" userId="13526be42269ae35" providerId="LiveId" clId="{B6C2F7E6-4EEF-429B-96F3-74C9EB574E2E}" dt="2021-05-09T20:40:40.976" v="416" actId="1076"/>
          <ac:picMkLst>
            <pc:docMk/>
            <pc:sldMk cId="701023520" sldId="339"/>
            <ac:picMk id="5" creationId="{21893038-A235-462F-BC22-D29A0E62F44F}"/>
          </ac:picMkLst>
        </pc:picChg>
      </pc:sldChg>
      <pc:sldChg chg="modSp add">
        <pc:chgData name="dario garribba" userId="13526be42269ae35" providerId="LiveId" clId="{B6C2F7E6-4EEF-429B-96F3-74C9EB574E2E}" dt="2021-05-09T20:41:07.148" v="418" actId="14826"/>
        <pc:sldMkLst>
          <pc:docMk/>
          <pc:sldMk cId="34972952" sldId="340"/>
        </pc:sldMkLst>
        <pc:picChg chg="mod">
          <ac:chgData name="dario garribba" userId="13526be42269ae35" providerId="LiveId" clId="{B6C2F7E6-4EEF-429B-96F3-74C9EB574E2E}" dt="2021-05-09T20:41:07.148" v="418" actId="14826"/>
          <ac:picMkLst>
            <pc:docMk/>
            <pc:sldMk cId="34972952" sldId="340"/>
            <ac:picMk id="5" creationId="{21893038-A235-462F-BC22-D29A0E62F44F}"/>
          </ac:picMkLst>
        </pc:picChg>
      </pc:sldChg>
      <pc:sldChg chg="modSp add mod">
        <pc:chgData name="dario garribba" userId="13526be42269ae35" providerId="LiveId" clId="{B6C2F7E6-4EEF-429B-96F3-74C9EB574E2E}" dt="2021-05-09T20:42:02.690" v="425" actId="1076"/>
        <pc:sldMkLst>
          <pc:docMk/>
          <pc:sldMk cId="3979442917" sldId="341"/>
        </pc:sldMkLst>
        <pc:picChg chg="mod modCrop">
          <ac:chgData name="dario garribba" userId="13526be42269ae35" providerId="LiveId" clId="{B6C2F7E6-4EEF-429B-96F3-74C9EB574E2E}" dt="2021-05-09T20:42:02.690" v="425" actId="1076"/>
          <ac:picMkLst>
            <pc:docMk/>
            <pc:sldMk cId="3979442917" sldId="341"/>
            <ac:picMk id="5" creationId="{21893038-A235-462F-BC22-D29A0E62F44F}"/>
          </ac:picMkLst>
        </pc:picChg>
      </pc:sldChg>
      <pc:sldChg chg="add">
        <pc:chgData name="dario garribba" userId="13526be42269ae35" providerId="LiveId" clId="{B6C2F7E6-4EEF-429B-96F3-74C9EB574E2E}" dt="2021-05-09T20:50:33.970" v="644" actId="2890"/>
        <pc:sldMkLst>
          <pc:docMk/>
          <pc:sldMk cId="1769949355" sldId="342"/>
        </pc:sldMkLst>
      </pc:sldChg>
      <pc:sldChg chg="modSp mod">
        <pc:chgData name="dario garribba" userId="13526be42269ae35" providerId="LiveId" clId="{B6C2F7E6-4EEF-429B-96F3-74C9EB574E2E}" dt="2021-05-09T21:14:30.528" v="1537" actId="114"/>
        <pc:sldMkLst>
          <pc:docMk/>
          <pc:sldMk cId="558745990" sldId="343"/>
        </pc:sldMkLst>
        <pc:spChg chg="mod">
          <ac:chgData name="dario garribba" userId="13526be42269ae35" providerId="LiveId" clId="{B6C2F7E6-4EEF-429B-96F3-74C9EB574E2E}" dt="2021-05-09T21:14:30.528" v="1537" actId="114"/>
          <ac:spMkLst>
            <pc:docMk/>
            <pc:sldMk cId="558745990" sldId="343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79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4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3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6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99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37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7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92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7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338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55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3538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5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.google.com/drf-pukd-dg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1"/>
            <a:ext cx="7197726" cy="1405467"/>
          </a:xfrm>
        </p:spPr>
        <p:txBody>
          <a:bodyPr/>
          <a:lstStyle/>
          <a:p>
            <a:r>
              <a:rPr lang="it-IT" dirty="0"/>
              <a:t>Lezione 10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21720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</a:rPr>
              <a:t>11 maggio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830B-DBDA-4DEC-870B-C318847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75" y="0"/>
            <a:ext cx="8911687" cy="1280890"/>
          </a:xfrm>
        </p:spPr>
        <p:txBody>
          <a:bodyPr/>
          <a:lstStyle/>
          <a:p>
            <a:r>
              <a:rPr lang="it-IT" dirty="0"/>
              <a:t>Pubblicità….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83751C-C2EE-49CB-990F-D89D72ACC1C5}"/>
              </a:ext>
            </a:extLst>
          </p:cNvPr>
          <p:cNvSpPr/>
          <p:nvPr/>
        </p:nvSpPr>
        <p:spPr>
          <a:xfrm>
            <a:off x="6096000" y="684834"/>
            <a:ext cx="3941685" cy="22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8AFA74-D06B-4BC1-87DD-69AFE8BEAD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18" t="28664" r="14587" b="12103"/>
          <a:stretch/>
        </p:blipFill>
        <p:spPr>
          <a:xfrm>
            <a:off x="3417902" y="453885"/>
            <a:ext cx="7474997" cy="5135712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EBD93F9-4D9D-4C85-B3FE-51B70F64F2C8}"/>
              </a:ext>
            </a:extLst>
          </p:cNvPr>
          <p:cNvSpPr txBox="1"/>
          <p:nvPr/>
        </p:nvSpPr>
        <p:spPr>
          <a:xfrm>
            <a:off x="4591318" y="5820546"/>
            <a:ext cx="6121152" cy="794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t-IT" sz="1800" dirty="0">
                <a:solidFill>
                  <a:srgbClr val="594B3A"/>
                </a:solidFill>
                <a:effectLst/>
                <a:latin typeface="Hoefler Text"/>
                <a:ea typeface="Arial Unicode MS"/>
                <a:cs typeface="Arial Unicode MS"/>
              </a:rPr>
              <a:t>link </a:t>
            </a:r>
          </a:p>
          <a:p>
            <a:r>
              <a:rPr lang="it-IT" sz="2400" b="1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rial Unicode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https://meet.google.com/drf-pukd-dgx</a:t>
            </a:r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7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D671D96-4E14-43B5-B20E-D7848045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807868"/>
            <a:ext cx="10131425" cy="5761607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è avvenuto l’avvicinamento dei gentili ai predicatori/seguaci di Gesù?</a:t>
            </a: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Luca ne offre una descrizione. Quantomeno in riferimento alla vicenda di Paolo e Barnaba. </a:t>
            </a: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Quale storicità attribuire al racconto lucano?</a:t>
            </a:r>
          </a:p>
        </p:txBody>
      </p:sp>
    </p:spTree>
    <p:extLst>
      <p:ext uri="{BB962C8B-B14F-4D97-AF65-F5344CB8AC3E}">
        <p14:creationId xmlns:p14="http://schemas.microsoft.com/office/powerpoint/2010/main" val="65984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7AD41-36C3-42B1-B1EB-751F1297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61924"/>
          </a:xfrm>
        </p:spPr>
        <p:txBody>
          <a:bodyPr>
            <a:normAutofit fontScale="90000"/>
          </a:bodyPr>
          <a:lstStyle/>
          <a:p>
            <a:r>
              <a:rPr lang="it-IT" dirty="0"/>
              <a:t>I gentili come si avvicinano alla predicazione cristiana?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552DCD-B8BE-4778-9887-755417A2E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8251"/>
            <a:ext cx="12191999" cy="5553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13: Paolo e Barnaba ad Antiochia di </a:t>
            </a:r>
            <a:r>
              <a:rPr lang="it-IT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Pisidia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…42 Mentre uscivano, li esortavano ad annunciare loro queste cose il sabato seguente. 43Sciolta l'assemblea, molti Giudei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prosèliti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credenti in Dio seguirono Paolo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essi, intrattenendosi con loro, cercavano di persuaderli a perseverare nella grazia di Dio.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44Il sabato seguente quasi tutta la città si radunò per ascoltare la parola del Signore. 45Quando videro quella moltitudine, i Giudei furono ricolmi di gelosia e con parole ingiuriose contrastavano le affermazioni di Paolo. 46Allora Paolo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franchezza dichiararono: «Era necessario che fosse proclamata prima di tutto a voi la parola di Dio, ma poiché la respingete e non vi giudicate degni della vita eterna, ecco: noi ci rivolgiamo ai pagani. 47Così infatti ci ha ordinato il Signore: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 ti ho posto per essere luce delle genti, perché tu porti la salvezza sino all'estremità della terra».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Nell'udire ciò, i pagani 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</a:rPr>
              <a:t>(</a:t>
            </a:r>
            <a:r>
              <a:rPr lang="el-GR" sz="2000" b="0" i="0" u="none" strike="noStrike" dirty="0">
                <a:effectLst/>
                <a:latin typeface="Times New Roman" panose="02020603050405020304" pitchFamily="18" charset="0"/>
              </a:rPr>
              <a:t>τὰ ἔθνη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</a:rPr>
              <a:t>)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rallegravano e glorificavano la parola del Signore, e tutti quelli che erano destinati alla vita eterna credettero. 49La parola del Signore si diffondeva per tutta la regione. 50 </a:t>
            </a:r>
            <a:r>
              <a:rPr lang="it-IT" sz="2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 i Giudei sobillarono le pie donne della nobiltà e i notabili della città e suscitarono una persecuzione contro Paolo e </a:t>
            </a:r>
            <a:r>
              <a:rPr lang="it-IT" sz="2000" dirty="0" err="1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li cacciarono dal loro territorio. 51Allora essi, scossa contro di loro la polvere dei piedi, andarono a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Icònio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52I discepoli erano pieni di gioia e di Spirito Santo.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504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1A929784-B2C5-48E6-9316-CA7EAE8C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765" y="673593"/>
            <a:ext cx="9041179" cy="551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5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7EEAAB-A0ED-4E3C-820D-F32A9D0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54494"/>
            <a:ext cx="10131425" cy="457200"/>
          </a:xfrm>
        </p:spPr>
        <p:txBody>
          <a:bodyPr>
            <a:normAutofit fontScale="90000"/>
          </a:bodyPr>
          <a:lstStyle/>
          <a:p>
            <a:r>
              <a:rPr lang="it-IT" dirty="0"/>
              <a:t>Quale storicità attribuire agli episodi?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E3C76D-E59A-4363-8DE4-6EF17D7EA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29811"/>
            <a:ext cx="3886199" cy="4761390"/>
          </a:xfrm>
        </p:spPr>
        <p:txBody>
          <a:bodyPr/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 sono i Proseliti e i Timorati di Dio?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categorie storicamente identificabili?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Esisteva, nella diaspora, un mondo gentile che orbitava intorno alla sinagoga? E quale atteggiamento si assumeva verso costoro in riferimento alla circoncisione e all’osservanza della Legge?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F1B6ED9-173A-4E3D-9BA4-6DBF353B7820}"/>
              </a:ext>
            </a:extLst>
          </p:cNvPr>
          <p:cNvSpPr txBox="1"/>
          <p:nvPr/>
        </p:nvSpPr>
        <p:spPr>
          <a:xfrm>
            <a:off x="5411679" y="3855491"/>
            <a:ext cx="609452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No, è una costruzione letteraria e teologica per spiegare il passaggio dal mondo giudaico a quello gentile (T.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Kraabel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«The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Diseapparence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God-fearers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1981)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E3B547-4F4F-438D-8E1B-90BA2D0F298E}"/>
              </a:ext>
            </a:extLst>
          </p:cNvPr>
          <p:cNvSpPr txBox="1"/>
          <p:nvPr/>
        </p:nvSpPr>
        <p:spPr>
          <a:xfrm>
            <a:off x="5411679" y="1029811"/>
            <a:ext cx="60945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Sì, esiste e costituisce storicamente l’anello intermedio tra Cristiani e Gentili = 1950: L.H.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Feldman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«inventa» la categoria dei «simpatizzanti» ("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Jewish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sympathizers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in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literature and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inscriptions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pubblicato in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Transactions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american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philological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81, 1950)</a:t>
            </a:r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938268CB-4CC8-4D18-AB6A-2FFA441D48A8}"/>
              </a:ext>
            </a:extLst>
          </p:cNvPr>
          <p:cNvSpPr/>
          <p:nvPr/>
        </p:nvSpPr>
        <p:spPr>
          <a:xfrm rot="19793042">
            <a:off x="4279037" y="2672179"/>
            <a:ext cx="896645" cy="2485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DBAFB9F-D26A-4BF1-B6E9-F52BAF69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20766">
            <a:off x="4255586" y="3117873"/>
            <a:ext cx="841321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7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B56A7-AD15-486A-BA00-449CD453B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90667"/>
            <a:ext cx="10131425" cy="651029"/>
          </a:xfrm>
        </p:spPr>
        <p:txBody>
          <a:bodyPr>
            <a:normAutofit fontScale="90000"/>
          </a:bodyPr>
          <a:lstStyle/>
          <a:p>
            <a:r>
              <a:rPr lang="it-IT" sz="2400" dirty="0"/>
              <a:t>Proseliti e soprattutto Timorati di Dio sono categorie storiche o letterarie?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AC9C04B-6CB0-4AB2-AEA9-D0647BDEF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506199" cy="3649133"/>
          </a:xfrm>
        </p:spPr>
        <p:txBody>
          <a:bodyPr>
            <a:normAutofit lnSpcReduction="10000"/>
          </a:bodyPr>
          <a:lstStyle/>
          <a:p>
            <a:pPr algn="r"/>
            <a:r>
              <a:rPr lang="it-IT" dirty="0"/>
              <a:t>Teatro di Mileto</a:t>
            </a:r>
          </a:p>
          <a:p>
            <a:pPr algn="r"/>
            <a:r>
              <a:rPr lang="it-IT" dirty="0"/>
              <a:t>(ritrovato nel 1906)</a:t>
            </a:r>
          </a:p>
          <a:p>
            <a:r>
              <a:rPr lang="it-IT" dirty="0"/>
              <a:t>Ritrovamento del 1906</a:t>
            </a:r>
            <a:endParaRPr lang="el-GR" dirty="0"/>
          </a:p>
          <a:p>
            <a:endParaRPr lang="el-GR" dirty="0"/>
          </a:p>
          <a:p>
            <a:pPr algn="r"/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Τοπος ειουδεων των και θεοσεβειον</a:t>
            </a:r>
          </a:p>
          <a:p>
            <a:pPr marL="0" indent="0" algn="r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«Posto dei giudei detti anche timorati di dio» </a:t>
            </a:r>
          </a:p>
          <a:p>
            <a:pPr marL="0" indent="0" algn="r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oppure </a:t>
            </a:r>
          </a:p>
          <a:p>
            <a:pPr marL="0" indent="0" algn="r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luogo dei giudei e dei timorati di dio»</a:t>
            </a:r>
          </a:p>
          <a:p>
            <a:pPr algn="r"/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3FDA4B2-FF61-4932-8D84-0E2BB0239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826281"/>
            <a:ext cx="2761727" cy="206672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13B00CA-2CB1-4767-B2A8-D96DDDE71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3429000"/>
            <a:ext cx="5675868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9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3FD833-CB06-4E39-86C5-29443D5C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8663"/>
            <a:ext cx="10131425" cy="728134"/>
          </a:xfrm>
        </p:spPr>
        <p:txBody>
          <a:bodyPr/>
          <a:lstStyle/>
          <a:p>
            <a:r>
              <a:rPr lang="it-IT" dirty="0"/>
              <a:t>Stele di Afrodisia (fine II – inizio III secolo d.C.)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17B8C3-235C-4F56-B581-30DB98220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1" y="1385358"/>
            <a:ext cx="6957873" cy="5423979"/>
          </a:xfrm>
        </p:spPr>
        <p:txBody>
          <a:bodyPr>
            <a:normAutofit/>
          </a:bodyPr>
          <a:lstStyle/>
          <a:p>
            <a:r>
              <a:rPr lang="it-IT" sz="2000" dirty="0"/>
              <a:t>Nel 1987 viene rinvenuta ad Afrodisia, in Caria, una stele che riporta un elenco di nomi; </a:t>
            </a:r>
          </a:p>
          <a:p>
            <a:r>
              <a:rPr lang="it-IT" sz="2000" dirty="0">
                <a:solidFill>
                  <a:schemeClr val="tx1"/>
                </a:solidFill>
              </a:rPr>
              <a:t>Iscrizione dei donatori di </a:t>
            </a:r>
            <a:r>
              <a:rPr lang="it-IT" sz="2000" dirty="0" err="1">
                <a:solidFill>
                  <a:schemeClr val="tx1"/>
                </a:solidFill>
              </a:rPr>
              <a:t>Aphrodisia</a:t>
            </a:r>
            <a:r>
              <a:rPr lang="it-IT" sz="2000" dirty="0">
                <a:solidFill>
                  <a:schemeClr val="tx1"/>
                </a:solidFill>
              </a:rPr>
              <a:t> in Caria: L'iscrizione, estesa sulle due facce della stele, fu commissionata dalla comunità giudaica di Afrodisia e si presenta come dedica di un edificio, destinato a funzioni caritative (probabilmente una mensa pubblica, ma la questione è controversa), seguita dall’elenco nominativo dei probabili sostenitori e finanziatori di una determinata istituzione. La faccia (a) contiene i nomi di 15 membri Nella prima riga della </a:t>
            </a:r>
            <a:r>
              <a:rPr lang="it-IT" sz="2000" i="1" dirty="0">
                <a:solidFill>
                  <a:schemeClr val="tx1"/>
                </a:solidFill>
              </a:rPr>
              <a:t>facies</a:t>
            </a:r>
            <a:r>
              <a:rPr lang="it-IT" sz="2000" dirty="0">
                <a:solidFill>
                  <a:schemeClr val="tx1"/>
                </a:solidFill>
              </a:rPr>
              <a:t> (a) compare il termine </a:t>
            </a:r>
            <a:r>
              <a:rPr lang="it-IT" sz="2000" dirty="0" err="1">
                <a:solidFill>
                  <a:schemeClr val="tx1"/>
                </a:solidFill>
              </a:rPr>
              <a:t>pate</a:t>
            </a:r>
            <a:r>
              <a:rPr lang="it-IT" sz="2000" dirty="0">
                <a:solidFill>
                  <a:schemeClr val="tx1"/>
                </a:solidFill>
              </a:rPr>
              <a:t>/</a:t>
            </a:r>
            <a:r>
              <a:rPr lang="it-IT" sz="2000" dirty="0" err="1">
                <a:solidFill>
                  <a:schemeClr val="tx1"/>
                </a:solidFill>
              </a:rPr>
              <a:t>lla</a:t>
            </a:r>
            <a:r>
              <a:rPr lang="it-IT" sz="2000" dirty="0">
                <a:solidFill>
                  <a:schemeClr val="tx1"/>
                </a:solidFill>
              </a:rPr>
              <a:t>? do, che Reynolds e </a:t>
            </a:r>
            <a:r>
              <a:rPr lang="it-IT" sz="2000" dirty="0" err="1">
                <a:solidFill>
                  <a:schemeClr val="tx1"/>
                </a:solidFill>
              </a:rPr>
              <a:t>Tannenbaum</a:t>
            </a:r>
            <a:r>
              <a:rPr lang="it-IT" sz="2000" dirty="0">
                <a:solidFill>
                  <a:schemeClr val="tx1"/>
                </a:solidFill>
              </a:rPr>
              <a:t> hanno interpretato come translitterazione del latino </a:t>
            </a:r>
            <a:r>
              <a:rPr lang="it-IT" sz="2000" i="1" dirty="0">
                <a:solidFill>
                  <a:schemeClr val="tx1"/>
                </a:solidFill>
              </a:rPr>
              <a:t>patella</a:t>
            </a:r>
            <a:r>
              <a:rPr lang="it-IT" sz="2000" dirty="0">
                <a:solidFill>
                  <a:schemeClr val="tx1"/>
                </a:solidFill>
              </a:rPr>
              <a:t> e tradotto con ‘piatto’, ‘tavola’, espressione metaforica per ‘mensa’ </a:t>
            </a:r>
            <a:r>
              <a:rPr lang="en-GB" sz="2000" dirty="0">
                <a:solidFill>
                  <a:schemeClr val="tx1"/>
                </a:solidFill>
              </a:rPr>
              <a:t>(</a:t>
            </a:r>
            <a:r>
              <a:rPr lang="en-GB" sz="2000" dirty="0" err="1">
                <a:solidFill>
                  <a:schemeClr val="tx1"/>
                </a:solidFill>
              </a:rPr>
              <a:t>M.H.Williams</a:t>
            </a:r>
            <a:r>
              <a:rPr lang="en-GB" sz="2000" dirty="0">
                <a:solidFill>
                  <a:schemeClr val="tx1"/>
                </a:solidFill>
              </a:rPr>
              <a:t>, “The Jews and Godfearers inscription from </a:t>
            </a:r>
            <a:r>
              <a:rPr lang="en-GB" sz="2000" dirty="0" err="1">
                <a:solidFill>
                  <a:schemeClr val="tx1"/>
                </a:solidFill>
              </a:rPr>
              <a:t>Aphrodisias</a:t>
            </a:r>
            <a:r>
              <a:rPr lang="en-GB" sz="2000" dirty="0">
                <a:solidFill>
                  <a:schemeClr val="tx1"/>
                </a:solidFill>
              </a:rPr>
              <a:t> – A case of patriarchal interference in early third century Caria?”, </a:t>
            </a:r>
            <a:r>
              <a:rPr lang="en-GB" sz="2000" i="1" dirty="0">
                <a:solidFill>
                  <a:schemeClr val="tx1"/>
                </a:solidFill>
              </a:rPr>
              <a:t>Historia </a:t>
            </a:r>
            <a:r>
              <a:rPr lang="en-GB" sz="2000" dirty="0">
                <a:solidFill>
                  <a:schemeClr val="tx1"/>
                </a:solidFill>
              </a:rPr>
              <a:t>41, 1992, pp.297-310). </a:t>
            </a:r>
            <a:endParaRPr lang="it-IT" sz="20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F0A0E58-3AF5-4A04-854D-7CC5A3659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674" y="4357688"/>
            <a:ext cx="4453246" cy="250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6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79361"/>
          </a:xfrm>
        </p:spPr>
        <p:txBody>
          <a:bodyPr>
            <a:normAutofit/>
          </a:bodyPr>
          <a:lstStyle/>
          <a:p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noFill/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524" y="360608"/>
            <a:ext cx="5011814" cy="6497391"/>
          </a:xfrm>
        </p:spPr>
        <p:txBody>
          <a:bodyPr>
            <a:normAutofit/>
          </a:bodyPr>
          <a:lstStyle/>
          <a:p>
            <a:r>
              <a:rPr lang="it-IT" sz="2400" u="sng" dirty="0"/>
              <a:t>Faccia A: 27 righe</a:t>
            </a:r>
          </a:p>
          <a:p>
            <a:r>
              <a:rPr lang="it-IT" sz="2400" dirty="0"/>
              <a:t>15 nomi di persone che hanno contribuito alla costruzione di un edificio. Tra queste 3 sono designate con il nome di proseliti e 2 con i nome di </a:t>
            </a:r>
            <a:r>
              <a:rPr lang="it-IT" sz="2400" i="1" dirty="0" err="1"/>
              <a:t>theosebes</a:t>
            </a:r>
            <a:r>
              <a:rPr lang="it-IT" sz="2400" i="1" dirty="0"/>
              <a:t>.</a:t>
            </a:r>
          </a:p>
          <a:p>
            <a:endParaRPr lang="it-IT" sz="2400" i="1" dirty="0"/>
          </a:p>
          <a:p>
            <a:r>
              <a:rPr lang="it-IT" sz="2400" u="sng" dirty="0"/>
              <a:t>Faccia B: 61 righe</a:t>
            </a:r>
          </a:p>
          <a:p>
            <a:r>
              <a:rPr lang="it-IT" sz="2400" dirty="0"/>
              <a:t>55 nomi , poi un rigo bianco , poi un altro elenco di 52 nomi </a:t>
            </a:r>
          </a:p>
          <a:p>
            <a:r>
              <a:rPr lang="it-IT" sz="2400" dirty="0"/>
              <a:t>Questi 52 sono presentati come </a:t>
            </a:r>
            <a:r>
              <a:rPr lang="it-IT" sz="2400" i="1" dirty="0" err="1"/>
              <a:t>Theosebis</a:t>
            </a:r>
            <a:endParaRPr lang="it-IT" sz="2400" i="1" dirty="0"/>
          </a:p>
          <a:p>
            <a:endParaRPr lang="it-IT" i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957" y="685800"/>
            <a:ext cx="346176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6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919"/>
    </mc:Choice>
    <mc:Fallback xmlns="">
      <p:transition spd="slow" advTm="23891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79361"/>
          </a:xfrm>
        </p:spPr>
        <p:txBody>
          <a:bodyPr>
            <a:normAutofit/>
          </a:bodyPr>
          <a:lstStyle/>
          <a:p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noFill/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524" y="360608"/>
            <a:ext cx="5011814" cy="6497391"/>
          </a:xfrm>
        </p:spPr>
        <p:txBody>
          <a:bodyPr>
            <a:normAutofit/>
          </a:bodyPr>
          <a:lstStyle/>
          <a:p>
            <a:r>
              <a:rPr lang="it-IT" sz="2400" u="sng" dirty="0"/>
              <a:t>Faccia A: 27 righe</a:t>
            </a:r>
          </a:p>
          <a:p>
            <a:r>
              <a:rPr lang="it-IT" sz="2400" dirty="0"/>
              <a:t>15 nomi di persone che hanno contribuito alla costruzione di un edificio. Tra queste 3 sono designate con il nome di proseliti e 2 con i nome di </a:t>
            </a:r>
            <a:r>
              <a:rPr lang="it-IT" sz="2400" i="1" dirty="0" err="1"/>
              <a:t>theosebes</a:t>
            </a:r>
            <a:r>
              <a:rPr lang="it-IT" sz="2400" i="1" dirty="0"/>
              <a:t>.</a:t>
            </a:r>
          </a:p>
          <a:p>
            <a:endParaRPr lang="it-IT" sz="2400" i="1" dirty="0"/>
          </a:p>
          <a:p>
            <a:r>
              <a:rPr lang="it-IT" sz="2400" u="sng" dirty="0"/>
              <a:t>Faccia B: 61 righe</a:t>
            </a:r>
          </a:p>
          <a:p>
            <a:r>
              <a:rPr lang="it-IT" sz="2400" dirty="0"/>
              <a:t>55 nomi , poi un rigo bianco , poi un altro elenco di 52 nomi </a:t>
            </a:r>
          </a:p>
          <a:p>
            <a:r>
              <a:rPr lang="it-IT" sz="2400" dirty="0"/>
              <a:t>Questi 52 sono presentati come </a:t>
            </a:r>
            <a:r>
              <a:rPr lang="it-IT" sz="2400" i="1" dirty="0" err="1"/>
              <a:t>Theosebis</a:t>
            </a:r>
            <a:endParaRPr lang="it-IT" sz="2400" i="1" dirty="0"/>
          </a:p>
          <a:p>
            <a:endParaRPr lang="it-IT" i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957" y="685800"/>
            <a:ext cx="346176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4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919"/>
    </mc:Choice>
    <mc:Fallback>
      <p:transition spd="slow" advTm="23891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42277" y="2559416"/>
            <a:ext cx="3200400" cy="679361"/>
          </a:xfrm>
        </p:spPr>
        <p:txBody>
          <a:bodyPr>
            <a:normAutofit/>
          </a:bodyPr>
          <a:lstStyle/>
          <a:p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noFill/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77E0FA2-7BD5-48DB-B302-B1FCB1917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352425"/>
            <a:ext cx="1638300" cy="5715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B8ABFC8-2EDF-4A7F-9171-09B51098A8F9}"/>
              </a:ext>
            </a:extLst>
          </p:cNvPr>
          <p:cNvSpPr txBox="1"/>
          <p:nvPr/>
        </p:nvSpPr>
        <p:spPr>
          <a:xfrm>
            <a:off x="6847643" y="4185367"/>
            <a:ext cx="4977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/>
              <a:t>Per chi ne voglia sapere di più … </a:t>
            </a:r>
            <a:r>
              <a:rPr lang="it-IT" dirty="0"/>
              <a:t>https://core.ac.uk/download/pdf/35121239.pdf</a:t>
            </a:r>
          </a:p>
        </p:txBody>
      </p:sp>
    </p:spTree>
    <p:extLst>
      <p:ext uri="{BB962C8B-B14F-4D97-AF65-F5344CB8AC3E}">
        <p14:creationId xmlns:p14="http://schemas.microsoft.com/office/powerpoint/2010/main" val="81372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259"/>
    </mc:Choice>
    <mc:Fallback xmlns="">
      <p:transition spd="slow" advTm="32925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145B06-A2AE-4EBF-A2C2-5F789F222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21893038-A235-462F-BC22-D29A0E62F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32" y="913871"/>
            <a:ext cx="10386717" cy="5842529"/>
          </a:xfrm>
        </p:spPr>
      </p:pic>
    </p:spTree>
    <p:extLst>
      <p:ext uri="{BB962C8B-B14F-4D97-AF65-F5344CB8AC3E}">
        <p14:creationId xmlns:p14="http://schemas.microsoft.com/office/powerpoint/2010/main" val="701023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145B06-A2AE-4EBF-A2C2-5F789F222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1893038-A235-462F-BC22-D29A0E62F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02832" y="913871"/>
            <a:ext cx="10386717" cy="5842528"/>
          </a:xfrm>
        </p:spPr>
      </p:pic>
    </p:spTree>
    <p:extLst>
      <p:ext uri="{BB962C8B-B14F-4D97-AF65-F5344CB8AC3E}">
        <p14:creationId xmlns:p14="http://schemas.microsoft.com/office/powerpoint/2010/main" val="34972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145B06-A2AE-4EBF-A2C2-5F789F222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1893038-A235-462F-BC22-D29A0E62F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0507"/>
          <a:stretch/>
        </p:blipFill>
        <p:spPr>
          <a:xfrm>
            <a:off x="905934" y="1227139"/>
            <a:ext cx="8204199" cy="5842528"/>
          </a:xfrm>
        </p:spPr>
      </p:pic>
    </p:spTree>
    <p:extLst>
      <p:ext uri="{BB962C8B-B14F-4D97-AF65-F5344CB8AC3E}">
        <p14:creationId xmlns:p14="http://schemas.microsoft.com/office/powerpoint/2010/main" val="3979442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116993" y="0"/>
            <a:ext cx="8319752" cy="6858000"/>
          </a:xfrm>
          <a:noFill/>
        </p:spPr>
        <p:txBody>
          <a:bodyPr>
            <a:normAutofit lnSpcReduction="10000"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ritrovamenti archeologici danno, in fondo, forza alla testimonianza di </a:t>
            </a:r>
            <a:r>
              <a:rPr lang="it-IT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Esiste una realtà fatta di gentili che partecipano o sono interessati al modo di vivere, di pregare, di credere dei giudei ed esistono delle comunità giudaiche favorevoli a intessere relazioni con questi gentili.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alcune aree della diaspora avvengono fenomeni di risocializzazione* che investono le locali comunità giudaiche.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fenomeni che mettono in moto riflessioni identitarie; che mettono in discussione la natura dei confini della propria identità e la valenza dei propri </a:t>
            </a:r>
            <a:r>
              <a:rPr lang="it-IT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r>
              <a:rPr lang="it-IT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markers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ragioni sono molteplici e attengono alla sfera sia religiosa che sociale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Alcune di queste persone si mostrano ricettive verso l’annuncio «cristiano»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*CONVERSIONE = RISOCIALIZZAZIONE (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R.Stark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Rise of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Christianity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Rapporti personali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Bisogno di discontinuità nella propria quotidianità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Accoglienza/aiuto</a:t>
            </a:r>
          </a:p>
        </p:txBody>
      </p:sp>
    </p:spTree>
    <p:extLst>
      <p:ext uri="{BB962C8B-B14F-4D97-AF65-F5344CB8AC3E}">
        <p14:creationId xmlns:p14="http://schemas.microsoft.com/office/powerpoint/2010/main" val="55874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61"/>
    </mc:Choice>
    <mc:Fallback xmlns="">
      <p:transition spd="slow" advTm="24696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116993" y="0"/>
            <a:ext cx="8319752" cy="68580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*CONVERSIONE = RISOCIALIZZAZIONE (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R.Stark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Rise of 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Christianity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Rapporti personali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Bisogno di discontinuità nella propria quotidianità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Accoglienza/aiuto= costruzione di relazioni</a:t>
            </a:r>
          </a:p>
          <a:p>
            <a:pPr marL="731520" lvl="1" indent="-457200">
              <a:buFont typeface="+mj-lt"/>
              <a:buAutoNum type="alphaLcParenR"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>
              <a:buNone/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Flavio Giuseppe, C. Apione 2,282-283: «tra le masse già da tempo si è diffusa una notevole ammirazione per la nostra religiosità e non vi è città greca o barbara, né un solo popolo presso cui non sia penetrato il nostro uso del riposo sabbatico e i digiuni e l’accensione dei lumi e molte nostre prescrizioni alimentari non siano osservate, Cercano anche di imitare la mostra concordia reciproca, la nostra generosità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τὴν τῶν ὄντων ἀνάδοσιν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il nostro amore per il lavoro  e la nostra costanza  nelle necessità imposte dalle legge»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0">
              <a:buNone/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Cassio Dione XXXVII,17,1</a:t>
            </a:r>
          </a:p>
        </p:txBody>
      </p:sp>
    </p:spTree>
    <p:extLst>
      <p:ext uri="{BB962C8B-B14F-4D97-AF65-F5344CB8AC3E}">
        <p14:creationId xmlns:p14="http://schemas.microsoft.com/office/powerpoint/2010/main" val="153847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61"/>
    </mc:Choice>
    <mc:Fallback xmlns="">
      <p:transition spd="slow" advTm="246961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1132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Hoefler Text</vt:lpstr>
      <vt:lpstr>Open sans</vt:lpstr>
      <vt:lpstr>Times New Roman</vt:lpstr>
      <vt:lpstr>Wingdings 3</vt:lpstr>
      <vt:lpstr>Celestiale</vt:lpstr>
      <vt:lpstr>Filo</vt:lpstr>
      <vt:lpstr>Storia della questione teologica della circoncisione nelle chiese apostoliche </vt:lpstr>
      <vt:lpstr>Pubblicità….</vt:lpstr>
      <vt:lpstr>Presentazione standard di PowerPoint</vt:lpstr>
      <vt:lpstr>I gentili come si avvicinano alla predicazione cristiana?</vt:lpstr>
      <vt:lpstr>Presentazione standard di PowerPoint</vt:lpstr>
      <vt:lpstr>Quale storicità attribuire agli episodi?</vt:lpstr>
      <vt:lpstr>Proseliti e soprattutto Timorati di Dio sono categorie storiche o letterarie? </vt:lpstr>
      <vt:lpstr>Stele di Afrodisia (fine II – inizio III secolo d.C.)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13</cp:revision>
  <dcterms:created xsi:type="dcterms:W3CDTF">2021-02-11T19:20:08Z</dcterms:created>
  <dcterms:modified xsi:type="dcterms:W3CDTF">2021-05-09T21:14:33Z</dcterms:modified>
</cp:coreProperties>
</file>