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442" r:id="rId3"/>
    <p:sldId id="446" r:id="rId4"/>
    <p:sldId id="270" r:id="rId5"/>
    <p:sldId id="455" r:id="rId6"/>
    <p:sldId id="456" r:id="rId7"/>
    <p:sldId id="457" r:id="rId8"/>
    <p:sldId id="459" r:id="rId9"/>
    <p:sldId id="450" r:id="rId10"/>
    <p:sldId id="458" r:id="rId11"/>
    <p:sldId id="448" r:id="rId12"/>
    <p:sldId id="449" r:id="rId13"/>
    <p:sldId id="280" r:id="rId14"/>
    <p:sldId id="277" r:id="rId15"/>
    <p:sldId id="268" r:id="rId1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309" autoAdjust="0"/>
    <p:restoredTop sz="94694" autoAdjust="0"/>
  </p:normalViewPr>
  <p:slideViewPr>
    <p:cSldViewPr snapToGrid="0">
      <p:cViewPr varScale="1">
        <p:scale>
          <a:sx n="70" d="100"/>
          <a:sy n="70" d="100"/>
        </p:scale>
        <p:origin x="830" y="2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0291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50847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4405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42614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069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1720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55381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58681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2782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6995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70660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5366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307449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00986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25354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8644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8DD984-4147-4A01-A7E8-EFAB06225BAD}" type="datetimeFigureOut">
              <a:rPr lang="it-IT" smtClean="0"/>
              <a:t>21/10/2025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13FAF18-255E-4EBD-B197-9B5817DD9EF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490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noFill/>
        </p:spPr>
        <p:txBody>
          <a:bodyPr>
            <a:normAutofit fontScale="90000"/>
          </a:bodyPr>
          <a:lstStyle/>
          <a:p>
            <a:r>
              <a:rPr lang="it-IT" sz="4800" cap="small" dirty="0"/>
              <a:t>Chiesa di Chiese. </a:t>
            </a:r>
            <a:br>
              <a:rPr lang="it-IT" sz="4800" cap="small" dirty="0"/>
            </a:br>
            <a:r>
              <a:rPr lang="it-IT" cap="small" dirty="0"/>
              <a:t>Per una ecclesiologia dal Mediterraneo</a:t>
            </a:r>
            <a:endParaRPr lang="it-IT" sz="5100" dirty="0"/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F2BF78D7-91BE-0750-D3DF-F4B9E4A7A760}"/>
              </a:ext>
            </a:extLst>
          </p:cNvPr>
          <p:cNvSpPr txBox="1"/>
          <p:nvPr/>
        </p:nvSpPr>
        <p:spPr>
          <a:xfrm>
            <a:off x="7402286" y="6291943"/>
            <a:ext cx="4102326" cy="3701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© Dario Garribba &amp; Nicola Salato</a:t>
            </a:r>
          </a:p>
        </p:txBody>
      </p:sp>
      <p:sp>
        <p:nvSpPr>
          <p:cNvPr id="8" name="Sottotitolo 7">
            <a:extLst>
              <a:ext uri="{FF2B5EF4-FFF2-40B4-BE49-F238E27FC236}">
                <a16:creationId xmlns:a16="http://schemas.microsoft.com/office/drawing/2014/main" id="{817BCBE6-1D56-2F45-44F7-F82AB9F554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ottotitolo 2">
            <a:extLst>
              <a:ext uri="{FF2B5EF4-FFF2-40B4-BE49-F238E27FC236}">
                <a16:creationId xmlns:a16="http://schemas.microsoft.com/office/drawing/2014/main" id="{2C7E98E0-EF9F-FB07-B45F-225EF1E584CB}"/>
              </a:ext>
            </a:extLst>
          </p:cNvPr>
          <p:cNvSpPr txBox="1">
            <a:spLocks/>
          </p:cNvSpPr>
          <p:nvPr/>
        </p:nvSpPr>
        <p:spPr>
          <a:xfrm>
            <a:off x="2589213" y="4777379"/>
            <a:ext cx="8915399" cy="1126283"/>
          </a:xfrm>
          <a:prstGeom prst="rect">
            <a:avLst/>
          </a:prstGeom>
          <a:solidFill>
            <a:srgbClr val="FFFF00"/>
          </a:solidFill>
          <a:ln>
            <a:solidFill>
              <a:srgbClr val="FFC000"/>
            </a:solidFill>
          </a:ln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t-IT" dirty="0">
                <a:highlight>
                  <a:srgbClr val="00FF00"/>
                </a:highlight>
              </a:rPr>
              <a:t>Lezione 3</a:t>
            </a:r>
          </a:p>
        </p:txBody>
      </p:sp>
    </p:spTree>
    <p:extLst>
      <p:ext uri="{BB962C8B-B14F-4D97-AF65-F5344CB8AC3E}">
        <p14:creationId xmlns:p14="http://schemas.microsoft.com/office/powerpoint/2010/main" val="1617048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554483-363F-6314-2494-E11392895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terza ricerca storica su Gesù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48786BE-9840-B00F-10BF-99FA024AB3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0857" y="1480457"/>
            <a:ext cx="10633755" cy="5246913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it-IT" sz="3200" dirty="0">
                <a:latin typeface="Abadi" panose="020F0502020204030204" pitchFamily="34" charset="0"/>
              </a:rPr>
              <a:t>Con la terza ricerca si assiste ad un cambio di paradigma</a:t>
            </a:r>
          </a:p>
          <a:p>
            <a:pPr algn="just"/>
            <a:r>
              <a:rPr lang="it-IT" sz="3200" dirty="0">
                <a:latin typeface="Abadi" panose="020F0502020204030204" pitchFamily="34" charset="0"/>
              </a:rPr>
              <a:t>Il cristianesimo come fenomeno storico-sociale</a:t>
            </a:r>
          </a:p>
          <a:p>
            <a:pPr algn="just"/>
            <a:r>
              <a:rPr lang="it-IT" sz="3200" dirty="0">
                <a:latin typeface="Abadi" panose="020F0502020204030204" pitchFamily="34" charset="0"/>
              </a:rPr>
              <a:t>Il giudaismo come fenomeno storico-sociale</a:t>
            </a:r>
          </a:p>
          <a:p>
            <a:pPr algn="just"/>
            <a:r>
              <a:rPr lang="it-IT" sz="3200" dirty="0">
                <a:highlight>
                  <a:srgbClr val="FFFF00"/>
                </a:highlight>
                <a:latin typeface="Abadi" panose="020F0502020204030204" pitchFamily="34" charset="0"/>
              </a:rPr>
              <a:t>Acquisizione di assoluta centralità della storia giudaica per la comprensione del cristianesimo</a:t>
            </a:r>
            <a:r>
              <a:rPr lang="it-IT" sz="3200" dirty="0">
                <a:latin typeface="Abadi" panose="020F0502020204030204" pitchFamily="34" charset="0"/>
              </a:rPr>
              <a:t>. </a:t>
            </a:r>
          </a:p>
          <a:p>
            <a:pPr algn="just"/>
            <a:r>
              <a:rPr lang="it-IT" sz="3200" dirty="0">
                <a:latin typeface="Abadi" panose="020F0502020204030204" pitchFamily="34" charset="0"/>
              </a:rPr>
              <a:t>Il movimento di Gesù come fenomeno interno al mondo giudaico</a:t>
            </a:r>
          </a:p>
          <a:p>
            <a:pPr algn="just"/>
            <a:r>
              <a:rPr lang="it-IT" sz="3200" dirty="0">
                <a:latin typeface="Abadi" panose="020F0502020204030204" pitchFamily="34" charset="0"/>
              </a:rPr>
              <a:t>Gesù e il suo movimento vanno spiegati con categorie giudaiche</a:t>
            </a:r>
          </a:p>
          <a:p>
            <a:pPr marL="0" indent="0" algn="just">
              <a:buNone/>
            </a:pPr>
            <a:endParaRPr lang="it-IT" sz="3200" dirty="0">
              <a:latin typeface="Abadi" panose="020F0502020204030204" pitchFamily="34" charset="0"/>
            </a:endParaRPr>
          </a:p>
          <a:p>
            <a:pPr marL="0" indent="0" algn="just">
              <a:buNone/>
            </a:pPr>
            <a:r>
              <a:rPr lang="it-IT" sz="3200" dirty="0">
                <a:latin typeface="Abadi" panose="020F0502020204030204" pitchFamily="34" charset="0"/>
              </a:rPr>
              <a:t>Ma cosa sappiamo del giudaismo del I secolo?</a:t>
            </a:r>
          </a:p>
          <a:p>
            <a:pPr marL="0" indent="0" algn="just">
              <a:buNone/>
            </a:pPr>
            <a:endParaRPr lang="it-IT" sz="3200" dirty="0">
              <a:latin typeface="Abadi" panose="020F0502020204030204" pitchFamily="34" charset="0"/>
            </a:endParaRPr>
          </a:p>
          <a:p>
            <a:pPr marL="0" indent="0" algn="just">
              <a:buNone/>
            </a:pPr>
            <a:r>
              <a:rPr lang="it-IT" sz="3200" dirty="0">
                <a:latin typeface="Abadi" panose="020F0502020204030204" pitchFamily="34" charset="0"/>
              </a:rPr>
              <a:t>Una nuova immagine del giudaismo: giudaismo o giudaismi?</a:t>
            </a:r>
          </a:p>
          <a:p>
            <a:pPr algn="just"/>
            <a:endParaRPr lang="it-IT" sz="3200" dirty="0">
              <a:latin typeface="Abadi" panose="020F0502020204030204" pitchFamily="34" charset="0"/>
            </a:endParaRPr>
          </a:p>
          <a:p>
            <a:pPr marL="0" indent="0" algn="just">
              <a:buNone/>
            </a:pPr>
            <a:endParaRPr lang="it-IT" sz="3200" dirty="0">
              <a:latin typeface="Abadi" panose="020F0502020204030204" pitchFamily="34" charset="0"/>
            </a:endParaRPr>
          </a:p>
          <a:p>
            <a:pPr algn="just"/>
            <a:endParaRPr lang="it-IT" sz="3200" dirty="0">
              <a:latin typeface="Abad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9369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B008B72-0C84-FDFC-3425-B196A5E1C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>
                <a:latin typeface="Abadi" panose="020B0604020104020204" pitchFamily="34" charset="0"/>
              </a:rPr>
              <a:t>Da dove nasce la «terza ricerca?</a:t>
            </a:r>
            <a:br>
              <a:rPr lang="it-IT" dirty="0">
                <a:latin typeface="Abadi" panose="020B0604020104020204" pitchFamily="34" charset="0"/>
              </a:rPr>
            </a:br>
            <a:r>
              <a:rPr lang="it-IT" dirty="0">
                <a:latin typeface="Abadi" panose="020B0604020104020204" pitchFamily="34" charset="0"/>
              </a:rPr>
              <a:t>Un nuovo approccio alle fonti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140EA79-2245-5544-B327-9B363908E1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5371" y="2133600"/>
            <a:ext cx="9349241" cy="37776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3200" dirty="0">
                <a:latin typeface="Abadi" panose="020B0604020104020204" pitchFamily="34" charset="0"/>
              </a:rPr>
              <a:t>Acquisizioni archeologiche (campagne di scavi in terra di Palestina)</a:t>
            </a:r>
          </a:p>
          <a:p>
            <a:pPr marL="0" indent="0">
              <a:buNone/>
            </a:pPr>
            <a:r>
              <a:rPr lang="it-IT" sz="3200" dirty="0">
                <a:latin typeface="Abadi" panose="020B0604020104020204" pitchFamily="34" charset="0"/>
              </a:rPr>
              <a:t>Acquisizioni letterarie (Qumran, </a:t>
            </a:r>
            <a:r>
              <a:rPr lang="it-IT" sz="3200" dirty="0" err="1">
                <a:latin typeface="Abadi" panose="020B0604020104020204" pitchFamily="34" charset="0"/>
              </a:rPr>
              <a:t>Nag</a:t>
            </a:r>
            <a:r>
              <a:rPr lang="it-IT" sz="3200" dirty="0">
                <a:latin typeface="Abadi" panose="020B0604020104020204" pitchFamily="34" charset="0"/>
              </a:rPr>
              <a:t> </a:t>
            </a:r>
            <a:r>
              <a:rPr lang="it-IT" sz="3200" dirty="0" err="1">
                <a:latin typeface="Abadi" panose="020B0604020104020204" pitchFamily="34" charset="0"/>
              </a:rPr>
              <a:t>Hammadi</a:t>
            </a:r>
            <a:r>
              <a:rPr lang="it-IT" sz="3200" dirty="0">
                <a:latin typeface="Abadi" panose="020B0604020104020204" pitchFamily="34" charset="0"/>
              </a:rPr>
              <a:t>)</a:t>
            </a:r>
          </a:p>
          <a:p>
            <a:pPr marL="0" indent="0">
              <a:buNone/>
            </a:pPr>
            <a:r>
              <a:rPr lang="it-IT" sz="3200" dirty="0">
                <a:latin typeface="Abadi" panose="020B0604020104020204" pitchFamily="34" charset="0"/>
              </a:rPr>
              <a:t>Acquisizione scrittorie (Iscrizioni)</a:t>
            </a:r>
          </a:p>
          <a:p>
            <a:pPr marL="0" indent="0">
              <a:buNone/>
            </a:pPr>
            <a:r>
              <a:rPr lang="it-IT" sz="3200" dirty="0">
                <a:latin typeface="Abadi" panose="020B0604020104020204" pitchFamily="34" charset="0"/>
              </a:rPr>
              <a:t>Nuovo clima culturale post </a:t>
            </a:r>
            <a:r>
              <a:rPr lang="it-IT" sz="3200" i="1" dirty="0">
                <a:latin typeface="Abadi" panose="020B0604020104020204" pitchFamily="34" charset="0"/>
              </a:rPr>
              <a:t>II guerra mondiale</a:t>
            </a:r>
          </a:p>
          <a:p>
            <a:pPr marL="0" indent="0">
              <a:buNone/>
            </a:pPr>
            <a:r>
              <a:rPr lang="it-IT" sz="3200" i="1" dirty="0">
                <a:latin typeface="Abadi" panose="020B0604020104020204" pitchFamily="34" charset="0"/>
              </a:rPr>
              <a:t>Il Concilio Vaticano II </a:t>
            </a:r>
          </a:p>
        </p:txBody>
      </p:sp>
    </p:spTree>
    <p:extLst>
      <p:ext uri="{BB962C8B-B14F-4D97-AF65-F5344CB8AC3E}">
        <p14:creationId xmlns:p14="http://schemas.microsoft.com/office/powerpoint/2010/main" val="20530691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it-IT" dirty="0">
                <a:latin typeface="Abadi" panose="020B0604020104020204" pitchFamily="34" charset="0"/>
              </a:rPr>
              <a:t>Nuovo clima culturale post </a:t>
            </a:r>
            <a:r>
              <a:rPr lang="it-IT" i="1" dirty="0">
                <a:latin typeface="Abadi" panose="020B0604020104020204" pitchFamily="34" charset="0"/>
              </a:rPr>
              <a:t>II guerra mondiale</a:t>
            </a:r>
            <a:br>
              <a:rPr lang="it-IT" i="1" dirty="0">
                <a:latin typeface="Abadi" panose="020B0604020104020204" pitchFamily="34" charset="0"/>
              </a:rPr>
            </a:br>
            <a:r>
              <a:rPr lang="it-IT" i="1" dirty="0">
                <a:latin typeface="Abadi" panose="020B0604020104020204" pitchFamily="34" charset="0"/>
              </a:rPr>
              <a:t>Il Concilio Vaticano II </a:t>
            </a:r>
            <a:br>
              <a:rPr lang="it-IT" i="1" dirty="0">
                <a:latin typeface="Abadi" panose="020B0604020104020204" pitchFamily="34" charset="0"/>
              </a:rPr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noFill/>
          <a:ln>
            <a:solidFill>
              <a:srgbClr val="FFC000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it-IT" dirty="0">
                <a:latin typeface="Consolas" panose="020B0609020204030204" pitchFamily="49" charset="0"/>
              </a:rPr>
              <a:t>Nuovi orientamenti in seno alla storiografia tedesca ed europea dopo il 1945:</a:t>
            </a:r>
          </a:p>
          <a:p>
            <a:r>
              <a:rPr lang="it-IT" b="1" dirty="0">
                <a:latin typeface="Consolas" panose="020B0609020204030204" pitchFamily="49" charset="0"/>
              </a:rPr>
              <a:t>Gli effetti della </a:t>
            </a:r>
            <a:r>
              <a:rPr lang="it-IT" b="1" dirty="0" err="1">
                <a:latin typeface="Consolas" panose="020B0609020204030204" pitchFamily="49" charset="0"/>
              </a:rPr>
              <a:t>Shoa</a:t>
            </a:r>
            <a:r>
              <a:rPr lang="it-IT" b="1" dirty="0">
                <a:latin typeface="Consolas" panose="020B0609020204030204" pitchFamily="49" charset="0"/>
              </a:rPr>
              <a:t> sulla ricerca storica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>
                <a:latin typeface="Consolas" panose="020B0609020204030204" pitchFamily="49" charset="0"/>
              </a:rPr>
              <a:t>L’obbligo morale della storiografia tedesca di rivedere il proprio giudizio sul giudaismo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>
                <a:latin typeface="Consolas" panose="020B0609020204030204" pitchFamily="49" charset="0"/>
              </a:rPr>
              <a:t>L’obbligo morale del cattolicesimo di rivedere il proprio giudizio sugli Ebrei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>
                <a:latin typeface="Consolas" panose="020B0609020204030204" pitchFamily="49" charset="0"/>
              </a:rPr>
              <a:t>L’affermarsi dell’ecumenismo religioso; il Cardinal Bea e il Concilio Vaticano II (</a:t>
            </a:r>
            <a:r>
              <a:rPr lang="it-IT" i="1" dirty="0">
                <a:latin typeface="Consolas" panose="020B0609020204030204" pitchFamily="49" charset="0"/>
              </a:rPr>
              <a:t>Nostra </a:t>
            </a:r>
            <a:r>
              <a:rPr lang="it-IT" i="1" dirty="0" err="1">
                <a:latin typeface="Consolas" panose="020B0609020204030204" pitchFamily="49" charset="0"/>
              </a:rPr>
              <a:t>Aetate</a:t>
            </a:r>
            <a:r>
              <a:rPr lang="it-IT" dirty="0">
                <a:latin typeface="Consolas" panose="020B0609020204030204" pitchFamily="49" charset="0"/>
              </a:rPr>
              <a:t>)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0613" y="4937504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5396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A38C281-FEF4-E014-B6DB-83D9AFCE3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>
                <a:latin typeface="Abadi" panose="020B0604020104020204" pitchFamily="34" charset="0"/>
              </a:rPr>
              <a:t>Vaticano II e il superamento del modello ecclesiologico della ‘sostituzione’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607A93F-12A9-6126-51AC-85F42DEB83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it-IT" dirty="0"/>
          </a:p>
          <a:p>
            <a:r>
              <a:rPr lang="it-IT" sz="2400" dirty="0">
                <a:latin typeface="Abadi" panose="020B0604020104020204" pitchFamily="34" charset="0"/>
              </a:rPr>
              <a:t>Il Concilio Vaticano II (1962–1965) ha inciso profondamente nella relazione e nel dialogo tra il Cattolicesimo e l’Ebraismo. </a:t>
            </a:r>
          </a:p>
          <a:p>
            <a:endParaRPr lang="it-IT" sz="2400" dirty="0">
              <a:latin typeface="Abadi" panose="020B0604020104020204" pitchFamily="34" charset="0"/>
            </a:endParaRPr>
          </a:p>
          <a:p>
            <a:r>
              <a:rPr lang="it-IT" sz="2400" dirty="0">
                <a:latin typeface="Abadi" panose="020B0604020104020204" pitchFamily="34" charset="0"/>
              </a:rPr>
              <a:t>Prima del Concilio, i rapporti tra le due religioni sono stati molto tesi; *difficoltà dell’ebraismo anche con le altre confessioni cristiane.</a:t>
            </a:r>
          </a:p>
          <a:p>
            <a:endParaRPr lang="it-IT" sz="2400" dirty="0">
              <a:latin typeface="Abadi" panose="020B0604020104020204" pitchFamily="34" charset="0"/>
            </a:endParaRPr>
          </a:p>
          <a:p>
            <a:r>
              <a:rPr lang="it-IT" sz="2400" dirty="0">
                <a:latin typeface="Abadi" panose="020B0604020104020204" pitchFamily="34" charset="0"/>
              </a:rPr>
              <a:t>L’accusa teologica più grave che ha creato anche incomprensioni e pregiudizi è quella del "deicidio" [accusa rivolta al popolo ebraico di essere l’unico  e solo responsabile della condanna a morte di Gesù]. </a:t>
            </a:r>
          </a:p>
        </p:txBody>
      </p:sp>
    </p:spTree>
    <p:extLst>
      <p:ext uri="{BB962C8B-B14F-4D97-AF65-F5344CB8AC3E}">
        <p14:creationId xmlns:p14="http://schemas.microsoft.com/office/powerpoint/2010/main" val="2915887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34C4A0D-6BE3-3CBE-60AD-A4F7243411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b="1" dirty="0"/>
              <a:t>La dichiarazione </a:t>
            </a:r>
            <a:r>
              <a:rPr lang="it-IT" b="1" i="1" dirty="0"/>
              <a:t>Nostra </a:t>
            </a:r>
            <a:r>
              <a:rPr lang="it-IT" b="1" i="1" dirty="0" err="1"/>
              <a:t>Aetate</a:t>
            </a:r>
            <a:r>
              <a:rPr lang="it-IT" b="1" dirty="0"/>
              <a:t> (1965)</a:t>
            </a:r>
            <a:br>
              <a:rPr lang="it-IT" b="1" dirty="0"/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D53A944-5277-1C5E-15EA-F8177FB5AF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it-IT" sz="2000" dirty="0"/>
          </a:p>
          <a:p>
            <a:r>
              <a:rPr lang="it-IT" sz="2400" dirty="0">
                <a:latin typeface="Abadi" panose="020B0604020104020204" pitchFamily="34" charset="0"/>
              </a:rPr>
              <a:t>Superamento della teoria del “</a:t>
            </a:r>
            <a:r>
              <a:rPr lang="it-IT" sz="2400" u="sng" dirty="0">
                <a:latin typeface="Abadi" panose="020B0604020104020204" pitchFamily="34" charset="0"/>
              </a:rPr>
              <a:t>deicidio collettivo</a:t>
            </a:r>
            <a:r>
              <a:rPr lang="it-IT" sz="2400" dirty="0">
                <a:latin typeface="Abadi" panose="020B0604020104020204" pitchFamily="34" charset="0"/>
              </a:rPr>
              <a:t>”</a:t>
            </a:r>
          </a:p>
          <a:p>
            <a:pPr marL="0" indent="0">
              <a:buNone/>
            </a:pPr>
            <a:endParaRPr lang="it-IT" sz="2400" dirty="0">
              <a:latin typeface="Abadi" panose="020B0604020104020204" pitchFamily="34" charset="0"/>
            </a:endParaRPr>
          </a:p>
          <a:p>
            <a:r>
              <a:rPr lang="it-IT" sz="2400" dirty="0">
                <a:latin typeface="Abadi" panose="020B0604020104020204" pitchFamily="34" charset="0"/>
              </a:rPr>
              <a:t>“Ciò che è stato commesso durante la passione  di Cristo non può essere imputato indistintamente né a tutti gli Ebrei allora viventi né agli Ebrei di oggi.” </a:t>
            </a:r>
          </a:p>
          <a:p>
            <a:pPr marL="0" indent="0">
              <a:buNone/>
            </a:pPr>
            <a:r>
              <a:rPr lang="it-IT" sz="2400" dirty="0">
                <a:latin typeface="Abadi" panose="020B0604020104020204" pitchFamily="34" charset="0"/>
              </a:rPr>
              <a:t>                                 (</a:t>
            </a:r>
            <a:r>
              <a:rPr lang="it-IT" sz="2400" i="1" dirty="0">
                <a:latin typeface="Abadi" panose="020B0604020104020204" pitchFamily="34" charset="0"/>
              </a:rPr>
              <a:t>Nostra </a:t>
            </a:r>
            <a:r>
              <a:rPr lang="it-IT" sz="2400" i="1" dirty="0" err="1">
                <a:latin typeface="Abadi" panose="020B0604020104020204" pitchFamily="34" charset="0"/>
              </a:rPr>
              <a:t>Aetate</a:t>
            </a:r>
            <a:r>
              <a:rPr lang="it-IT" sz="2400" dirty="0">
                <a:latin typeface="Abadi" panose="020B0604020104020204" pitchFamily="34" charset="0"/>
              </a:rPr>
              <a:t>, 4)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98306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35ED94E-E161-AC0C-B54C-4DA28B62B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Riconoscimento della comune radice del Giudaismo del Secondo Tempio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ABCE08A-9ED4-7682-F329-379575756B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3777622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latin typeface="Abadi" panose="020B0604020104020204" pitchFamily="34" charset="0"/>
              </a:rPr>
              <a:t>La Dichiarazione </a:t>
            </a:r>
            <a:r>
              <a:rPr lang="it-IT" sz="2400" i="1" dirty="0">
                <a:latin typeface="Abadi" panose="020B0604020104020204" pitchFamily="34" charset="0"/>
              </a:rPr>
              <a:t>Nostra </a:t>
            </a:r>
            <a:r>
              <a:rPr lang="it-IT" sz="2400" i="1" dirty="0" err="1">
                <a:latin typeface="Abadi" panose="020B0604020104020204" pitchFamily="34" charset="0"/>
              </a:rPr>
              <a:t>Aetate</a:t>
            </a:r>
            <a:r>
              <a:rPr lang="it-IT" sz="2400" dirty="0">
                <a:latin typeface="Abadi" panose="020B0604020104020204" pitchFamily="34" charset="0"/>
              </a:rPr>
              <a:t> sottolinea che le radici del Cristianesimo affondano nell’Ebraismo. Gesù e gli apostoli erano ebrei.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latin typeface="Abadi" panose="020B0604020104020204" pitchFamily="34" charset="0"/>
              </a:rPr>
              <a:t>Si mette in risalto la “discendenza spirituale da Abramo” che lega i cristiani agli ebrei.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latin typeface="Abadi" panose="020B0604020104020204" pitchFamily="34" charset="0"/>
              </a:rPr>
              <a:t>Il Concilio condanna ogni forma di persecuzione, odio e antisemitismo rivolto contro gli ebrei, definendoli incompatibili con la fede cristiana.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it-IT" sz="2400" dirty="0">
                <a:latin typeface="Abadi" panose="020B0604020104020204" pitchFamily="34" charset="0"/>
              </a:rPr>
              <a:t>La Dichiarazione invita alla comprensione e al dialogo tra cristiani ed ebrei, riconoscendo la permanenza dell'Alleanza tra Dio e il popolo ebraico.</a:t>
            </a:r>
          </a:p>
          <a:p>
            <a:endParaRPr lang="it-IT" sz="24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779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5921E9A-4BA3-49F8-179F-72D1A5267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/>
              <a:t>Il movimento ecumenico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B5DA171-7B0B-9E2F-084A-6B8C83EC20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7313" y="1404257"/>
            <a:ext cx="11005457" cy="501831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it-IT" sz="3100" dirty="0">
                <a:latin typeface="Abadi" panose="020B0604020104020204" pitchFamily="34" charset="0"/>
              </a:rPr>
              <a:t>Augustin Bea </a:t>
            </a:r>
            <a:r>
              <a:rPr lang="it-IT" sz="3100" dirty="0" err="1">
                <a:latin typeface="Abadi" panose="020B0604020104020204" pitchFamily="34" charset="0"/>
              </a:rPr>
              <a:t>s.j.</a:t>
            </a:r>
            <a:r>
              <a:rPr lang="it-IT" sz="3100" dirty="0">
                <a:latin typeface="Abadi" panose="020B0604020104020204" pitchFamily="34" charset="0"/>
              </a:rPr>
              <a:t> è stato il primo presidente del Segretariato per l’unità dei cristiani (istituito da Giovanni XXIII il 05 giugno 1960), che poi è diventato il Pontificio Consiglio, oggi Dicastero, per la Promozione dell’Unità dei Cristiani.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sz="3100" dirty="0">
                <a:latin typeface="Abadi" panose="020B0604020104020204" pitchFamily="34" charset="0"/>
              </a:rPr>
              <a:t>Questo nuovo approccio all’unità dei cristiani ha stravolto l’ecclesiologia cattolica dell’epoca, portando il Vaticano II a riconoscere elementi di santità e verità anche fuori dalla Chiesa (LG 8)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it-IT" sz="3100" dirty="0">
                <a:latin typeface="Abadi" panose="020B0604020104020204" pitchFamily="34" charset="0"/>
              </a:rPr>
              <a:t>A. Bea ha contribuito, in modo molto significativo, alla stesura del decreto </a:t>
            </a:r>
            <a:r>
              <a:rPr lang="it-IT" sz="3100" i="1" dirty="0" err="1">
                <a:latin typeface="Abadi" panose="020B0604020104020204" pitchFamily="34" charset="0"/>
              </a:rPr>
              <a:t>Unitatis</a:t>
            </a:r>
            <a:r>
              <a:rPr lang="it-IT" sz="3100" i="1" dirty="0">
                <a:latin typeface="Abadi" panose="020B0604020104020204" pitchFamily="34" charset="0"/>
              </a:rPr>
              <a:t> </a:t>
            </a:r>
            <a:r>
              <a:rPr lang="it-IT" sz="3100" i="1" dirty="0" err="1">
                <a:latin typeface="Abadi" panose="020B0604020104020204" pitchFamily="34" charset="0"/>
              </a:rPr>
              <a:t>Redintegratio</a:t>
            </a:r>
            <a:r>
              <a:rPr lang="it-IT" sz="3100" dirty="0">
                <a:latin typeface="Abadi" panose="020B0604020104020204" pitchFamily="34" charset="0"/>
              </a:rPr>
              <a:t>, che ha sancito una nuova comprensione del rapporto della Chiesa cattolica con le altre confessioni cristiane.</a:t>
            </a:r>
          </a:p>
          <a:p>
            <a:pPr algn="just"/>
            <a:r>
              <a:rPr lang="it-IT" sz="3100" dirty="0">
                <a:latin typeface="Abadi" panose="020B0604020104020204" pitchFamily="34" charset="0"/>
              </a:rPr>
              <a:t>Tutto ciò ha portato ad una visione non più esclusiva della Chiesa Cattolica a vantaggio di una visione «inclusiva e dinamica» della Chiesa, non più vista come una realtà chiusa in se stessa, ma come corpo vivente in dialogo, pur tenendo fede ad alcuni suoi principi irrinunciabili.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57141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1F824-6E12-5892-BAF8-DE9AD7400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0466946-89BC-122A-A6F8-CF97B4BF5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Un aspetto spesso trascurato...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8B2376-C7D5-F651-924F-652D66306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7084986" cy="3775422"/>
          </a:xfrm>
          <a:noFill/>
          <a:ln>
            <a:solidFill>
              <a:srgbClr val="FFC000"/>
            </a:solidFill>
          </a:ln>
        </p:spPr>
        <p:txBody>
          <a:bodyPr>
            <a:normAutofit lnSpcReduction="10000"/>
          </a:bodyPr>
          <a:lstStyle/>
          <a:p>
            <a:r>
              <a:rPr lang="it-IT" b="1" dirty="0">
                <a:latin typeface="Consolas" panose="020B0609020204030204" pitchFamily="49" charset="0"/>
              </a:rPr>
              <a:t>Gli effetti sulla ricerca storica della nascita dello stato di Israele (1948).</a:t>
            </a:r>
          </a:p>
          <a:p>
            <a:r>
              <a:rPr lang="it-IT" dirty="0">
                <a:latin typeface="Consolas" panose="020B0609020204030204" pitchFamily="49" charset="0"/>
              </a:rPr>
              <a:t>Nuovi orientamenti in seno alla storiografia giudaica: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it-IT" dirty="0">
                <a:latin typeface="Consolas" panose="020B0609020204030204" pitchFamily="49" charset="0"/>
              </a:rPr>
              <a:t>L’affermarsi dei movimenti sionisti spinge ad una rilettura del proprio passato e del rapporto con il territorio. Il sionismo spinge a rivalutare il giudaismo come religione, cultura e società legata a un preciso territorio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 err="1">
                <a:latin typeface="Consolas" panose="020B0609020204030204" pitchFamily="49" charset="0"/>
              </a:rPr>
              <a:t>Gedaliah</a:t>
            </a:r>
            <a:r>
              <a:rPr lang="it-IT" dirty="0">
                <a:latin typeface="Consolas" panose="020B0609020204030204" pitchFamily="49" charset="0"/>
              </a:rPr>
              <a:t> Alon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>
                <a:latin typeface="Consolas" panose="020B0609020204030204" pitchFamily="49" charset="0"/>
              </a:rPr>
              <a:t>Elias </a:t>
            </a:r>
            <a:r>
              <a:rPr lang="it-IT" dirty="0" err="1">
                <a:latin typeface="Consolas" panose="020B0609020204030204" pitchFamily="49" charset="0"/>
              </a:rPr>
              <a:t>Bickermann</a:t>
            </a:r>
            <a:r>
              <a:rPr lang="it-IT" dirty="0">
                <a:latin typeface="Consolas" panose="020B0609020204030204" pitchFamily="49" charset="0"/>
              </a:rPr>
              <a:t>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t-IT" dirty="0">
                <a:latin typeface="Consolas" panose="020B0609020204030204" pitchFamily="49" charset="0"/>
              </a:rPr>
              <a:t>Viktor </a:t>
            </a:r>
            <a:r>
              <a:rPr lang="it-IT" dirty="0" err="1">
                <a:latin typeface="Consolas" panose="020B0609020204030204" pitchFamily="49" charset="0"/>
              </a:rPr>
              <a:t>Tcherikover</a:t>
            </a:r>
            <a:endParaRPr lang="it-IT" dirty="0">
              <a:latin typeface="Consolas" panose="020B0609020204030204" pitchFamily="49" charset="0"/>
            </a:endParaRPr>
          </a:p>
          <a:p>
            <a:endParaRPr lang="it-IT" b="1" dirty="0">
              <a:latin typeface="Consolas" panose="020B0609020204030204" pitchFamily="49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145992B-56F8-33FB-FA77-B9057B74D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9937" y="2288393"/>
            <a:ext cx="2392907" cy="267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613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7FDA017-8909-563A-AC8B-A47418E42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i="1" dirty="0" err="1">
                <a:latin typeface="Calisto MT" panose="02040603050505030304" pitchFamily="18" charset="77"/>
              </a:rPr>
              <a:t>Gedaliah</a:t>
            </a:r>
            <a:r>
              <a:rPr lang="it-IT" i="1" dirty="0">
                <a:latin typeface="Calisto MT" panose="02040603050505030304" pitchFamily="18" charset="77"/>
              </a:rPr>
              <a:t> Alon (1901-1950) </a:t>
            </a:r>
            <a:r>
              <a:rPr lang="it-IT" dirty="0">
                <a:latin typeface="Calisto MT" panose="02040603050505030304" pitchFamily="18" charset="77"/>
              </a:rPr>
              <a:t>e la sua influenza su alcuni studi teologici</a:t>
            </a:r>
            <a:br>
              <a:rPr lang="it-IT" dirty="0">
                <a:latin typeface="Consolas" panose="020B0609020204030204" pitchFamily="49" charset="0"/>
              </a:rPr>
            </a:b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78D9764-9DDE-E028-52C7-FAA777AC7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/>
              <a:t>Molti dei suoi scritti hanno contribuito a ridefinire il modo in cui gli storici e i teologi considerano il periodo che va dopo la distruzione del Tempio, avvenuta nel 70 d.C. Quest’ultima è vista non come mera “epoca di diaspora”, ma come fase vitale di trasformazione e di rinnovamento all’interno della terra d’Israele.</a:t>
            </a:r>
          </a:p>
          <a:p>
            <a:r>
              <a:rPr lang="it-IT" dirty="0"/>
              <a:t>* Alon, in modo particolare, ha incentivato ulteriori ricerche sulla storia sociale, su temi come l’autorità rabbinica, la legge ebraica, la lingua, la cultura ebraica al di dentro del contesto greco‑romano.</a:t>
            </a:r>
          </a:p>
          <a:p>
            <a:r>
              <a:rPr lang="it-IT" dirty="0"/>
              <a:t>Alon ha ricevuto importanti riconoscimenti come l’Israel </a:t>
            </a:r>
            <a:r>
              <a:rPr lang="it-IT" dirty="0" err="1"/>
              <a:t>Prize</a:t>
            </a:r>
            <a:r>
              <a:rPr lang="it-IT" dirty="0"/>
              <a:t>. La sua ricerca è diventata parte integrante degli </a:t>
            </a:r>
            <a:r>
              <a:rPr lang="it-IT" i="1" dirty="0" err="1"/>
              <a:t>Jewish</a:t>
            </a:r>
            <a:r>
              <a:rPr lang="it-IT" i="1" dirty="0"/>
              <a:t> Studies</a:t>
            </a:r>
            <a:r>
              <a:rPr lang="it-IT" dirty="0"/>
              <a:t> in tutto il mondo.</a:t>
            </a:r>
          </a:p>
          <a:p>
            <a:r>
              <a:rPr lang="it-IT" sz="1800" cap="small" dirty="0">
                <a:latin typeface="Calisto MT" panose="02040603050505030304" pitchFamily="18" charset="77"/>
              </a:rPr>
              <a:t>[</a:t>
            </a:r>
            <a:r>
              <a:rPr lang="it-IT" sz="1800" cap="small" dirty="0" err="1">
                <a:latin typeface="Calisto MT" panose="02040603050505030304" pitchFamily="18" charset="77"/>
              </a:rPr>
              <a:t>Gedaliah</a:t>
            </a:r>
            <a:r>
              <a:rPr lang="it-IT" sz="1800" cap="small" dirty="0">
                <a:latin typeface="Calisto MT" panose="02040603050505030304" pitchFamily="18" charset="77"/>
              </a:rPr>
              <a:t> Alon</a:t>
            </a:r>
            <a:r>
              <a:rPr lang="it-IT" sz="1800" dirty="0">
                <a:latin typeface="Calisto MT" panose="02040603050505030304" pitchFamily="18" charset="77"/>
              </a:rPr>
              <a:t>, </a:t>
            </a:r>
            <a:r>
              <a:rPr lang="it-IT" sz="1800" i="1" dirty="0" err="1">
                <a:latin typeface="Calisto MT" panose="02040603050505030304" pitchFamily="18" charset="77"/>
              </a:rPr>
              <a:t>Jews</a:t>
            </a:r>
            <a:r>
              <a:rPr lang="it-IT" sz="1800" i="1" dirty="0">
                <a:latin typeface="Calisto MT" panose="02040603050505030304" pitchFamily="18" charset="77"/>
              </a:rPr>
              <a:t>, </a:t>
            </a:r>
            <a:r>
              <a:rPr lang="it-IT" sz="1800" i="1" dirty="0" err="1">
                <a:latin typeface="Calisto MT" panose="02040603050505030304" pitchFamily="18" charset="77"/>
              </a:rPr>
              <a:t>Judaism</a:t>
            </a:r>
            <a:r>
              <a:rPr lang="it-IT" sz="1800" i="1" dirty="0">
                <a:latin typeface="Calisto MT" panose="02040603050505030304" pitchFamily="18" charset="77"/>
              </a:rPr>
              <a:t>, and the </a:t>
            </a:r>
            <a:r>
              <a:rPr lang="it-IT" sz="1800" i="1" dirty="0" err="1">
                <a:latin typeface="Calisto MT" panose="02040603050505030304" pitchFamily="18" charset="77"/>
              </a:rPr>
              <a:t>Classical</a:t>
            </a:r>
            <a:r>
              <a:rPr lang="it-IT" sz="1800" i="1" dirty="0">
                <a:latin typeface="Calisto MT" panose="02040603050505030304" pitchFamily="18" charset="77"/>
              </a:rPr>
              <a:t> World: Studies in </a:t>
            </a:r>
            <a:r>
              <a:rPr lang="it-IT" sz="1800" i="1" dirty="0" err="1">
                <a:latin typeface="Calisto MT" panose="02040603050505030304" pitchFamily="18" charset="77"/>
              </a:rPr>
              <a:t>Jewish</a:t>
            </a:r>
            <a:r>
              <a:rPr lang="it-IT" sz="1800" i="1" dirty="0">
                <a:latin typeface="Calisto MT" panose="02040603050505030304" pitchFamily="18" charset="77"/>
              </a:rPr>
              <a:t> History in the Times of the Second Temple and Talmud</a:t>
            </a:r>
            <a:r>
              <a:rPr lang="it-IT" sz="1800" dirty="0">
                <a:latin typeface="Calisto MT" panose="02040603050505030304" pitchFamily="18" charset="77"/>
              </a:rPr>
              <a:t>, </a:t>
            </a:r>
            <a:r>
              <a:rPr lang="it-IT" sz="1800" dirty="0" err="1">
                <a:latin typeface="Calisto MT" panose="02040603050505030304" pitchFamily="18" charset="77"/>
              </a:rPr>
              <a:t>Eisenbrauns</a:t>
            </a:r>
            <a:r>
              <a:rPr lang="it-IT" sz="1800" dirty="0">
                <a:latin typeface="Calisto MT" panose="02040603050505030304" pitchFamily="18" charset="77"/>
              </a:rPr>
              <a:t>, Winona Lake 1977</a:t>
            </a:r>
            <a:r>
              <a:rPr lang="it-IT" dirty="0">
                <a:latin typeface="Calisto MT" panose="02040603050505030304" pitchFamily="18" charset="77"/>
              </a:rPr>
              <a:t>; </a:t>
            </a:r>
            <a:r>
              <a:rPr lang="it-IT" sz="1800" cap="small" dirty="0">
                <a:latin typeface="Calisto MT" panose="02040603050505030304" pitchFamily="18" charset="77"/>
              </a:rPr>
              <a:t>G. Alon </a:t>
            </a:r>
            <a:r>
              <a:rPr lang="it-IT" sz="1800" dirty="0">
                <a:latin typeface="Calisto MT" panose="02040603050505030304" pitchFamily="18" charset="77"/>
              </a:rPr>
              <a:t>, </a:t>
            </a:r>
            <a:r>
              <a:rPr lang="it-IT" sz="1800" i="1" dirty="0">
                <a:latin typeface="Calisto MT" panose="02040603050505030304" pitchFamily="18" charset="77"/>
              </a:rPr>
              <a:t>The </a:t>
            </a:r>
            <a:r>
              <a:rPr lang="it-IT" sz="1800" i="1" dirty="0" err="1">
                <a:latin typeface="Calisto MT" panose="02040603050505030304" pitchFamily="18" charset="77"/>
              </a:rPr>
              <a:t>Jews</a:t>
            </a:r>
            <a:r>
              <a:rPr lang="it-IT" sz="1800" i="1" dirty="0">
                <a:latin typeface="Calisto MT" panose="02040603050505030304" pitchFamily="18" charset="77"/>
              </a:rPr>
              <a:t> in </a:t>
            </a:r>
            <a:r>
              <a:rPr lang="it-IT" sz="1800" i="1" dirty="0" err="1">
                <a:latin typeface="Calisto MT" panose="02040603050505030304" pitchFamily="18" charset="77"/>
              </a:rPr>
              <a:t>Their</a:t>
            </a:r>
            <a:r>
              <a:rPr lang="it-IT" sz="1800" i="1" dirty="0">
                <a:latin typeface="Calisto MT" panose="02040603050505030304" pitchFamily="18" charset="77"/>
              </a:rPr>
              <a:t> Land in the </a:t>
            </a:r>
            <a:r>
              <a:rPr lang="it-IT" sz="1800" i="1" dirty="0" err="1">
                <a:latin typeface="Calisto MT" panose="02040603050505030304" pitchFamily="18" charset="77"/>
              </a:rPr>
              <a:t>Talmudic</a:t>
            </a:r>
            <a:r>
              <a:rPr lang="it-IT" sz="1800" i="1" dirty="0">
                <a:latin typeface="Calisto MT" panose="02040603050505030304" pitchFamily="18" charset="77"/>
              </a:rPr>
              <a:t> Age</a:t>
            </a:r>
            <a:r>
              <a:rPr lang="it-IT" sz="1800" dirty="0">
                <a:latin typeface="Calisto MT" panose="02040603050505030304" pitchFamily="18" charset="77"/>
              </a:rPr>
              <a:t>, Harvard University Press, Cambridge 1989].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069719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33C699-27AB-1138-1A99-5F5294313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2971" y="624110"/>
            <a:ext cx="9501641" cy="1280890"/>
          </a:xfrm>
        </p:spPr>
        <p:txBody>
          <a:bodyPr>
            <a:normAutofit fontScale="90000"/>
          </a:bodyPr>
          <a:lstStyle/>
          <a:p>
            <a:r>
              <a:rPr lang="it-IT" dirty="0">
                <a:latin typeface="Abadi" panose="020B0604020104020204" pitchFamily="34" charset="0"/>
              </a:rPr>
              <a:t>Un nuovo approccio alla figura di Gesù. La valorizzazione di tutte le fonti. Nuove chiave di letture</a:t>
            </a:r>
            <a:endParaRPr lang="it-IT" sz="2000" i="1" dirty="0">
              <a:latin typeface="Abadi" panose="020B060402010402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9E4713D-03D5-3AB7-FBD2-014BECEECE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it-IT" sz="2600" i="1" dirty="0">
                <a:latin typeface="Abadi" panose="020B0604020104020204" pitchFamily="34" charset="0"/>
              </a:rPr>
              <a:t>Alcuni esempi:</a:t>
            </a:r>
          </a:p>
          <a:p>
            <a:r>
              <a:rPr lang="it-IT" sz="2600" i="1" dirty="0" err="1">
                <a:latin typeface="Abadi" panose="020B0604020104020204" pitchFamily="34" charset="0"/>
              </a:rPr>
              <a:t>Testimonium</a:t>
            </a:r>
            <a:r>
              <a:rPr lang="it-IT" sz="2600" i="1" dirty="0">
                <a:latin typeface="Abadi" panose="020B0604020104020204" pitchFamily="34" charset="0"/>
              </a:rPr>
              <a:t> </a:t>
            </a:r>
            <a:r>
              <a:rPr lang="it-IT" sz="2600" i="1" dirty="0" err="1">
                <a:latin typeface="Abadi" panose="020B0604020104020204" pitchFamily="34" charset="0"/>
              </a:rPr>
              <a:t>flavianum</a:t>
            </a:r>
            <a:r>
              <a:rPr lang="it-IT" sz="2600" dirty="0">
                <a:latin typeface="Abadi" panose="020B0604020104020204" pitchFamily="34" charset="0"/>
              </a:rPr>
              <a:t>; </a:t>
            </a:r>
          </a:p>
          <a:p>
            <a:r>
              <a:rPr lang="it-IT" sz="2600" dirty="0">
                <a:latin typeface="Abadi" panose="020B0604020104020204" pitchFamily="34" charset="0"/>
              </a:rPr>
              <a:t>Antichità Giudaiche XX, 200 (menzione di Giacomo fratello di Gesù)</a:t>
            </a:r>
          </a:p>
          <a:p>
            <a:r>
              <a:rPr lang="it-IT" sz="2600" dirty="0">
                <a:latin typeface="Abadi" panose="020B0604020104020204" pitchFamily="34" charset="0"/>
              </a:rPr>
              <a:t>Svetonio, Vita di Claudio: «</a:t>
            </a:r>
            <a:r>
              <a:rPr lang="it-IT" sz="2600" dirty="0" err="1">
                <a:latin typeface="Abadi" panose="020B0604020104020204" pitchFamily="34" charset="0"/>
              </a:rPr>
              <a:t>Iudaeos</a:t>
            </a:r>
            <a:r>
              <a:rPr lang="it-IT" sz="2600" dirty="0">
                <a:latin typeface="Abadi" panose="020B0604020104020204" pitchFamily="34" charset="0"/>
              </a:rPr>
              <a:t>, </a:t>
            </a:r>
            <a:r>
              <a:rPr lang="it-IT" sz="2600" b="1" dirty="0" err="1">
                <a:latin typeface="Abadi" panose="020B0604020104020204" pitchFamily="34" charset="0"/>
              </a:rPr>
              <a:t>impulsore</a:t>
            </a:r>
            <a:r>
              <a:rPr lang="it-IT" sz="2600" b="1" dirty="0">
                <a:latin typeface="Abadi" panose="020B0604020104020204" pitchFamily="34" charset="0"/>
              </a:rPr>
              <a:t> </a:t>
            </a:r>
            <a:r>
              <a:rPr lang="it-IT" sz="2600" b="1" dirty="0" err="1">
                <a:latin typeface="Abadi" panose="020B0604020104020204" pitchFamily="34" charset="0"/>
              </a:rPr>
              <a:t>Chresto</a:t>
            </a:r>
            <a:r>
              <a:rPr lang="it-IT" sz="2600" dirty="0">
                <a:latin typeface="Abadi" panose="020B0604020104020204" pitchFamily="34" charset="0"/>
              </a:rPr>
              <a:t>, assidue </a:t>
            </a:r>
            <a:r>
              <a:rPr lang="it-IT" sz="2600" dirty="0" err="1">
                <a:latin typeface="Abadi" panose="020B0604020104020204" pitchFamily="34" charset="0"/>
              </a:rPr>
              <a:t>tumultuantes</a:t>
            </a:r>
            <a:r>
              <a:rPr lang="it-IT" sz="2600" dirty="0">
                <a:latin typeface="Abadi" panose="020B0604020104020204" pitchFamily="34" charset="0"/>
              </a:rPr>
              <a:t> Roma </a:t>
            </a:r>
            <a:r>
              <a:rPr lang="it-IT" sz="2600" dirty="0" err="1">
                <a:latin typeface="Abadi" panose="020B0604020104020204" pitchFamily="34" charset="0"/>
              </a:rPr>
              <a:t>expulit</a:t>
            </a:r>
            <a:r>
              <a:rPr lang="it-IT" sz="2600" dirty="0">
                <a:latin typeface="Abadi" panose="020B0604020104020204" pitchFamily="34" charset="0"/>
              </a:rPr>
              <a:t>». (italiano) «Dato che i Giudei, istigati da Cresto, provocavano costantemente dei tumulti ...</a:t>
            </a:r>
          </a:p>
          <a:p>
            <a:pPr marL="0" indent="0">
              <a:buNone/>
            </a:pPr>
            <a:r>
              <a:rPr lang="it-IT" sz="3600" i="1" dirty="0">
                <a:latin typeface="Calisto MT" panose="02040603050505030304" pitchFamily="18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69923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293E1-15A8-9E73-33E5-F26BC64E7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3D6CCD-CD8E-7010-22DE-1BFA1B358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0156" y="449937"/>
            <a:ext cx="8911687" cy="6212119"/>
          </a:xfrm>
        </p:spPr>
        <p:txBody>
          <a:bodyPr>
            <a:normAutofit/>
          </a:bodyPr>
          <a:lstStyle/>
          <a:p>
            <a:r>
              <a:rPr lang="it-IT" sz="2400" dirty="0">
                <a:latin typeface="Abadi" panose="020B0604020104020204" pitchFamily="34" charset="0"/>
              </a:rPr>
              <a:t>Per comprendere Gesù e il suo movimento bisogna conoscere la storia giudaica del suo tempo.</a:t>
            </a:r>
            <a:br>
              <a:rPr lang="it-IT" sz="2400" dirty="0">
                <a:latin typeface="Abadi" panose="020B0604020104020204" pitchFamily="34" charset="0"/>
              </a:rPr>
            </a:br>
            <a:r>
              <a:rPr lang="it-IT" sz="2400" dirty="0">
                <a:latin typeface="Abadi" panose="020B0604020104020204" pitchFamily="34" charset="0"/>
              </a:rPr>
              <a:t>Il giudaismo del tempo di Gesù è vario e articolato, animato da molti gruppi e orientamenti.</a:t>
            </a:r>
            <a:r>
              <a:rPr lang="it-IT" sz="2400" dirty="0">
                <a:latin typeface="Abadi" panose="020F0502020204030204" pitchFamily="34" charset="0"/>
              </a:rPr>
              <a:t> </a:t>
            </a:r>
            <a:br>
              <a:rPr lang="it-IT" sz="2400" dirty="0">
                <a:latin typeface="Abadi" panose="020F0502020204030204" pitchFamily="34" charset="0"/>
              </a:rPr>
            </a:br>
            <a:br>
              <a:rPr lang="it-IT" sz="2400" dirty="0">
                <a:latin typeface="Abadi" panose="020F0502020204030204" pitchFamily="34" charset="0"/>
              </a:rPr>
            </a:br>
            <a:br>
              <a:rPr lang="it-IT" sz="2400" dirty="0">
                <a:latin typeface="Abadi" panose="020F0502020204030204" pitchFamily="34" charset="0"/>
              </a:rPr>
            </a:br>
            <a:br>
              <a:rPr lang="it-IT" sz="2400" dirty="0">
                <a:latin typeface="Abadi" panose="020F0502020204030204" pitchFamily="34" charset="0"/>
              </a:rPr>
            </a:br>
            <a:r>
              <a:rPr lang="it-IT" sz="2400" dirty="0">
                <a:latin typeface="Abadi" panose="020F0502020204030204" pitchFamily="34" charset="0"/>
              </a:rPr>
              <a:t>Riscoprire la </a:t>
            </a:r>
            <a:r>
              <a:rPr lang="it-IT" sz="2400" dirty="0" err="1">
                <a:latin typeface="Abadi" panose="020F0502020204030204" pitchFamily="34" charset="0"/>
              </a:rPr>
              <a:t>giudaicità</a:t>
            </a:r>
            <a:r>
              <a:rPr lang="it-IT" sz="2400" dirty="0">
                <a:latin typeface="Abadi" panose="020F0502020204030204" pitchFamily="34" charset="0"/>
              </a:rPr>
              <a:t> di Gesù vuol dire allora cercare di capire che tipo di giudeo fu Gesù; e che tipi di giudei furono i suoi seguaci; E quale rapporto mantenne con il mondo giudaico la missione «cristiana»?</a:t>
            </a:r>
            <a:br>
              <a:rPr lang="it-IT" sz="2400" dirty="0">
                <a:latin typeface="Abadi" panose="020F0502020204030204" pitchFamily="34" charset="0"/>
              </a:rPr>
            </a:br>
            <a:endParaRPr lang="it-IT" sz="2400" dirty="0"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766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400" dirty="0">
                <a:latin typeface="Abadi" panose="020B0604020104020204" pitchFamily="34" charset="0"/>
              </a:rPr>
              <a:t>Qualche coordinata storica per orientarci nel Giudaismo antico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ln w="38100">
            <a:solidFill>
              <a:srgbClr val="FFC000"/>
            </a:solidFill>
          </a:ln>
        </p:spPr>
        <p:txBody>
          <a:bodyPr>
            <a:normAutofit fontScale="92500"/>
          </a:bodyPr>
          <a:lstStyle/>
          <a:p>
            <a:endParaRPr lang="it-IT" dirty="0"/>
          </a:p>
          <a:p>
            <a:r>
              <a:rPr lang="it-IT" sz="2400" dirty="0">
                <a:latin typeface="Abadi" panose="020B0604020104020204" pitchFamily="34" charset="0"/>
              </a:rPr>
              <a:t>323 muore Alessandro Magno</a:t>
            </a:r>
          </a:p>
          <a:p>
            <a:r>
              <a:rPr lang="it-IT" sz="2400" dirty="0">
                <a:latin typeface="Abadi" panose="020B0604020104020204" pitchFamily="34" charset="0"/>
              </a:rPr>
              <a:t>Nella divisione del regno di Alessandra in regni più piccoli la Giudea entra nell’orbita siriaca (l’area Giudea/Fenicia è contesa tra Egitto e Siria)</a:t>
            </a:r>
          </a:p>
          <a:p>
            <a:r>
              <a:rPr lang="it-IT" sz="2400" dirty="0">
                <a:latin typeface="Abadi" panose="020B0604020104020204" pitchFamily="34" charset="0"/>
              </a:rPr>
              <a:t>175 a.C. l’ascesa al trono di Antioco IV crea forti turbolenze in Giudea</a:t>
            </a:r>
          </a:p>
          <a:p>
            <a:r>
              <a:rPr lang="it-IT" sz="2400" dirty="0">
                <a:latin typeface="Abadi" panose="020B0604020104020204" pitchFamily="34" charset="0"/>
              </a:rPr>
              <a:t>Intorno al 160 a.C. si afferma la leadership degli </a:t>
            </a:r>
            <a:r>
              <a:rPr lang="it-IT" sz="2400" dirty="0" err="1">
                <a:latin typeface="Abadi" panose="020B0604020104020204" pitchFamily="34" charset="0"/>
              </a:rPr>
              <a:t>asmonei</a:t>
            </a:r>
            <a:r>
              <a:rPr lang="it-IT" sz="2400" dirty="0">
                <a:latin typeface="Abadi" panose="020B0604020104020204" pitchFamily="34" charset="0"/>
              </a:rPr>
              <a:t> in Giudea</a:t>
            </a:r>
          </a:p>
          <a:p>
            <a:r>
              <a:rPr lang="it-IT" sz="2400" dirty="0">
                <a:latin typeface="Abadi" panose="020B0604020104020204" pitchFamily="34" charset="0"/>
              </a:rPr>
              <a:t>63 a.C. Pompeo occupa la Giudea e Gerusalemme ponendo la regione nell’orbita romana</a:t>
            </a:r>
          </a:p>
        </p:txBody>
      </p:sp>
    </p:spTree>
    <p:extLst>
      <p:ext uri="{BB962C8B-B14F-4D97-AF65-F5344CB8AC3E}">
        <p14:creationId xmlns:p14="http://schemas.microsoft.com/office/powerpoint/2010/main" val="2685351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Il mondo ellenistico (III sec. a.C. – I sec. a.C.)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9212" y="1959055"/>
            <a:ext cx="8314432" cy="4541758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66207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79426" y="365126"/>
            <a:ext cx="8774373" cy="699400"/>
          </a:xfrm>
        </p:spPr>
        <p:txBody>
          <a:bodyPr/>
          <a:lstStyle/>
          <a:p>
            <a:r>
              <a:rPr lang="it-IT" dirty="0"/>
              <a:t>Il regno </a:t>
            </a:r>
            <a:r>
              <a:rPr lang="it-IT" dirty="0" err="1"/>
              <a:t>asmoneo</a:t>
            </a:r>
            <a:r>
              <a:rPr lang="it-IT" dirty="0"/>
              <a:t> (160 a.C.- 63 a.C.)</a:t>
            </a: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331" y="1595544"/>
            <a:ext cx="6178241" cy="4881670"/>
          </a:xfrm>
          <a:prstGeom prst="rect">
            <a:avLst/>
          </a:prstGeom>
          <a:ln w="3810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348112555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1159</Words>
  <Application>Microsoft Office PowerPoint</Application>
  <PresentationFormat>Widescreen</PresentationFormat>
  <Paragraphs>78</Paragraphs>
  <Slides>15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3" baseType="lpstr">
      <vt:lpstr>Abadi</vt:lpstr>
      <vt:lpstr>Arial</vt:lpstr>
      <vt:lpstr>Calisto MT</vt:lpstr>
      <vt:lpstr>Century Gothic</vt:lpstr>
      <vt:lpstr>Consolas</vt:lpstr>
      <vt:lpstr>Wingdings</vt:lpstr>
      <vt:lpstr>Wingdings 3</vt:lpstr>
      <vt:lpstr>Filo</vt:lpstr>
      <vt:lpstr>Chiesa di Chiese.  Per una ecclesiologia dal Mediterraneo</vt:lpstr>
      <vt:lpstr>La terza ricerca storica su Gesù</vt:lpstr>
      <vt:lpstr>Da dove nasce la «terza ricerca? Un nuovo approccio alle fonti</vt:lpstr>
      <vt:lpstr>Nuovo clima culturale post II guerra mondiale Il Concilio Vaticano II  </vt:lpstr>
      <vt:lpstr>Vaticano II e il superamento del modello ecclesiologico della ‘sostituzione’</vt:lpstr>
      <vt:lpstr>La dichiarazione Nostra Aetate (1965) </vt:lpstr>
      <vt:lpstr>Riconoscimento della comune radice del Giudaismo del Secondo Tempio</vt:lpstr>
      <vt:lpstr>Il movimento ecumenico</vt:lpstr>
      <vt:lpstr>Un aspetto spesso trascurato...</vt:lpstr>
      <vt:lpstr>Gedaliah Alon (1901-1950) e la sua influenza su alcuni studi teologici </vt:lpstr>
      <vt:lpstr>Un nuovo approccio alla figura di Gesù. La valorizzazione di tutte le fonti. Nuove chiave di letture</vt:lpstr>
      <vt:lpstr>Per comprendere Gesù e il suo movimento bisogna conoscere la storia giudaica del suo tempo. Il giudaismo del tempo di Gesù è vario e articolato, animato da molti gruppi e orientamenti.     Riscoprire la giudaicità di Gesù vuol dire allora cercare di capire che tipo di giudeo fu Gesù; e che tipi di giudei furono i suoi seguaci; E quale rapporto mantenne con il mondo giudaico la missione «cristiana»? </vt:lpstr>
      <vt:lpstr>Qualche coordinata storica per orientarci nel Giudaismo antico</vt:lpstr>
      <vt:lpstr>Il mondo ellenistico (III sec. a.C. – I sec. a.C.)</vt:lpstr>
      <vt:lpstr>Il regno asmoneo (160 a.C.- 63 a.C.)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 lotta e abbraccio: giudaismo, ellenismo e cristianesimo tra III sec. a.C. e il II d.C.</dc:title>
  <dc:creator>dario garribba</dc:creator>
  <cp:lastModifiedBy>dario garribba</cp:lastModifiedBy>
  <cp:revision>69</cp:revision>
  <dcterms:created xsi:type="dcterms:W3CDTF">2020-09-15T14:21:02Z</dcterms:created>
  <dcterms:modified xsi:type="dcterms:W3CDTF">2025-10-21T19:01:37Z</dcterms:modified>
</cp:coreProperties>
</file>