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57" r:id="rId3"/>
    <p:sldId id="258" r:id="rId4"/>
    <p:sldId id="267" r:id="rId5"/>
    <p:sldId id="266" r:id="rId6"/>
    <p:sldId id="259" r:id="rId7"/>
    <p:sldId id="260" r:id="rId8"/>
    <p:sldId id="261" r:id="rId9"/>
    <p:sldId id="262" r:id="rId10"/>
    <p:sldId id="263"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546664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56247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4F6EE328-6AFF-436B-881F-213D56084544}" type="datetimeFigureOut">
              <a:rPr lang="en-US" smtClean="0"/>
              <a:t>3/16/2020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699731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smtClean="0"/>
              <a:t>3/16/2020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470074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smtClean="0"/>
              <a:t>3/16/2020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780112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smtClean="0"/>
              <a:t>3/16/2020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453890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smtClean="0"/>
              <a:t>3/16/2020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58474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smtClean="0"/>
              <a:t>3/16/2020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356717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2C5EFB91-0324-450E-B17F-36DC0ECCE413}" type="datetimeFigureOut">
              <a:rPr lang="en-US" smtClean="0"/>
              <a:t>3/16/2020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623172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548474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2E37674-C1BA-4107-9B06-6D4CAC3A3DF5}" type="datetimeFigureOut">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32193375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52E37674-C1BA-4107-9B06-6D4CAC3A3DF5}" type="datetimeFigureOut">
              <a:rPr lang="en-US" smtClean="0"/>
              <a:t>3/16/2020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01123948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4800" cap="small" dirty="0" smtClean="0"/>
              <a:t>Giudei e Pagani nelle chiese del Nuovo Testamento</a:t>
            </a:r>
            <a:endParaRPr lang="it-IT" sz="36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smtClean="0"/>
              <a:t>Dario Garribba</a:t>
            </a:r>
            <a:endParaRPr lang="it-IT" dirty="0"/>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smtClean="0"/>
              <a:t>Lezione 5</a:t>
            </a:r>
            <a:endParaRPr lang="it-IT" u="sng" dirty="0"/>
          </a:p>
        </p:txBody>
      </p:sp>
    </p:spTree>
    <p:extLst>
      <p:ext uri="{BB962C8B-B14F-4D97-AF65-F5344CB8AC3E}">
        <p14:creationId xmlns:p14="http://schemas.microsoft.com/office/powerpoint/2010/main" val="1369534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p:txBody>
          <a:bodyPr/>
          <a:lstStyle/>
          <a:p>
            <a:endParaRPr lang="it-IT" dirty="0" smtClean="0"/>
          </a:p>
          <a:p>
            <a:endParaRPr lang="it-IT" dirty="0"/>
          </a:p>
          <a:p>
            <a:endParaRPr lang="it-IT" dirty="0" smtClean="0"/>
          </a:p>
          <a:p>
            <a:endParaRPr lang="it-IT" dirty="0"/>
          </a:p>
        </p:txBody>
      </p:sp>
      <p:sp>
        <p:nvSpPr>
          <p:cNvPr id="3" name="CasellaDiTesto 2"/>
          <p:cNvSpPr txBox="1"/>
          <p:nvPr/>
        </p:nvSpPr>
        <p:spPr>
          <a:xfrm>
            <a:off x="8319752" y="1308620"/>
            <a:ext cx="3872248" cy="3108543"/>
          </a:xfrm>
          <a:prstGeom prst="rect">
            <a:avLst/>
          </a:prstGeom>
          <a:solidFill>
            <a:srgbClr val="FFC000"/>
          </a:solidFill>
        </p:spPr>
        <p:txBody>
          <a:bodyPr wrap="square" rtlCol="0">
            <a:spAutoFit/>
          </a:bodyPr>
          <a:lstStyle/>
          <a:p>
            <a:r>
              <a:rPr lang="it-IT" sz="2800" dirty="0" smtClean="0">
                <a:solidFill>
                  <a:prstClr val="black"/>
                </a:solidFill>
              </a:rPr>
              <a:t>È Stefano una figura isolata o è espressione di un certo tipo di giudaismo?</a:t>
            </a:r>
          </a:p>
          <a:p>
            <a:pPr marL="571500" indent="-571500">
              <a:buFont typeface="Arial" panose="020B0604020202020204" pitchFamily="34" charset="0"/>
              <a:buChar char="•"/>
            </a:pPr>
            <a:endParaRPr lang="it-IT" sz="2800" dirty="0" smtClean="0">
              <a:solidFill>
                <a:prstClr val="black"/>
              </a:solidFill>
            </a:endParaRPr>
          </a:p>
          <a:p>
            <a:pPr marL="571500" indent="-571500">
              <a:buFont typeface="Arial" panose="020B0604020202020204" pitchFamily="34" charset="0"/>
              <a:buChar char="•"/>
            </a:pPr>
            <a:endParaRPr lang="it-IT" sz="2800" dirty="0">
              <a:solidFill>
                <a:prstClr val="black"/>
              </a:solidFill>
            </a:endParaRPr>
          </a:p>
        </p:txBody>
      </p:sp>
      <p:sp>
        <p:nvSpPr>
          <p:cNvPr id="7" name="Titolo 6"/>
          <p:cNvSpPr>
            <a:spLocks noGrp="1"/>
          </p:cNvSpPr>
          <p:nvPr>
            <p:ph type="title"/>
          </p:nvPr>
        </p:nvSpPr>
        <p:spPr>
          <a:xfrm>
            <a:off x="8691307" y="169238"/>
            <a:ext cx="3200400" cy="1110922"/>
          </a:xfrm>
          <a:solidFill>
            <a:srgbClr val="FFC000"/>
          </a:solidFill>
        </p:spPr>
        <p:txBody>
          <a:bodyPr/>
          <a:lstStyle/>
          <a:p>
            <a:r>
              <a:rPr lang="it-IT" dirty="0" smtClean="0"/>
              <a:t>Temi da sviluppare</a:t>
            </a:r>
            <a:endParaRPr lang="it-IT" dirty="0"/>
          </a:p>
        </p:txBody>
      </p:sp>
      <p:sp>
        <p:nvSpPr>
          <p:cNvPr id="5" name="CasellaDiTesto 4"/>
          <p:cNvSpPr txBox="1"/>
          <p:nvPr/>
        </p:nvSpPr>
        <p:spPr>
          <a:xfrm>
            <a:off x="489397" y="1043189"/>
            <a:ext cx="5950040" cy="3693319"/>
          </a:xfrm>
          <a:prstGeom prst="rect">
            <a:avLst/>
          </a:prstGeom>
          <a:noFill/>
        </p:spPr>
        <p:txBody>
          <a:bodyPr wrap="square" rtlCol="0">
            <a:spAutoFit/>
          </a:bodyPr>
          <a:lstStyle/>
          <a:p>
            <a:r>
              <a:rPr lang="it-IT" dirty="0" smtClean="0"/>
              <a:t>La figura di Stefano è assolutamente decisiva per lo svolgimento letterario e teologico di </a:t>
            </a:r>
            <a:r>
              <a:rPr lang="it-IT" i="1" dirty="0" smtClean="0"/>
              <a:t>Atti</a:t>
            </a:r>
            <a:r>
              <a:rPr lang="it-IT" dirty="0" smtClean="0"/>
              <a:t>. È dalla morte di Stefano che scaturirà la fuga degli </a:t>
            </a:r>
            <a:r>
              <a:rPr lang="it-IT" dirty="0" err="1" smtClean="0"/>
              <a:t>ellenisiti</a:t>
            </a:r>
            <a:r>
              <a:rPr lang="it-IT" dirty="0" smtClean="0"/>
              <a:t> da cui avrà origine la missione ai gentili; e a Stefano Luca affida uno dei più lunghi discorsi di </a:t>
            </a:r>
            <a:r>
              <a:rPr lang="it-IT" i="1" dirty="0" smtClean="0"/>
              <a:t>Atti,</a:t>
            </a:r>
            <a:r>
              <a:rPr lang="it-IT" dirty="0" smtClean="0"/>
              <a:t> portatore di un articolato messaggio teologico. Ma quanto c’ di storicamente fondato in quanto Luca riporta? </a:t>
            </a:r>
          </a:p>
          <a:p>
            <a:endParaRPr lang="it-IT" dirty="0"/>
          </a:p>
          <a:p>
            <a:r>
              <a:rPr lang="it-IT" dirty="0" smtClean="0"/>
              <a:t>Il primo L’invito è leggere con grande spirito di osservazione il capitolo 7 degli </a:t>
            </a:r>
            <a:r>
              <a:rPr lang="it-IT" i="1" dirty="0" smtClean="0"/>
              <a:t>Atti degli Apostoli</a:t>
            </a:r>
            <a:r>
              <a:rPr lang="it-IT" dirty="0" smtClean="0"/>
              <a:t>, provando a immaginare lo sfondo storico della Gerusalemme degli anni 30 del I secolo.  </a:t>
            </a:r>
            <a:endParaRPr lang="it-IT" dirty="0"/>
          </a:p>
        </p:txBody>
      </p:sp>
    </p:spTree>
    <p:extLst>
      <p:ext uri="{BB962C8B-B14F-4D97-AF65-F5344CB8AC3E}">
        <p14:creationId xmlns:p14="http://schemas.microsoft.com/office/powerpoint/2010/main" val="1414974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8550275" y="2422525"/>
            <a:ext cx="3200400" cy="3292475"/>
          </a:xfrm>
        </p:spPr>
        <p:txBody>
          <a:bodyPr rtlCol="0"/>
          <a:lstStyle/>
          <a:p>
            <a:pPr eaLnBrk="1" fontAlgn="auto" hangingPunct="1">
              <a:spcAft>
                <a:spcPts val="0"/>
              </a:spcAft>
              <a:buClr>
                <a:schemeClr val="accent1">
                  <a:lumMod val="75000"/>
                </a:schemeClr>
              </a:buClr>
              <a:defRPr/>
            </a:pPr>
            <a:endParaRPr lang="it-IT" dirty="0" smtClean="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smtClean="0"/>
          </a:p>
          <a:p>
            <a:pPr eaLnBrk="1" fontAlgn="auto" hangingPunct="1">
              <a:spcAft>
                <a:spcPts val="0"/>
              </a:spcAft>
              <a:buClr>
                <a:schemeClr val="accent1">
                  <a:lumMod val="75000"/>
                </a:schemeClr>
              </a:buClr>
              <a:defRPr/>
            </a:pPr>
            <a:endParaRPr lang="it-IT" dirty="0"/>
          </a:p>
        </p:txBody>
      </p:sp>
      <p:pic>
        <p:nvPicPr>
          <p:cNvPr id="7172"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94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p:cNvSpPr>
            <a:spLocks noGrp="1"/>
          </p:cNvSpPr>
          <p:nvPr>
            <p:ph type="title"/>
          </p:nvPr>
        </p:nvSpPr>
        <p:spPr/>
        <p:txBody>
          <a:bodyPr>
            <a:normAutofit fontScale="90000"/>
          </a:bodyPr>
          <a:lstStyle/>
          <a:p>
            <a:r>
              <a:rPr lang="it-IT" dirty="0" smtClean="0"/>
              <a:t>Cosa sappiamo di Stefano? </a:t>
            </a:r>
            <a:r>
              <a:rPr lang="it-IT" i="1" dirty="0" smtClean="0"/>
              <a:t>Atti</a:t>
            </a:r>
            <a:r>
              <a:rPr lang="it-IT" dirty="0" smtClean="0"/>
              <a:t> è la nostra unica fonte</a:t>
            </a:r>
            <a:endParaRPr lang="it-IT" dirty="0"/>
          </a:p>
        </p:txBody>
      </p:sp>
    </p:spTree>
    <p:extLst>
      <p:ext uri="{BB962C8B-B14F-4D97-AF65-F5344CB8AC3E}">
        <p14:creationId xmlns:p14="http://schemas.microsoft.com/office/powerpoint/2010/main" val="4059618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Ci sono giudei di lingua greca a Gerusalemme?</a:t>
            </a:r>
            <a:endParaRPr lang="it-IT" dirty="0"/>
          </a:p>
        </p:txBody>
      </p:sp>
      <p:sp>
        <p:nvSpPr>
          <p:cNvPr id="3" name="Segnaposto immagine 2"/>
          <p:cNvSpPr>
            <a:spLocks noGrp="1"/>
          </p:cNvSpPr>
          <p:nvPr>
            <p:ph type="pic" idx="1"/>
          </p:nvPr>
        </p:nvSpPr>
        <p:spPr/>
      </p:sp>
      <p:sp>
        <p:nvSpPr>
          <p:cNvPr id="4" name="Segnaposto testo 3"/>
          <p:cNvSpPr>
            <a:spLocks noGrp="1"/>
          </p:cNvSpPr>
          <p:nvPr>
            <p:ph type="body" sz="half" idx="2"/>
          </p:nvPr>
        </p:nvSpPr>
        <p:spPr/>
        <p:txBody>
          <a:bodyPr/>
          <a:lstStyle/>
          <a:p>
            <a:r>
              <a:rPr lang="it-IT" dirty="0" smtClean="0"/>
              <a:t>E in cosa si distinguono dagli altri Giudei?</a:t>
            </a:r>
            <a:endParaRPr lang="it-IT" dirty="0"/>
          </a:p>
        </p:txBody>
      </p:sp>
      <p:sp>
        <p:nvSpPr>
          <p:cNvPr id="5" name="Rettangolo 4"/>
          <p:cNvSpPr/>
          <p:nvPr/>
        </p:nvSpPr>
        <p:spPr>
          <a:xfrm>
            <a:off x="291922" y="1412486"/>
            <a:ext cx="6096000" cy="4154984"/>
          </a:xfrm>
          <a:prstGeom prst="rect">
            <a:avLst/>
          </a:prstGeom>
        </p:spPr>
        <p:txBody>
          <a:bodyPr>
            <a:spAutoFit/>
          </a:bodyPr>
          <a:lstStyle/>
          <a:p>
            <a:r>
              <a:rPr lang="it-IT" altLang="it-IT" sz="2400" i="1" smtClean="0"/>
              <a:t>At</a:t>
            </a:r>
            <a:r>
              <a:rPr lang="it-IT" altLang="it-IT" sz="2400" smtClean="0"/>
              <a:t> 6,8ss</a:t>
            </a:r>
          </a:p>
          <a:p>
            <a:endParaRPr lang="it-IT" altLang="it-IT" sz="2400" dirty="0" smtClean="0"/>
          </a:p>
          <a:p>
            <a:r>
              <a:rPr lang="it-IT" altLang="it-IT" sz="2400" dirty="0" smtClean="0"/>
              <a:t>Stefano </a:t>
            </a:r>
            <a:r>
              <a:rPr lang="it-IT" altLang="it-IT" sz="2400" dirty="0"/>
              <a:t>intanto, pieno di grazia e di potenza, faceva grandi prodigi e segni tra il popolo. Allora alcuni della sinagoga detta dei Liberti, dei Cirenei, degli Alessandrini e di quelli della </a:t>
            </a:r>
            <a:r>
              <a:rPr lang="it-IT" altLang="it-IT" sz="2400" dirty="0" err="1"/>
              <a:t>Cilìcia</a:t>
            </a:r>
            <a:r>
              <a:rPr lang="it-IT" altLang="it-IT" sz="2400" dirty="0"/>
              <a:t> e dell’Asia, si alzarono a discutere con Stefano, ma non riuscivano a resistere alla sapienza e allo Spirito con cui egli parlava. </a:t>
            </a:r>
            <a:endParaRPr lang="it-IT" sz="2400" dirty="0"/>
          </a:p>
        </p:txBody>
      </p:sp>
    </p:spTree>
    <p:extLst>
      <p:ext uri="{BB962C8B-B14F-4D97-AF65-F5344CB8AC3E}">
        <p14:creationId xmlns:p14="http://schemas.microsoft.com/office/powerpoint/2010/main" val="258410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49640" y="685800"/>
            <a:ext cx="3200400" cy="1014211"/>
          </a:xfrm>
        </p:spPr>
        <p:txBody>
          <a:bodyPr/>
          <a:lstStyle/>
          <a:p>
            <a:r>
              <a:rPr lang="it-IT" dirty="0" smtClean="0"/>
              <a:t>Iscrizione di </a:t>
            </a:r>
            <a:r>
              <a:rPr lang="it-IT" dirty="0" err="1" smtClean="0"/>
              <a:t>Teodoto</a:t>
            </a:r>
            <a:endParaRPr lang="it-IT" dirty="0"/>
          </a:p>
        </p:txBody>
      </p:sp>
      <p:pic>
        <p:nvPicPr>
          <p:cNvPr id="5" name="Segnaposto immagine 4"/>
          <p:cNvPicPr>
            <a:picLocks noGrp="1" noChangeAspect="1"/>
          </p:cNvPicPr>
          <p:nvPr>
            <p:ph type="pic" idx="1"/>
          </p:nvPr>
        </p:nvPicPr>
        <p:blipFill>
          <a:blip r:embed="rId2"/>
          <a:srcRect l="2170" r="2170"/>
          <a:stretch>
            <a:fillRect/>
          </a:stretch>
        </p:blipFill>
        <p:spPr>
          <a:prstGeom prst="rect">
            <a:avLst/>
          </a:prstGeom>
        </p:spPr>
      </p:pic>
      <p:sp>
        <p:nvSpPr>
          <p:cNvPr id="4" name="Segnaposto testo 3"/>
          <p:cNvSpPr>
            <a:spLocks noGrp="1"/>
          </p:cNvSpPr>
          <p:nvPr>
            <p:ph type="body" sz="half" idx="2"/>
          </p:nvPr>
        </p:nvSpPr>
        <p:spPr>
          <a:xfrm>
            <a:off x="8549640" y="1906073"/>
            <a:ext cx="3200400" cy="3808927"/>
          </a:xfrm>
        </p:spPr>
        <p:txBody>
          <a:bodyPr>
            <a:normAutofit fontScale="92500"/>
          </a:bodyPr>
          <a:lstStyle/>
          <a:p>
            <a:r>
              <a:rPr lang="it-IT" dirty="0" smtClean="0"/>
              <a:t>Attesta la presenza di una sinagoga a Gerusalemme prima del 70. </a:t>
            </a:r>
          </a:p>
          <a:p>
            <a:r>
              <a:rPr lang="it-IT" dirty="0"/>
              <a:t>L’iscrizione afferma che </a:t>
            </a:r>
            <a:r>
              <a:rPr lang="it-IT" dirty="0" err="1"/>
              <a:t>Teodoto</a:t>
            </a:r>
            <a:r>
              <a:rPr lang="it-IT" dirty="0"/>
              <a:t>, come pure suo padre e suo nonno, aveva il titolo di </a:t>
            </a:r>
            <a:r>
              <a:rPr lang="it-IT" dirty="0" err="1"/>
              <a:t>archisinagogo</a:t>
            </a:r>
            <a:r>
              <a:rPr lang="it-IT" dirty="0"/>
              <a:t>, in greco </a:t>
            </a:r>
            <a:r>
              <a:rPr lang="it-IT" dirty="0" err="1"/>
              <a:t>archisynàgogos</a:t>
            </a:r>
            <a:r>
              <a:rPr lang="it-IT" dirty="0"/>
              <a:t> (“capo della sinagoga”), titolo che compare varie volte nelle Scritture Greche Cristiane (</a:t>
            </a:r>
            <a:r>
              <a:rPr lang="it-IT" dirty="0" err="1"/>
              <a:t>Mr</a:t>
            </a:r>
            <a:r>
              <a:rPr lang="it-IT" dirty="0"/>
              <a:t> 5:35; Lu 8:49; At 13:15; 18:8, 17). Afferma inoltre che </a:t>
            </a:r>
            <a:r>
              <a:rPr lang="it-IT" dirty="0" err="1"/>
              <a:t>Teodoto</a:t>
            </a:r>
            <a:r>
              <a:rPr lang="it-IT" dirty="0"/>
              <a:t> edificò alloggi per coloro che arrivavano in città da altri luoghi. Probabilmente ci si riferisce agli alloggi usati dagli ebrei che giungevano a Gerusalemme da fuori città, in particolare in occasione delle feste annuali (At 2:5).</a:t>
            </a:r>
          </a:p>
        </p:txBody>
      </p:sp>
    </p:spTree>
    <p:extLst>
      <p:ext uri="{BB962C8B-B14F-4D97-AF65-F5344CB8AC3E}">
        <p14:creationId xmlns:p14="http://schemas.microsoft.com/office/powerpoint/2010/main" val="1462509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962025" y="754063"/>
            <a:ext cx="4754563" cy="5619750"/>
          </a:xfrm>
          <a:ln w="38100">
            <a:solidFill>
              <a:srgbClr val="FFC000"/>
            </a:solidFill>
            <a:miter lim="800000"/>
            <a:headEnd/>
            <a:tailEnd/>
          </a:ln>
        </p:spPr>
        <p:txBody>
          <a:bodyPr>
            <a:normAutofit fontScale="92500" lnSpcReduction="10000"/>
          </a:bodyPr>
          <a:lstStyle/>
          <a:p>
            <a:pPr marL="0" indent="0" algn="just" eaLnBrk="1" hangingPunct="1">
              <a:lnSpc>
                <a:spcPct val="100000"/>
              </a:lnSpc>
              <a:buFont typeface="Wingdings" pitchFamily="2" charset="2"/>
              <a:buNone/>
            </a:pPr>
            <a:r>
              <a:rPr lang="it-IT" altLang="it-IT" sz="1800" dirty="0" smtClean="0"/>
              <a:t> Stefano intanto, pieno di grazia e di potenza, faceva grandi prodigi e segni tra il popolo. Allora alcuni della sinagoga detta dei Liberti, dei Cirenei, degli Alessandrini e di quelli della </a:t>
            </a:r>
            <a:r>
              <a:rPr lang="it-IT" altLang="it-IT" sz="1800" dirty="0" err="1" smtClean="0"/>
              <a:t>Cilìcia</a:t>
            </a:r>
            <a:r>
              <a:rPr lang="it-IT" altLang="it-IT" sz="1800" dirty="0" smtClean="0"/>
              <a:t> e dell’Asia, si alzarono a discutere con Stefano, ma non riuscivano a resistere alla sapienza e allo Spirito con cui egli parlava. Allora istigarono alcuni perché dicessero: «Lo abbiamo udito pronunciare parole blasfeme contro Mosè e contro Dio». E così sollevarono il popolo, gli anziani e gli scribi, gli piombarono addosso, lo catturarono e lo condussero davanti al sinedrio. Presentarono quindi falsi testimoni, che dissero: «Costui non fa che parlare contro questo luogo santo e contro la Legge. Lo abbiamo infatti udito dichiarare che Gesù, questo Nazareno, distruggerà questo luogo e sovvertirà le usanze che Mosè ci ha tramandato».</a:t>
            </a:r>
            <a:r>
              <a:rPr lang="it-IT" altLang="it-IT" sz="1800" b="1" dirty="0" smtClean="0"/>
              <a:t/>
            </a:r>
            <a:br>
              <a:rPr lang="it-IT" altLang="it-IT" sz="1800" b="1" dirty="0" smtClean="0"/>
            </a:br>
            <a:endParaRPr lang="it-IT" altLang="it-IT" sz="1800" b="1" dirty="0" smtClean="0"/>
          </a:p>
        </p:txBody>
      </p:sp>
      <p:sp>
        <p:nvSpPr>
          <p:cNvPr id="8195" name="Segnaposto contenuto 2"/>
          <p:cNvSpPr>
            <a:spLocks noGrp="1"/>
          </p:cNvSpPr>
          <p:nvPr>
            <p:ph sz="half" idx="1"/>
          </p:nvPr>
        </p:nvSpPr>
        <p:spPr>
          <a:xfrm>
            <a:off x="6135688" y="754063"/>
            <a:ext cx="4754562" cy="5619750"/>
          </a:xfrm>
          <a:ln w="38100">
            <a:solidFill>
              <a:srgbClr val="FFC000"/>
            </a:solidFill>
            <a:miter lim="800000"/>
            <a:headEnd/>
            <a:tailEnd/>
          </a:ln>
        </p:spPr>
        <p:txBody>
          <a:bodyPr/>
          <a:lstStyle/>
          <a:p>
            <a:pPr marL="0" indent="0" algn="just" eaLnBrk="1" hangingPunct="1">
              <a:buFont typeface="Wingdings" pitchFamily="2" charset="2"/>
              <a:buNone/>
            </a:pPr>
            <a:r>
              <a:rPr lang="el-GR" altLang="it-IT" sz="1800" smtClean="0"/>
              <a:t>Στέφανος δὲ πλήρης χάριτος καὶ δυνάμεως ἐποίει τέρατα καὶ σημεῖα μεγάλα ἐν τῷ λαῷ.</a:t>
            </a:r>
            <a:endParaRPr lang="it-IT" altLang="it-IT" sz="1800" smtClean="0"/>
          </a:p>
          <a:p>
            <a:pPr marL="0" indent="0" algn="just" eaLnBrk="1" hangingPunct="1">
              <a:buFont typeface="Wingdings" pitchFamily="2" charset="2"/>
              <a:buNone/>
            </a:pPr>
            <a:r>
              <a:rPr lang="it-IT" altLang="it-IT" sz="1800" smtClean="0"/>
              <a:t>Ἀνέστησαν δέ τινες τῶν ἐκ τῆς συναγωγῆς τῆς λεγομένης Λιβερτίνων καὶ Κυρηναίων καὶ Ἀλεξανδρέων καὶ τῶν ἀπὸ Κιλικίας καὶ Ἀσίας συνζητοῦντες τῷ Στεφάνῳ, καὶ οὐκ ἴσχυον ἀντιστῆναι τῇ σοφίᾳ καὶ τῷ πνεύματι ᾧ ἐλάλει. tότε ὑπέβαλον ἄνδρας λέγοντας ὅτι Ἀκηκόαμεν αὐτοῦ λαλοῦντος ῥήματα βλάσφημα εἰς Μωυσῆν καὶ τὸν θεόν: συνεκίνησάν τε τὸν λαὸν καὶ τοὺς πρεσβυτέρους καὶ τοὺς γραμματεῖς, καὶ ἐπιστάντες συνήρπασαν αὐτὸν καὶ ἤγαγον εἰς τὸ συνέδριον, ἔστησάν τε μάρτυρας ψευδεῖς λέγοντας Ὁ ἄνθρωπος οὗτος οὐ παύεται λαλῶν ῥήματα κατὰ τοῦ τόπου τοῦ ἁγίου [τούτου] καὶ τοῦ νόμου, ἀκηκόαμεν γὰρ αὐτοῦ λέγοντος ὅτι Ἰησοῦς ὁ Ναζωραῖος οὗτος καταλύσει τὸν τόπον τοῦτον καὶ ἀλλάξει τὰ ἔθη ἃ παρέδωκεν ἡμῖν Μωυσῆς.</a:t>
            </a:r>
          </a:p>
        </p:txBody>
      </p:sp>
      <p:sp>
        <p:nvSpPr>
          <p:cNvPr id="17413" name="Text Box 5"/>
          <p:cNvSpPr txBox="1">
            <a:spLocks noChangeArrowheads="1"/>
          </p:cNvSpPr>
          <p:nvPr/>
        </p:nvSpPr>
        <p:spPr bwMode="auto">
          <a:xfrm>
            <a:off x="1429555" y="52388"/>
            <a:ext cx="7598535" cy="36671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p:spPr>
        <p:txBody>
          <a:bodyPr>
            <a:spAutoFit/>
          </a:bodyPr>
          <a:lstStyle>
            <a:lvl1pPr>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a:defRPr>
                <a:solidFill>
                  <a:schemeClr val="tx1"/>
                </a:solidFill>
                <a:latin typeface="Trebuchet MS" panose="020B0603020202020204" pitchFamily="34" charset="0"/>
              </a:defRPr>
            </a:lvl3pPr>
            <a:lvl4pPr>
              <a:defRPr>
                <a:solidFill>
                  <a:schemeClr val="tx1"/>
                </a:solidFill>
                <a:latin typeface="Trebuchet MS" panose="020B0603020202020204" pitchFamily="34" charset="0"/>
              </a:defRPr>
            </a:lvl4pPr>
            <a:lvl5pPr>
              <a:defRPr>
                <a:solidFill>
                  <a:schemeClr val="tx1"/>
                </a:solidFill>
                <a:latin typeface="Trebuchet MS" panose="020B0603020202020204" pitchFamily="34" charset="0"/>
              </a:defRPr>
            </a:lvl5pPr>
            <a:lvl6pPr fontAlgn="base">
              <a:spcBef>
                <a:spcPct val="0"/>
              </a:spcBef>
              <a:spcAft>
                <a:spcPct val="0"/>
              </a:spcAft>
              <a:defRPr>
                <a:solidFill>
                  <a:schemeClr val="tx1"/>
                </a:solidFill>
                <a:latin typeface="Trebuchet MS" panose="020B0603020202020204" pitchFamily="34" charset="0"/>
              </a:defRPr>
            </a:lvl6pPr>
            <a:lvl7pPr fontAlgn="base">
              <a:spcBef>
                <a:spcPct val="0"/>
              </a:spcBef>
              <a:spcAft>
                <a:spcPct val="0"/>
              </a:spcAft>
              <a:defRPr>
                <a:solidFill>
                  <a:schemeClr val="tx1"/>
                </a:solidFill>
                <a:latin typeface="Trebuchet MS" panose="020B0603020202020204" pitchFamily="34" charset="0"/>
              </a:defRPr>
            </a:lvl7pPr>
            <a:lvl8pPr fontAlgn="base">
              <a:spcBef>
                <a:spcPct val="0"/>
              </a:spcBef>
              <a:spcAft>
                <a:spcPct val="0"/>
              </a:spcAft>
              <a:defRPr>
                <a:solidFill>
                  <a:schemeClr val="tx1"/>
                </a:solidFill>
                <a:latin typeface="Trebuchet MS" panose="020B0603020202020204" pitchFamily="34" charset="0"/>
              </a:defRPr>
            </a:lvl8pPr>
            <a:lvl9pPr fontAlgn="base">
              <a:spcBef>
                <a:spcPct val="0"/>
              </a:spcBef>
              <a:spcAft>
                <a:spcPct val="0"/>
              </a:spcAft>
              <a:defRPr>
                <a:solidFill>
                  <a:schemeClr val="tx1"/>
                </a:solidFill>
                <a:latin typeface="Trebuchet MS" panose="020B0603020202020204" pitchFamily="34" charset="0"/>
              </a:defRPr>
            </a:lvl9pPr>
          </a:lstStyle>
          <a:p>
            <a:pPr algn="ctr" defTabSz="914400" eaLnBrk="1" hangingPunct="1">
              <a:defRPr/>
            </a:pPr>
            <a:r>
              <a:rPr lang="it-IT" altLang="it-IT" dirty="0" smtClean="0">
                <a:latin typeface="Arial" panose="020B0604020202020204" pitchFamily="34" charset="0"/>
              </a:rPr>
              <a:t>Atti 6,8-14</a:t>
            </a:r>
          </a:p>
        </p:txBody>
      </p:sp>
    </p:spTree>
    <p:extLst>
      <p:ext uri="{BB962C8B-B14F-4D97-AF65-F5344CB8AC3E}">
        <p14:creationId xmlns:p14="http://schemas.microsoft.com/office/powerpoint/2010/main" val="2889797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contenuto 2"/>
          <p:cNvSpPr>
            <a:spLocks noGrp="1"/>
          </p:cNvSpPr>
          <p:nvPr>
            <p:ph sz="half" idx="1"/>
          </p:nvPr>
        </p:nvSpPr>
        <p:spPr>
          <a:xfrm>
            <a:off x="962025" y="754063"/>
            <a:ext cx="4754563" cy="5619750"/>
          </a:xfrm>
          <a:ln w="38100">
            <a:solidFill>
              <a:srgbClr val="FFC000"/>
            </a:solidFill>
            <a:miter lim="800000"/>
            <a:headEnd/>
            <a:tailEnd/>
          </a:ln>
        </p:spPr>
        <p:txBody>
          <a:bodyPr>
            <a:normAutofit lnSpcReduction="10000"/>
          </a:bodyPr>
          <a:lstStyle/>
          <a:p>
            <a:pPr marL="0" indent="0" eaLnBrk="1" hangingPunct="1">
              <a:lnSpc>
                <a:spcPct val="100000"/>
              </a:lnSpc>
              <a:buFont typeface="Wingdings" pitchFamily="2" charset="2"/>
              <a:buNone/>
            </a:pPr>
            <a:r>
              <a:rPr lang="it-IT" altLang="it-IT" sz="1800" smtClean="0"/>
              <a:t> </a:t>
            </a:r>
            <a:r>
              <a:rPr lang="it-IT" altLang="it-IT" smtClean="0"/>
              <a:t> </a:t>
            </a:r>
            <a:r>
              <a:rPr lang="it-IT" altLang="it-IT" sz="1800" smtClean="0"/>
              <a:t>I nostri padri avevano nel deserto la tenda della testimonianza, come aveva ordinato colui che aveva detto a Mosè di farla secondo il modello da lui veduto.  I nostri padri, guidati da Giosuè, dopo averla ricevuta, la trasportarono nel paese posseduto dai popoli che Dio scacciò davanti a loro. Là rimase fino ai tempi di Davide,  il quale trovò grazia davanti a Dio, e chiese di poter preparare lui una dimora al Dio di Giacobbe.  Fu invece Salomone che gli costruì una casa. L'Altissimo però non abita in edifici fatti da mano d'uomo, come dice il profeta:</a:t>
            </a:r>
            <a:br>
              <a:rPr lang="it-IT" altLang="it-IT" sz="1800" smtClean="0"/>
            </a:br>
            <a:r>
              <a:rPr lang="it-IT" altLang="it-IT" sz="1800" i="1" smtClean="0"/>
              <a:t>"Il cielo è il mio trono,</a:t>
            </a:r>
            <a:br>
              <a:rPr lang="it-IT" altLang="it-IT" sz="1800" i="1" smtClean="0"/>
            </a:br>
            <a:r>
              <a:rPr lang="it-IT" altLang="it-IT" sz="1800" i="1" smtClean="0"/>
              <a:t>e la terra lo sgabello dei miei piedi.</a:t>
            </a:r>
            <a:br>
              <a:rPr lang="it-IT" altLang="it-IT" sz="1800" i="1" smtClean="0"/>
            </a:br>
            <a:r>
              <a:rPr lang="it-IT" altLang="it-IT" sz="1800" i="1" smtClean="0"/>
              <a:t>Quale casa mi costruirete, dice il Signore,</a:t>
            </a:r>
            <a:br>
              <a:rPr lang="it-IT" altLang="it-IT" sz="1800" i="1" smtClean="0"/>
            </a:br>
            <a:r>
              <a:rPr lang="it-IT" altLang="it-IT" sz="1800" i="1" smtClean="0"/>
              <a:t>o quale sarà il luogo del mio riposo?</a:t>
            </a:r>
            <a:br>
              <a:rPr lang="it-IT" altLang="it-IT" sz="1800" i="1" smtClean="0"/>
            </a:br>
            <a:r>
              <a:rPr lang="it-IT" altLang="it-IT" sz="1800" i="1" smtClean="0"/>
              <a:t>Non ha la mia mano creato tutte queste cose</a:t>
            </a:r>
            <a:r>
              <a:rPr lang="it-IT" altLang="it-IT" sz="1800" smtClean="0"/>
              <a:t>?"</a:t>
            </a:r>
            <a:r>
              <a:rPr lang="it-IT" altLang="it-IT" sz="1800" b="1" smtClean="0"/>
              <a:t/>
            </a:r>
            <a:br>
              <a:rPr lang="it-IT" altLang="it-IT" sz="1800" b="1" smtClean="0"/>
            </a:br>
            <a:endParaRPr lang="it-IT" altLang="it-IT" sz="1800" b="1" smtClean="0"/>
          </a:p>
        </p:txBody>
      </p:sp>
      <p:sp>
        <p:nvSpPr>
          <p:cNvPr id="17413" name="Text Box 5"/>
          <p:cNvSpPr txBox="1">
            <a:spLocks noChangeArrowheads="1"/>
          </p:cNvSpPr>
          <p:nvPr/>
        </p:nvSpPr>
        <p:spPr bwMode="auto">
          <a:xfrm>
            <a:off x="1429555" y="52388"/>
            <a:ext cx="7598535" cy="36671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p:spPr>
        <p:txBody>
          <a:bodyPr>
            <a:spAutoFit/>
          </a:bodyPr>
          <a:lstStyle>
            <a:lvl1pPr>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a:defRPr>
                <a:solidFill>
                  <a:schemeClr val="tx1"/>
                </a:solidFill>
                <a:latin typeface="Trebuchet MS" panose="020B0603020202020204" pitchFamily="34" charset="0"/>
              </a:defRPr>
            </a:lvl3pPr>
            <a:lvl4pPr>
              <a:defRPr>
                <a:solidFill>
                  <a:schemeClr val="tx1"/>
                </a:solidFill>
                <a:latin typeface="Trebuchet MS" panose="020B0603020202020204" pitchFamily="34" charset="0"/>
              </a:defRPr>
            </a:lvl4pPr>
            <a:lvl5pPr>
              <a:defRPr>
                <a:solidFill>
                  <a:schemeClr val="tx1"/>
                </a:solidFill>
                <a:latin typeface="Trebuchet MS" panose="020B0603020202020204" pitchFamily="34" charset="0"/>
              </a:defRPr>
            </a:lvl5pPr>
            <a:lvl6pPr fontAlgn="base">
              <a:spcBef>
                <a:spcPct val="0"/>
              </a:spcBef>
              <a:spcAft>
                <a:spcPct val="0"/>
              </a:spcAft>
              <a:defRPr>
                <a:solidFill>
                  <a:schemeClr val="tx1"/>
                </a:solidFill>
                <a:latin typeface="Trebuchet MS" panose="020B0603020202020204" pitchFamily="34" charset="0"/>
              </a:defRPr>
            </a:lvl6pPr>
            <a:lvl7pPr fontAlgn="base">
              <a:spcBef>
                <a:spcPct val="0"/>
              </a:spcBef>
              <a:spcAft>
                <a:spcPct val="0"/>
              </a:spcAft>
              <a:defRPr>
                <a:solidFill>
                  <a:schemeClr val="tx1"/>
                </a:solidFill>
                <a:latin typeface="Trebuchet MS" panose="020B0603020202020204" pitchFamily="34" charset="0"/>
              </a:defRPr>
            </a:lvl7pPr>
            <a:lvl8pPr fontAlgn="base">
              <a:spcBef>
                <a:spcPct val="0"/>
              </a:spcBef>
              <a:spcAft>
                <a:spcPct val="0"/>
              </a:spcAft>
              <a:defRPr>
                <a:solidFill>
                  <a:schemeClr val="tx1"/>
                </a:solidFill>
                <a:latin typeface="Trebuchet MS" panose="020B0603020202020204" pitchFamily="34" charset="0"/>
              </a:defRPr>
            </a:lvl8pPr>
            <a:lvl9pPr fontAlgn="base">
              <a:spcBef>
                <a:spcPct val="0"/>
              </a:spcBef>
              <a:spcAft>
                <a:spcPct val="0"/>
              </a:spcAft>
              <a:defRPr>
                <a:solidFill>
                  <a:schemeClr val="tx1"/>
                </a:solidFill>
                <a:latin typeface="Trebuchet MS" panose="020B0603020202020204" pitchFamily="34" charset="0"/>
              </a:defRPr>
            </a:lvl9pPr>
          </a:lstStyle>
          <a:p>
            <a:pPr algn="ctr" defTabSz="914400" eaLnBrk="1" hangingPunct="1">
              <a:defRPr/>
            </a:pPr>
            <a:r>
              <a:rPr lang="it-IT" altLang="it-IT" dirty="0" smtClean="0">
                <a:latin typeface="Arial" panose="020B0604020202020204" pitchFamily="34" charset="0"/>
              </a:rPr>
              <a:t>Atti 6,8-14</a:t>
            </a:r>
          </a:p>
        </p:txBody>
      </p:sp>
      <p:sp>
        <p:nvSpPr>
          <p:cNvPr id="3" name="CasellaDiTesto 2"/>
          <p:cNvSpPr txBox="1"/>
          <p:nvPr/>
        </p:nvSpPr>
        <p:spPr>
          <a:xfrm>
            <a:off x="6478074" y="1648496"/>
            <a:ext cx="3322750" cy="3693319"/>
          </a:xfrm>
          <a:prstGeom prst="rect">
            <a:avLst/>
          </a:prstGeom>
          <a:solidFill>
            <a:srgbClr val="FFC000"/>
          </a:solidFill>
          <a:ln>
            <a:solidFill>
              <a:srgbClr val="FFC000"/>
            </a:solidFill>
          </a:ln>
        </p:spPr>
        <p:txBody>
          <a:bodyPr wrap="square" rtlCol="0">
            <a:spAutoFit/>
          </a:bodyPr>
          <a:lstStyle/>
          <a:p>
            <a:r>
              <a:rPr lang="it-IT" dirty="0" smtClean="0"/>
              <a:t>Problema:</a:t>
            </a:r>
          </a:p>
          <a:p>
            <a:r>
              <a:rPr lang="it-IT" dirty="0" smtClean="0"/>
              <a:t>C’è un’opposizione alla gestione del tempio? o si sta negando la necessità del tempio e del culto ad esso collegato?</a:t>
            </a:r>
          </a:p>
          <a:p>
            <a:r>
              <a:rPr lang="it-IT" dirty="0" smtClean="0"/>
              <a:t>È una convinzione solo di Stefano maturata con la fede in Gesù? </a:t>
            </a:r>
          </a:p>
          <a:p>
            <a:r>
              <a:rPr lang="it-IT" dirty="0" smtClean="0"/>
              <a:t>o appartiene anche ad altri già esisteva, è cioè una corrente di pensiero già presente nel giudaismo del I secolo?</a:t>
            </a:r>
            <a:endParaRPr lang="it-IT" dirty="0"/>
          </a:p>
        </p:txBody>
      </p:sp>
    </p:spTree>
    <p:extLst>
      <p:ext uri="{BB962C8B-B14F-4D97-AF65-F5344CB8AC3E}">
        <p14:creationId xmlns:p14="http://schemas.microsoft.com/office/powerpoint/2010/main" val="13996967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069975" y="876300"/>
            <a:ext cx="9928225" cy="5295900"/>
          </a:xfrm>
        </p:spPr>
        <p:txBody>
          <a:bodyPr>
            <a:normAutofit lnSpcReduction="10000"/>
          </a:bodyPr>
          <a:lstStyle/>
          <a:p>
            <a:pPr marL="0" indent="0">
              <a:buFont typeface="Wingdings" pitchFamily="2" charset="2"/>
              <a:buNone/>
              <a:defRPr/>
            </a:pPr>
            <a:r>
              <a:rPr lang="it-IT" dirty="0" smtClean="0"/>
              <a:t>Testardi e incirconcisi nel cuore e nelle orecchie, voi opponete sempre resistenza allo Spirito Santo. Come i vostri padri, così siete anche voi. 52Quale dei profeti i vostri padri non hanno perseguitato? Essi uccisero quelli che preannunciavano la venuta del Giusto, del quale voi ora siete diventati traditori e uccisori, 53voi che avete ricevuto la Legge mediante ordini dati dagli angeli e non l’avete osservata».</a:t>
            </a:r>
            <a:br>
              <a:rPr lang="it-IT" dirty="0" smtClean="0"/>
            </a:br>
            <a:r>
              <a:rPr lang="it-IT" dirty="0" smtClean="0"/>
              <a:t>54All’udire queste cose, erano furibondi in cuor loro e digrignavano i denti contro Stefano</a:t>
            </a:r>
          </a:p>
          <a:p>
            <a:pPr>
              <a:defRPr/>
            </a:pPr>
            <a:endParaRPr lang="it-IT" altLang="it-IT" dirty="0" smtClean="0"/>
          </a:p>
          <a:p>
            <a:pPr marL="0" indent="0">
              <a:lnSpc>
                <a:spcPct val="150000"/>
              </a:lnSpc>
              <a:buFont typeface="Wingdings" pitchFamily="2" charset="2"/>
              <a:buNone/>
              <a:defRPr/>
            </a:pPr>
            <a:r>
              <a:rPr lang="el-GR" altLang="it-IT" dirty="0" smtClean="0"/>
              <a:t>“Σκληροτράχηλοι” καὶ “ἀπερίτμητοι καρδίαις καὶ τοῖς ὠσίν,” ὑμεῖς ἀεὶ “τῷ πνεύματι τῷ ἁγίῳ ἀντιπίπτετε,” ὡς οἱ πατέρες ὑμῶν καὶ ὑμεῖς.</a:t>
            </a:r>
            <a:r>
              <a:rPr lang="it-IT" altLang="it-IT" dirty="0" smtClean="0"/>
              <a:t> </a:t>
            </a:r>
            <a:r>
              <a:rPr lang="el-GR" altLang="it-IT" dirty="0" smtClean="0"/>
              <a:t>τίνα τῶν προφητῶν οὐκ ἐδίωξαν οἱ πατέρες ὑμῶν; καὶ ἀπέκτειναν τοὺς προκαταγγείλαντας περὶ τῆς ἐλεύσεως τοῦ δικαίου οὗ νῦν ὑμεῖς προδόται καὶ φονεῖς ἐγένεσθε,</a:t>
            </a:r>
            <a:r>
              <a:rPr lang="it-IT" altLang="it-IT" dirty="0" smtClean="0"/>
              <a:t> </a:t>
            </a:r>
            <a:r>
              <a:rPr lang="el-GR" altLang="it-IT" dirty="0" smtClean="0"/>
              <a:t>οἵτινες ἐλάβετε τὸν νόμον εἰς διαταγὰς ἀγγέλων, καὶ οὐκ ἐφυλάξατε.</a:t>
            </a:r>
            <a:r>
              <a:rPr lang="it-IT" altLang="it-IT" dirty="0" smtClean="0"/>
              <a:t> </a:t>
            </a:r>
            <a:r>
              <a:rPr lang="el-GR" altLang="it-IT" dirty="0"/>
              <a:t>Ἀκούοντες δὲ ταῦτα διεπρίοντο ταῖς καρδίαις αὐτῶν καὶ ἔβρυχον τοὺς ὀδόντας ἐπ᾽ αὐτόν.</a:t>
            </a:r>
            <a:endParaRPr lang="it-IT" altLang="it-IT" dirty="0" smtClean="0"/>
          </a:p>
        </p:txBody>
      </p:sp>
      <p:sp>
        <p:nvSpPr>
          <p:cNvPr id="10243" name="Text Box 4"/>
          <p:cNvSpPr txBox="1">
            <a:spLocks noChangeArrowheads="1"/>
          </p:cNvSpPr>
          <p:nvPr/>
        </p:nvSpPr>
        <p:spPr bwMode="auto">
          <a:xfrm>
            <a:off x="2651125" y="-77788"/>
            <a:ext cx="55514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10244" name="Text Box 5"/>
          <p:cNvSpPr txBox="1">
            <a:spLocks noChangeArrowheads="1"/>
          </p:cNvSpPr>
          <p:nvPr/>
        </p:nvSpPr>
        <p:spPr bwMode="auto">
          <a:xfrm>
            <a:off x="3294063" y="0"/>
            <a:ext cx="5603875" cy="461963"/>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a:t>Atti 7, 51-54: le accuse di Stefano</a:t>
            </a:r>
          </a:p>
        </p:txBody>
      </p:sp>
    </p:spTree>
    <p:extLst>
      <p:ext uri="{BB962C8B-B14F-4D97-AF65-F5344CB8AC3E}">
        <p14:creationId xmlns:p14="http://schemas.microsoft.com/office/powerpoint/2010/main" val="40286029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contenuto 2"/>
          <p:cNvSpPr>
            <a:spLocks noGrp="1"/>
          </p:cNvSpPr>
          <p:nvPr>
            <p:ph sz="half" idx="1"/>
          </p:nvPr>
        </p:nvSpPr>
        <p:spPr>
          <a:xfrm>
            <a:off x="1069975" y="876300"/>
            <a:ext cx="9928225" cy="5295900"/>
          </a:xfrm>
          <a:solidFill>
            <a:srgbClr val="FFFF00"/>
          </a:solidFill>
        </p:spPr>
        <p:txBody>
          <a:bodyPr/>
          <a:lstStyle/>
          <a:p>
            <a:pPr marL="0" indent="0">
              <a:buFont typeface="Wingdings" pitchFamily="2" charset="2"/>
              <a:buNone/>
            </a:pPr>
            <a:r>
              <a:rPr lang="it-IT" altLang="it-IT" smtClean="0">
                <a:latin typeface="Arial Black" panose="020B0A04020102020204" pitchFamily="34" charset="0"/>
              </a:rPr>
              <a:t>Contro cosa sta polemizzando Stefano con le sue parole?</a:t>
            </a:r>
          </a:p>
          <a:p>
            <a:pPr marL="0" indent="0">
              <a:buFont typeface="Wingdings" pitchFamily="2" charset="2"/>
              <a:buNone/>
            </a:pPr>
            <a:endParaRPr lang="it-IT" altLang="it-IT" smtClean="0">
              <a:latin typeface="Arial Black" panose="020B0A04020102020204" pitchFamily="34" charset="0"/>
            </a:endParaRPr>
          </a:p>
          <a:p>
            <a:pPr marL="0" indent="0">
              <a:buFont typeface="Wingdings" pitchFamily="2" charset="2"/>
              <a:buNone/>
            </a:pPr>
            <a:r>
              <a:rPr lang="it-IT" altLang="it-IT" smtClean="0">
                <a:latin typeface="Arial Black" panose="020B0A04020102020204" pitchFamily="34" charset="0"/>
              </a:rPr>
              <a:t>O meglio…</a:t>
            </a:r>
          </a:p>
          <a:p>
            <a:pPr marL="0" indent="0">
              <a:buFont typeface="Wingdings" pitchFamily="2" charset="2"/>
              <a:buNone/>
            </a:pPr>
            <a:endParaRPr lang="it-IT" altLang="it-IT" smtClean="0">
              <a:latin typeface="Arial Black" panose="020B0A04020102020204" pitchFamily="34" charset="0"/>
            </a:endParaRPr>
          </a:p>
          <a:p>
            <a:pPr marL="0" indent="0">
              <a:buFont typeface="Wingdings" pitchFamily="2" charset="2"/>
              <a:buNone/>
            </a:pPr>
            <a:r>
              <a:rPr lang="it-IT" altLang="it-IT" smtClean="0">
                <a:latin typeface="Arial Black" panose="020B0A04020102020204" pitchFamily="34" charset="0"/>
              </a:rPr>
              <a:t>Contro cosa Stefano polemizza a detta di Luca?</a:t>
            </a:r>
          </a:p>
          <a:p>
            <a:pPr marL="0" indent="0">
              <a:buFont typeface="Wingdings" pitchFamily="2" charset="2"/>
              <a:buNone/>
            </a:pPr>
            <a:endParaRPr lang="it-IT" altLang="it-IT" smtClean="0">
              <a:latin typeface="Arial Black" panose="020B0A04020102020204" pitchFamily="34" charset="0"/>
            </a:endParaRPr>
          </a:p>
          <a:p>
            <a:pPr marL="0" indent="0">
              <a:buFont typeface="Wingdings" pitchFamily="2" charset="2"/>
              <a:buNone/>
            </a:pPr>
            <a:r>
              <a:rPr lang="it-IT" altLang="it-IT" smtClean="0">
                <a:latin typeface="Arial Black" panose="020B0A04020102020204" pitchFamily="34" charset="0"/>
              </a:rPr>
              <a:t>Contro il tempio? </a:t>
            </a:r>
          </a:p>
          <a:p>
            <a:pPr marL="0" indent="0">
              <a:buFont typeface="Wingdings" pitchFamily="2" charset="2"/>
              <a:buNone/>
            </a:pPr>
            <a:r>
              <a:rPr lang="it-IT" altLang="it-IT" smtClean="0">
                <a:latin typeface="Arial Black" panose="020B0A04020102020204" pitchFamily="34" charset="0"/>
              </a:rPr>
              <a:t>Contro la legge? </a:t>
            </a:r>
          </a:p>
          <a:p>
            <a:pPr marL="0" indent="0">
              <a:buFont typeface="Wingdings" pitchFamily="2" charset="2"/>
              <a:buNone/>
            </a:pPr>
            <a:r>
              <a:rPr lang="it-IT" altLang="it-IT" smtClean="0">
                <a:latin typeface="Arial Black" panose="020B0A04020102020204" pitchFamily="34" charset="0"/>
              </a:rPr>
              <a:t>Contro entrambi?</a:t>
            </a:r>
          </a:p>
          <a:p>
            <a:pPr marL="0" indent="0">
              <a:buFont typeface="Wingdings" pitchFamily="2" charset="2"/>
              <a:buNone/>
            </a:pPr>
            <a:r>
              <a:rPr lang="it-IT" altLang="it-IT" smtClean="0">
                <a:latin typeface="Arial Black" panose="020B0A04020102020204" pitchFamily="34" charset="0"/>
              </a:rPr>
              <a:t>Contro i giudei?</a:t>
            </a:r>
          </a:p>
          <a:p>
            <a:pPr marL="0" indent="0">
              <a:buFont typeface="Wingdings" pitchFamily="2" charset="2"/>
              <a:buNone/>
            </a:pPr>
            <a:r>
              <a:rPr lang="it-IT" altLang="it-IT" smtClean="0">
                <a:latin typeface="Arial Black" panose="020B0A04020102020204" pitchFamily="34" charset="0"/>
              </a:rPr>
              <a:t>Quale è “il succo della storia”?</a:t>
            </a:r>
          </a:p>
        </p:txBody>
      </p:sp>
      <p:sp>
        <p:nvSpPr>
          <p:cNvPr id="11267" name="Text Box 4"/>
          <p:cNvSpPr txBox="1">
            <a:spLocks noChangeArrowheads="1"/>
          </p:cNvSpPr>
          <p:nvPr/>
        </p:nvSpPr>
        <p:spPr bwMode="auto">
          <a:xfrm>
            <a:off x="2651125" y="-77788"/>
            <a:ext cx="55514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11268" name="CasellaDiTesto 4"/>
          <p:cNvSpPr txBox="1">
            <a:spLocks noChangeArrowheads="1"/>
          </p:cNvSpPr>
          <p:nvPr/>
        </p:nvSpPr>
        <p:spPr bwMode="auto">
          <a:xfrm>
            <a:off x="3270250" y="330200"/>
            <a:ext cx="4802188" cy="3683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a:r>
              <a:rPr lang="it-IT" altLang="it-IT"/>
              <a:t>Compito</a:t>
            </a:r>
          </a:p>
        </p:txBody>
      </p:sp>
    </p:spTree>
    <p:extLst>
      <p:ext uri="{BB962C8B-B14F-4D97-AF65-F5344CB8AC3E}">
        <p14:creationId xmlns:p14="http://schemas.microsoft.com/office/powerpoint/2010/main" val="757103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6" descr="Stefanus"/>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a:p>
        </p:txBody>
      </p:sp>
      <p:sp>
        <p:nvSpPr>
          <p:cNvPr id="12291" name="AutoShape 8" descr="Stefanus"/>
          <p:cNvSpPr>
            <a:spLocks noChangeAspect="1" noChangeArrowheads="1"/>
          </p:cNvSpPr>
          <p:nvPr/>
        </p:nvSpPr>
        <p:spPr bwMode="auto">
          <a:xfrm>
            <a:off x="5943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t-IT" altLang="it-IT"/>
          </a:p>
        </p:txBody>
      </p:sp>
      <p:sp>
        <p:nvSpPr>
          <p:cNvPr id="12292" name="CasellaDiTesto 1"/>
          <p:cNvSpPr txBox="1">
            <a:spLocks noChangeArrowheads="1"/>
          </p:cNvSpPr>
          <p:nvPr/>
        </p:nvSpPr>
        <p:spPr bwMode="auto">
          <a:xfrm>
            <a:off x="8750300" y="373063"/>
            <a:ext cx="28003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it-IT" altLang="it-IT" sz="2400">
                <a:latin typeface="Bahnschrift SemiBold" panose="020B0502040204020203" pitchFamily="34" charset="0"/>
              </a:rPr>
              <a:t>Cosa intendiamo per giudaismo della diaspora?</a:t>
            </a:r>
          </a:p>
          <a:p>
            <a:pPr eaLnBrk="1" hangingPunct="1"/>
            <a:r>
              <a:rPr lang="it-IT" altLang="it-IT" sz="2400">
                <a:latin typeface="Bahnschrift SemiBold" panose="020B0502040204020203" pitchFamily="34" charset="0"/>
              </a:rPr>
              <a:t>Che giudaismo era quello della diaspora?</a:t>
            </a:r>
          </a:p>
        </p:txBody>
      </p:sp>
      <p:pic>
        <p:nvPicPr>
          <p:cNvPr id="12293" name="Picture 7" descr="http://www.mosaico-cem.it/wp-content/uploads/2017/09/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38" y="1209675"/>
            <a:ext cx="8115300"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6163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15888" y="155575"/>
            <a:ext cx="5035550" cy="6373813"/>
          </a:xfrm>
          <a:ln w="38100">
            <a:solidFill>
              <a:srgbClr val="FFC000"/>
            </a:solidFill>
          </a:ln>
        </p:spPr>
        <p:txBody>
          <a:bodyPr>
            <a:noAutofit/>
          </a:bodyPr>
          <a:lstStyle/>
          <a:p>
            <a:pPr marL="0" indent="0" eaLnBrk="1" hangingPunct="1">
              <a:lnSpc>
                <a:spcPct val="100000"/>
              </a:lnSpc>
              <a:buFont typeface="Wingdings" pitchFamily="2" charset="2"/>
              <a:buNone/>
              <a:defRPr/>
            </a:pPr>
            <a:r>
              <a:rPr lang="it-IT" altLang="it-IT" sz="2400" b="1" dirty="0" smtClean="0">
                <a:latin typeface="Times New Roman" panose="02020603050405020304" pitchFamily="18" charset="0"/>
                <a:cs typeface="Times New Roman" panose="02020603050405020304" pitchFamily="18" charset="0"/>
              </a:rPr>
              <a:t>Diaspora:</a:t>
            </a:r>
          </a:p>
          <a:p>
            <a:pPr eaLnBrk="1" hangingPunct="1">
              <a:lnSpc>
                <a:spcPct val="100000"/>
              </a:lnSpc>
              <a:defRPr/>
            </a:pPr>
            <a:r>
              <a:rPr lang="it-IT" altLang="it-IT" sz="2400" b="1" dirty="0" smtClean="0">
                <a:latin typeface="Times New Roman" panose="02020603050405020304" pitchFamily="18" charset="0"/>
                <a:cs typeface="Times New Roman" panose="02020603050405020304" pitchFamily="18" charset="0"/>
              </a:rPr>
              <a:t>Adattamento della Scrittura</a:t>
            </a:r>
          </a:p>
          <a:p>
            <a:pPr eaLnBrk="1" hangingPunct="1">
              <a:lnSpc>
                <a:spcPct val="100000"/>
              </a:lnSpc>
              <a:defRPr/>
            </a:pPr>
            <a:r>
              <a:rPr lang="it-IT" altLang="it-IT" sz="2400" b="1" dirty="0" smtClean="0">
                <a:latin typeface="Times New Roman" panose="02020603050405020304" pitchFamily="18" charset="0"/>
                <a:cs typeface="Times New Roman" panose="02020603050405020304" pitchFamily="18" charset="0"/>
              </a:rPr>
              <a:t>Rielaborazione dell’idea di Tempio</a:t>
            </a:r>
          </a:p>
          <a:p>
            <a:pPr marL="0" indent="0" eaLnBrk="1" hangingPunct="1">
              <a:lnSpc>
                <a:spcPct val="100000"/>
              </a:lnSpc>
              <a:defRPr/>
            </a:pPr>
            <a:r>
              <a:rPr lang="it-IT" altLang="it-IT" sz="2400" b="1" dirty="0" smtClean="0">
                <a:latin typeface="Times New Roman" panose="02020603050405020304" pitchFamily="18" charset="0"/>
                <a:cs typeface="Times New Roman" panose="02020603050405020304" pitchFamily="18" charset="0"/>
              </a:rPr>
              <a:t> rimodulazione del proprio rapporto con la Legge</a:t>
            </a:r>
          </a:p>
          <a:p>
            <a:pPr marL="0" indent="0" eaLnBrk="1" hangingPunct="1">
              <a:lnSpc>
                <a:spcPct val="100000"/>
              </a:lnSpc>
              <a:defRPr/>
            </a:pPr>
            <a:endParaRPr lang="it-IT" altLang="it-IT" sz="2400" b="1" dirty="0" smtClean="0">
              <a:latin typeface="Times New Roman" panose="02020603050405020304" pitchFamily="18" charset="0"/>
              <a:cs typeface="Times New Roman" panose="02020603050405020304" pitchFamily="18" charset="0"/>
            </a:endParaRPr>
          </a:p>
        </p:txBody>
      </p:sp>
      <p:pic>
        <p:nvPicPr>
          <p:cNvPr id="1331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775" y="1266825"/>
            <a:ext cx="441960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165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15888" y="155575"/>
            <a:ext cx="5035550" cy="6373813"/>
          </a:xfrm>
          <a:ln w="38100">
            <a:solidFill>
              <a:srgbClr val="FFC000"/>
            </a:solidFill>
          </a:ln>
        </p:spPr>
        <p:txBody>
          <a:bodyPr>
            <a:noAutofit/>
          </a:bodyPr>
          <a:lstStyle/>
          <a:p>
            <a:pPr marL="0" indent="0" eaLnBrk="1" hangingPunct="1">
              <a:lnSpc>
                <a:spcPct val="100000"/>
              </a:lnSpc>
              <a:buFont typeface="Wingdings" pitchFamily="2" charset="2"/>
              <a:buNone/>
              <a:defRPr/>
            </a:pPr>
            <a:r>
              <a:rPr lang="it-IT" altLang="it-IT" sz="2400" b="1" dirty="0" smtClean="0">
                <a:latin typeface="Times New Roman" panose="02020603050405020304" pitchFamily="18" charset="0"/>
                <a:cs typeface="Times New Roman" panose="02020603050405020304" pitchFamily="18" charset="0"/>
              </a:rPr>
              <a:t>Quadro letterario e teologico:</a:t>
            </a:r>
          </a:p>
          <a:p>
            <a:pPr eaLnBrk="1" hangingPunct="1">
              <a:lnSpc>
                <a:spcPct val="100000"/>
              </a:lnSpc>
              <a:defRPr/>
            </a:pPr>
            <a:r>
              <a:rPr lang="it-IT" altLang="it-IT" sz="2400" b="1" dirty="0" smtClean="0">
                <a:latin typeface="Times New Roman" panose="02020603050405020304" pitchFamily="18" charset="0"/>
                <a:cs typeface="Times New Roman" panose="02020603050405020304" pitchFamily="18" charset="0"/>
              </a:rPr>
              <a:t>Stefano propone una rilettura della storia giudaica alla luce di Gesù</a:t>
            </a:r>
          </a:p>
          <a:p>
            <a:pPr eaLnBrk="1" hangingPunct="1">
              <a:lnSpc>
                <a:spcPct val="100000"/>
              </a:lnSpc>
              <a:defRPr/>
            </a:pPr>
            <a:r>
              <a:rPr lang="it-IT" altLang="it-IT" sz="2400" b="1" dirty="0" smtClean="0">
                <a:latin typeface="Times New Roman" panose="02020603050405020304" pitchFamily="18" charset="0"/>
                <a:cs typeface="Times New Roman" panose="02020603050405020304" pitchFamily="18" charset="0"/>
              </a:rPr>
              <a:t>Questa rilettura rielabora/ridimensiona la centralità del tempio e della Legge </a:t>
            </a:r>
          </a:p>
          <a:p>
            <a:pPr eaLnBrk="1" hangingPunct="1">
              <a:lnSpc>
                <a:spcPct val="100000"/>
              </a:lnSpc>
              <a:defRPr/>
            </a:pPr>
            <a:r>
              <a:rPr lang="it-IT" altLang="it-IT" sz="2400" b="1" dirty="0" smtClean="0">
                <a:latin typeface="Times New Roman" panose="02020603050405020304" pitchFamily="18" charset="0"/>
                <a:cs typeface="Times New Roman" panose="02020603050405020304" pitchFamily="18" charset="0"/>
              </a:rPr>
              <a:t>Opposizione da parte di ambienti </a:t>
            </a:r>
            <a:r>
              <a:rPr lang="it-IT" altLang="it-IT" sz="2400" b="1" dirty="0" err="1" smtClean="0">
                <a:latin typeface="Times New Roman" panose="02020603050405020304" pitchFamily="18" charset="0"/>
                <a:cs typeface="Times New Roman" panose="02020603050405020304" pitchFamily="18" charset="0"/>
              </a:rPr>
              <a:t>gerosolomitani</a:t>
            </a:r>
            <a:endParaRPr lang="it-IT" altLang="it-IT" sz="2400" b="1" dirty="0" smtClean="0">
              <a:latin typeface="Times New Roman" panose="02020603050405020304" pitchFamily="18" charset="0"/>
              <a:cs typeface="Times New Roman" panose="02020603050405020304" pitchFamily="18" charset="0"/>
            </a:endParaRPr>
          </a:p>
          <a:p>
            <a:pPr marL="0" indent="0" eaLnBrk="1" hangingPunct="1">
              <a:lnSpc>
                <a:spcPct val="100000"/>
              </a:lnSpc>
              <a:defRPr/>
            </a:pPr>
            <a:endParaRPr lang="it-IT" altLang="it-IT" sz="2400" b="1" dirty="0" smtClean="0">
              <a:latin typeface="Times New Roman" panose="02020603050405020304" pitchFamily="18" charset="0"/>
              <a:cs typeface="Times New Roman" panose="02020603050405020304" pitchFamily="18" charset="0"/>
            </a:endParaRPr>
          </a:p>
          <a:p>
            <a:pPr marL="0" indent="0" eaLnBrk="1" hangingPunct="1">
              <a:lnSpc>
                <a:spcPct val="100000"/>
              </a:lnSpc>
              <a:defRPr/>
            </a:pPr>
            <a:endParaRPr lang="it-IT" altLang="it-IT" sz="2400" b="1" dirty="0" smtClean="0">
              <a:latin typeface="Times New Roman" panose="02020603050405020304" pitchFamily="18" charset="0"/>
              <a:cs typeface="Times New Roman" panose="02020603050405020304" pitchFamily="18" charset="0"/>
            </a:endParaRPr>
          </a:p>
        </p:txBody>
      </p:sp>
      <p:sp>
        <p:nvSpPr>
          <p:cNvPr id="14339" name="Segnaposto contenuto 2"/>
          <p:cNvSpPr>
            <a:spLocks noGrp="1"/>
          </p:cNvSpPr>
          <p:nvPr>
            <p:ph sz="half" idx="1"/>
          </p:nvPr>
        </p:nvSpPr>
        <p:spPr>
          <a:xfrm>
            <a:off x="5589588" y="155575"/>
            <a:ext cx="5470525" cy="6373813"/>
          </a:xfrm>
          <a:ln w="38100">
            <a:solidFill>
              <a:srgbClr val="FFC000"/>
            </a:solidFill>
            <a:miter lim="800000"/>
            <a:headEnd/>
            <a:tailEnd/>
          </a:ln>
        </p:spPr>
        <p:txBody>
          <a:bodyPr/>
          <a:lstStyle/>
          <a:p>
            <a:pPr marL="342900" indent="-342900" eaLnBrk="1" hangingPunct="1">
              <a:lnSpc>
                <a:spcPct val="100000"/>
              </a:lnSpc>
              <a:buFont typeface="Wingdings" pitchFamily="2" charset="2"/>
              <a:buNone/>
            </a:pPr>
            <a:r>
              <a:rPr lang="it-IT" altLang="it-IT" sz="1800" b="1" dirty="0" smtClean="0">
                <a:latin typeface="Times New Roman" panose="02020603050405020304" pitchFamily="18" charset="0"/>
                <a:cs typeface="Times New Roman" panose="02020603050405020304" pitchFamily="18" charset="0"/>
              </a:rPr>
              <a:t>Quale lettura in chiave storica? </a:t>
            </a:r>
          </a:p>
          <a:p>
            <a:pPr marL="342900" indent="-342900" eaLnBrk="1" hangingPunct="1">
              <a:lnSpc>
                <a:spcPct val="100000"/>
              </a:lnSpc>
            </a:pPr>
            <a:r>
              <a:rPr lang="it-IT" altLang="it-IT" sz="1800" b="1" dirty="0" smtClean="0">
                <a:latin typeface="Times New Roman" panose="02020603050405020304" pitchFamily="18" charset="0"/>
                <a:cs typeface="Times New Roman" panose="02020603050405020304" pitchFamily="18" charset="0"/>
              </a:rPr>
              <a:t>La storia di Stefano è una elaborazione identitaria</a:t>
            </a:r>
          </a:p>
          <a:p>
            <a:pPr marL="342900" indent="-342900" eaLnBrk="1" hangingPunct="1">
              <a:lnSpc>
                <a:spcPct val="100000"/>
              </a:lnSpc>
            </a:pPr>
            <a:r>
              <a:rPr lang="it-IT" altLang="it-IT" sz="1800" b="1" dirty="0" smtClean="0">
                <a:latin typeface="Times New Roman" panose="02020603050405020304" pitchFamily="18" charset="0"/>
                <a:cs typeface="Times New Roman" panose="02020603050405020304" pitchFamily="18" charset="0"/>
              </a:rPr>
              <a:t>Il discorso di Stefano è un’elaborazione letteraria</a:t>
            </a:r>
          </a:p>
          <a:p>
            <a:pPr marL="342900" indent="-342900" eaLnBrk="1" hangingPunct="1">
              <a:lnSpc>
                <a:spcPct val="100000"/>
              </a:lnSpc>
            </a:pPr>
            <a:r>
              <a:rPr lang="it-IT" altLang="it-IT" sz="1800" b="1" dirty="0" smtClean="0">
                <a:latin typeface="Times New Roman" panose="02020603050405020304" pitchFamily="18" charset="0"/>
                <a:cs typeface="Times New Roman" panose="02020603050405020304" pitchFamily="18" charset="0"/>
              </a:rPr>
              <a:t>La teologia di Stefano nella forma giunta è un’elaborazione letteraria</a:t>
            </a:r>
          </a:p>
          <a:p>
            <a:pPr marL="342900" indent="-342900" eaLnBrk="1" hangingPunct="1">
              <a:lnSpc>
                <a:spcPct val="100000"/>
              </a:lnSpc>
            </a:pPr>
            <a:r>
              <a:rPr lang="it-IT" altLang="it-IT" sz="1800" b="1" dirty="0" smtClean="0">
                <a:latin typeface="Times New Roman" panose="02020603050405020304" pitchFamily="18" charset="0"/>
                <a:cs typeface="Times New Roman" panose="02020603050405020304" pitchFamily="18" charset="0"/>
              </a:rPr>
              <a:t>Emerge un preciso piano letterario di spiegare l’origine della missione. Ma questa esigenza è solo di Luca? Ed emerge solo quando Luca scrive Luca-Atti?</a:t>
            </a:r>
          </a:p>
          <a:p>
            <a:pPr marL="342900" indent="-342900" eaLnBrk="1" hangingPunct="1">
              <a:lnSpc>
                <a:spcPct val="100000"/>
              </a:lnSpc>
            </a:pPr>
            <a:r>
              <a:rPr lang="it-IT" altLang="it-IT" sz="1800" b="1" smtClean="0">
                <a:latin typeface="Times New Roman" panose="02020603050405020304" pitchFamily="18" charset="0"/>
                <a:cs typeface="Times New Roman" panose="02020603050405020304" pitchFamily="18" charset="0"/>
              </a:rPr>
              <a:t>Luca </a:t>
            </a:r>
            <a:r>
              <a:rPr lang="it-IT" altLang="it-IT" sz="1800" b="1" dirty="0" smtClean="0">
                <a:latin typeface="Times New Roman" panose="02020603050405020304" pitchFamily="18" charset="0"/>
                <a:cs typeface="Times New Roman" panose="02020603050405020304" pitchFamily="18" charset="0"/>
              </a:rPr>
              <a:t>eredita una tradizione forte, legata alla città di Gerusalemme relativo ad uno scontro con ambienti provenienti dalla diaspora. Questo provocò delle conseguenze che non investirono l’intera comunità (o dobbiamo dire tutte le comunità?) </a:t>
            </a:r>
          </a:p>
          <a:p>
            <a:pPr marL="342900" indent="-342900" eaLnBrk="1" hangingPunct="1">
              <a:lnSpc>
                <a:spcPct val="100000"/>
              </a:lnSpc>
              <a:buFont typeface="Wingdings" pitchFamily="2" charset="2"/>
              <a:buNone/>
            </a:pPr>
            <a:endParaRPr lang="it-IT" altLang="it-IT"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47492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Legno">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Legno">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gno">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Legno</Template>
  <TotalTime>1119</TotalTime>
  <Words>749</Words>
  <Application>Microsoft Office PowerPoint</Application>
  <PresentationFormat>Widescreen</PresentationFormat>
  <Paragraphs>63</Paragraphs>
  <Slides>12</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12</vt:i4>
      </vt:variant>
    </vt:vector>
  </HeadingPairs>
  <TitlesOfParts>
    <vt:vector size="21" baseType="lpstr">
      <vt:lpstr>Arial</vt:lpstr>
      <vt:lpstr>Arial Black</vt:lpstr>
      <vt:lpstr>Bahnschrift SemiBold</vt:lpstr>
      <vt:lpstr>Bookman Old Style</vt:lpstr>
      <vt:lpstr>Cambria</vt:lpstr>
      <vt:lpstr>Century Gothic</vt:lpstr>
      <vt:lpstr>Times New Roman</vt:lpstr>
      <vt:lpstr>Wingdings</vt:lpstr>
      <vt:lpstr>Legno</vt:lpstr>
      <vt:lpstr>Giudei e Pagani nelle chiese del Nuovo Testamento</vt:lpstr>
      <vt:lpstr>Temi da sviluppare</vt:lpstr>
      <vt:lpstr>Cosa sappiamo di Stefano? Atti è la nostra unica fonte</vt:lpstr>
      <vt:lpstr>Ci sono giudei di lingua greca a Gerusalemme?</vt:lpstr>
      <vt:lpstr>Iscrizione di Teodoto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104</cp:revision>
  <dcterms:created xsi:type="dcterms:W3CDTF">2017-09-22T20:39:27Z</dcterms:created>
  <dcterms:modified xsi:type="dcterms:W3CDTF">2020-03-16T20:40:17Z</dcterms:modified>
</cp:coreProperties>
</file>