
<file path=[Content_Types].xml><?xml version="1.0" encoding="utf-8"?>
<Types xmlns="http://schemas.openxmlformats.org/package/2006/content-types">
  <Default Extension="png" ContentType="image/png"/>
  <Default Extension="jpeg" ContentType="image/jpeg"/>
  <Default Extension="m4a" ContentType="audio/mp4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61" r:id="rId2"/>
    <p:sldId id="257" r:id="rId3"/>
    <p:sldId id="262" r:id="rId4"/>
    <p:sldId id="263" r:id="rId5"/>
    <p:sldId id="258" r:id="rId6"/>
    <p:sldId id="259" r:id="rId7"/>
    <p:sldId id="264" r:id="rId8"/>
    <p:sldId id="260" r:id="rId9"/>
  </p:sldIdLst>
  <p:sldSz cx="12192000" cy="6858000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4" d="100"/>
          <a:sy n="74" d="100"/>
        </p:scale>
        <p:origin x="57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2.png"/></Relationships>
</file>

<file path=ppt/slideLayouts/_rels/slideLayout9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2.png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920834" y="1346946"/>
            <a:ext cx="10222992" cy="80683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6200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920834" y="4299696"/>
            <a:ext cx="10222992" cy="80683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175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920834" y="1484779"/>
            <a:ext cx="10222992" cy="2743200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10" name="Group 9"/>
          <p:cNvGrpSpPr/>
          <p:nvPr/>
        </p:nvGrpSpPr>
        <p:grpSpPr>
          <a:xfrm>
            <a:off x="9649215" y="4068923"/>
            <a:ext cx="1080904" cy="1080902"/>
            <a:chOff x="9685338" y="4460675"/>
            <a:chExt cx="1080904" cy="1080902"/>
          </a:xfrm>
        </p:grpSpPr>
        <p:sp>
          <p:nvSpPr>
            <p:cNvPr id="11" name="Oval 10"/>
            <p:cNvSpPr/>
            <p:nvPr/>
          </p:nvSpPr>
          <p:spPr>
            <a:xfrm>
              <a:off x="9685338" y="4460675"/>
              <a:ext cx="1080904" cy="1080902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</a14:imgLayer>
                    </a14:imgProps>
                  </a:ext>
                </a:extLst>
              </a:blip>
              <a:srcRect/>
              <a:tile tx="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2" name="Oval 11"/>
            <p:cNvSpPr/>
            <p:nvPr/>
          </p:nvSpPr>
          <p:spPr>
            <a:xfrm>
              <a:off x="9793429" y="4568765"/>
              <a:ext cx="864723" cy="864722"/>
            </a:xfrm>
            <a:prstGeom prst="ellipse">
              <a:avLst/>
            </a:prstGeom>
            <a:noFill/>
            <a:ln w="25400" cap="flat" cmpd="sng" algn="ctr">
              <a:solidFill>
                <a:sysClr val="window" lastClr="FFFFFF"/>
              </a:solidFill>
              <a:prstDash val="solid"/>
            </a:ln>
            <a:effectLst/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51560" y="1432223"/>
            <a:ext cx="9966960" cy="3035808"/>
          </a:xfrm>
        </p:spPr>
        <p:txBody>
          <a:bodyPr anchor="ctr">
            <a:noAutofit/>
          </a:bodyPr>
          <a:lstStyle>
            <a:lvl1pPr algn="l">
              <a:lnSpc>
                <a:spcPct val="80000"/>
              </a:lnSpc>
              <a:defRPr sz="9600" cap="all" baseline="0">
                <a:blipFill dpi="0" rotWithShape="1">
                  <a:blip r:embed="rId4"/>
                  <a:srcRect/>
                  <a:tile tx="6350" ty="-127000" sx="65000" sy="64000" flip="none" algn="tl"/>
                </a:blipFill>
              </a:defRPr>
            </a:lvl1pPr>
          </a:lstStyle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69848" y="4389120"/>
            <a:ext cx="7891272" cy="1069848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1"/>
                </a:solidFill>
              </a:defRPr>
            </a:lvl1pPr>
            <a:lvl2pPr marL="457200" indent="0" algn="ctr">
              <a:buNone/>
              <a:defRPr sz="2200"/>
            </a:lvl2pPr>
            <a:lvl3pPr marL="914400" indent="0" algn="ctr">
              <a:buNone/>
              <a:defRPr sz="22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it-IT" smtClean="0"/>
              <a:t>Fare clic per modificare lo stile del sottotitolo dello schema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E737FF-A386-4AF7-B68D-5155C2887F54}" type="datetimeFigureOut">
              <a:rPr lang="it-IT" smtClean="0"/>
              <a:t>04/05/2020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592733" y="4289334"/>
            <a:ext cx="1193868" cy="640080"/>
          </a:xfrm>
        </p:spPr>
        <p:txBody>
          <a:bodyPr/>
          <a:lstStyle>
            <a:lvl1pPr>
              <a:defRPr sz="2800"/>
            </a:lvl1pPr>
          </a:lstStyle>
          <a:p>
            <a:fld id="{8F9A7B93-95FA-46FB-B18A-3834DBD115C5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93471667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E737FF-A386-4AF7-B68D-5155C2887F54}" type="datetimeFigureOut">
              <a:rPr lang="it-IT" smtClean="0"/>
              <a:t>04/05/2020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9A7B93-95FA-46FB-B18A-3834DBD115C5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82583166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4917989"/>
            <a:ext cx="12192000" cy="1940010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67128" y="1225296"/>
            <a:ext cx="9281160" cy="3520440"/>
          </a:xfrm>
        </p:spPr>
        <p:txBody>
          <a:bodyPr anchor="ctr">
            <a:normAutofit/>
          </a:bodyPr>
          <a:lstStyle>
            <a:lvl1pPr>
              <a:lnSpc>
                <a:spcPct val="80000"/>
              </a:lnSpc>
              <a:defRPr sz="8000" b="0"/>
            </a:lvl1pPr>
          </a:lstStyle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165774" y="5020056"/>
            <a:ext cx="9052560" cy="1066800"/>
          </a:xfrm>
        </p:spPr>
        <p:txBody>
          <a:bodyPr anchor="t">
            <a:norm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593667" y="6272784"/>
            <a:ext cx="2644309" cy="365125"/>
          </a:xfrm>
        </p:spPr>
        <p:txBody>
          <a:bodyPr/>
          <a:lstStyle/>
          <a:p>
            <a:fld id="{13E737FF-A386-4AF7-B68D-5155C2887F54}" type="datetimeFigureOut">
              <a:rPr lang="it-IT" smtClean="0"/>
              <a:t>04/05/2020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182708" y="6272784"/>
            <a:ext cx="6327648" cy="365125"/>
          </a:xfrm>
        </p:spPr>
        <p:txBody>
          <a:bodyPr/>
          <a:lstStyle/>
          <a:p>
            <a:endParaRPr lang="it-IT"/>
          </a:p>
        </p:txBody>
      </p:sp>
      <p:grpSp>
        <p:nvGrpSpPr>
          <p:cNvPr id="8" name="Group 7"/>
          <p:cNvGrpSpPr/>
          <p:nvPr/>
        </p:nvGrpSpPr>
        <p:grpSpPr>
          <a:xfrm>
            <a:off x="897399" y="2325848"/>
            <a:ext cx="1080904" cy="1080902"/>
            <a:chOff x="9685338" y="4460675"/>
            <a:chExt cx="1080904" cy="1080902"/>
          </a:xfrm>
        </p:grpSpPr>
        <p:sp>
          <p:nvSpPr>
            <p:cNvPr id="9" name="Oval 8"/>
            <p:cNvSpPr/>
            <p:nvPr/>
          </p:nvSpPr>
          <p:spPr>
            <a:xfrm>
              <a:off x="9685338" y="4460675"/>
              <a:ext cx="1080904" cy="1080902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</a14:imgLayer>
                    </a14:imgProps>
                  </a:ext>
                </a:extLst>
              </a:blip>
              <a:srcRect/>
              <a:tile tx="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0" name="Oval 9"/>
            <p:cNvSpPr/>
            <p:nvPr/>
          </p:nvSpPr>
          <p:spPr>
            <a:xfrm>
              <a:off x="9793429" y="4568765"/>
              <a:ext cx="864723" cy="864722"/>
            </a:xfrm>
            <a:prstGeom prst="ellipse">
              <a:avLst/>
            </a:prstGeom>
            <a:noFill/>
            <a:ln w="25400" cap="flat" cmpd="sng" algn="ctr">
              <a:solidFill>
                <a:sysClr val="window" lastClr="FFFFFF"/>
              </a:solidFill>
              <a:prstDash val="solid"/>
            </a:ln>
            <a:effectLst/>
          </p:spPr>
        </p:sp>
      </p:grp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43702" y="2506133"/>
            <a:ext cx="1188298" cy="720332"/>
          </a:xfrm>
        </p:spPr>
        <p:txBody>
          <a:bodyPr/>
          <a:lstStyle>
            <a:lvl1pPr>
              <a:defRPr sz="2800"/>
            </a:lvl1pPr>
          </a:lstStyle>
          <a:p>
            <a:fld id="{8F9A7B93-95FA-46FB-B18A-3834DBD115C5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17147579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69848" y="2194560"/>
            <a:ext cx="4754880" cy="3977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64224" y="2194560"/>
            <a:ext cx="4754880" cy="3977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E737FF-A386-4AF7-B68D-5155C2887F54}" type="datetimeFigureOut">
              <a:rPr lang="it-IT" smtClean="0"/>
              <a:t>04/05/2020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9A7B93-95FA-46FB-B18A-3834DBD115C5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60225499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6800" y="2048256"/>
            <a:ext cx="4754880" cy="640080"/>
          </a:xfrm>
        </p:spPr>
        <p:txBody>
          <a:bodyPr anchor="ctr">
            <a:normAutofit/>
          </a:bodyPr>
          <a:lstStyle>
            <a:lvl1pPr marL="0" indent="0">
              <a:buNone/>
              <a:defRPr sz="2000" b="1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69848" y="2743200"/>
            <a:ext cx="4754880" cy="32918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64224" y="2048256"/>
            <a:ext cx="4754880" cy="640080"/>
          </a:xfrm>
        </p:spPr>
        <p:txBody>
          <a:bodyPr anchor="ctr">
            <a:normAutofit/>
          </a:bodyPr>
          <a:lstStyle>
            <a:lvl1pPr marL="0" indent="0">
              <a:buNone/>
              <a:defRPr sz="2000" b="1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64224" y="2743200"/>
            <a:ext cx="4754880" cy="32918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E737FF-A386-4AF7-B68D-5155C2887F54}" type="datetimeFigureOut">
              <a:rPr lang="it-IT" smtClean="0"/>
              <a:t>04/05/2020</a:t>
            </a:fld>
            <a:endParaRPr lang="it-IT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9A7B93-95FA-46FB-B18A-3834DBD115C5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18331649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E737FF-A386-4AF7-B68D-5155C2887F54}" type="datetimeFigureOut">
              <a:rPr lang="it-IT" smtClean="0"/>
              <a:t>04/05/2020</a:t>
            </a:fld>
            <a:endParaRPr lang="it-IT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9A7B93-95FA-46FB-B18A-3834DBD115C5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27421441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E737FF-A386-4AF7-B68D-5155C2887F54}" type="datetimeFigureOut">
              <a:rPr lang="it-IT" smtClean="0"/>
              <a:t>04/05/2020</a:t>
            </a:fld>
            <a:endParaRPr lang="it-IT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9A7B93-95FA-46FB-B18A-3834DBD115C5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49717105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8303740" y="0"/>
            <a:ext cx="3888259" cy="6857999"/>
          </a:xfrm>
          <a:prstGeom prst="rect">
            <a:avLst/>
          </a:prstGeom>
          <a:blipFill dpi="0" rotWithShape="1">
            <a:blip r:embed="rId2">
              <a:alphaModFix amt="6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49640" y="685800"/>
            <a:ext cx="3200400" cy="1737360"/>
          </a:xfrm>
        </p:spPr>
        <p:txBody>
          <a:bodyPr anchor="b">
            <a:normAutofit/>
          </a:bodyPr>
          <a:lstStyle>
            <a:lvl1pPr>
              <a:defRPr sz="3200" b="1"/>
            </a:lvl1pPr>
          </a:lstStyle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685800"/>
            <a:ext cx="6711696" cy="5020056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49640" y="2423160"/>
            <a:ext cx="3200400" cy="329184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40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E737FF-A386-4AF7-B68D-5155C2887F54}" type="datetimeFigureOut">
              <a:rPr lang="it-IT" smtClean="0"/>
              <a:t>04/05/2020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grpSp>
        <p:nvGrpSpPr>
          <p:cNvPr id="9" name="Group 8"/>
          <p:cNvGrpSpPr>
            <a:grpSpLocks noChangeAspect="1"/>
          </p:cNvGrpSpPr>
          <p:nvPr/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10" name="Oval 9"/>
            <p:cNvSpPr/>
            <p:nvPr/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1" name="Oval 10"/>
            <p:cNvSpPr/>
            <p:nvPr/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ysClr val="window" lastClr="FFFFFF"/>
              </a:solidFill>
              <a:prstDash val="solid"/>
            </a:ln>
            <a:effectLst/>
          </p:spPr>
        </p:sp>
      </p:grp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9A7B93-95FA-46FB-B18A-3834DBD115C5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93029439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8303740" y="0"/>
            <a:ext cx="3888259" cy="6857999"/>
          </a:xfrm>
          <a:prstGeom prst="rect">
            <a:avLst/>
          </a:prstGeom>
          <a:blipFill dpi="0" rotWithShape="1">
            <a:blip r:embed="rId2">
              <a:alphaModFix amt="6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49640" y="685800"/>
            <a:ext cx="3200400" cy="1737360"/>
          </a:xfrm>
        </p:spPr>
        <p:txBody>
          <a:bodyPr anchor="b">
            <a:normAutofit/>
          </a:bodyPr>
          <a:lstStyle>
            <a:lvl1pPr>
              <a:defRPr sz="3200" b="1"/>
            </a:lvl1pPr>
          </a:lstStyle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0"/>
            <a:ext cx="8303740" cy="6858000"/>
          </a:xfrm>
          <a:solidFill>
            <a:schemeClr val="tx2">
              <a:lumMod val="20000"/>
              <a:lumOff val="80000"/>
            </a:schemeClr>
          </a:solidFill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it-IT" smtClean="0"/>
              <a:t>Fare clic sull'icona per inserire un'immagine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49640" y="2423160"/>
            <a:ext cx="3200400" cy="329184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40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E737FF-A386-4AF7-B68D-5155C2887F54}" type="datetimeFigureOut">
              <a:rPr lang="it-IT" smtClean="0"/>
              <a:t>04/05/2020</a:t>
            </a:fld>
            <a:endParaRPr lang="it-IT"/>
          </a:p>
        </p:txBody>
      </p:sp>
      <p:grpSp>
        <p:nvGrpSpPr>
          <p:cNvPr id="8" name="Group 7"/>
          <p:cNvGrpSpPr>
            <a:grpSpLocks noChangeAspect="1"/>
          </p:cNvGrpSpPr>
          <p:nvPr/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9" name="Oval 8"/>
            <p:cNvSpPr/>
            <p:nvPr/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0" name="Oval 9"/>
            <p:cNvSpPr/>
            <p:nvPr/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ysClr val="window" lastClr="FFFFFF"/>
              </a:solidFill>
              <a:prstDash val="solid"/>
            </a:ln>
            <a:effectLst/>
          </p:spPr>
        </p:sp>
      </p:grp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9A7B93-95FA-46FB-B18A-3834DBD115C5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97123444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E737FF-A386-4AF7-B68D-5155C2887F54}" type="datetimeFigureOut">
              <a:rPr lang="it-IT" smtClean="0"/>
              <a:t>04/05/2020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9A7B93-95FA-46FB-B18A-3834DBD115C5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56533049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533400"/>
            <a:ext cx="2552700" cy="5638800"/>
          </a:xfrm>
        </p:spPr>
        <p:txBody>
          <a:bodyPr vert="eaVert"/>
          <a:lstStyle/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66800" y="533400"/>
            <a:ext cx="7505700" cy="5638800"/>
          </a:xfrm>
        </p:spPr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E737FF-A386-4AF7-B68D-5155C2887F54}" type="datetimeFigureOut">
              <a:rPr lang="it-IT" smtClean="0"/>
              <a:t>04/05/2020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9A7B93-95FA-46FB-B18A-3834DBD115C5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73946219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microsoft.com/office/2007/relationships/hdphoto" Target="../media/hdphoto1.wdp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69848" y="484632"/>
            <a:ext cx="10058400" cy="160934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9848" y="2121408"/>
            <a:ext cx="10058400" cy="405079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964424" y="6272784"/>
            <a:ext cx="327355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2"/>
                </a:solidFill>
              </a:defRPr>
            </a:lvl1pPr>
          </a:lstStyle>
          <a:p>
            <a:fld id="{13E737FF-A386-4AF7-B68D-5155C2887F54}" type="datetimeFigureOut">
              <a:rPr lang="it-IT" smtClean="0"/>
              <a:t>04/05/2020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088136" y="6272784"/>
            <a:ext cx="632764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2"/>
                </a:solidFill>
              </a:defRPr>
            </a:lvl1pPr>
          </a:lstStyle>
          <a:p>
            <a:endParaRPr lang="it-IT"/>
          </a:p>
        </p:txBody>
      </p:sp>
      <p:grpSp>
        <p:nvGrpSpPr>
          <p:cNvPr id="7" name="Group 6"/>
          <p:cNvGrpSpPr>
            <a:grpSpLocks noChangeAspect="1"/>
          </p:cNvGrpSpPr>
          <p:nvPr/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8" name="Oval 7"/>
            <p:cNvSpPr/>
            <p:nvPr/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13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14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9" name="Oval 8"/>
            <p:cNvSpPr/>
            <p:nvPr/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rgbClr val="FFFFFF"/>
              </a:solidFill>
              <a:prstDash val="solid"/>
            </a:ln>
            <a:effectLst/>
          </p:spPr>
        </p:sp>
      </p:grp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311128" y="6272784"/>
            <a:ext cx="64008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400" b="1">
                <a:solidFill>
                  <a:srgbClr val="FFFFFF"/>
                </a:solidFill>
                <a:latin typeface="+mj-lt"/>
              </a:defRPr>
            </a:lvl1pPr>
          </a:lstStyle>
          <a:p>
            <a:fld id="{8F9A7B93-95FA-46FB-B18A-3834DBD115C5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8866614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5400" kern="1200" cap="all" baseline="0">
          <a:blipFill>
            <a:blip r:embed="rId1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tile tx="6350" ty="-127000" sx="65000" sy="64000" flip="none" algn="tl"/>
          </a:blip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lnSpc>
          <a:spcPct val="90000"/>
        </a:lnSpc>
        <a:spcBef>
          <a:spcPts val="1200"/>
        </a:spcBef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4a"/><Relationship Id="rId1" Type="http://schemas.microsoft.com/office/2007/relationships/media" Target="../media/media1.m4a"/><Relationship Id="rId4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.xml"/><Relationship Id="rId2" Type="http://schemas.openxmlformats.org/officeDocument/2006/relationships/audio" Target="../media/media2.m4a"/><Relationship Id="rId1" Type="http://schemas.microsoft.com/office/2007/relationships/media" Target="../media/media2.m4a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.xml"/><Relationship Id="rId2" Type="http://schemas.openxmlformats.org/officeDocument/2006/relationships/audio" Target="../media/media3.m4a"/><Relationship Id="rId1" Type="http://schemas.microsoft.com/office/2007/relationships/media" Target="../media/media3.m4a"/><Relationship Id="rId5" Type="http://schemas.openxmlformats.org/officeDocument/2006/relationships/image" Target="../media/image5.png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.xml"/><Relationship Id="rId2" Type="http://schemas.openxmlformats.org/officeDocument/2006/relationships/audio" Target="../media/media4.m4a"/><Relationship Id="rId1" Type="http://schemas.microsoft.com/office/2007/relationships/media" Target="../media/media4.m4a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.xml"/><Relationship Id="rId2" Type="http://schemas.openxmlformats.org/officeDocument/2006/relationships/audio" Target="../media/media5.m4a"/><Relationship Id="rId1" Type="http://schemas.microsoft.com/office/2007/relationships/media" Target="../media/media5.m4a"/><Relationship Id="rId6" Type="http://schemas.openxmlformats.org/officeDocument/2006/relationships/image" Target="../media/image5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.xml"/><Relationship Id="rId2" Type="http://schemas.openxmlformats.org/officeDocument/2006/relationships/audio" Target="../media/media6.m4a"/><Relationship Id="rId1" Type="http://schemas.microsoft.com/office/2007/relationships/media" Target="../media/media6.m4a"/><Relationship Id="rId5" Type="http://schemas.openxmlformats.org/officeDocument/2006/relationships/image" Target="../media/image5.png"/><Relationship Id="rId4" Type="http://schemas.openxmlformats.org/officeDocument/2006/relationships/image" Target="../media/image9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.xml"/><Relationship Id="rId2" Type="http://schemas.openxmlformats.org/officeDocument/2006/relationships/audio" Target="../media/media7.m4a"/><Relationship Id="rId1" Type="http://schemas.microsoft.com/office/2007/relationships/media" Target="../media/media7.m4a"/><Relationship Id="rId5" Type="http://schemas.openxmlformats.org/officeDocument/2006/relationships/image" Target="../media/image5.png"/><Relationship Id="rId4" Type="http://schemas.openxmlformats.org/officeDocument/2006/relationships/image" Target="../media/image9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.xml"/><Relationship Id="rId2" Type="http://schemas.openxmlformats.org/officeDocument/2006/relationships/audio" Target="../media/media8.m4a"/><Relationship Id="rId1" Type="http://schemas.microsoft.com/office/2007/relationships/media" Target="../media/media8.m4a"/><Relationship Id="rId4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1051560" y="1432223"/>
            <a:ext cx="9966960" cy="2843563"/>
          </a:xfrm>
        </p:spPr>
        <p:txBody>
          <a:bodyPr/>
          <a:lstStyle/>
          <a:p>
            <a:r>
              <a:rPr lang="it-IT" sz="4800" dirty="0" smtClean="0"/>
              <a:t>Giudei e Pagani nelle Chiese del </a:t>
            </a:r>
            <a:r>
              <a:rPr lang="it-IT" sz="4800" dirty="0" smtClean="0"/>
              <a:t>Nuovo Testamento</a:t>
            </a:r>
            <a:endParaRPr lang="it-IT" sz="3600" dirty="0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051560" y="5512157"/>
            <a:ext cx="7891272" cy="719543"/>
          </a:xfrm>
          <a:solidFill>
            <a:srgbClr val="FFC000"/>
          </a:solidFill>
        </p:spPr>
        <p:txBody>
          <a:bodyPr/>
          <a:lstStyle/>
          <a:p>
            <a:r>
              <a:rPr lang="it-IT" dirty="0" smtClean="0"/>
              <a:t>Dario Garribba</a:t>
            </a:r>
            <a:endParaRPr lang="it-IT" dirty="0"/>
          </a:p>
        </p:txBody>
      </p:sp>
      <p:sp>
        <p:nvSpPr>
          <p:cNvPr id="4" name="Sottotitolo 2"/>
          <p:cNvSpPr txBox="1">
            <a:spLocks/>
          </p:cNvSpPr>
          <p:nvPr/>
        </p:nvSpPr>
        <p:spPr>
          <a:xfrm>
            <a:off x="1051560" y="4882083"/>
            <a:ext cx="7891272" cy="5406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200"/>
              </a:spcBef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None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None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None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it-IT" u="sng" smtClean="0"/>
              <a:t>Lezione 10</a:t>
            </a:r>
            <a:endParaRPr lang="it-IT" u="sng" dirty="0"/>
          </a:p>
        </p:txBody>
      </p:sp>
      <p:pic>
        <p:nvPicPr>
          <p:cNvPr id="5" name="Audio 4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1366500" y="60325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756198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69324"/>
    </mc:Choice>
    <mc:Fallback>
      <p:transition spd="slow" advTm="69324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8549640" y="685800"/>
            <a:ext cx="3200400" cy="756634"/>
          </a:xfrm>
        </p:spPr>
        <p:txBody>
          <a:bodyPr>
            <a:normAutofit/>
          </a:bodyPr>
          <a:lstStyle/>
          <a:p>
            <a:r>
              <a:rPr lang="it-IT" sz="2000" dirty="0" smtClean="0"/>
              <a:t>Proseliti e Timorati di Dio</a:t>
            </a:r>
            <a:endParaRPr lang="it-IT" sz="2000" dirty="0"/>
          </a:p>
        </p:txBody>
      </p:sp>
      <p:sp>
        <p:nvSpPr>
          <p:cNvPr id="9" name="Segnaposto contenuto 8"/>
          <p:cNvSpPr>
            <a:spLocks noGrp="1"/>
          </p:cNvSpPr>
          <p:nvPr>
            <p:ph idx="1"/>
          </p:nvPr>
        </p:nvSpPr>
        <p:spPr>
          <a:xfrm>
            <a:off x="0" y="0"/>
            <a:ext cx="8319752" cy="6858000"/>
          </a:xfrm>
          <a:solidFill>
            <a:srgbClr val="FFC000"/>
          </a:solidFill>
        </p:spPr>
        <p:txBody>
          <a:bodyPr>
            <a:normAutofit/>
          </a:bodyPr>
          <a:lstStyle/>
          <a:p>
            <a:pPr>
              <a:buFontTx/>
              <a:buChar char="-"/>
            </a:pPr>
            <a:endParaRPr lang="it-IT" sz="2400" dirty="0">
              <a:solidFill>
                <a:schemeClr val="accent6">
                  <a:lumMod val="50000"/>
                </a:schemeClr>
              </a:solidFill>
            </a:endParaRPr>
          </a:p>
          <a:p>
            <a:r>
              <a:rPr lang="it-IT" dirty="0" smtClean="0"/>
              <a:t>I proseliti e i timorati di Dio di cui </a:t>
            </a:r>
            <a:r>
              <a:rPr lang="it-IT" i="1" dirty="0" smtClean="0"/>
              <a:t>Atti</a:t>
            </a:r>
            <a:r>
              <a:rPr lang="it-IT" dirty="0" smtClean="0"/>
              <a:t> ripetutamente parlano esistono o sono un’ «invenzione» di Luca?</a:t>
            </a:r>
          </a:p>
          <a:p>
            <a:r>
              <a:rPr lang="it-IT" dirty="0" smtClean="0"/>
              <a:t>Se sono un’invenzione, perché Luca li inventa?</a:t>
            </a:r>
          </a:p>
          <a:p>
            <a:r>
              <a:rPr lang="it-IT" dirty="0" smtClean="0"/>
              <a:t>Se non sono un’invenzione, quali caratteristiche hanno queste due categorie? E sono categorie  presenti con le stesse caratteristiche in tutto il mondo antico? </a:t>
            </a:r>
          </a:p>
          <a:p>
            <a:endParaRPr lang="it-IT" dirty="0" smtClean="0">
              <a:solidFill>
                <a:srgbClr val="0070C0"/>
              </a:solidFill>
            </a:endParaRPr>
          </a:p>
          <a:p>
            <a:endParaRPr lang="it-IT" dirty="0" smtClean="0">
              <a:solidFill>
                <a:srgbClr val="0070C0"/>
              </a:solidFill>
            </a:endParaRPr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8549640" y="1442434"/>
            <a:ext cx="3200400" cy="4752304"/>
          </a:xfrm>
        </p:spPr>
        <p:txBody>
          <a:bodyPr/>
          <a:lstStyle/>
          <a:p>
            <a:endParaRPr lang="it-IT" dirty="0"/>
          </a:p>
        </p:txBody>
      </p:sp>
      <p:pic>
        <p:nvPicPr>
          <p:cNvPr id="5" name="Audio 4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1366500" y="60325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220780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85852"/>
    </mc:Choice>
    <mc:Fallback>
      <p:transition spd="slow" advTm="385852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8549640" y="685800"/>
            <a:ext cx="3200400" cy="756634"/>
          </a:xfrm>
        </p:spPr>
        <p:txBody>
          <a:bodyPr>
            <a:normAutofit/>
          </a:bodyPr>
          <a:lstStyle/>
          <a:p>
            <a:r>
              <a:rPr lang="it-IT" sz="2000" dirty="0" smtClean="0"/>
              <a:t>Proseliti e Timorati di Dio</a:t>
            </a:r>
            <a:endParaRPr lang="it-IT" sz="2000" dirty="0"/>
          </a:p>
        </p:txBody>
      </p:sp>
      <p:sp>
        <p:nvSpPr>
          <p:cNvPr id="9" name="Segnaposto contenuto 8"/>
          <p:cNvSpPr>
            <a:spLocks noGrp="1"/>
          </p:cNvSpPr>
          <p:nvPr>
            <p:ph idx="1"/>
          </p:nvPr>
        </p:nvSpPr>
        <p:spPr>
          <a:xfrm>
            <a:off x="0" y="0"/>
            <a:ext cx="8319752" cy="6858000"/>
          </a:xfrm>
          <a:solidFill>
            <a:srgbClr val="FFC000"/>
          </a:solidFill>
        </p:spPr>
        <p:txBody>
          <a:bodyPr>
            <a:normAutofit fontScale="92500"/>
          </a:bodyPr>
          <a:lstStyle/>
          <a:p>
            <a:pPr>
              <a:buFontTx/>
              <a:buChar char="-"/>
            </a:pPr>
            <a:endParaRPr lang="it-IT" sz="2400" dirty="0">
              <a:solidFill>
                <a:schemeClr val="accent6">
                  <a:lumMod val="50000"/>
                </a:schemeClr>
              </a:solidFill>
            </a:endParaRPr>
          </a:p>
          <a:p>
            <a:r>
              <a:rPr lang="it-IT" dirty="0" smtClean="0"/>
              <a:t>1877: J. </a:t>
            </a:r>
            <a:r>
              <a:rPr lang="it-IT" dirty="0" err="1" smtClean="0"/>
              <a:t>Bernays</a:t>
            </a:r>
            <a:r>
              <a:rPr lang="it-IT" dirty="0" smtClean="0"/>
              <a:t>: </a:t>
            </a:r>
            <a:r>
              <a:rPr lang="it-IT" dirty="0" smtClean="0">
                <a:solidFill>
                  <a:srgbClr val="0070C0"/>
                </a:solidFill>
              </a:rPr>
              <a:t>I proseliti sono gentili </a:t>
            </a:r>
            <a:r>
              <a:rPr lang="it-IT" dirty="0" smtClean="0">
                <a:solidFill>
                  <a:srgbClr val="0070C0"/>
                </a:solidFill>
              </a:rPr>
              <a:t>convertiti al </a:t>
            </a:r>
            <a:r>
              <a:rPr lang="it-IT" dirty="0" smtClean="0">
                <a:solidFill>
                  <a:srgbClr val="0070C0"/>
                </a:solidFill>
              </a:rPr>
              <a:t>giudaismo; quelli non ancora convertiti, ma </a:t>
            </a:r>
            <a:r>
              <a:rPr lang="it-IT" dirty="0" err="1" smtClean="0">
                <a:solidFill>
                  <a:srgbClr val="0070C0"/>
                </a:solidFill>
              </a:rPr>
              <a:t>interesanti</a:t>
            </a:r>
            <a:r>
              <a:rPr lang="it-IT" dirty="0" smtClean="0">
                <a:solidFill>
                  <a:srgbClr val="0070C0"/>
                </a:solidFill>
              </a:rPr>
              <a:t> allo stile di vita giudaico sono </a:t>
            </a:r>
            <a:endParaRPr lang="it-IT" dirty="0" smtClean="0">
              <a:solidFill>
                <a:srgbClr val="0070C0"/>
              </a:solidFill>
            </a:endParaRPr>
          </a:p>
          <a:p>
            <a:r>
              <a:rPr lang="it-IT" dirty="0" smtClean="0"/>
              <a:t>1896: A. </a:t>
            </a:r>
            <a:r>
              <a:rPr lang="it-IT" dirty="0" err="1" smtClean="0"/>
              <a:t>Bertholet</a:t>
            </a:r>
            <a:r>
              <a:rPr lang="it-IT" dirty="0" smtClean="0"/>
              <a:t>: </a:t>
            </a:r>
            <a:r>
              <a:rPr lang="it-IT" dirty="0">
                <a:solidFill>
                  <a:srgbClr val="0070C0"/>
                </a:solidFill>
              </a:rPr>
              <a:t>I </a:t>
            </a:r>
            <a:r>
              <a:rPr lang="it-IT" dirty="0" smtClean="0">
                <a:solidFill>
                  <a:srgbClr val="0070C0"/>
                </a:solidFill>
              </a:rPr>
              <a:t>timorati di dio non esistono. È un’altra maniera in cui sono designati i proseliti (quindi i giudei non ammettono forme intermedie, e questo ha contribuito al </a:t>
            </a:r>
            <a:r>
              <a:rPr lang="it-IT" dirty="0" err="1" smtClean="0">
                <a:solidFill>
                  <a:srgbClr val="0070C0"/>
                </a:solidFill>
              </a:rPr>
              <a:t>succeso</a:t>
            </a:r>
            <a:r>
              <a:rPr lang="it-IT" dirty="0" smtClean="0">
                <a:solidFill>
                  <a:srgbClr val="0070C0"/>
                </a:solidFill>
              </a:rPr>
              <a:t> dei cristiani)</a:t>
            </a:r>
          </a:p>
          <a:p>
            <a:r>
              <a:rPr lang="it-IT" dirty="0" smtClean="0"/>
              <a:t>1897: E. </a:t>
            </a:r>
            <a:r>
              <a:rPr lang="it-IT" dirty="0" err="1" smtClean="0"/>
              <a:t>Schürer</a:t>
            </a:r>
            <a:r>
              <a:rPr lang="it-IT" dirty="0" smtClean="0">
                <a:solidFill>
                  <a:srgbClr val="0070C0"/>
                </a:solidFill>
              </a:rPr>
              <a:t>:  esistono dei non giudei che presenziavano ai </a:t>
            </a:r>
            <a:r>
              <a:rPr lang="it-IT" dirty="0" err="1" smtClean="0">
                <a:solidFill>
                  <a:srgbClr val="0070C0"/>
                </a:solidFill>
              </a:rPr>
              <a:t>ritigiudaici</a:t>
            </a:r>
            <a:r>
              <a:rPr lang="it-IT" dirty="0" smtClean="0">
                <a:solidFill>
                  <a:srgbClr val="0070C0"/>
                </a:solidFill>
              </a:rPr>
              <a:t>, senza entrare in comunione con le comunità (situazione del mondo gentile piuttosto fluida)</a:t>
            </a:r>
          </a:p>
          <a:p>
            <a:r>
              <a:rPr lang="it-IT" dirty="0" smtClean="0">
                <a:solidFill>
                  <a:srgbClr val="0070C0"/>
                </a:solidFill>
              </a:rPr>
              <a:t>1927: K. Lake: esistevano </a:t>
            </a:r>
            <a:r>
              <a:rPr lang="it-IT" dirty="0" err="1" smtClean="0">
                <a:solidFill>
                  <a:srgbClr val="0070C0"/>
                </a:solidFill>
              </a:rPr>
              <a:t>ggentili</a:t>
            </a:r>
            <a:r>
              <a:rPr lang="it-IT" dirty="0" smtClean="0">
                <a:solidFill>
                  <a:srgbClr val="0070C0"/>
                </a:solidFill>
              </a:rPr>
              <a:t> interessati al giudaismo, ma non esiste una categoria con caratteristiche specifiche.</a:t>
            </a:r>
          </a:p>
          <a:p>
            <a:r>
              <a:rPr lang="it-IT" dirty="0" smtClean="0">
                <a:solidFill>
                  <a:srgbClr val="0070C0"/>
                </a:solidFill>
              </a:rPr>
              <a:t>1950</a:t>
            </a:r>
            <a:r>
              <a:rPr lang="it-IT" dirty="0" smtClean="0">
                <a:solidFill>
                  <a:srgbClr val="0070C0"/>
                </a:solidFill>
              </a:rPr>
              <a:t>: L.H. </a:t>
            </a:r>
            <a:r>
              <a:rPr lang="it-IT" dirty="0" err="1" smtClean="0">
                <a:solidFill>
                  <a:srgbClr val="0070C0"/>
                </a:solidFill>
              </a:rPr>
              <a:t>Feldman</a:t>
            </a:r>
            <a:r>
              <a:rPr lang="it-IT" dirty="0" smtClean="0">
                <a:solidFill>
                  <a:srgbClr val="0070C0"/>
                </a:solidFill>
              </a:rPr>
              <a:t> </a:t>
            </a:r>
            <a:r>
              <a:rPr lang="it-IT" dirty="0" smtClean="0">
                <a:solidFill>
                  <a:srgbClr val="0070C0"/>
                </a:solidFill>
              </a:rPr>
              <a:t>adotta la parola «simpatizzanti»; non esiste la categoria dei timorati </a:t>
            </a:r>
            <a:r>
              <a:rPr lang="it-IT" dirty="0" smtClean="0">
                <a:solidFill>
                  <a:srgbClr val="0070C0"/>
                </a:solidFill>
              </a:rPr>
              <a:t>(</a:t>
            </a:r>
            <a:r>
              <a:rPr lang="it-IT" dirty="0"/>
              <a:t>"Jewish '</a:t>
            </a:r>
            <a:r>
              <a:rPr lang="it-IT" dirty="0" err="1"/>
              <a:t>sympathizers</a:t>
            </a:r>
            <a:r>
              <a:rPr lang="it-IT" dirty="0"/>
              <a:t>' in </a:t>
            </a:r>
            <a:r>
              <a:rPr lang="it-IT" dirty="0" err="1"/>
              <a:t>classical</a:t>
            </a:r>
            <a:r>
              <a:rPr lang="it-IT" dirty="0"/>
              <a:t> </a:t>
            </a:r>
            <a:r>
              <a:rPr lang="it-IT" dirty="0" err="1"/>
              <a:t>literature</a:t>
            </a:r>
            <a:r>
              <a:rPr lang="it-IT" dirty="0"/>
              <a:t> and </a:t>
            </a:r>
            <a:r>
              <a:rPr lang="it-IT" dirty="0" err="1"/>
              <a:t>inscriptions</a:t>
            </a:r>
            <a:r>
              <a:rPr lang="it-IT" dirty="0"/>
              <a:t>", pubblicato in </a:t>
            </a:r>
            <a:r>
              <a:rPr lang="it-IT" i="1" dirty="0" err="1"/>
              <a:t>Transactions</a:t>
            </a:r>
            <a:r>
              <a:rPr lang="it-IT" i="1" dirty="0"/>
              <a:t> of american </a:t>
            </a:r>
            <a:r>
              <a:rPr lang="it-IT" i="1" dirty="0" err="1"/>
              <a:t>philological</a:t>
            </a:r>
            <a:r>
              <a:rPr lang="it-IT" i="1" dirty="0"/>
              <a:t> </a:t>
            </a:r>
            <a:r>
              <a:rPr lang="it-IT" i="1" dirty="0" err="1" smtClean="0"/>
              <a:t>association</a:t>
            </a:r>
            <a:r>
              <a:rPr lang="it-IT" dirty="0"/>
              <a:t> </a:t>
            </a:r>
            <a:r>
              <a:rPr lang="it-IT" dirty="0" smtClean="0"/>
              <a:t>81, 1950</a:t>
            </a:r>
            <a:r>
              <a:rPr lang="it-IT" dirty="0" smtClean="0"/>
              <a:t>)</a:t>
            </a:r>
          </a:p>
          <a:p>
            <a:r>
              <a:rPr lang="it-IT" dirty="0" smtClean="0">
                <a:solidFill>
                  <a:srgbClr val="0070C0"/>
                </a:solidFill>
              </a:rPr>
              <a:t>1962: ritrovamento iscrizioni di Sardi: </a:t>
            </a:r>
            <a:r>
              <a:rPr lang="it-IT" i="1" dirty="0" err="1" smtClean="0">
                <a:solidFill>
                  <a:srgbClr val="0070C0"/>
                </a:solidFill>
              </a:rPr>
              <a:t>theosebeis</a:t>
            </a:r>
            <a:r>
              <a:rPr lang="it-IT" dirty="0" smtClean="0">
                <a:solidFill>
                  <a:srgbClr val="0070C0"/>
                </a:solidFill>
              </a:rPr>
              <a:t> è un titolo onorifico ei giudei (come un aggettivo che serve a qualificare i giudei)</a:t>
            </a:r>
          </a:p>
          <a:p>
            <a:r>
              <a:rPr lang="it-IT" dirty="0" smtClean="0">
                <a:solidFill>
                  <a:srgbClr val="0070C0"/>
                </a:solidFill>
              </a:rPr>
              <a:t>1981: T. </a:t>
            </a:r>
            <a:r>
              <a:rPr lang="it-IT" dirty="0" err="1" smtClean="0">
                <a:solidFill>
                  <a:srgbClr val="0070C0"/>
                </a:solidFill>
              </a:rPr>
              <a:t>Kraabel</a:t>
            </a:r>
            <a:r>
              <a:rPr lang="it-IT" dirty="0" smtClean="0">
                <a:solidFill>
                  <a:srgbClr val="0070C0"/>
                </a:solidFill>
              </a:rPr>
              <a:t>: la scomparsa dei «Timorati di Dio»</a:t>
            </a:r>
          </a:p>
          <a:p>
            <a:r>
              <a:rPr lang="it-IT" dirty="0" smtClean="0">
                <a:solidFill>
                  <a:srgbClr val="0070C0"/>
                </a:solidFill>
              </a:rPr>
              <a:t>1976: ritrovamento iscrizione di Afrodisia: la «rivoluzione»: i timorati come categoria attestata da un reperto del </a:t>
            </a:r>
            <a:endParaRPr lang="it-IT" dirty="0">
              <a:solidFill>
                <a:srgbClr val="0070C0"/>
              </a:solidFill>
            </a:endParaRPr>
          </a:p>
          <a:p>
            <a:pPr marL="0" indent="0">
              <a:buNone/>
            </a:pPr>
            <a:endParaRPr lang="it-IT" dirty="0" smtClean="0"/>
          </a:p>
          <a:p>
            <a:pPr marL="0" indent="0">
              <a:buNone/>
            </a:pPr>
            <a:endParaRPr lang="it-IT" dirty="0" smtClean="0">
              <a:solidFill>
                <a:srgbClr val="0070C0"/>
              </a:solidFill>
            </a:endParaRPr>
          </a:p>
          <a:p>
            <a:endParaRPr lang="it-IT" dirty="0" smtClean="0">
              <a:solidFill>
                <a:srgbClr val="0070C0"/>
              </a:solidFill>
            </a:endParaRPr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8549640" y="1442434"/>
            <a:ext cx="3200400" cy="4752304"/>
          </a:xfrm>
        </p:spPr>
        <p:txBody>
          <a:bodyPr/>
          <a:lstStyle/>
          <a:p>
            <a:r>
              <a:rPr lang="it-IT" dirty="0"/>
              <a:t>J. </a:t>
            </a:r>
            <a:r>
              <a:rPr lang="it-IT" dirty="0" err="1"/>
              <a:t>Sievers</a:t>
            </a:r>
            <a:r>
              <a:rPr lang="it-IT" dirty="0"/>
              <a:t>, </a:t>
            </a:r>
            <a:r>
              <a:rPr lang="it-IT" i="1" dirty="0"/>
              <a:t>Lo status socio-religioso dei proseliti e dei timorati di Dio</a:t>
            </a:r>
            <a:r>
              <a:rPr lang="it-IT" dirty="0"/>
              <a:t>, in “Ricerche Storico Bibliche” 8 (1996), pp. </a:t>
            </a:r>
            <a:r>
              <a:rPr lang="it-IT" dirty="0" smtClean="0"/>
              <a:t>183-196; </a:t>
            </a:r>
          </a:p>
          <a:p>
            <a:endParaRPr lang="it-IT" dirty="0" smtClean="0"/>
          </a:p>
          <a:p>
            <a:endParaRPr lang="it-IT" dirty="0"/>
          </a:p>
        </p:txBody>
      </p:sp>
      <p:pic>
        <p:nvPicPr>
          <p:cNvPr id="3" name="Immagin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959215" y="2586036"/>
            <a:ext cx="2381250" cy="3514725"/>
          </a:xfrm>
          <a:prstGeom prst="rect">
            <a:avLst/>
          </a:prstGeom>
        </p:spPr>
      </p:pic>
      <p:pic>
        <p:nvPicPr>
          <p:cNvPr id="5" name="Audio 4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366500" y="60325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568026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210089"/>
    </mc:Choice>
    <mc:Fallback>
      <p:transition spd="slow" advTm="1210089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8549640" y="685800"/>
            <a:ext cx="3200400" cy="756634"/>
          </a:xfrm>
        </p:spPr>
        <p:txBody>
          <a:bodyPr>
            <a:normAutofit/>
          </a:bodyPr>
          <a:lstStyle/>
          <a:p>
            <a:r>
              <a:rPr lang="it-IT" sz="2000" dirty="0" smtClean="0"/>
              <a:t>Proseliti e Timorati di Dio</a:t>
            </a:r>
            <a:endParaRPr lang="it-IT" sz="2000" dirty="0"/>
          </a:p>
        </p:txBody>
      </p:sp>
      <p:sp>
        <p:nvSpPr>
          <p:cNvPr id="9" name="Segnaposto contenuto 8"/>
          <p:cNvSpPr>
            <a:spLocks noGrp="1"/>
          </p:cNvSpPr>
          <p:nvPr>
            <p:ph idx="1"/>
          </p:nvPr>
        </p:nvSpPr>
        <p:spPr>
          <a:xfrm>
            <a:off x="0" y="0"/>
            <a:ext cx="8319752" cy="6858000"/>
          </a:xfrm>
          <a:solidFill>
            <a:srgbClr val="FFC000"/>
          </a:solidFill>
        </p:spPr>
        <p:txBody>
          <a:bodyPr>
            <a:normAutofit/>
          </a:bodyPr>
          <a:lstStyle/>
          <a:p>
            <a:pPr>
              <a:buFontTx/>
              <a:buChar char="-"/>
            </a:pPr>
            <a:endParaRPr lang="it-IT" sz="2400" dirty="0">
              <a:solidFill>
                <a:schemeClr val="accent6">
                  <a:lumMod val="50000"/>
                </a:schemeClr>
              </a:solidFill>
            </a:endParaRPr>
          </a:p>
          <a:p>
            <a:r>
              <a:rPr lang="it-IT" dirty="0" smtClean="0"/>
              <a:t>Chi sono i Proseliti? </a:t>
            </a:r>
            <a:r>
              <a:rPr lang="it-IT" dirty="0" smtClean="0">
                <a:solidFill>
                  <a:srgbClr val="0070C0"/>
                </a:solidFill>
              </a:rPr>
              <a:t>I gentili convertiti al giudaismo</a:t>
            </a:r>
          </a:p>
          <a:p>
            <a:r>
              <a:rPr lang="it-IT" dirty="0" smtClean="0"/>
              <a:t>Chi sono i Timorati di Dio? </a:t>
            </a:r>
            <a:r>
              <a:rPr lang="it-IT" dirty="0" smtClean="0">
                <a:solidFill>
                  <a:srgbClr val="0070C0"/>
                </a:solidFill>
              </a:rPr>
              <a:t>Sono i gentili che pur attratti dal giudaismo non si lasciano circoncidere/aderiscono parzialmente</a:t>
            </a:r>
          </a:p>
          <a:p>
            <a:r>
              <a:rPr lang="it-IT" dirty="0" smtClean="0"/>
              <a:t>Sono categorie storicamente </a:t>
            </a:r>
            <a:r>
              <a:rPr lang="it-IT" dirty="0"/>
              <a:t>identificabili? </a:t>
            </a:r>
            <a:r>
              <a:rPr lang="it-IT" dirty="0" smtClean="0">
                <a:solidFill>
                  <a:srgbClr val="0070C0"/>
                </a:solidFill>
              </a:rPr>
              <a:t>Sì, anello </a:t>
            </a:r>
            <a:r>
              <a:rPr lang="it-IT" dirty="0">
                <a:solidFill>
                  <a:srgbClr val="0070C0"/>
                </a:solidFill>
              </a:rPr>
              <a:t>intermedio tra Cristiani e </a:t>
            </a:r>
            <a:r>
              <a:rPr lang="it-IT" dirty="0" smtClean="0">
                <a:solidFill>
                  <a:srgbClr val="0070C0"/>
                </a:solidFill>
              </a:rPr>
              <a:t>Gentili = 1950: L.H. </a:t>
            </a:r>
            <a:r>
              <a:rPr lang="it-IT" dirty="0" err="1" smtClean="0">
                <a:solidFill>
                  <a:srgbClr val="0070C0"/>
                </a:solidFill>
              </a:rPr>
              <a:t>Feldman</a:t>
            </a:r>
            <a:r>
              <a:rPr lang="it-IT" dirty="0" smtClean="0">
                <a:solidFill>
                  <a:srgbClr val="0070C0"/>
                </a:solidFill>
              </a:rPr>
              <a:t> «inventa» la categoria dei «simpatizzanti» (</a:t>
            </a:r>
            <a:r>
              <a:rPr lang="it-IT" dirty="0"/>
              <a:t>"</a:t>
            </a:r>
            <a:r>
              <a:rPr lang="it-IT" dirty="0" err="1"/>
              <a:t>Jewish</a:t>
            </a:r>
            <a:r>
              <a:rPr lang="it-IT" dirty="0"/>
              <a:t> '</a:t>
            </a:r>
            <a:r>
              <a:rPr lang="it-IT" dirty="0" err="1"/>
              <a:t>sympathizers</a:t>
            </a:r>
            <a:r>
              <a:rPr lang="it-IT" dirty="0"/>
              <a:t>' in </a:t>
            </a:r>
            <a:r>
              <a:rPr lang="it-IT" dirty="0" err="1"/>
              <a:t>classical</a:t>
            </a:r>
            <a:r>
              <a:rPr lang="it-IT" dirty="0"/>
              <a:t> </a:t>
            </a:r>
            <a:r>
              <a:rPr lang="it-IT" dirty="0" err="1"/>
              <a:t>literature</a:t>
            </a:r>
            <a:r>
              <a:rPr lang="it-IT" dirty="0"/>
              <a:t> and </a:t>
            </a:r>
            <a:r>
              <a:rPr lang="it-IT" dirty="0" err="1"/>
              <a:t>inscriptions</a:t>
            </a:r>
            <a:r>
              <a:rPr lang="it-IT" dirty="0"/>
              <a:t>", pubblicato in </a:t>
            </a:r>
            <a:r>
              <a:rPr lang="it-IT" i="1" dirty="0" err="1"/>
              <a:t>Transactions</a:t>
            </a:r>
            <a:r>
              <a:rPr lang="it-IT" i="1" dirty="0"/>
              <a:t> of american </a:t>
            </a:r>
            <a:r>
              <a:rPr lang="it-IT" i="1" dirty="0" err="1"/>
              <a:t>philological</a:t>
            </a:r>
            <a:r>
              <a:rPr lang="it-IT" i="1" dirty="0"/>
              <a:t> </a:t>
            </a:r>
            <a:r>
              <a:rPr lang="it-IT" i="1" dirty="0" err="1" smtClean="0"/>
              <a:t>association</a:t>
            </a:r>
            <a:r>
              <a:rPr lang="it-IT" dirty="0"/>
              <a:t> </a:t>
            </a:r>
            <a:r>
              <a:rPr lang="it-IT" dirty="0" smtClean="0"/>
              <a:t>81, 1950)</a:t>
            </a:r>
            <a:endParaRPr lang="it-IT" dirty="0">
              <a:solidFill>
                <a:srgbClr val="0070C0"/>
              </a:solidFill>
            </a:endParaRPr>
          </a:p>
          <a:p>
            <a:r>
              <a:rPr lang="it-IT" dirty="0" smtClean="0">
                <a:solidFill>
                  <a:srgbClr val="0070C0"/>
                </a:solidFill>
              </a:rPr>
              <a:t>Sono categorie storicamente identificabili: non sono un invenzione di Luca (T. </a:t>
            </a:r>
            <a:r>
              <a:rPr lang="it-IT" dirty="0" err="1" smtClean="0">
                <a:solidFill>
                  <a:srgbClr val="0070C0"/>
                </a:solidFill>
              </a:rPr>
              <a:t>Kraabel</a:t>
            </a:r>
            <a:r>
              <a:rPr lang="it-IT" dirty="0" smtClean="0">
                <a:solidFill>
                  <a:srgbClr val="0070C0"/>
                </a:solidFill>
              </a:rPr>
              <a:t>, «The </a:t>
            </a:r>
            <a:r>
              <a:rPr lang="it-IT" dirty="0" err="1" smtClean="0">
                <a:solidFill>
                  <a:srgbClr val="0070C0"/>
                </a:solidFill>
              </a:rPr>
              <a:t>Diseapparence</a:t>
            </a:r>
            <a:r>
              <a:rPr lang="it-IT" dirty="0" smtClean="0">
                <a:solidFill>
                  <a:srgbClr val="0070C0"/>
                </a:solidFill>
              </a:rPr>
              <a:t> of the </a:t>
            </a:r>
            <a:r>
              <a:rPr lang="it-IT" dirty="0" err="1" smtClean="0">
                <a:solidFill>
                  <a:srgbClr val="0070C0"/>
                </a:solidFill>
              </a:rPr>
              <a:t>God-fearers</a:t>
            </a:r>
            <a:r>
              <a:rPr lang="it-IT" dirty="0" smtClean="0">
                <a:solidFill>
                  <a:srgbClr val="0070C0"/>
                </a:solidFill>
              </a:rPr>
              <a:t>», 1981)</a:t>
            </a:r>
            <a:endParaRPr lang="it-IT" dirty="0">
              <a:solidFill>
                <a:srgbClr val="0070C0"/>
              </a:solidFill>
            </a:endParaRPr>
          </a:p>
          <a:p>
            <a:pPr marL="0" indent="0">
              <a:buNone/>
            </a:pPr>
            <a:endParaRPr lang="it-IT" dirty="0" smtClean="0"/>
          </a:p>
          <a:p>
            <a:r>
              <a:rPr lang="it-IT" dirty="0" smtClean="0"/>
              <a:t>categorie storiche o letterarie?</a:t>
            </a:r>
            <a:r>
              <a:rPr lang="it-IT" dirty="0" smtClean="0">
                <a:solidFill>
                  <a:srgbClr val="0070C0"/>
                </a:solidFill>
              </a:rPr>
              <a:t> Osserviamo due immagini</a:t>
            </a:r>
          </a:p>
          <a:p>
            <a:pPr marL="0" indent="0">
              <a:buNone/>
            </a:pPr>
            <a:endParaRPr lang="it-IT" dirty="0" smtClean="0">
              <a:solidFill>
                <a:srgbClr val="0070C0"/>
              </a:solidFill>
            </a:endParaRPr>
          </a:p>
          <a:p>
            <a:endParaRPr lang="it-IT" dirty="0" smtClean="0">
              <a:solidFill>
                <a:srgbClr val="0070C0"/>
              </a:solidFill>
            </a:endParaRPr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8549640" y="1442434"/>
            <a:ext cx="3200400" cy="4752304"/>
          </a:xfrm>
        </p:spPr>
        <p:txBody>
          <a:bodyPr/>
          <a:lstStyle/>
          <a:p>
            <a:endParaRPr lang="it-IT" dirty="0" smtClean="0"/>
          </a:p>
          <a:p>
            <a:endParaRPr lang="it-IT" dirty="0"/>
          </a:p>
        </p:txBody>
      </p:sp>
      <p:pic>
        <p:nvPicPr>
          <p:cNvPr id="5" name="Audio 4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1366500" y="60325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015301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9396"/>
    </mc:Choice>
    <mc:Fallback>
      <p:transition spd="slow" advTm="9396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it-IT" sz="2000" dirty="0" smtClean="0"/>
              <a:t>Il teatro di Mileto</a:t>
            </a:r>
            <a:endParaRPr lang="it-IT" sz="2000" dirty="0"/>
          </a:p>
        </p:txBody>
      </p:sp>
      <p:sp>
        <p:nvSpPr>
          <p:cNvPr id="9" name="Segnaposto contenuto 8"/>
          <p:cNvSpPr>
            <a:spLocks noGrp="1"/>
          </p:cNvSpPr>
          <p:nvPr>
            <p:ph idx="1"/>
          </p:nvPr>
        </p:nvSpPr>
        <p:spPr>
          <a:xfrm>
            <a:off x="0" y="0"/>
            <a:ext cx="8319752" cy="6858000"/>
          </a:xfrm>
          <a:solidFill>
            <a:srgbClr val="FFC000"/>
          </a:solidFill>
        </p:spPr>
        <p:txBody>
          <a:bodyPr>
            <a:normAutofit/>
          </a:bodyPr>
          <a:lstStyle/>
          <a:p>
            <a:endParaRPr lang="it-IT" dirty="0"/>
          </a:p>
          <a:p>
            <a:pPr marL="0" indent="0">
              <a:buNone/>
            </a:pPr>
            <a:endParaRPr lang="it-IT" dirty="0" smtClean="0"/>
          </a:p>
        </p:txBody>
      </p:sp>
      <p:sp>
        <p:nvSpPr>
          <p:cNvPr id="7" name="Segnaposto testo 6"/>
          <p:cNvSpPr>
            <a:spLocks noGrp="1"/>
          </p:cNvSpPr>
          <p:nvPr>
            <p:ph type="body" sz="half" idx="2"/>
          </p:nvPr>
        </p:nvSpPr>
        <p:spPr>
          <a:xfrm>
            <a:off x="8549639" y="2423160"/>
            <a:ext cx="3642361" cy="3291840"/>
          </a:xfrm>
        </p:spPr>
        <p:txBody>
          <a:bodyPr/>
          <a:lstStyle/>
          <a:p>
            <a:r>
              <a:rPr lang="it-IT" dirty="0" smtClean="0"/>
              <a:t>Ritrovamento del 1906</a:t>
            </a:r>
            <a:endParaRPr lang="el-GR" dirty="0" smtClean="0"/>
          </a:p>
          <a:p>
            <a:endParaRPr lang="el-GR" dirty="0"/>
          </a:p>
          <a:p>
            <a:r>
              <a:rPr lang="el-GR" sz="1800" dirty="0"/>
              <a:t>Τοπος ειουδεων </a:t>
            </a:r>
            <a:r>
              <a:rPr lang="el-GR" sz="1800" dirty="0" smtClean="0"/>
              <a:t>των και θεοσεβειον</a:t>
            </a:r>
          </a:p>
          <a:p>
            <a:r>
              <a:rPr lang="it-IT" sz="1800" dirty="0" smtClean="0"/>
              <a:t>Posto dei giudei detti anche timorati di dio </a:t>
            </a:r>
            <a:r>
              <a:rPr lang="it-IT" sz="1800" i="1" dirty="0" smtClean="0"/>
              <a:t>oppure </a:t>
            </a:r>
            <a:r>
              <a:rPr lang="it-IT" sz="1800" dirty="0" smtClean="0"/>
              <a:t>luogo dei giudei e dei timorati di dio</a:t>
            </a:r>
            <a:endParaRPr lang="it-IT" sz="1800" dirty="0"/>
          </a:p>
        </p:txBody>
      </p:sp>
      <p:pic>
        <p:nvPicPr>
          <p:cNvPr id="8" name="Immagine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9876" y="107860"/>
            <a:ext cx="2758227" cy="2068670"/>
          </a:xfrm>
          <a:prstGeom prst="rect">
            <a:avLst/>
          </a:prstGeom>
        </p:spPr>
      </p:pic>
      <p:pic>
        <p:nvPicPr>
          <p:cNvPr id="3" name="Immagine 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30021" y="2959512"/>
            <a:ext cx="5675868" cy="2219136"/>
          </a:xfrm>
          <a:prstGeom prst="rect">
            <a:avLst/>
          </a:prstGeom>
        </p:spPr>
      </p:pic>
      <p:pic>
        <p:nvPicPr>
          <p:cNvPr id="4" name="Audio 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1366500" y="60325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683107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278053"/>
    </mc:Choice>
    <mc:Fallback>
      <p:transition spd="slow" advTm="278053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8549640" y="685800"/>
            <a:ext cx="3200400" cy="679361"/>
          </a:xfrm>
        </p:spPr>
        <p:txBody>
          <a:bodyPr>
            <a:normAutofit/>
          </a:bodyPr>
          <a:lstStyle/>
          <a:p>
            <a:r>
              <a:rPr lang="it-IT" sz="2000" dirty="0" smtClean="0"/>
              <a:t>I </a:t>
            </a:r>
            <a:r>
              <a:rPr lang="it-IT" sz="2000" dirty="0" err="1" smtClean="0"/>
              <a:t>Theosebeis</a:t>
            </a:r>
            <a:endParaRPr lang="it-IT" sz="2000" dirty="0"/>
          </a:p>
        </p:txBody>
      </p:sp>
      <p:sp>
        <p:nvSpPr>
          <p:cNvPr id="9" name="Segnaposto contenuto 8"/>
          <p:cNvSpPr>
            <a:spLocks noGrp="1"/>
          </p:cNvSpPr>
          <p:nvPr>
            <p:ph idx="1"/>
          </p:nvPr>
        </p:nvSpPr>
        <p:spPr>
          <a:xfrm>
            <a:off x="0" y="0"/>
            <a:ext cx="8319752" cy="6858000"/>
          </a:xfrm>
          <a:solidFill>
            <a:srgbClr val="FFC000"/>
          </a:solidFill>
        </p:spPr>
        <p:txBody>
          <a:bodyPr>
            <a:normAutofit/>
          </a:bodyPr>
          <a:lstStyle/>
          <a:p>
            <a:endParaRPr lang="it-IT" dirty="0"/>
          </a:p>
          <a:p>
            <a:pPr marL="0" indent="0">
              <a:buNone/>
            </a:pPr>
            <a:endParaRPr lang="it-IT" dirty="0" smtClean="0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268524" y="360608"/>
            <a:ext cx="5011814" cy="6497391"/>
          </a:xfrm>
        </p:spPr>
        <p:txBody>
          <a:bodyPr>
            <a:normAutofit/>
          </a:bodyPr>
          <a:lstStyle/>
          <a:p>
            <a:r>
              <a:rPr lang="it-IT" sz="2400" dirty="0" smtClean="0"/>
              <a:t>Faccia A: 27 righe</a:t>
            </a:r>
          </a:p>
          <a:p>
            <a:r>
              <a:rPr lang="it-IT" sz="2400" dirty="0" smtClean="0"/>
              <a:t>15 nomi di persone che hanno contribuito alla costruzione di un edificio. Tra queste 3 sono designate con il nome di proseliti e 2 con i nome di </a:t>
            </a:r>
            <a:r>
              <a:rPr lang="it-IT" sz="2400" i="1" dirty="0" err="1" smtClean="0"/>
              <a:t>theosebes</a:t>
            </a:r>
            <a:r>
              <a:rPr lang="it-IT" sz="2400" i="1" dirty="0" smtClean="0"/>
              <a:t>.</a:t>
            </a:r>
          </a:p>
          <a:p>
            <a:endParaRPr lang="it-IT" sz="2400" i="1" dirty="0"/>
          </a:p>
          <a:p>
            <a:r>
              <a:rPr lang="it-IT" sz="2400" dirty="0" smtClean="0"/>
              <a:t>Faccia B: 61 righe</a:t>
            </a:r>
          </a:p>
          <a:p>
            <a:r>
              <a:rPr lang="it-IT" sz="2400" dirty="0" smtClean="0"/>
              <a:t>55 nomi , poi un rigo bianco , poi un altro elenco di 52 nomi </a:t>
            </a:r>
          </a:p>
          <a:p>
            <a:r>
              <a:rPr lang="it-IT" sz="2400" dirty="0" smtClean="0"/>
              <a:t>Questi 52 sono presentati come </a:t>
            </a:r>
            <a:r>
              <a:rPr lang="it-IT" sz="2400" i="1" dirty="0" err="1" smtClean="0"/>
              <a:t>Theosebis</a:t>
            </a:r>
            <a:endParaRPr lang="it-IT" sz="2400" i="1" dirty="0" smtClean="0"/>
          </a:p>
          <a:p>
            <a:endParaRPr lang="it-IT" i="1" dirty="0"/>
          </a:p>
        </p:txBody>
      </p:sp>
      <p:pic>
        <p:nvPicPr>
          <p:cNvPr id="3" name="Immagin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80619" y="1828801"/>
            <a:ext cx="3461766" cy="5029200"/>
          </a:xfrm>
          <a:prstGeom prst="rect">
            <a:avLst/>
          </a:prstGeom>
        </p:spPr>
      </p:pic>
      <p:pic>
        <p:nvPicPr>
          <p:cNvPr id="7" name="Audio 6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366500" y="60325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366258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238919"/>
    </mc:Choice>
    <mc:Fallback>
      <p:transition spd="slow" advTm="238919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8549640" y="685800"/>
            <a:ext cx="3200400" cy="679361"/>
          </a:xfrm>
        </p:spPr>
        <p:txBody>
          <a:bodyPr>
            <a:normAutofit/>
          </a:bodyPr>
          <a:lstStyle/>
          <a:p>
            <a:r>
              <a:rPr lang="it-IT" sz="2000" dirty="0" smtClean="0"/>
              <a:t>I </a:t>
            </a:r>
            <a:r>
              <a:rPr lang="it-IT" sz="2000" dirty="0" err="1" smtClean="0"/>
              <a:t>Theosebeis</a:t>
            </a:r>
            <a:endParaRPr lang="it-IT" sz="2000" dirty="0"/>
          </a:p>
        </p:txBody>
      </p:sp>
      <p:sp>
        <p:nvSpPr>
          <p:cNvPr id="9" name="Segnaposto contenuto 8"/>
          <p:cNvSpPr>
            <a:spLocks noGrp="1"/>
          </p:cNvSpPr>
          <p:nvPr>
            <p:ph idx="1"/>
          </p:nvPr>
        </p:nvSpPr>
        <p:spPr>
          <a:xfrm>
            <a:off x="0" y="0"/>
            <a:ext cx="8319752" cy="6858000"/>
          </a:xfrm>
          <a:solidFill>
            <a:srgbClr val="FFC000"/>
          </a:solidFill>
        </p:spPr>
        <p:txBody>
          <a:bodyPr>
            <a:normAutofit/>
          </a:bodyPr>
          <a:lstStyle/>
          <a:p>
            <a:endParaRPr lang="it-IT" dirty="0"/>
          </a:p>
          <a:p>
            <a:pPr marL="0" indent="0">
              <a:buNone/>
            </a:pPr>
            <a:endParaRPr lang="it-IT" dirty="0" smtClean="0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268524" y="360608"/>
            <a:ext cx="5011814" cy="6497391"/>
          </a:xfrm>
        </p:spPr>
        <p:txBody>
          <a:bodyPr>
            <a:noAutofit/>
          </a:bodyPr>
          <a:lstStyle/>
          <a:p>
            <a:r>
              <a:rPr lang="it-IT" sz="1800" dirty="0" smtClean="0">
                <a:solidFill>
                  <a:schemeClr val="tx1"/>
                </a:solidFill>
              </a:rPr>
              <a:t>Iscrizione dei donatori di </a:t>
            </a:r>
            <a:r>
              <a:rPr lang="it-IT" sz="1800" dirty="0" err="1" smtClean="0">
                <a:solidFill>
                  <a:schemeClr val="tx1"/>
                </a:solidFill>
              </a:rPr>
              <a:t>Aphrodisia</a:t>
            </a:r>
            <a:r>
              <a:rPr lang="it-IT" sz="1800" dirty="0" smtClean="0">
                <a:solidFill>
                  <a:schemeClr val="tx1"/>
                </a:solidFill>
              </a:rPr>
              <a:t> in Caria: </a:t>
            </a:r>
            <a:r>
              <a:rPr lang="it-IT" sz="1800" dirty="0">
                <a:solidFill>
                  <a:schemeClr val="tx1"/>
                </a:solidFill>
              </a:rPr>
              <a:t>L'iscrizione, estesa sulle due facce della stele, fu commissionata dalla comunità giudaica di Afrodisia e si presenta come dedica di un edificio, destinato a funzioni caritative (probabilmente una mensa pubblica, ma la questione è controversa), seguita dall’elenco nominativo dei probabili sostenitori e finanziatori di una determinata istituzione. La faccia (a) contiene i nomi di 15 membri Nella prima riga della </a:t>
            </a:r>
            <a:r>
              <a:rPr lang="it-IT" sz="1800" i="1" dirty="0">
                <a:solidFill>
                  <a:schemeClr val="tx1"/>
                </a:solidFill>
              </a:rPr>
              <a:t>facies</a:t>
            </a:r>
            <a:r>
              <a:rPr lang="it-IT" sz="1800" dirty="0">
                <a:solidFill>
                  <a:schemeClr val="tx1"/>
                </a:solidFill>
              </a:rPr>
              <a:t> (a) compare il termine </a:t>
            </a:r>
            <a:r>
              <a:rPr lang="it-IT" sz="1800" dirty="0" err="1">
                <a:solidFill>
                  <a:schemeClr val="tx1"/>
                </a:solidFill>
              </a:rPr>
              <a:t>pate</a:t>
            </a:r>
            <a:r>
              <a:rPr lang="it-IT" sz="1800" dirty="0">
                <a:solidFill>
                  <a:schemeClr val="tx1"/>
                </a:solidFill>
              </a:rPr>
              <a:t>/</a:t>
            </a:r>
            <a:r>
              <a:rPr lang="it-IT" sz="1800" dirty="0" err="1">
                <a:solidFill>
                  <a:schemeClr val="tx1"/>
                </a:solidFill>
              </a:rPr>
              <a:t>lla</a:t>
            </a:r>
            <a:r>
              <a:rPr lang="it-IT" sz="1800" dirty="0">
                <a:solidFill>
                  <a:schemeClr val="tx1"/>
                </a:solidFill>
              </a:rPr>
              <a:t>? do, che Reynolds e </a:t>
            </a:r>
            <a:r>
              <a:rPr lang="it-IT" sz="1800" dirty="0" err="1">
                <a:solidFill>
                  <a:schemeClr val="tx1"/>
                </a:solidFill>
              </a:rPr>
              <a:t>Tannenbaum</a:t>
            </a:r>
            <a:r>
              <a:rPr lang="it-IT" sz="1800" dirty="0">
                <a:solidFill>
                  <a:schemeClr val="tx1"/>
                </a:solidFill>
              </a:rPr>
              <a:t> hanno interpretato come translitterazione del latino </a:t>
            </a:r>
            <a:r>
              <a:rPr lang="it-IT" sz="1800" i="1" dirty="0">
                <a:solidFill>
                  <a:schemeClr val="tx1"/>
                </a:solidFill>
              </a:rPr>
              <a:t>patella</a:t>
            </a:r>
            <a:r>
              <a:rPr lang="it-IT" sz="1800" dirty="0">
                <a:solidFill>
                  <a:schemeClr val="tx1"/>
                </a:solidFill>
              </a:rPr>
              <a:t> e tradotto con ‘piatto’, ‘tavola’, espressione metaforica per ‘mensa’ </a:t>
            </a:r>
            <a:r>
              <a:rPr lang="en-GB" sz="1800" dirty="0" smtClean="0">
                <a:solidFill>
                  <a:schemeClr val="tx1"/>
                </a:solidFill>
              </a:rPr>
              <a:t>(</a:t>
            </a:r>
            <a:r>
              <a:rPr lang="en-GB" sz="1800" dirty="0" err="1">
                <a:solidFill>
                  <a:schemeClr val="tx1"/>
                </a:solidFill>
              </a:rPr>
              <a:t>M.H.Williams</a:t>
            </a:r>
            <a:r>
              <a:rPr lang="en-GB" sz="1800" dirty="0">
                <a:solidFill>
                  <a:schemeClr val="tx1"/>
                </a:solidFill>
              </a:rPr>
              <a:t>, “The Jews and Godfearers inscription from </a:t>
            </a:r>
            <a:r>
              <a:rPr lang="en-GB" sz="1800" dirty="0" err="1">
                <a:solidFill>
                  <a:schemeClr val="tx1"/>
                </a:solidFill>
              </a:rPr>
              <a:t>Aphrodisias</a:t>
            </a:r>
            <a:r>
              <a:rPr lang="en-GB" sz="1800" dirty="0">
                <a:solidFill>
                  <a:schemeClr val="tx1"/>
                </a:solidFill>
              </a:rPr>
              <a:t> – A case of patriarchal interference in early third century Caria?”, </a:t>
            </a:r>
            <a:r>
              <a:rPr lang="en-GB" sz="1800" i="1" dirty="0" err="1">
                <a:solidFill>
                  <a:schemeClr val="tx1"/>
                </a:solidFill>
              </a:rPr>
              <a:t>Historia</a:t>
            </a:r>
            <a:r>
              <a:rPr lang="en-GB" sz="1800" i="1" dirty="0">
                <a:solidFill>
                  <a:schemeClr val="tx1"/>
                </a:solidFill>
              </a:rPr>
              <a:t> </a:t>
            </a:r>
            <a:r>
              <a:rPr lang="en-GB" sz="1800" dirty="0">
                <a:solidFill>
                  <a:schemeClr val="tx1"/>
                </a:solidFill>
              </a:rPr>
              <a:t>41, 1992, pp.297-310). </a:t>
            </a:r>
            <a:endParaRPr lang="it-IT" sz="1800" dirty="0">
              <a:solidFill>
                <a:schemeClr val="tx1"/>
              </a:solidFill>
            </a:endParaRPr>
          </a:p>
          <a:p>
            <a:endParaRPr lang="it-IT" sz="1800" dirty="0"/>
          </a:p>
        </p:txBody>
      </p:sp>
      <p:pic>
        <p:nvPicPr>
          <p:cNvPr id="3" name="Immagin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80619" y="1828801"/>
            <a:ext cx="3461766" cy="5029200"/>
          </a:xfrm>
          <a:prstGeom prst="rect">
            <a:avLst/>
          </a:prstGeom>
        </p:spPr>
      </p:pic>
      <p:pic>
        <p:nvPicPr>
          <p:cNvPr id="5" name="Audio 4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366500" y="60325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372544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29259"/>
    </mc:Choice>
    <mc:Fallback>
      <p:transition spd="slow" advTm="329259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it-IT" sz="2000" dirty="0" smtClean="0"/>
              <a:t>Alcune RISPOSTE e qualche </a:t>
            </a:r>
            <a:r>
              <a:rPr lang="it-IT" sz="2000" dirty="0" err="1" smtClean="0"/>
              <a:t>DOMANDa</a:t>
            </a:r>
            <a:endParaRPr lang="it-IT" sz="2000" dirty="0"/>
          </a:p>
        </p:txBody>
      </p:sp>
      <p:sp>
        <p:nvSpPr>
          <p:cNvPr id="9" name="Segnaposto contenuto 8"/>
          <p:cNvSpPr>
            <a:spLocks noGrp="1"/>
          </p:cNvSpPr>
          <p:nvPr>
            <p:ph idx="1"/>
          </p:nvPr>
        </p:nvSpPr>
        <p:spPr>
          <a:xfrm>
            <a:off x="0" y="0"/>
            <a:ext cx="8319752" cy="6858000"/>
          </a:xfrm>
          <a:solidFill>
            <a:srgbClr val="FFC000"/>
          </a:solidFill>
        </p:spPr>
        <p:txBody>
          <a:bodyPr>
            <a:normAutofit/>
          </a:bodyPr>
          <a:lstStyle/>
          <a:p>
            <a:r>
              <a:rPr lang="it-IT" dirty="0" smtClean="0"/>
              <a:t>I ritrovamenti archeologici danno, in fondo, forza alla testimonianza di Atti (seppur nel complesso va ridimensionata, rispetto al passato, il quadro storico che esso offre)</a:t>
            </a:r>
          </a:p>
          <a:p>
            <a:r>
              <a:rPr lang="it-IT" dirty="0" smtClean="0"/>
              <a:t>Esiste una realtà fatta di gentili che partecipano o sono interessati al modo di vivere, di pregare, di credere dei giudei</a:t>
            </a:r>
          </a:p>
          <a:p>
            <a:endParaRPr lang="it-IT" dirty="0"/>
          </a:p>
          <a:p>
            <a:r>
              <a:rPr lang="it-IT" dirty="0" smtClean="0"/>
              <a:t>Agli </a:t>
            </a:r>
            <a:r>
              <a:rPr lang="it-IT" dirty="0"/>
              <a:t>occhi di Luca, l’apertura ai gentili passa attraverso l’ambiente pagano orbitante intorno al mondo giudaico della </a:t>
            </a:r>
            <a:r>
              <a:rPr lang="it-IT" dirty="0" smtClean="0"/>
              <a:t>diaspora</a:t>
            </a:r>
          </a:p>
          <a:p>
            <a:endParaRPr lang="it-IT" dirty="0"/>
          </a:p>
          <a:p>
            <a:r>
              <a:rPr lang="it-IT" dirty="0" smtClean="0"/>
              <a:t>Ma cosa significa CONVERTIRSI?</a:t>
            </a:r>
          </a:p>
          <a:p>
            <a:r>
              <a:rPr lang="it-IT" dirty="0" smtClean="0"/>
              <a:t>CONVERSIONE = RISOCIALIZZAZIONE (</a:t>
            </a:r>
            <a:r>
              <a:rPr lang="it-IT" dirty="0" err="1" smtClean="0"/>
              <a:t>R.Stark</a:t>
            </a:r>
            <a:r>
              <a:rPr lang="it-IT" dirty="0" smtClean="0"/>
              <a:t>, </a:t>
            </a:r>
            <a:r>
              <a:rPr lang="it-IT" dirty="0"/>
              <a:t>T</a:t>
            </a:r>
            <a:r>
              <a:rPr lang="it-IT" dirty="0" smtClean="0"/>
              <a:t>he Rise of </a:t>
            </a:r>
            <a:r>
              <a:rPr lang="it-IT" dirty="0" err="1" smtClean="0"/>
              <a:t>Christianity</a:t>
            </a:r>
            <a:r>
              <a:rPr lang="it-IT" dirty="0" smtClean="0"/>
              <a:t>)</a:t>
            </a:r>
          </a:p>
          <a:p>
            <a:pPr marL="731520" lvl="1" indent="-457200">
              <a:buFont typeface="+mj-lt"/>
              <a:buAutoNum type="alphaLcParenR"/>
            </a:pPr>
            <a:r>
              <a:rPr lang="it-IT" dirty="0" smtClean="0"/>
              <a:t>Rapporti personali</a:t>
            </a:r>
          </a:p>
          <a:p>
            <a:pPr marL="731520" lvl="1" indent="-457200">
              <a:buFont typeface="+mj-lt"/>
              <a:buAutoNum type="alphaLcParenR"/>
            </a:pPr>
            <a:r>
              <a:rPr lang="it-IT" dirty="0" smtClean="0"/>
              <a:t>Bisogno di discontinuità nella propria quotidianità</a:t>
            </a:r>
          </a:p>
          <a:p>
            <a:pPr marL="731520" lvl="1" indent="-457200">
              <a:buFont typeface="+mj-lt"/>
              <a:buAutoNum type="alphaLcParenR"/>
            </a:pPr>
            <a:r>
              <a:rPr lang="it-IT" dirty="0" smtClean="0"/>
              <a:t>Accoglienza e aiuto</a:t>
            </a:r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it-IT" dirty="0"/>
          </a:p>
        </p:txBody>
      </p:sp>
      <p:pic>
        <p:nvPicPr>
          <p:cNvPr id="3" name="Audio 2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1366500" y="60325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847620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246961"/>
    </mc:Choice>
    <mc:Fallback>
      <p:transition spd="slow" advTm="24696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Legno">
  <a:themeElements>
    <a:clrScheme name="Legno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Legno">
      <a:majorFont>
        <a:latin typeface="Rockwell Condensed" panose="02060603050405020104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微軟正黑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Rockwell" panose="02060603020205020403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標楷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Legno">
      <a: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tint val="70000"/>
                <a:shade val="63000"/>
              </a:schemeClr>
              <a:schemeClr val="phClr">
                <a:tint val="10000"/>
                <a:satMod val="150000"/>
              </a:schemeClr>
            </a:duotone>
          </a:blip>
          <a:tile tx="0" ty="0" sx="60000" sy="59000" flip="none" algn="tl"/>
        </a:blipFill>
        <a:blipFill rotWithShape="1">
          <a:blip xmlns:r="http://schemas.openxmlformats.org/officeDocument/2006/relationships" r:embed="rId1">
            <a:duotone>
              <a:schemeClr val="phClr">
                <a:shade val="36000"/>
                <a:satMod val="120000"/>
              </a:schemeClr>
              <a:schemeClr val="phClr">
                <a:tint val="40000"/>
              </a:schemeClr>
            </a:duotone>
          </a:blip>
          <a:tile tx="0" ty="0" sx="60000" sy="59000" flip="none" algn="tl"/>
        </a:blip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softEdge rad="12700"/>
          </a:effectLst>
        </a:effectStyle>
        <a:effectStyle>
          <a:effectLst>
            <a:outerShdw blurRad="50800" dist="19050" dir="5400000" algn="tl" rotWithShape="0">
              <a:srgbClr val="000000">
                <a:alpha val="60000"/>
              </a:srgbClr>
            </a:outerShdw>
            <a:softEdge rad="12700"/>
          </a:effectLst>
        </a:effectStyle>
      </a:effectStyleLst>
      <a:bgFillStyleLst>
        <a:solidFill>
          <a:schemeClr val="phClr"/>
        </a:solidFill>
        <a:solidFill>
          <a:schemeClr val="phClr">
            <a:shade val="97000"/>
            <a:satMod val="15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75000"/>
                <a:shade val="58000"/>
                <a:satMod val="120000"/>
              </a:schemeClr>
              <a:schemeClr val="phClr">
                <a:tint val="50000"/>
                <a:shade val="96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ood Type" id="{7ACABC62-BF99-48CF-A9DC-4DB89C7B13DC}" vid="{142A1326-48AB-42A9-8428-CB14AA30176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Legno</Template>
  <TotalTime>148</TotalTime>
  <Words>760</Words>
  <Application>Microsoft Office PowerPoint</Application>
  <PresentationFormat>Widescreen</PresentationFormat>
  <Paragraphs>53</Paragraphs>
  <Slides>8</Slides>
  <Notes>0</Notes>
  <HiddenSlides>0</HiddenSlides>
  <MMClips>8</MMClips>
  <ScaleCrop>false</ScaleCrop>
  <HeadingPairs>
    <vt:vector size="6" baseType="variant">
      <vt:variant>
        <vt:lpstr>Caratteri utilizzati</vt:lpstr>
      </vt:variant>
      <vt:variant>
        <vt:i4>4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8</vt:i4>
      </vt:variant>
    </vt:vector>
  </HeadingPairs>
  <TitlesOfParts>
    <vt:vector size="13" baseType="lpstr">
      <vt:lpstr>Cambria</vt:lpstr>
      <vt:lpstr>Rockwell</vt:lpstr>
      <vt:lpstr>Rockwell Condensed</vt:lpstr>
      <vt:lpstr>Wingdings</vt:lpstr>
      <vt:lpstr>Legno</vt:lpstr>
      <vt:lpstr>Giudei e Pagani nelle Chiese del Nuovo Testamento</vt:lpstr>
      <vt:lpstr>Proseliti e Timorati di Dio</vt:lpstr>
      <vt:lpstr>Proseliti e Timorati di Dio</vt:lpstr>
      <vt:lpstr>Proseliti e Timorati di Dio</vt:lpstr>
      <vt:lpstr>Il teatro di Mileto</vt:lpstr>
      <vt:lpstr>I Theosebeis</vt:lpstr>
      <vt:lpstr>I Theosebeis</vt:lpstr>
      <vt:lpstr>Alcune RISPOSTE e qualche DOMANDa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Giudei e Pagani nelle Chiese del NT</dc:title>
  <dc:creator>dario garribba</dc:creator>
  <cp:lastModifiedBy>dario garribba</cp:lastModifiedBy>
  <cp:revision>9</cp:revision>
  <dcterms:created xsi:type="dcterms:W3CDTF">2020-04-25T17:55:02Z</dcterms:created>
  <dcterms:modified xsi:type="dcterms:W3CDTF">2020-05-04T10:02:05Z</dcterms:modified>
</cp:coreProperties>
</file>