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7" r:id="rId9"/>
    <p:sldId id="263" r:id="rId10"/>
    <p:sldId id="264" r:id="rId11"/>
    <p:sldId id="266"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B39A9F-EAD3-4EB3-A5AC-632132E47DC4}" v="6" dt="2021-02-12T21:07:58.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E7B39A9F-EAD3-4EB3-A5AC-632132E47DC4}"/>
    <pc:docChg chg="undo custSel addSld delSld modSld sldOrd">
      <pc:chgData name="dario garribba" userId="13526be42269ae35" providerId="LiveId" clId="{E7B39A9F-EAD3-4EB3-A5AC-632132E47DC4}" dt="2021-02-12T21:08:36.519" v="2428" actId="1076"/>
      <pc:docMkLst>
        <pc:docMk/>
      </pc:docMkLst>
      <pc:sldChg chg="addSp modSp mod">
        <pc:chgData name="dario garribba" userId="13526be42269ae35" providerId="LiveId" clId="{E7B39A9F-EAD3-4EB3-A5AC-632132E47DC4}" dt="2021-02-12T21:08:36.519" v="2428" actId="1076"/>
        <pc:sldMkLst>
          <pc:docMk/>
          <pc:sldMk cId="3326823579" sldId="256"/>
        </pc:sldMkLst>
        <pc:spChg chg="mod">
          <ac:chgData name="dario garribba" userId="13526be42269ae35" providerId="LiveId" clId="{E7B39A9F-EAD3-4EB3-A5AC-632132E47DC4}" dt="2021-02-12T21:07:50.652" v="2423" actId="21"/>
          <ac:spMkLst>
            <pc:docMk/>
            <pc:sldMk cId="3326823579" sldId="256"/>
            <ac:spMk id="3" creationId="{4CA4354C-A1E5-468E-8B31-577185A41761}"/>
          </ac:spMkLst>
        </pc:spChg>
        <pc:spChg chg="add mod">
          <ac:chgData name="dario garribba" userId="13526be42269ae35" providerId="LiveId" clId="{E7B39A9F-EAD3-4EB3-A5AC-632132E47DC4}" dt="2021-02-12T21:08:36.519" v="2428" actId="1076"/>
          <ac:spMkLst>
            <pc:docMk/>
            <pc:sldMk cId="3326823579" sldId="256"/>
            <ac:spMk id="4" creationId="{682D1D14-6CDD-416F-9046-4CA379386444}"/>
          </ac:spMkLst>
        </pc:spChg>
      </pc:sldChg>
      <pc:sldChg chg="modSp mod">
        <pc:chgData name="dario garribba" userId="13526be42269ae35" providerId="LiveId" clId="{E7B39A9F-EAD3-4EB3-A5AC-632132E47DC4}" dt="2021-02-12T20:57:49.617" v="2003" actId="207"/>
        <pc:sldMkLst>
          <pc:docMk/>
          <pc:sldMk cId="3278389237" sldId="257"/>
        </pc:sldMkLst>
        <pc:spChg chg="mod">
          <ac:chgData name="dario garribba" userId="13526be42269ae35" providerId="LiveId" clId="{E7B39A9F-EAD3-4EB3-A5AC-632132E47DC4}" dt="2021-02-12T20:57:49.617" v="2003" actId="207"/>
          <ac:spMkLst>
            <pc:docMk/>
            <pc:sldMk cId="3278389237" sldId="257"/>
            <ac:spMk id="3" creationId="{BB548926-9E87-4F1B-A653-A9A218D79196}"/>
          </ac:spMkLst>
        </pc:spChg>
      </pc:sldChg>
      <pc:sldChg chg="modSp mod">
        <pc:chgData name="dario garribba" userId="13526be42269ae35" providerId="LiveId" clId="{E7B39A9F-EAD3-4EB3-A5AC-632132E47DC4}" dt="2021-02-12T20:58:56.095" v="2020" actId="313"/>
        <pc:sldMkLst>
          <pc:docMk/>
          <pc:sldMk cId="4155994169" sldId="259"/>
        </pc:sldMkLst>
        <pc:spChg chg="mod">
          <ac:chgData name="dario garribba" userId="13526be42269ae35" providerId="LiveId" clId="{E7B39A9F-EAD3-4EB3-A5AC-632132E47DC4}" dt="2021-02-12T17:15:13.802" v="615" actId="27636"/>
          <ac:spMkLst>
            <pc:docMk/>
            <pc:sldMk cId="4155994169" sldId="259"/>
            <ac:spMk id="2" creationId="{BA9652A7-3FBF-434D-B5D0-1D1C3A523E5A}"/>
          </ac:spMkLst>
        </pc:spChg>
        <pc:spChg chg="mod">
          <ac:chgData name="dario garribba" userId="13526be42269ae35" providerId="LiveId" clId="{E7B39A9F-EAD3-4EB3-A5AC-632132E47DC4}" dt="2021-02-12T20:58:56.095" v="2020" actId="313"/>
          <ac:spMkLst>
            <pc:docMk/>
            <pc:sldMk cId="4155994169" sldId="259"/>
            <ac:spMk id="3" creationId="{07235AD0-ED04-460F-85F3-0BA7DA462738}"/>
          </ac:spMkLst>
        </pc:spChg>
      </pc:sldChg>
      <pc:sldChg chg="addSp delSp modSp new mod ord">
        <pc:chgData name="dario garribba" userId="13526be42269ae35" providerId="LiveId" clId="{E7B39A9F-EAD3-4EB3-A5AC-632132E47DC4}" dt="2021-02-12T17:36:57.743" v="854"/>
        <pc:sldMkLst>
          <pc:docMk/>
          <pc:sldMk cId="4152729625" sldId="260"/>
        </pc:sldMkLst>
        <pc:spChg chg="del">
          <ac:chgData name="dario garribba" userId="13526be42269ae35" providerId="LiveId" clId="{E7B39A9F-EAD3-4EB3-A5AC-632132E47DC4}" dt="2021-02-12T16:28:59.762" v="71" actId="478"/>
          <ac:spMkLst>
            <pc:docMk/>
            <pc:sldMk cId="4152729625" sldId="260"/>
            <ac:spMk id="2" creationId="{E5A9AF26-767F-421F-8D04-16B2D9D203CD}"/>
          </ac:spMkLst>
        </pc:spChg>
        <pc:spChg chg="del">
          <ac:chgData name="dario garribba" userId="13526be42269ae35" providerId="LiveId" clId="{E7B39A9F-EAD3-4EB3-A5AC-632132E47DC4}" dt="2021-02-12T16:26:36.907" v="65"/>
          <ac:spMkLst>
            <pc:docMk/>
            <pc:sldMk cId="4152729625" sldId="260"/>
            <ac:spMk id="3" creationId="{E0DE2AF8-84E7-48AD-B427-88EF62397E44}"/>
          </ac:spMkLst>
        </pc:spChg>
        <pc:spChg chg="add del">
          <ac:chgData name="dario garribba" userId="13526be42269ae35" providerId="LiveId" clId="{E7B39A9F-EAD3-4EB3-A5AC-632132E47DC4}" dt="2021-02-12T16:30:02.361" v="76" actId="11529"/>
          <ac:spMkLst>
            <pc:docMk/>
            <pc:sldMk cId="4152729625" sldId="260"/>
            <ac:spMk id="7" creationId="{0B73578B-4404-4C41-A92F-76AF612FBCD6}"/>
          </ac:spMkLst>
        </pc:spChg>
        <pc:spChg chg="add mod">
          <ac:chgData name="dario garribba" userId="13526be42269ae35" providerId="LiveId" clId="{E7B39A9F-EAD3-4EB3-A5AC-632132E47DC4}" dt="2021-02-12T17:02:42.966" v="303" actId="20577"/>
          <ac:spMkLst>
            <pc:docMk/>
            <pc:sldMk cId="4152729625" sldId="260"/>
            <ac:spMk id="9" creationId="{F38DAF60-7E16-444C-87D9-F36FBB0F657B}"/>
          </ac:spMkLst>
        </pc:spChg>
        <pc:spChg chg="add del">
          <ac:chgData name="dario garribba" userId="13526be42269ae35" providerId="LiveId" clId="{E7B39A9F-EAD3-4EB3-A5AC-632132E47DC4}" dt="2021-02-12T16:31:24.116" v="105" actId="11529"/>
          <ac:spMkLst>
            <pc:docMk/>
            <pc:sldMk cId="4152729625" sldId="260"/>
            <ac:spMk id="10" creationId="{DAB0EEF8-CC34-4CAB-9CA5-B181B7B7D656}"/>
          </ac:spMkLst>
        </pc:spChg>
        <pc:spChg chg="add mod">
          <ac:chgData name="dario garribba" userId="13526be42269ae35" providerId="LiveId" clId="{E7B39A9F-EAD3-4EB3-A5AC-632132E47DC4}" dt="2021-02-12T17:02:31.903" v="302" actId="1076"/>
          <ac:spMkLst>
            <pc:docMk/>
            <pc:sldMk cId="4152729625" sldId="260"/>
            <ac:spMk id="11" creationId="{2C364DC9-8D2B-4D82-8623-60C8DB018E49}"/>
          </ac:spMkLst>
        </pc:spChg>
        <pc:picChg chg="add mod">
          <ac:chgData name="dario garribba" userId="13526be42269ae35" providerId="LiveId" clId="{E7B39A9F-EAD3-4EB3-A5AC-632132E47DC4}" dt="2021-02-12T16:30:06.076" v="77" actId="1076"/>
          <ac:picMkLst>
            <pc:docMk/>
            <pc:sldMk cId="4152729625" sldId="260"/>
            <ac:picMk id="4" creationId="{510B1FFC-E40B-4625-9416-5A184F33562E}"/>
          </ac:picMkLst>
        </pc:picChg>
        <pc:picChg chg="add mod">
          <ac:chgData name="dario garribba" userId="13526be42269ae35" providerId="LiveId" clId="{E7B39A9F-EAD3-4EB3-A5AC-632132E47DC4}" dt="2021-02-12T16:30:08.716" v="78" actId="1076"/>
          <ac:picMkLst>
            <pc:docMk/>
            <pc:sldMk cId="4152729625" sldId="260"/>
            <ac:picMk id="5" creationId="{F768ACD2-A7BE-4866-9E00-6AED752D6BB1}"/>
          </ac:picMkLst>
        </pc:picChg>
        <pc:picChg chg="add mod">
          <ac:chgData name="dario garribba" userId="13526be42269ae35" providerId="LiveId" clId="{E7B39A9F-EAD3-4EB3-A5AC-632132E47DC4}" dt="2021-02-12T16:30:11.188" v="79" actId="1076"/>
          <ac:picMkLst>
            <pc:docMk/>
            <pc:sldMk cId="4152729625" sldId="260"/>
            <ac:picMk id="6" creationId="{FF5737A1-D817-4EBD-BAAF-0E0D1FCC62A4}"/>
          </ac:picMkLst>
        </pc:picChg>
        <pc:picChg chg="add mod">
          <ac:chgData name="dario garribba" userId="13526be42269ae35" providerId="LiveId" clId="{E7B39A9F-EAD3-4EB3-A5AC-632132E47DC4}" dt="2021-02-12T16:30:20.628" v="82" actId="1076"/>
          <ac:picMkLst>
            <pc:docMk/>
            <pc:sldMk cId="4152729625" sldId="260"/>
            <ac:picMk id="8" creationId="{A0CF770A-ADF7-4A6D-BDA4-47D0E1D6E960}"/>
          </ac:picMkLst>
        </pc:picChg>
      </pc:sldChg>
      <pc:sldChg chg="modSp new mod ord">
        <pc:chgData name="dario garribba" userId="13526be42269ae35" providerId="LiveId" clId="{E7B39A9F-EAD3-4EB3-A5AC-632132E47DC4}" dt="2021-02-12T21:00:07.600" v="2162" actId="6549"/>
        <pc:sldMkLst>
          <pc:docMk/>
          <pc:sldMk cId="3552330149" sldId="261"/>
        </pc:sldMkLst>
        <pc:spChg chg="mod">
          <ac:chgData name="dario garribba" userId="13526be42269ae35" providerId="LiveId" clId="{E7B39A9F-EAD3-4EB3-A5AC-632132E47DC4}" dt="2021-02-12T17:36:19.278" v="834" actId="1076"/>
          <ac:spMkLst>
            <pc:docMk/>
            <pc:sldMk cId="3552330149" sldId="261"/>
            <ac:spMk id="2" creationId="{A4AF93FC-9172-494E-BBE9-DC340E74B749}"/>
          </ac:spMkLst>
        </pc:spChg>
        <pc:spChg chg="mod">
          <ac:chgData name="dario garribba" userId="13526be42269ae35" providerId="LiveId" clId="{E7B39A9F-EAD3-4EB3-A5AC-632132E47DC4}" dt="2021-02-12T21:00:07.600" v="2162" actId="6549"/>
          <ac:spMkLst>
            <pc:docMk/>
            <pc:sldMk cId="3552330149" sldId="261"/>
            <ac:spMk id="3" creationId="{047826E7-0D5C-4F61-A154-6F227F34397C}"/>
          </ac:spMkLst>
        </pc:spChg>
      </pc:sldChg>
      <pc:sldChg chg="modSp add mod">
        <pc:chgData name="dario garribba" userId="13526be42269ae35" providerId="LiveId" clId="{E7B39A9F-EAD3-4EB3-A5AC-632132E47DC4}" dt="2021-02-12T21:04:12.437" v="2228" actId="2711"/>
        <pc:sldMkLst>
          <pc:docMk/>
          <pc:sldMk cId="4242757576" sldId="262"/>
        </pc:sldMkLst>
        <pc:spChg chg="mod">
          <ac:chgData name="dario garribba" userId="13526be42269ae35" providerId="LiveId" clId="{E7B39A9F-EAD3-4EB3-A5AC-632132E47DC4}" dt="2021-02-12T21:01:39.905" v="2206" actId="20577"/>
          <ac:spMkLst>
            <pc:docMk/>
            <pc:sldMk cId="4242757576" sldId="262"/>
            <ac:spMk id="2" creationId="{A4AF93FC-9172-494E-BBE9-DC340E74B749}"/>
          </ac:spMkLst>
        </pc:spChg>
        <pc:spChg chg="mod">
          <ac:chgData name="dario garribba" userId="13526be42269ae35" providerId="LiveId" clId="{E7B39A9F-EAD3-4EB3-A5AC-632132E47DC4}" dt="2021-02-12T21:04:12.437" v="2228" actId="2711"/>
          <ac:spMkLst>
            <pc:docMk/>
            <pc:sldMk cId="4242757576" sldId="262"/>
            <ac:spMk id="3" creationId="{047826E7-0D5C-4F61-A154-6F227F34397C}"/>
          </ac:spMkLst>
        </pc:spChg>
      </pc:sldChg>
      <pc:sldChg chg="modSp add mod">
        <pc:chgData name="dario garribba" userId="13526be42269ae35" providerId="LiveId" clId="{E7B39A9F-EAD3-4EB3-A5AC-632132E47DC4}" dt="2021-02-12T21:04:32.020" v="2230" actId="2711"/>
        <pc:sldMkLst>
          <pc:docMk/>
          <pc:sldMk cId="817363870" sldId="263"/>
        </pc:sldMkLst>
        <pc:spChg chg="mod">
          <ac:chgData name="dario garribba" userId="13526be42269ae35" providerId="LiveId" clId="{E7B39A9F-EAD3-4EB3-A5AC-632132E47DC4}" dt="2021-02-12T17:38:16.104" v="871" actId="27636"/>
          <ac:spMkLst>
            <pc:docMk/>
            <pc:sldMk cId="817363870" sldId="263"/>
            <ac:spMk id="2" creationId="{A4AF93FC-9172-494E-BBE9-DC340E74B749}"/>
          </ac:spMkLst>
        </pc:spChg>
        <pc:spChg chg="mod">
          <ac:chgData name="dario garribba" userId="13526be42269ae35" providerId="LiveId" clId="{E7B39A9F-EAD3-4EB3-A5AC-632132E47DC4}" dt="2021-02-12T21:04:32.020" v="2230" actId="2711"/>
          <ac:spMkLst>
            <pc:docMk/>
            <pc:sldMk cId="817363870" sldId="263"/>
            <ac:spMk id="3" creationId="{047826E7-0D5C-4F61-A154-6F227F34397C}"/>
          </ac:spMkLst>
        </pc:spChg>
      </pc:sldChg>
      <pc:sldChg chg="modSp new mod">
        <pc:chgData name="dario garribba" userId="13526be42269ae35" providerId="LiveId" clId="{E7B39A9F-EAD3-4EB3-A5AC-632132E47DC4}" dt="2021-02-12T21:06:27.229" v="2330" actId="114"/>
        <pc:sldMkLst>
          <pc:docMk/>
          <pc:sldMk cId="3868716024" sldId="264"/>
        </pc:sldMkLst>
        <pc:spChg chg="mod">
          <ac:chgData name="dario garribba" userId="13526be42269ae35" providerId="LiveId" clId="{E7B39A9F-EAD3-4EB3-A5AC-632132E47DC4}" dt="2021-02-12T20:52:44.009" v="1894" actId="14100"/>
          <ac:spMkLst>
            <pc:docMk/>
            <pc:sldMk cId="3868716024" sldId="264"/>
            <ac:spMk id="2" creationId="{BE406BDE-BAC9-4FBA-828B-94712E224ED4}"/>
          </ac:spMkLst>
        </pc:spChg>
        <pc:spChg chg="mod">
          <ac:chgData name="dario garribba" userId="13526be42269ae35" providerId="LiveId" clId="{E7B39A9F-EAD3-4EB3-A5AC-632132E47DC4}" dt="2021-02-12T21:06:27.229" v="2330" actId="114"/>
          <ac:spMkLst>
            <pc:docMk/>
            <pc:sldMk cId="3868716024" sldId="264"/>
            <ac:spMk id="3" creationId="{E87B9A3C-E551-436F-B1FE-BCB3213F45EB}"/>
          </ac:spMkLst>
        </pc:spChg>
      </pc:sldChg>
      <pc:sldChg chg="new del">
        <pc:chgData name="dario garribba" userId="13526be42269ae35" providerId="LiveId" clId="{E7B39A9F-EAD3-4EB3-A5AC-632132E47DC4}" dt="2021-02-12T18:28:06.419" v="1508" actId="2696"/>
        <pc:sldMkLst>
          <pc:docMk/>
          <pc:sldMk cId="828086848" sldId="265"/>
        </pc:sldMkLst>
      </pc:sldChg>
      <pc:sldChg chg="modSp add mod">
        <pc:chgData name="dario garribba" userId="13526be42269ae35" providerId="LiveId" clId="{E7B39A9F-EAD3-4EB3-A5AC-632132E47DC4}" dt="2021-02-12T21:06:57.584" v="2380" actId="20577"/>
        <pc:sldMkLst>
          <pc:docMk/>
          <pc:sldMk cId="1151621460" sldId="265"/>
        </pc:sldMkLst>
        <pc:spChg chg="mod">
          <ac:chgData name="dario garribba" userId="13526be42269ae35" providerId="LiveId" clId="{E7B39A9F-EAD3-4EB3-A5AC-632132E47DC4}" dt="2021-02-12T21:06:57.584" v="2380" actId="20577"/>
          <ac:spMkLst>
            <pc:docMk/>
            <pc:sldMk cId="1151621460" sldId="265"/>
            <ac:spMk id="2" creationId="{BE406BDE-BAC9-4FBA-828B-94712E224ED4}"/>
          </ac:spMkLst>
        </pc:spChg>
        <pc:spChg chg="mod">
          <ac:chgData name="dario garribba" userId="13526be42269ae35" providerId="LiveId" clId="{E7B39A9F-EAD3-4EB3-A5AC-632132E47DC4}" dt="2021-02-12T20:37:59.822" v="1823" actId="114"/>
          <ac:spMkLst>
            <pc:docMk/>
            <pc:sldMk cId="1151621460" sldId="265"/>
            <ac:spMk id="3" creationId="{E87B9A3C-E551-436F-B1FE-BCB3213F45EB}"/>
          </ac:spMkLst>
        </pc:spChg>
      </pc:sldChg>
      <pc:sldChg chg="modSp add mod">
        <pc:chgData name="dario garribba" userId="13526be42269ae35" providerId="LiveId" clId="{E7B39A9F-EAD3-4EB3-A5AC-632132E47DC4}" dt="2021-02-12T21:05:26.607" v="2241" actId="14100"/>
        <pc:sldMkLst>
          <pc:docMk/>
          <pc:sldMk cId="673038404" sldId="266"/>
        </pc:sldMkLst>
        <pc:spChg chg="mod">
          <ac:chgData name="dario garribba" userId="13526be42269ae35" providerId="LiveId" clId="{E7B39A9F-EAD3-4EB3-A5AC-632132E47DC4}" dt="2021-02-12T21:04:59.408" v="2235" actId="1076"/>
          <ac:spMkLst>
            <pc:docMk/>
            <pc:sldMk cId="673038404" sldId="266"/>
            <ac:spMk id="2" creationId="{BE406BDE-BAC9-4FBA-828B-94712E224ED4}"/>
          </ac:spMkLst>
        </pc:spChg>
        <pc:spChg chg="mod">
          <ac:chgData name="dario garribba" userId="13526be42269ae35" providerId="LiveId" clId="{E7B39A9F-EAD3-4EB3-A5AC-632132E47DC4}" dt="2021-02-12T21:05:26.607" v="2241" actId="14100"/>
          <ac:spMkLst>
            <pc:docMk/>
            <pc:sldMk cId="673038404" sldId="266"/>
            <ac:spMk id="3" creationId="{E87B9A3C-E551-436F-B1FE-BCB3213F45EB}"/>
          </ac:spMkLst>
        </pc:spChg>
      </pc:sldChg>
      <pc:sldChg chg="modSp add mod">
        <pc:chgData name="dario garribba" userId="13526be42269ae35" providerId="LiveId" clId="{E7B39A9F-EAD3-4EB3-A5AC-632132E47DC4}" dt="2021-02-12T21:04:19.730" v="2229" actId="2711"/>
        <pc:sldMkLst>
          <pc:docMk/>
          <pc:sldMk cId="3756952381" sldId="267"/>
        </pc:sldMkLst>
        <pc:spChg chg="mod">
          <ac:chgData name="dario garribba" userId="13526be42269ae35" providerId="LiveId" clId="{E7B39A9F-EAD3-4EB3-A5AC-632132E47DC4}" dt="2021-02-12T21:03:18.090" v="2222" actId="27636"/>
          <ac:spMkLst>
            <pc:docMk/>
            <pc:sldMk cId="3756952381" sldId="267"/>
            <ac:spMk id="2" creationId="{A4AF93FC-9172-494E-BBE9-DC340E74B749}"/>
          </ac:spMkLst>
        </pc:spChg>
        <pc:spChg chg="mod">
          <ac:chgData name="dario garribba" userId="13526be42269ae35" providerId="LiveId" clId="{E7B39A9F-EAD3-4EB3-A5AC-632132E47DC4}" dt="2021-02-12T21:04:19.730" v="2229" actId="2711"/>
          <ac:spMkLst>
            <pc:docMk/>
            <pc:sldMk cId="3756952381" sldId="267"/>
            <ac:spMk id="3" creationId="{047826E7-0D5C-4F61-A154-6F227F34397C}"/>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2/11/2021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AB6F03-9C64-42AC-9368-471F43581D8B}"/>
              </a:ext>
            </a:extLst>
          </p:cNvPr>
          <p:cNvSpPr>
            <a:spLocks noGrp="1"/>
          </p:cNvSpPr>
          <p:nvPr>
            <p:ph type="ctrTitle"/>
          </p:nvPr>
        </p:nvSpPr>
        <p:spPr/>
        <p:txBody>
          <a:bodyPr>
            <a:normAutofit/>
          </a:bodyPr>
          <a:lstStyle/>
          <a:p>
            <a:r>
              <a:rPr lang="it-IT" sz="2200" b="0" i="0" dirty="0">
                <a:effectLst/>
                <a:latin typeface="Open sans"/>
              </a:rPr>
              <a:t>Storia della questione teologica della circoncisione nelle chiese apostoliche</a:t>
            </a:r>
            <a:br>
              <a:rPr lang="it-IT" b="0" i="0" dirty="0">
                <a:solidFill>
                  <a:srgbClr val="555555"/>
                </a:solidFill>
                <a:effectLst/>
                <a:latin typeface="Open sans"/>
              </a:rPr>
            </a:br>
            <a:endParaRPr lang="it-IT" dirty="0"/>
          </a:p>
        </p:txBody>
      </p:sp>
      <p:sp>
        <p:nvSpPr>
          <p:cNvPr id="3" name="Sottotitolo 2">
            <a:extLst>
              <a:ext uri="{FF2B5EF4-FFF2-40B4-BE49-F238E27FC236}">
                <a16:creationId xmlns:a16="http://schemas.microsoft.com/office/drawing/2014/main" id="{4CA4354C-A1E5-468E-8B31-577185A41761}"/>
              </a:ext>
            </a:extLst>
          </p:cNvPr>
          <p:cNvSpPr>
            <a:spLocks noGrp="1"/>
          </p:cNvSpPr>
          <p:nvPr>
            <p:ph type="subTitle" idx="1"/>
          </p:nvPr>
        </p:nvSpPr>
        <p:spPr/>
        <p:txBody>
          <a:bodyPr/>
          <a:lstStyle/>
          <a:p>
            <a:r>
              <a:rPr lang="it-IT" dirty="0"/>
              <a:t>Lezione 1</a:t>
            </a:r>
          </a:p>
          <a:p>
            <a:r>
              <a:rPr lang="it-IT" dirty="0"/>
              <a:t>Dario garribba</a:t>
            </a:r>
          </a:p>
        </p:txBody>
      </p:sp>
      <p:sp>
        <p:nvSpPr>
          <p:cNvPr id="4" name="CasellaDiTesto 3">
            <a:extLst>
              <a:ext uri="{FF2B5EF4-FFF2-40B4-BE49-F238E27FC236}">
                <a16:creationId xmlns:a16="http://schemas.microsoft.com/office/drawing/2014/main" id="{682D1D14-6CDD-416F-9046-4CA379386444}"/>
              </a:ext>
            </a:extLst>
          </p:cNvPr>
          <p:cNvSpPr txBox="1"/>
          <p:nvPr/>
        </p:nvSpPr>
        <p:spPr>
          <a:xfrm>
            <a:off x="0" y="97654"/>
            <a:ext cx="2301079" cy="738664"/>
          </a:xfrm>
          <a:prstGeom prst="rect">
            <a:avLst/>
          </a:prstGeom>
          <a:noFill/>
        </p:spPr>
        <p:txBody>
          <a:bodyPr wrap="none" rtlCol="0">
            <a:spAutoFit/>
          </a:bodyPr>
          <a:lstStyle/>
          <a:p>
            <a:r>
              <a:rPr lang="it-IT" sz="2400" dirty="0">
                <a:solidFill>
                  <a:srgbClr val="002060"/>
                </a:solidFill>
              </a:rPr>
              <a:t>16 febbraio 2021</a:t>
            </a:r>
          </a:p>
          <a:p>
            <a:endParaRPr lang="it-IT" dirty="0"/>
          </a:p>
        </p:txBody>
      </p:sp>
    </p:spTree>
    <p:extLst>
      <p:ext uri="{BB962C8B-B14F-4D97-AF65-F5344CB8AC3E}">
        <p14:creationId xmlns:p14="http://schemas.microsoft.com/office/powerpoint/2010/main" val="3326823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1EB41F2-E181-4D4D-9131-A30F6B0A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D63CC92-C517-4C71-9222-4579252CD6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70839"/>
          </a:xfrm>
          <a:custGeom>
            <a:avLst/>
            <a:gdLst>
              <a:gd name="connsiteX0" fmla="*/ 0 w 12192000"/>
              <a:gd name="connsiteY0" fmla="*/ 0 h 2270839"/>
              <a:gd name="connsiteX1" fmla="*/ 12192000 w 12192000"/>
              <a:gd name="connsiteY1" fmla="*/ 0 h 2270839"/>
              <a:gd name="connsiteX2" fmla="*/ 12192000 w 12192000"/>
              <a:gd name="connsiteY2" fmla="*/ 213719 h 2270839"/>
              <a:gd name="connsiteX3" fmla="*/ 12192000 w 12192000"/>
              <a:gd name="connsiteY3" fmla="*/ 471948 h 2270839"/>
              <a:gd name="connsiteX4" fmla="*/ 12192000 w 12192000"/>
              <a:gd name="connsiteY4" fmla="*/ 519830 h 2270839"/>
              <a:gd name="connsiteX5" fmla="*/ 12192000 w 12192000"/>
              <a:gd name="connsiteY5" fmla="*/ 744793 h 2270839"/>
              <a:gd name="connsiteX6" fmla="*/ 12192000 w 12192000"/>
              <a:gd name="connsiteY6" fmla="*/ 1754021 h 2270839"/>
              <a:gd name="connsiteX7" fmla="*/ 11957522 w 12192000"/>
              <a:gd name="connsiteY7" fmla="*/ 1797923 h 2270839"/>
              <a:gd name="connsiteX8" fmla="*/ 11679973 w 12192000"/>
              <a:gd name="connsiteY8" fmla="*/ 1847667 h 2270839"/>
              <a:gd name="connsiteX9" fmla="*/ 11401197 w 12192000"/>
              <a:gd name="connsiteY9" fmla="*/ 1896360 h 2270839"/>
              <a:gd name="connsiteX10" fmla="*/ 11121192 w 12192000"/>
              <a:gd name="connsiteY10" fmla="*/ 1938046 h 2270839"/>
              <a:gd name="connsiteX11" fmla="*/ 10842416 w 12192000"/>
              <a:gd name="connsiteY11" fmla="*/ 1980083 h 2270839"/>
              <a:gd name="connsiteX12" fmla="*/ 10562411 w 12192000"/>
              <a:gd name="connsiteY12" fmla="*/ 2019318 h 2270839"/>
              <a:gd name="connsiteX13" fmla="*/ 10286091 w 12192000"/>
              <a:gd name="connsiteY13" fmla="*/ 2052947 h 2270839"/>
              <a:gd name="connsiteX14" fmla="*/ 10006086 w 12192000"/>
              <a:gd name="connsiteY14" fmla="*/ 2084825 h 2270839"/>
              <a:gd name="connsiteX15" fmla="*/ 9727310 w 12192000"/>
              <a:gd name="connsiteY15" fmla="*/ 2113901 h 2270839"/>
              <a:gd name="connsiteX16" fmla="*/ 9453445 w 12192000"/>
              <a:gd name="connsiteY16" fmla="*/ 2139123 h 2270839"/>
              <a:gd name="connsiteX17" fmla="*/ 9175897 w 12192000"/>
              <a:gd name="connsiteY17" fmla="*/ 2164345 h 2270839"/>
              <a:gd name="connsiteX18" fmla="*/ 8902033 w 12192000"/>
              <a:gd name="connsiteY18" fmla="*/ 2185364 h 2270839"/>
              <a:gd name="connsiteX19" fmla="*/ 8628169 w 12192000"/>
              <a:gd name="connsiteY19" fmla="*/ 2201828 h 2270839"/>
              <a:gd name="connsiteX20" fmla="*/ 8355533 w 12192000"/>
              <a:gd name="connsiteY20" fmla="*/ 2218994 h 2270839"/>
              <a:gd name="connsiteX21" fmla="*/ 8085353 w 12192000"/>
              <a:gd name="connsiteY21" fmla="*/ 2233356 h 2270839"/>
              <a:gd name="connsiteX22" fmla="*/ 7817629 w 12192000"/>
              <a:gd name="connsiteY22" fmla="*/ 2243515 h 2270839"/>
              <a:gd name="connsiteX23" fmla="*/ 7549905 w 12192000"/>
              <a:gd name="connsiteY23" fmla="*/ 2252273 h 2270839"/>
              <a:gd name="connsiteX24" fmla="*/ 7284638 w 12192000"/>
              <a:gd name="connsiteY24" fmla="*/ 2260680 h 2270839"/>
              <a:gd name="connsiteX25" fmla="*/ 7023055 w 12192000"/>
              <a:gd name="connsiteY25" fmla="*/ 2264534 h 2270839"/>
              <a:gd name="connsiteX26" fmla="*/ 6761472 w 12192000"/>
              <a:gd name="connsiteY26" fmla="*/ 2268737 h 2270839"/>
              <a:gd name="connsiteX27" fmla="*/ 6503573 w 12192000"/>
              <a:gd name="connsiteY27" fmla="*/ 2270839 h 2270839"/>
              <a:gd name="connsiteX28" fmla="*/ 6248130 w 12192000"/>
              <a:gd name="connsiteY28" fmla="*/ 2268737 h 2270839"/>
              <a:gd name="connsiteX29" fmla="*/ 5995144 w 12192000"/>
              <a:gd name="connsiteY29" fmla="*/ 2268737 h 2270839"/>
              <a:gd name="connsiteX30" fmla="*/ 5744613 w 12192000"/>
              <a:gd name="connsiteY30" fmla="*/ 2264534 h 2270839"/>
              <a:gd name="connsiteX31" fmla="*/ 5498995 w 12192000"/>
              <a:gd name="connsiteY31" fmla="*/ 2258228 h 2270839"/>
              <a:gd name="connsiteX32" fmla="*/ 5255834 w 12192000"/>
              <a:gd name="connsiteY32" fmla="*/ 2252273 h 2270839"/>
              <a:gd name="connsiteX33" fmla="*/ 5017584 w 12192000"/>
              <a:gd name="connsiteY33" fmla="*/ 2245617 h 2270839"/>
              <a:gd name="connsiteX34" fmla="*/ 4780562 w 12192000"/>
              <a:gd name="connsiteY34" fmla="*/ 2235458 h 2270839"/>
              <a:gd name="connsiteX35" fmla="*/ 4547227 w 12192000"/>
              <a:gd name="connsiteY35" fmla="*/ 2224598 h 2270839"/>
              <a:gd name="connsiteX36" fmla="*/ 4318800 w 12192000"/>
              <a:gd name="connsiteY36" fmla="*/ 2214790 h 2270839"/>
              <a:gd name="connsiteX37" fmla="*/ 3873004 w 12192000"/>
              <a:gd name="connsiteY37" fmla="*/ 2187115 h 2270839"/>
              <a:gd name="connsiteX38" fmla="*/ 3445628 w 12192000"/>
              <a:gd name="connsiteY38" fmla="*/ 2157690 h 2270839"/>
              <a:gd name="connsiteX39" fmla="*/ 3035446 w 12192000"/>
              <a:gd name="connsiteY39" fmla="*/ 2126862 h 2270839"/>
              <a:gd name="connsiteX40" fmla="*/ 2647370 w 12192000"/>
              <a:gd name="connsiteY40" fmla="*/ 2092883 h 2270839"/>
              <a:gd name="connsiteX41" fmla="*/ 2276487 w 12192000"/>
              <a:gd name="connsiteY41" fmla="*/ 2057501 h 2270839"/>
              <a:gd name="connsiteX42" fmla="*/ 1932621 w 12192000"/>
              <a:gd name="connsiteY42" fmla="*/ 2019318 h 2270839"/>
              <a:gd name="connsiteX43" fmla="*/ 1609634 w 12192000"/>
              <a:gd name="connsiteY43" fmla="*/ 1981835 h 2270839"/>
              <a:gd name="connsiteX44" fmla="*/ 1312435 w 12192000"/>
              <a:gd name="connsiteY44" fmla="*/ 1944352 h 2270839"/>
              <a:gd name="connsiteX45" fmla="*/ 1039799 w 12192000"/>
              <a:gd name="connsiteY45" fmla="*/ 1908971 h 2270839"/>
              <a:gd name="connsiteX46" fmla="*/ 797865 w 12192000"/>
              <a:gd name="connsiteY46" fmla="*/ 1875341 h 2270839"/>
              <a:gd name="connsiteX47" fmla="*/ 579265 w 12192000"/>
              <a:gd name="connsiteY47" fmla="*/ 1843463 h 2270839"/>
              <a:gd name="connsiteX48" fmla="*/ 395052 w 12192000"/>
              <a:gd name="connsiteY48" fmla="*/ 1816840 h 2270839"/>
              <a:gd name="connsiteX49" fmla="*/ 240312 w 12192000"/>
              <a:gd name="connsiteY49" fmla="*/ 1791617 h 2270839"/>
              <a:gd name="connsiteX50" fmla="*/ 27853 w 12192000"/>
              <a:gd name="connsiteY50" fmla="*/ 1755536 h 2270839"/>
              <a:gd name="connsiteX51" fmla="*/ 0 w 12192000"/>
              <a:gd name="connsiteY51" fmla="*/ 1750823 h 2270839"/>
              <a:gd name="connsiteX52" fmla="*/ 0 w 12192000"/>
              <a:gd name="connsiteY52" fmla="*/ 744793 h 2270839"/>
              <a:gd name="connsiteX53" fmla="*/ 0 w 12192000"/>
              <a:gd name="connsiteY53" fmla="*/ 519830 h 2270839"/>
              <a:gd name="connsiteX54" fmla="*/ 0 w 12192000"/>
              <a:gd name="connsiteY54" fmla="*/ 471948 h 2270839"/>
              <a:gd name="connsiteX55" fmla="*/ 0 w 12192000"/>
              <a:gd name="connsiteY55" fmla="*/ 213719 h 227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000" h="2270839">
                <a:moveTo>
                  <a:pt x="0" y="0"/>
                </a:moveTo>
                <a:lnTo>
                  <a:pt x="12192000" y="0"/>
                </a:lnTo>
                <a:lnTo>
                  <a:pt x="12192000" y="213719"/>
                </a:lnTo>
                <a:lnTo>
                  <a:pt x="12192000" y="471948"/>
                </a:lnTo>
                <a:lnTo>
                  <a:pt x="12192000" y="519830"/>
                </a:lnTo>
                <a:lnTo>
                  <a:pt x="12192000" y="744793"/>
                </a:lnTo>
                <a:lnTo>
                  <a:pt x="12192000" y="1754021"/>
                </a:lnTo>
                <a:lnTo>
                  <a:pt x="11957522" y="1797923"/>
                </a:lnTo>
                <a:lnTo>
                  <a:pt x="11679973" y="1847667"/>
                </a:lnTo>
                <a:lnTo>
                  <a:pt x="11401197" y="1896360"/>
                </a:lnTo>
                <a:lnTo>
                  <a:pt x="11121192" y="1938046"/>
                </a:lnTo>
                <a:lnTo>
                  <a:pt x="10842416" y="1980083"/>
                </a:lnTo>
                <a:lnTo>
                  <a:pt x="10562411" y="2019318"/>
                </a:lnTo>
                <a:lnTo>
                  <a:pt x="10286091" y="2052947"/>
                </a:lnTo>
                <a:lnTo>
                  <a:pt x="10006086" y="2084825"/>
                </a:lnTo>
                <a:lnTo>
                  <a:pt x="9727310" y="2113901"/>
                </a:lnTo>
                <a:lnTo>
                  <a:pt x="9453445" y="2139123"/>
                </a:lnTo>
                <a:lnTo>
                  <a:pt x="9175897" y="2164345"/>
                </a:lnTo>
                <a:lnTo>
                  <a:pt x="8902033" y="2185364"/>
                </a:lnTo>
                <a:lnTo>
                  <a:pt x="8628169" y="2201828"/>
                </a:lnTo>
                <a:lnTo>
                  <a:pt x="8355533" y="2218994"/>
                </a:lnTo>
                <a:lnTo>
                  <a:pt x="8085353" y="2233356"/>
                </a:lnTo>
                <a:lnTo>
                  <a:pt x="7817629" y="2243515"/>
                </a:lnTo>
                <a:lnTo>
                  <a:pt x="7549905" y="2252273"/>
                </a:lnTo>
                <a:lnTo>
                  <a:pt x="7284638" y="2260680"/>
                </a:lnTo>
                <a:lnTo>
                  <a:pt x="7023055" y="2264534"/>
                </a:lnTo>
                <a:lnTo>
                  <a:pt x="6761472" y="2268737"/>
                </a:lnTo>
                <a:lnTo>
                  <a:pt x="6503573" y="2270839"/>
                </a:lnTo>
                <a:lnTo>
                  <a:pt x="6248130" y="2268737"/>
                </a:lnTo>
                <a:lnTo>
                  <a:pt x="5995144" y="2268737"/>
                </a:lnTo>
                <a:lnTo>
                  <a:pt x="5744613" y="2264534"/>
                </a:lnTo>
                <a:lnTo>
                  <a:pt x="5498995" y="2258228"/>
                </a:lnTo>
                <a:lnTo>
                  <a:pt x="5255834" y="2252273"/>
                </a:lnTo>
                <a:lnTo>
                  <a:pt x="5017584" y="2245617"/>
                </a:lnTo>
                <a:lnTo>
                  <a:pt x="4780562" y="2235458"/>
                </a:lnTo>
                <a:lnTo>
                  <a:pt x="4547227" y="2224598"/>
                </a:lnTo>
                <a:lnTo>
                  <a:pt x="4318800" y="2214790"/>
                </a:lnTo>
                <a:lnTo>
                  <a:pt x="3873004" y="2187115"/>
                </a:lnTo>
                <a:lnTo>
                  <a:pt x="3445628" y="2157690"/>
                </a:lnTo>
                <a:lnTo>
                  <a:pt x="3035446" y="2126862"/>
                </a:lnTo>
                <a:lnTo>
                  <a:pt x="2647370" y="2092883"/>
                </a:lnTo>
                <a:lnTo>
                  <a:pt x="2276487" y="2057501"/>
                </a:lnTo>
                <a:lnTo>
                  <a:pt x="1932621" y="2019318"/>
                </a:lnTo>
                <a:lnTo>
                  <a:pt x="1609634" y="1981835"/>
                </a:lnTo>
                <a:lnTo>
                  <a:pt x="1312435" y="1944352"/>
                </a:lnTo>
                <a:lnTo>
                  <a:pt x="1039799" y="1908971"/>
                </a:lnTo>
                <a:lnTo>
                  <a:pt x="797865" y="1875341"/>
                </a:lnTo>
                <a:lnTo>
                  <a:pt x="579265" y="1843463"/>
                </a:lnTo>
                <a:lnTo>
                  <a:pt x="395052" y="1816840"/>
                </a:lnTo>
                <a:lnTo>
                  <a:pt x="240312" y="1791617"/>
                </a:lnTo>
                <a:lnTo>
                  <a:pt x="27853" y="1755536"/>
                </a:lnTo>
                <a:lnTo>
                  <a:pt x="0" y="1750823"/>
                </a:lnTo>
                <a:lnTo>
                  <a:pt x="0" y="744793"/>
                </a:lnTo>
                <a:lnTo>
                  <a:pt x="0" y="519830"/>
                </a:lnTo>
                <a:lnTo>
                  <a:pt x="0" y="471948"/>
                </a:lnTo>
                <a:lnTo>
                  <a:pt x="0" y="213719"/>
                </a:lnTo>
                <a:close/>
              </a:path>
            </a:pathLst>
          </a:custGeom>
          <a:solidFill>
            <a:schemeClr val="tx2"/>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pic>
        <p:nvPicPr>
          <p:cNvPr id="12" name="Picture 11">
            <a:extLst>
              <a:ext uri="{FF2B5EF4-FFF2-40B4-BE49-F238E27FC236}">
                <a16:creationId xmlns:a16="http://schemas.microsoft.com/office/drawing/2014/main" id="{40A39FDC-39F4-4CB7-873B-8D786EC025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25900" b="63148"/>
          <a:stretch/>
        </p:blipFill>
        <p:spPr>
          <a:xfrm>
            <a:off x="4071257" y="1"/>
            <a:ext cx="8117568" cy="2270839"/>
          </a:xfrm>
          <a:custGeom>
            <a:avLst/>
            <a:gdLst>
              <a:gd name="connsiteX0" fmla="*/ 0 w 8117568"/>
              <a:gd name="connsiteY0" fmla="*/ 0 h 2270839"/>
              <a:gd name="connsiteX1" fmla="*/ 8117568 w 8117568"/>
              <a:gd name="connsiteY1" fmla="*/ 0 h 2270839"/>
              <a:gd name="connsiteX2" fmla="*/ 8117568 w 8117568"/>
              <a:gd name="connsiteY2" fmla="*/ 1754616 h 2270839"/>
              <a:gd name="connsiteX3" fmla="*/ 7886265 w 8117568"/>
              <a:gd name="connsiteY3" fmla="*/ 1797923 h 2270839"/>
              <a:gd name="connsiteX4" fmla="*/ 7608716 w 8117568"/>
              <a:gd name="connsiteY4" fmla="*/ 1847667 h 2270839"/>
              <a:gd name="connsiteX5" fmla="*/ 7329940 w 8117568"/>
              <a:gd name="connsiteY5" fmla="*/ 1896360 h 2270839"/>
              <a:gd name="connsiteX6" fmla="*/ 7049935 w 8117568"/>
              <a:gd name="connsiteY6" fmla="*/ 1938046 h 2270839"/>
              <a:gd name="connsiteX7" fmla="*/ 6771159 w 8117568"/>
              <a:gd name="connsiteY7" fmla="*/ 1980083 h 2270839"/>
              <a:gd name="connsiteX8" fmla="*/ 6491154 w 8117568"/>
              <a:gd name="connsiteY8" fmla="*/ 2019318 h 2270839"/>
              <a:gd name="connsiteX9" fmla="*/ 6214834 w 8117568"/>
              <a:gd name="connsiteY9" fmla="*/ 2052947 h 2270839"/>
              <a:gd name="connsiteX10" fmla="*/ 5934829 w 8117568"/>
              <a:gd name="connsiteY10" fmla="*/ 2084825 h 2270839"/>
              <a:gd name="connsiteX11" fmla="*/ 5656053 w 8117568"/>
              <a:gd name="connsiteY11" fmla="*/ 2113901 h 2270839"/>
              <a:gd name="connsiteX12" fmla="*/ 5382188 w 8117568"/>
              <a:gd name="connsiteY12" fmla="*/ 2139123 h 2270839"/>
              <a:gd name="connsiteX13" fmla="*/ 5104640 w 8117568"/>
              <a:gd name="connsiteY13" fmla="*/ 2164345 h 2270839"/>
              <a:gd name="connsiteX14" fmla="*/ 4830776 w 8117568"/>
              <a:gd name="connsiteY14" fmla="*/ 2185364 h 2270839"/>
              <a:gd name="connsiteX15" fmla="*/ 4556912 w 8117568"/>
              <a:gd name="connsiteY15" fmla="*/ 2201828 h 2270839"/>
              <a:gd name="connsiteX16" fmla="*/ 4284276 w 8117568"/>
              <a:gd name="connsiteY16" fmla="*/ 2218994 h 2270839"/>
              <a:gd name="connsiteX17" fmla="*/ 4014096 w 8117568"/>
              <a:gd name="connsiteY17" fmla="*/ 2233356 h 2270839"/>
              <a:gd name="connsiteX18" fmla="*/ 3746372 w 8117568"/>
              <a:gd name="connsiteY18" fmla="*/ 2243515 h 2270839"/>
              <a:gd name="connsiteX19" fmla="*/ 3478648 w 8117568"/>
              <a:gd name="connsiteY19" fmla="*/ 2252273 h 2270839"/>
              <a:gd name="connsiteX20" fmla="*/ 3213381 w 8117568"/>
              <a:gd name="connsiteY20" fmla="*/ 2260680 h 2270839"/>
              <a:gd name="connsiteX21" fmla="*/ 2951798 w 8117568"/>
              <a:gd name="connsiteY21" fmla="*/ 2264534 h 2270839"/>
              <a:gd name="connsiteX22" fmla="*/ 2690215 w 8117568"/>
              <a:gd name="connsiteY22" fmla="*/ 2268737 h 2270839"/>
              <a:gd name="connsiteX23" fmla="*/ 2432316 w 8117568"/>
              <a:gd name="connsiteY23" fmla="*/ 2270839 h 2270839"/>
              <a:gd name="connsiteX24" fmla="*/ 2176873 w 8117568"/>
              <a:gd name="connsiteY24" fmla="*/ 2268737 h 2270839"/>
              <a:gd name="connsiteX25" fmla="*/ 1923887 w 8117568"/>
              <a:gd name="connsiteY25" fmla="*/ 2268737 h 2270839"/>
              <a:gd name="connsiteX26" fmla="*/ 1673356 w 8117568"/>
              <a:gd name="connsiteY26" fmla="*/ 2264534 h 2270839"/>
              <a:gd name="connsiteX27" fmla="*/ 1427738 w 8117568"/>
              <a:gd name="connsiteY27" fmla="*/ 2258228 h 2270839"/>
              <a:gd name="connsiteX28" fmla="*/ 1184577 w 8117568"/>
              <a:gd name="connsiteY28" fmla="*/ 2252273 h 2270839"/>
              <a:gd name="connsiteX29" fmla="*/ 946327 w 8117568"/>
              <a:gd name="connsiteY29" fmla="*/ 2245617 h 2270839"/>
              <a:gd name="connsiteX30" fmla="*/ 709305 w 8117568"/>
              <a:gd name="connsiteY30" fmla="*/ 2235458 h 2270839"/>
              <a:gd name="connsiteX31" fmla="*/ 475970 w 8117568"/>
              <a:gd name="connsiteY31" fmla="*/ 2224598 h 2270839"/>
              <a:gd name="connsiteX32" fmla="*/ 247543 w 8117568"/>
              <a:gd name="connsiteY32" fmla="*/ 2214790 h 2270839"/>
              <a:gd name="connsiteX33" fmla="*/ 0 w 8117568"/>
              <a:gd name="connsiteY33" fmla="*/ 2199423 h 227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117568" h="2270839">
                <a:moveTo>
                  <a:pt x="0" y="0"/>
                </a:moveTo>
                <a:lnTo>
                  <a:pt x="8117568" y="0"/>
                </a:lnTo>
                <a:lnTo>
                  <a:pt x="8117568" y="1754616"/>
                </a:lnTo>
                <a:lnTo>
                  <a:pt x="7886265" y="1797923"/>
                </a:lnTo>
                <a:lnTo>
                  <a:pt x="7608716" y="1847667"/>
                </a:lnTo>
                <a:lnTo>
                  <a:pt x="7329940" y="1896360"/>
                </a:lnTo>
                <a:lnTo>
                  <a:pt x="7049935" y="1938046"/>
                </a:lnTo>
                <a:lnTo>
                  <a:pt x="6771159" y="1980083"/>
                </a:lnTo>
                <a:lnTo>
                  <a:pt x="6491154" y="2019318"/>
                </a:lnTo>
                <a:lnTo>
                  <a:pt x="6214834" y="2052947"/>
                </a:lnTo>
                <a:lnTo>
                  <a:pt x="5934829" y="2084825"/>
                </a:lnTo>
                <a:lnTo>
                  <a:pt x="5656053" y="2113901"/>
                </a:lnTo>
                <a:lnTo>
                  <a:pt x="5382188" y="2139123"/>
                </a:lnTo>
                <a:lnTo>
                  <a:pt x="5104640" y="2164345"/>
                </a:lnTo>
                <a:lnTo>
                  <a:pt x="4830776" y="2185364"/>
                </a:lnTo>
                <a:lnTo>
                  <a:pt x="4556912" y="2201828"/>
                </a:lnTo>
                <a:lnTo>
                  <a:pt x="4284276" y="2218994"/>
                </a:lnTo>
                <a:lnTo>
                  <a:pt x="4014096" y="2233356"/>
                </a:lnTo>
                <a:lnTo>
                  <a:pt x="3746372" y="2243515"/>
                </a:lnTo>
                <a:lnTo>
                  <a:pt x="3478648" y="2252273"/>
                </a:lnTo>
                <a:lnTo>
                  <a:pt x="3213381" y="2260680"/>
                </a:lnTo>
                <a:lnTo>
                  <a:pt x="2951798" y="2264534"/>
                </a:lnTo>
                <a:lnTo>
                  <a:pt x="2690215" y="2268737"/>
                </a:lnTo>
                <a:lnTo>
                  <a:pt x="2432316" y="2270839"/>
                </a:lnTo>
                <a:lnTo>
                  <a:pt x="2176873" y="2268737"/>
                </a:lnTo>
                <a:lnTo>
                  <a:pt x="1923887" y="2268737"/>
                </a:lnTo>
                <a:lnTo>
                  <a:pt x="1673356" y="2264534"/>
                </a:lnTo>
                <a:lnTo>
                  <a:pt x="1427738" y="2258228"/>
                </a:lnTo>
                <a:lnTo>
                  <a:pt x="1184577" y="2252273"/>
                </a:lnTo>
                <a:lnTo>
                  <a:pt x="946327" y="2245617"/>
                </a:lnTo>
                <a:lnTo>
                  <a:pt x="709305" y="2235458"/>
                </a:lnTo>
                <a:lnTo>
                  <a:pt x="475970" y="2224598"/>
                </a:lnTo>
                <a:lnTo>
                  <a:pt x="247543" y="2214790"/>
                </a:lnTo>
                <a:lnTo>
                  <a:pt x="0" y="2199423"/>
                </a:lnTo>
                <a:close/>
              </a:path>
            </a:pathLst>
          </a:custGeom>
        </p:spPr>
      </p:pic>
      <p:sp>
        <p:nvSpPr>
          <p:cNvPr id="2" name="Titolo 1">
            <a:extLst>
              <a:ext uri="{FF2B5EF4-FFF2-40B4-BE49-F238E27FC236}">
                <a16:creationId xmlns:a16="http://schemas.microsoft.com/office/drawing/2014/main" id="{41D83306-3536-49D8-836B-943CD20A1F93}"/>
              </a:ext>
            </a:extLst>
          </p:cNvPr>
          <p:cNvSpPr>
            <a:spLocks noGrp="1"/>
          </p:cNvSpPr>
          <p:nvPr>
            <p:ph type="title"/>
          </p:nvPr>
        </p:nvSpPr>
        <p:spPr>
          <a:xfrm>
            <a:off x="1030288" y="609600"/>
            <a:ext cx="10131425" cy="1110343"/>
          </a:xfrm>
        </p:spPr>
        <p:txBody>
          <a:bodyPr>
            <a:normAutofit/>
          </a:bodyPr>
          <a:lstStyle/>
          <a:p>
            <a:pPr algn="ctr"/>
            <a:r>
              <a:rPr lang="it-IT">
                <a:solidFill>
                  <a:schemeClr val="bg1"/>
                </a:solidFill>
              </a:rPr>
              <a:t>Progetto del corso</a:t>
            </a:r>
          </a:p>
        </p:txBody>
      </p:sp>
      <p:sp>
        <p:nvSpPr>
          <p:cNvPr id="3" name="Segnaposto contenuto 2">
            <a:extLst>
              <a:ext uri="{FF2B5EF4-FFF2-40B4-BE49-F238E27FC236}">
                <a16:creationId xmlns:a16="http://schemas.microsoft.com/office/drawing/2014/main" id="{BB548926-9E87-4F1B-A653-A9A218D79196}"/>
              </a:ext>
            </a:extLst>
          </p:cNvPr>
          <p:cNvSpPr>
            <a:spLocks noGrp="1"/>
          </p:cNvSpPr>
          <p:nvPr>
            <p:ph idx="1"/>
          </p:nvPr>
        </p:nvSpPr>
        <p:spPr>
          <a:xfrm>
            <a:off x="417250" y="2329542"/>
            <a:ext cx="11088951" cy="4452998"/>
          </a:xfrm>
        </p:spPr>
        <p:txBody>
          <a:bodyPr>
            <a:normAutofit lnSpcReduction="10000"/>
          </a:bodyPr>
          <a:lstStyle/>
          <a:p>
            <a:r>
              <a:rPr lang="it-IT" sz="2400" dirty="0"/>
              <a:t>Perché è possibile parlare della circoncisione come questione storica?</a:t>
            </a:r>
          </a:p>
          <a:p>
            <a:r>
              <a:rPr lang="it-IT" sz="2400" dirty="0"/>
              <a:t>Perché i Giudei sono circoncisi?</a:t>
            </a:r>
          </a:p>
          <a:p>
            <a:r>
              <a:rPr lang="it-IT" sz="2400" dirty="0"/>
              <a:t>La circoncisione come elemento dell’identità ebraica: cosa significa la circoncisione per i Giudei dei secoli I a.C. – II d.C.?</a:t>
            </a:r>
          </a:p>
          <a:p>
            <a:r>
              <a:rPr lang="it-IT" sz="2400" dirty="0"/>
              <a:t>La circoncisione come elemento identitario nella relazione con l’altro: gli «altri» di fronte alla circoncisione degli ebrei</a:t>
            </a:r>
          </a:p>
          <a:p>
            <a:r>
              <a:rPr lang="it-IT" sz="2400" dirty="0"/>
              <a:t>La circoncisione come confine identitario. Giudei, Gentili, proseliti, timorati di Dio, apostati: </a:t>
            </a:r>
            <a:r>
              <a:rPr lang="it-IT" sz="2400" i="1" dirty="0"/>
              <a:t>crossing the </a:t>
            </a:r>
            <a:r>
              <a:rPr lang="it-IT" sz="2400" i="1" dirty="0" err="1"/>
              <a:t>boundaries</a:t>
            </a:r>
            <a:r>
              <a:rPr lang="it-IT" sz="2400" i="1" dirty="0"/>
              <a:t>…</a:t>
            </a:r>
          </a:p>
          <a:p>
            <a:r>
              <a:rPr lang="it-IT" sz="2400" dirty="0"/>
              <a:t>Circoncisione e Legge </a:t>
            </a:r>
            <a:r>
              <a:rPr lang="it-IT" sz="2400" i="1" dirty="0"/>
              <a:t>vs</a:t>
            </a:r>
            <a:r>
              <a:rPr lang="it-IT" sz="2400" dirty="0"/>
              <a:t> circoncisione e legge: obbedire alla Legge secondo la </a:t>
            </a:r>
            <a:r>
              <a:rPr lang="it-IT" sz="2400" i="1" dirty="0" err="1"/>
              <a:t>lex</a:t>
            </a:r>
            <a:endParaRPr lang="it-IT" sz="2400" i="1" dirty="0"/>
          </a:p>
          <a:p>
            <a:r>
              <a:rPr lang="it-IT" sz="2400" dirty="0"/>
              <a:t>Il valore simbolico della circoncisione nella chiesa delle origini: da Paolo a Giustino</a:t>
            </a:r>
          </a:p>
          <a:p>
            <a:endParaRPr lang="it-IT" sz="1700" dirty="0"/>
          </a:p>
        </p:txBody>
      </p:sp>
    </p:spTree>
    <p:extLst>
      <p:ext uri="{BB962C8B-B14F-4D97-AF65-F5344CB8AC3E}">
        <p14:creationId xmlns:p14="http://schemas.microsoft.com/office/powerpoint/2010/main" val="3278389237"/>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0693C6-1405-478B-8E13-915C2B226F3D}"/>
              </a:ext>
            </a:extLst>
          </p:cNvPr>
          <p:cNvSpPr>
            <a:spLocks noGrp="1"/>
          </p:cNvSpPr>
          <p:nvPr>
            <p:ph type="title"/>
          </p:nvPr>
        </p:nvSpPr>
        <p:spPr>
          <a:xfrm>
            <a:off x="8303314" y="5563"/>
            <a:ext cx="3706762" cy="1608124"/>
          </a:xfrm>
        </p:spPr>
        <p:txBody>
          <a:bodyPr>
            <a:normAutofit/>
          </a:bodyPr>
          <a:lstStyle/>
          <a:p>
            <a:pPr>
              <a:lnSpc>
                <a:spcPct val="90000"/>
              </a:lnSpc>
            </a:pPr>
            <a:r>
              <a:rPr lang="it-IT" sz="2500"/>
              <a:t>Perché è possibile parlare della circoncisione come questione storica?</a:t>
            </a:r>
            <a:endParaRPr lang="it-IT" sz="2500" dirty="0"/>
          </a:p>
        </p:txBody>
      </p:sp>
      <p:pic>
        <p:nvPicPr>
          <p:cNvPr id="7" name="Immagine 6">
            <a:extLst>
              <a:ext uri="{FF2B5EF4-FFF2-40B4-BE49-F238E27FC236}">
                <a16:creationId xmlns:a16="http://schemas.microsoft.com/office/drawing/2014/main" id="{F64E9778-5C26-44B9-8B70-DE900AE7ADE5}"/>
              </a:ext>
            </a:extLst>
          </p:cNvPr>
          <p:cNvPicPr>
            <a:picLocks noChangeAspect="1"/>
          </p:cNvPicPr>
          <p:nvPr/>
        </p:nvPicPr>
        <p:blipFill rotWithShape="1">
          <a:blip r:embed="rId3"/>
          <a:srcRect l="-426" t="10889" b="7976"/>
          <a:stretch/>
        </p:blipFill>
        <p:spPr>
          <a:xfrm>
            <a:off x="1" y="1685618"/>
            <a:ext cx="8740822" cy="3972232"/>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578302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9652A7-3FBF-434D-B5D0-1D1C3A523E5A}"/>
              </a:ext>
            </a:extLst>
          </p:cNvPr>
          <p:cNvSpPr>
            <a:spLocks noGrp="1"/>
          </p:cNvSpPr>
          <p:nvPr>
            <p:ph type="title"/>
          </p:nvPr>
        </p:nvSpPr>
        <p:spPr>
          <a:xfrm>
            <a:off x="685801" y="106532"/>
            <a:ext cx="10131425" cy="1269507"/>
          </a:xfrm>
        </p:spPr>
        <p:txBody>
          <a:bodyPr>
            <a:normAutofit/>
          </a:bodyPr>
          <a:lstStyle/>
          <a:p>
            <a:r>
              <a:rPr lang="it-IT" dirty="0"/>
              <a:t>Il fondamento testuale della circoncisione presso i Giudei</a:t>
            </a:r>
          </a:p>
        </p:txBody>
      </p:sp>
      <p:sp>
        <p:nvSpPr>
          <p:cNvPr id="3" name="Segnaposto contenuto 2">
            <a:extLst>
              <a:ext uri="{FF2B5EF4-FFF2-40B4-BE49-F238E27FC236}">
                <a16:creationId xmlns:a16="http://schemas.microsoft.com/office/drawing/2014/main" id="{07235AD0-ED04-460F-85F3-0BA7DA462738}"/>
              </a:ext>
            </a:extLst>
          </p:cNvPr>
          <p:cNvSpPr>
            <a:spLocks noGrp="1"/>
          </p:cNvSpPr>
          <p:nvPr>
            <p:ph idx="1"/>
          </p:nvPr>
        </p:nvSpPr>
        <p:spPr>
          <a:xfrm>
            <a:off x="685801" y="1376039"/>
            <a:ext cx="10131425" cy="4909351"/>
          </a:xfrm>
        </p:spPr>
        <p:txBody>
          <a:bodyPr>
            <a:normAutofit/>
          </a:bodyPr>
          <a:lstStyle/>
          <a:p>
            <a:pPr algn="l"/>
            <a:r>
              <a:rPr lang="it-IT" b="1" i="0" dirty="0">
                <a:effectLst/>
                <a:latin typeface="Times New Roman" panose="02020603050405020304" pitchFamily="18" charset="0"/>
                <a:cs typeface="Times New Roman" panose="02020603050405020304" pitchFamily="18" charset="0"/>
              </a:rPr>
              <a:t>Genesi 17,10-14</a:t>
            </a:r>
          </a:p>
          <a:p>
            <a:pPr algn="l"/>
            <a:r>
              <a:rPr lang="it-IT" b="1" dirty="0">
                <a:latin typeface="Times New Roman" panose="02020603050405020304" pitchFamily="18" charset="0"/>
                <a:cs typeface="Times New Roman" panose="02020603050405020304" pitchFamily="18" charset="0"/>
              </a:rPr>
              <a:t>«</a:t>
            </a:r>
            <a:r>
              <a:rPr lang="it-IT" b="1" i="0" dirty="0">
                <a:effectLst/>
                <a:latin typeface="Times New Roman" panose="02020603050405020304" pitchFamily="18" charset="0"/>
                <a:cs typeface="Times New Roman" panose="02020603050405020304" pitchFamily="18" charset="0"/>
              </a:rPr>
              <a:t>10</a:t>
            </a:r>
            <a:r>
              <a:rPr lang="it-IT" b="0" i="0" dirty="0">
                <a:effectLst/>
                <a:latin typeface="Times New Roman" panose="02020603050405020304" pitchFamily="18" charset="0"/>
                <a:cs typeface="Times New Roman" panose="02020603050405020304" pitchFamily="18" charset="0"/>
              </a:rPr>
              <a:t> Questa è la mia alleanza che dovete osservare, alleanza tra me e voi e la tua discendenza dopo di te: sia circonciso tra di voi ogni maschio. </a:t>
            </a:r>
            <a:r>
              <a:rPr lang="it-IT" b="1" i="0" dirty="0">
                <a:effectLst/>
                <a:latin typeface="Times New Roman" panose="02020603050405020304" pitchFamily="18" charset="0"/>
                <a:cs typeface="Times New Roman" panose="02020603050405020304" pitchFamily="18" charset="0"/>
              </a:rPr>
              <a:t>11</a:t>
            </a:r>
            <a:r>
              <a:rPr lang="it-IT" b="0" i="0" dirty="0">
                <a:effectLst/>
                <a:latin typeface="Times New Roman" panose="02020603050405020304" pitchFamily="18" charset="0"/>
                <a:cs typeface="Times New Roman" panose="02020603050405020304" pitchFamily="18" charset="0"/>
              </a:rPr>
              <a:t> Vi lascerete circoncidere la carne del vostro membro e ciò sarà il segno dell'alleanza tra me e voi. </a:t>
            </a:r>
            <a:r>
              <a:rPr lang="it-IT" b="1" i="0" dirty="0">
                <a:effectLst/>
                <a:latin typeface="Times New Roman" panose="02020603050405020304" pitchFamily="18" charset="0"/>
                <a:cs typeface="Times New Roman" panose="02020603050405020304" pitchFamily="18" charset="0"/>
              </a:rPr>
              <a:t>12</a:t>
            </a:r>
            <a:r>
              <a:rPr lang="it-IT" b="0" i="0" dirty="0">
                <a:effectLst/>
                <a:latin typeface="Times New Roman" panose="02020603050405020304" pitchFamily="18" charset="0"/>
                <a:cs typeface="Times New Roman" panose="02020603050405020304" pitchFamily="18" charset="0"/>
              </a:rPr>
              <a:t> Quando avrà otto giorni, sarà circonciso tra di voi ogni maschio di generazione in generazione, tanto quello nato in casa come quello comperato con denaro da qualunque straniero che non sia della tua stirpe. </a:t>
            </a:r>
            <a:r>
              <a:rPr lang="it-IT" b="1" i="0" dirty="0">
                <a:effectLst/>
                <a:latin typeface="Times New Roman" panose="02020603050405020304" pitchFamily="18" charset="0"/>
                <a:cs typeface="Times New Roman" panose="02020603050405020304" pitchFamily="18" charset="0"/>
              </a:rPr>
              <a:t>13</a:t>
            </a:r>
            <a:r>
              <a:rPr lang="it-IT" b="0" i="0" dirty="0">
                <a:effectLst/>
                <a:latin typeface="Times New Roman" panose="02020603050405020304" pitchFamily="18" charset="0"/>
                <a:cs typeface="Times New Roman" panose="02020603050405020304" pitchFamily="18" charset="0"/>
              </a:rPr>
              <a:t> Deve essere circonciso chi è nato in casa e chi viene comperato con denaro; così la mia alleanza sussisterà nella vostra carne come alleanza perenne. </a:t>
            </a:r>
            <a:r>
              <a:rPr lang="it-IT" b="1" i="0" dirty="0">
                <a:effectLst/>
                <a:latin typeface="Times New Roman" panose="02020603050405020304" pitchFamily="18" charset="0"/>
                <a:cs typeface="Times New Roman" panose="02020603050405020304" pitchFamily="18" charset="0"/>
              </a:rPr>
              <a:t>14</a:t>
            </a:r>
            <a:r>
              <a:rPr lang="it-IT" b="0" i="0" dirty="0">
                <a:effectLst/>
                <a:latin typeface="Times New Roman" panose="02020603050405020304" pitchFamily="18" charset="0"/>
                <a:cs typeface="Times New Roman" panose="02020603050405020304" pitchFamily="18" charset="0"/>
              </a:rPr>
              <a:t> Il maschio non circonciso, di cui cioè non sarà stata circoncisa la carne del membro, sia eliminato dal suo popolo: ha violato la mia alleanza». (</a:t>
            </a:r>
            <a:r>
              <a:rPr lang="it-IT" dirty="0" err="1">
                <a:latin typeface="Times New Roman" panose="02020603050405020304" pitchFamily="18" charset="0"/>
                <a:cs typeface="Times New Roman" panose="02020603050405020304" pitchFamily="18" charset="0"/>
              </a:rPr>
              <a:t>Cf</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Lev</a:t>
            </a:r>
            <a:r>
              <a:rPr lang="it-IT" dirty="0">
                <a:latin typeface="Times New Roman" panose="02020603050405020304" pitchFamily="18" charset="0"/>
                <a:cs typeface="Times New Roman" panose="02020603050405020304" pitchFamily="18" charset="0"/>
              </a:rPr>
              <a:t> 12,3)</a:t>
            </a:r>
          </a:p>
          <a:p>
            <a:pPr algn="l"/>
            <a:r>
              <a:rPr lang="it-IT" dirty="0">
                <a:latin typeface="Times New Roman" panose="02020603050405020304" pitchFamily="18" charset="0"/>
                <a:cs typeface="Times New Roman" panose="02020603050405020304" pitchFamily="18" charset="0"/>
              </a:rPr>
              <a:t>Es. 12,48 (</a:t>
            </a:r>
            <a:r>
              <a:rPr lang="it-IT" b="1" i="0" dirty="0">
                <a:effectLst/>
                <a:latin typeface="Times New Roman" panose="02020603050405020304" pitchFamily="18" charset="0"/>
                <a:cs typeface="Times New Roman" panose="02020603050405020304" pitchFamily="18" charset="0"/>
              </a:rPr>
              <a:t>48</a:t>
            </a:r>
            <a:r>
              <a:rPr lang="it-IT" b="0" i="0" dirty="0">
                <a:effectLst/>
                <a:latin typeface="Times New Roman" panose="02020603050405020304" pitchFamily="18" charset="0"/>
                <a:cs typeface="Times New Roman" panose="02020603050405020304" pitchFamily="18" charset="0"/>
              </a:rPr>
              <a:t>  «Se un forestiero è domiciliato presso di te e vuol celebrare la pasqua del Signore, sia circonciso ogni suo maschio: allora si accosterà per celebrarla e sarà come un nativo del paese. Ma nessun non circonciso ne deve mangiare»)</a:t>
            </a:r>
          </a:p>
          <a:p>
            <a:pPr algn="l"/>
            <a:r>
              <a:rPr lang="it-IT" dirty="0" err="1">
                <a:latin typeface="Times New Roman" panose="02020603050405020304" pitchFamily="18" charset="0"/>
                <a:cs typeface="Times New Roman" panose="02020603050405020304" pitchFamily="18" charset="0"/>
              </a:rPr>
              <a:t>Cf</a:t>
            </a:r>
            <a:r>
              <a:rPr lang="it-IT" dirty="0">
                <a:latin typeface="Times New Roman" panose="02020603050405020304" pitchFamily="18" charset="0"/>
                <a:cs typeface="Times New Roman" panose="02020603050405020304" pitchFamily="18" charset="0"/>
              </a:rPr>
              <a:t> Ester 4,17</a:t>
            </a:r>
          </a:p>
          <a:p>
            <a:pPr algn="l"/>
            <a:r>
              <a:rPr lang="it-IT" b="0" dirty="0">
                <a:effectLst/>
                <a:latin typeface="Times New Roman" panose="02020603050405020304" pitchFamily="18" charset="0"/>
                <a:cs typeface="Times New Roman" panose="02020603050405020304" pitchFamily="18" charset="0"/>
              </a:rPr>
              <a:t>Geremia 9,24: «Ecco, giorni verranno - oracolo del Signore - nei quali punirò tutti i circoncisi che rimangono non circoncisi»</a:t>
            </a:r>
            <a:r>
              <a:rPr lang="it-IT" b="0" i="0" dirty="0">
                <a:solidFill>
                  <a:srgbClr val="202122"/>
                </a:solidFill>
                <a:effectLst/>
                <a:latin typeface="Times New Roman" panose="02020603050405020304" pitchFamily="18" charset="0"/>
                <a:cs typeface="Times New Roman" panose="02020603050405020304" pitchFamily="18" charset="0"/>
              </a:rPr>
              <a:t>.</a:t>
            </a:r>
            <a:endParaRPr lang="it-IT" b="0" i="0" dirty="0">
              <a:effectLst/>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155994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AF93FC-9172-494E-BBE9-DC340E74B749}"/>
              </a:ext>
            </a:extLst>
          </p:cNvPr>
          <p:cNvSpPr>
            <a:spLocks noGrp="1"/>
          </p:cNvSpPr>
          <p:nvPr>
            <p:ph type="title"/>
          </p:nvPr>
        </p:nvSpPr>
        <p:spPr>
          <a:xfrm>
            <a:off x="618109" y="0"/>
            <a:ext cx="10131425" cy="1174812"/>
          </a:xfrm>
        </p:spPr>
        <p:txBody>
          <a:bodyPr/>
          <a:lstStyle/>
          <a:p>
            <a:r>
              <a:rPr lang="it-IT" dirty="0"/>
              <a:t>L’interpretazione antica della circoncisione</a:t>
            </a:r>
          </a:p>
        </p:txBody>
      </p:sp>
      <p:sp>
        <p:nvSpPr>
          <p:cNvPr id="3" name="Segnaposto contenuto 2">
            <a:extLst>
              <a:ext uri="{FF2B5EF4-FFF2-40B4-BE49-F238E27FC236}">
                <a16:creationId xmlns:a16="http://schemas.microsoft.com/office/drawing/2014/main" id="{047826E7-0D5C-4F61-A154-6F227F34397C}"/>
              </a:ext>
            </a:extLst>
          </p:cNvPr>
          <p:cNvSpPr>
            <a:spLocks noGrp="1"/>
          </p:cNvSpPr>
          <p:nvPr>
            <p:ph idx="1"/>
          </p:nvPr>
        </p:nvSpPr>
        <p:spPr>
          <a:xfrm>
            <a:off x="550417" y="1029811"/>
            <a:ext cx="10266810" cy="4761390"/>
          </a:xfrm>
        </p:spPr>
        <p:txBody>
          <a:bodyPr>
            <a:normAutofit/>
          </a:bodyPr>
          <a:lstStyle/>
          <a:p>
            <a:pPr marL="0" indent="0">
              <a:buNone/>
            </a:pPr>
            <a:r>
              <a:rPr lang="it-IT" sz="3000" dirty="0">
                <a:latin typeface="Times New Roman" panose="02020603050405020304" pitchFamily="18" charset="0"/>
                <a:cs typeface="Times New Roman" panose="02020603050405020304" pitchFamily="18" charset="0"/>
              </a:rPr>
              <a:t>Sul piano squisitamente storico le origini della circoncisione sono ignote. Si possono solo formulare delle ipotesi.</a:t>
            </a:r>
          </a:p>
          <a:p>
            <a:endParaRPr lang="it-IT" sz="3000" dirty="0">
              <a:latin typeface="Times New Roman" panose="02020603050405020304" pitchFamily="18" charset="0"/>
              <a:cs typeface="Times New Roman" panose="02020603050405020304" pitchFamily="18" charset="0"/>
            </a:endParaRPr>
          </a:p>
          <a:p>
            <a:pPr marL="0" indent="0">
              <a:buNone/>
            </a:pPr>
            <a:r>
              <a:rPr lang="it-IT" sz="3000" dirty="0">
                <a:latin typeface="Times New Roman" panose="02020603050405020304" pitchFamily="18" charset="0"/>
                <a:cs typeface="Times New Roman" panose="02020603050405020304" pitchFamily="18" charset="0"/>
              </a:rPr>
              <a:t>Una delle più antiche attestazioni proviene dall’antico Egitto</a:t>
            </a:r>
          </a:p>
          <a:p>
            <a:endParaRPr lang="it-IT" dirty="0"/>
          </a:p>
        </p:txBody>
      </p:sp>
    </p:spTree>
    <p:extLst>
      <p:ext uri="{BB962C8B-B14F-4D97-AF65-F5344CB8AC3E}">
        <p14:creationId xmlns:p14="http://schemas.microsoft.com/office/powerpoint/2010/main" val="3552330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a:extLst>
              <a:ext uri="{FF2B5EF4-FFF2-40B4-BE49-F238E27FC236}">
                <a16:creationId xmlns:a16="http://schemas.microsoft.com/office/drawing/2014/main" id="{510B1FFC-E40B-4625-9416-5A184F33562E}"/>
              </a:ext>
            </a:extLst>
          </p:cNvPr>
          <p:cNvPicPr>
            <a:picLocks noGrp="1" noChangeAspect="1"/>
          </p:cNvPicPr>
          <p:nvPr>
            <p:ph idx="1"/>
          </p:nvPr>
        </p:nvPicPr>
        <p:blipFill>
          <a:blip r:embed="rId2"/>
          <a:stretch>
            <a:fillRect/>
          </a:stretch>
        </p:blipFill>
        <p:spPr>
          <a:xfrm>
            <a:off x="0" y="0"/>
            <a:ext cx="3333750" cy="2781300"/>
          </a:xfrm>
          <a:prstGeom prst="rect">
            <a:avLst/>
          </a:prstGeom>
        </p:spPr>
      </p:pic>
      <p:pic>
        <p:nvPicPr>
          <p:cNvPr id="5" name="Immagine 4">
            <a:extLst>
              <a:ext uri="{FF2B5EF4-FFF2-40B4-BE49-F238E27FC236}">
                <a16:creationId xmlns:a16="http://schemas.microsoft.com/office/drawing/2014/main" id="{F768ACD2-A7BE-4866-9E00-6AED752D6BB1}"/>
              </a:ext>
            </a:extLst>
          </p:cNvPr>
          <p:cNvPicPr>
            <a:picLocks noChangeAspect="1"/>
          </p:cNvPicPr>
          <p:nvPr/>
        </p:nvPicPr>
        <p:blipFill>
          <a:blip r:embed="rId3"/>
          <a:stretch>
            <a:fillRect/>
          </a:stretch>
        </p:blipFill>
        <p:spPr>
          <a:xfrm>
            <a:off x="3333750" y="147637"/>
            <a:ext cx="3348325" cy="2633663"/>
          </a:xfrm>
          <a:prstGeom prst="rect">
            <a:avLst/>
          </a:prstGeom>
        </p:spPr>
      </p:pic>
      <p:pic>
        <p:nvPicPr>
          <p:cNvPr id="6" name="Immagine 5">
            <a:extLst>
              <a:ext uri="{FF2B5EF4-FFF2-40B4-BE49-F238E27FC236}">
                <a16:creationId xmlns:a16="http://schemas.microsoft.com/office/drawing/2014/main" id="{FF5737A1-D817-4EBD-BAAF-0E0D1FCC62A4}"/>
              </a:ext>
            </a:extLst>
          </p:cNvPr>
          <p:cNvPicPr>
            <a:picLocks noChangeAspect="1"/>
          </p:cNvPicPr>
          <p:nvPr/>
        </p:nvPicPr>
        <p:blipFill>
          <a:blip r:embed="rId4"/>
          <a:stretch>
            <a:fillRect/>
          </a:stretch>
        </p:blipFill>
        <p:spPr>
          <a:xfrm>
            <a:off x="0" y="3290417"/>
            <a:ext cx="5372100" cy="2371725"/>
          </a:xfrm>
          <a:prstGeom prst="rect">
            <a:avLst/>
          </a:prstGeom>
        </p:spPr>
      </p:pic>
      <p:pic>
        <p:nvPicPr>
          <p:cNvPr id="8" name="Immagine 7">
            <a:extLst>
              <a:ext uri="{FF2B5EF4-FFF2-40B4-BE49-F238E27FC236}">
                <a16:creationId xmlns:a16="http://schemas.microsoft.com/office/drawing/2014/main" id="{A0CF770A-ADF7-4A6D-BDA4-47D0E1D6E960}"/>
              </a:ext>
            </a:extLst>
          </p:cNvPr>
          <p:cNvPicPr>
            <a:picLocks noChangeAspect="1"/>
          </p:cNvPicPr>
          <p:nvPr/>
        </p:nvPicPr>
        <p:blipFill>
          <a:blip r:embed="rId5"/>
          <a:stretch>
            <a:fillRect/>
          </a:stretch>
        </p:blipFill>
        <p:spPr>
          <a:xfrm>
            <a:off x="6453187" y="2967038"/>
            <a:ext cx="5614988" cy="3743325"/>
          </a:xfrm>
          <a:prstGeom prst="rect">
            <a:avLst/>
          </a:prstGeom>
        </p:spPr>
      </p:pic>
      <p:sp>
        <p:nvSpPr>
          <p:cNvPr id="9" name="CasellaDiTesto 8">
            <a:extLst>
              <a:ext uri="{FF2B5EF4-FFF2-40B4-BE49-F238E27FC236}">
                <a16:creationId xmlns:a16="http://schemas.microsoft.com/office/drawing/2014/main" id="{F38DAF60-7E16-444C-87D9-F36FBB0F657B}"/>
              </a:ext>
            </a:extLst>
          </p:cNvPr>
          <p:cNvSpPr txBox="1"/>
          <p:nvPr/>
        </p:nvSpPr>
        <p:spPr>
          <a:xfrm>
            <a:off x="7537142" y="904874"/>
            <a:ext cx="3870664" cy="830997"/>
          </a:xfrm>
          <a:prstGeom prst="rect">
            <a:avLst/>
          </a:prstGeom>
          <a:noFill/>
        </p:spPr>
        <p:txBody>
          <a:bodyPr wrap="square" rtlCol="0">
            <a:spAutoFit/>
          </a:bodyPr>
          <a:lstStyle/>
          <a:p>
            <a:r>
              <a:rPr lang="it-IT" sz="2400" b="0" i="0" dirty="0" err="1">
                <a:effectLst/>
                <a:latin typeface="Arial" panose="020B0604020202020204" pitchFamily="34" charset="0"/>
              </a:rPr>
              <a:t>Djedkare</a:t>
            </a:r>
            <a:r>
              <a:rPr lang="it-IT" sz="2400" b="0" i="0" dirty="0">
                <a:effectLst/>
                <a:latin typeface="Arial" panose="020B0604020202020204" pitchFamily="34" charset="0"/>
              </a:rPr>
              <a:t>, Basso Egitto</a:t>
            </a:r>
          </a:p>
          <a:p>
            <a:r>
              <a:rPr lang="it-IT" sz="2400" dirty="0">
                <a:latin typeface="Arial" panose="020B0604020202020204" pitchFamily="34" charset="0"/>
              </a:rPr>
              <a:t>(XXV-XXIV sec. A.C.)</a:t>
            </a:r>
            <a:endParaRPr lang="it-IT" sz="2400" dirty="0"/>
          </a:p>
        </p:txBody>
      </p:sp>
      <p:sp>
        <p:nvSpPr>
          <p:cNvPr id="11" name="Connettore 10">
            <a:extLst>
              <a:ext uri="{FF2B5EF4-FFF2-40B4-BE49-F238E27FC236}">
                <a16:creationId xmlns:a16="http://schemas.microsoft.com/office/drawing/2014/main" id="{2C364DC9-8D2B-4D82-8623-60C8DB018E49}"/>
              </a:ext>
            </a:extLst>
          </p:cNvPr>
          <p:cNvSpPr/>
          <p:nvPr/>
        </p:nvSpPr>
        <p:spPr>
          <a:xfrm>
            <a:off x="3251539" y="4616389"/>
            <a:ext cx="164422" cy="15979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5272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AF93FC-9172-494E-BBE9-DC340E74B749}"/>
              </a:ext>
            </a:extLst>
          </p:cNvPr>
          <p:cNvSpPr>
            <a:spLocks noGrp="1"/>
          </p:cNvSpPr>
          <p:nvPr>
            <p:ph type="title"/>
          </p:nvPr>
        </p:nvSpPr>
        <p:spPr>
          <a:xfrm>
            <a:off x="618109" y="0"/>
            <a:ext cx="10131425" cy="1174812"/>
          </a:xfrm>
        </p:spPr>
        <p:txBody>
          <a:bodyPr>
            <a:normAutofit fontScale="90000"/>
          </a:bodyPr>
          <a:lstStyle/>
          <a:p>
            <a:r>
              <a:rPr lang="it-IT" dirty="0"/>
              <a:t>Testimonianze e interpretazione della circoncisione presso gli antichi</a:t>
            </a:r>
          </a:p>
        </p:txBody>
      </p:sp>
      <p:sp>
        <p:nvSpPr>
          <p:cNvPr id="3" name="Segnaposto contenuto 2">
            <a:extLst>
              <a:ext uri="{FF2B5EF4-FFF2-40B4-BE49-F238E27FC236}">
                <a16:creationId xmlns:a16="http://schemas.microsoft.com/office/drawing/2014/main" id="{047826E7-0D5C-4F61-A154-6F227F34397C}"/>
              </a:ext>
            </a:extLst>
          </p:cNvPr>
          <p:cNvSpPr>
            <a:spLocks noGrp="1"/>
          </p:cNvSpPr>
          <p:nvPr>
            <p:ph idx="1"/>
          </p:nvPr>
        </p:nvSpPr>
        <p:spPr>
          <a:xfrm>
            <a:off x="550417" y="1029811"/>
            <a:ext cx="10266810" cy="5708340"/>
          </a:xfrm>
        </p:spPr>
        <p:txBody>
          <a:bodyPr>
            <a:normAutofit/>
          </a:bodyPr>
          <a:lstStyle/>
          <a:p>
            <a:r>
              <a:rPr lang="it-IT" sz="2400" b="1" dirty="0">
                <a:highlight>
                  <a:srgbClr val="808080"/>
                </a:highlight>
                <a:latin typeface="Times New Roman" panose="02020603050405020304" pitchFamily="18" charset="0"/>
                <a:cs typeface="Times New Roman" panose="02020603050405020304" pitchFamily="18" charset="0"/>
              </a:rPr>
              <a:t>Erodoto</a:t>
            </a:r>
            <a:r>
              <a:rPr lang="it-IT" sz="2400" dirty="0">
                <a:latin typeface="Times New Roman" panose="02020603050405020304" pitchFamily="18" charset="0"/>
                <a:cs typeface="Times New Roman" panose="02020603050405020304" pitchFamily="18" charset="0"/>
              </a:rPr>
              <a:t> nel V sec. a.C. (Storie II, 36,37, 104, 108) attesta che i sacerdoti egiziani si circoncidevano e ipotizza che lo facessero per ragioni igieniche, poi aggiunge: «Colchi, Egiziani ed Etiopi sono gli unici popoli a praticare la circoncisione fin dalle origini. Gli stessi Fenici e i Siri della Palestina ammettono di averla derivata dagli Egiziani; i Siri del fiume </a:t>
            </a:r>
            <a:r>
              <a:rPr lang="it-IT" sz="2400" dirty="0" err="1">
                <a:latin typeface="Times New Roman" panose="02020603050405020304" pitchFamily="18" charset="0"/>
                <a:cs typeface="Times New Roman" panose="02020603050405020304" pitchFamily="18" charset="0"/>
              </a:rPr>
              <a:t>Termodonte</a:t>
            </a:r>
            <a:r>
              <a:rPr lang="it-IT" sz="2400" dirty="0">
                <a:latin typeface="Times New Roman" panose="02020603050405020304" pitchFamily="18" charset="0"/>
                <a:cs typeface="Times New Roman" panose="02020603050405020304" pitchFamily="18" charset="0"/>
              </a:rPr>
              <a:t> e del Partenio e i Macroni loro confinanti dichiarano di avere appreso tale uso dai Colchi e di recente. Questi sono i soli popoli a praticare la circoncisione e tutti chiaramente rifacendosi agli Egiziani. Fra Egiziani ed Etiopi non saprei dire chi abbia imparato da chi, perché in entrambi i casi si tratta evidentemente di una istituzione antica. Ma del fatto che tutti gli altri l'abbiano appresa per aver avuto frequenti relazioni con l'Egitto, io possiedo una prova decisiva: tutti i Fenici che hanno contatti con la Grecia non seguono più le usanze egiziane e non circoncidono più i loro figli».</a:t>
            </a:r>
          </a:p>
          <a:p>
            <a:endParaRPr lang="it-IT" dirty="0"/>
          </a:p>
        </p:txBody>
      </p:sp>
    </p:spTree>
    <p:extLst>
      <p:ext uri="{BB962C8B-B14F-4D97-AF65-F5344CB8AC3E}">
        <p14:creationId xmlns:p14="http://schemas.microsoft.com/office/powerpoint/2010/main" val="4242757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AF93FC-9172-494E-BBE9-DC340E74B749}"/>
              </a:ext>
            </a:extLst>
          </p:cNvPr>
          <p:cNvSpPr>
            <a:spLocks noGrp="1"/>
          </p:cNvSpPr>
          <p:nvPr>
            <p:ph type="title"/>
          </p:nvPr>
        </p:nvSpPr>
        <p:spPr>
          <a:xfrm>
            <a:off x="618109" y="0"/>
            <a:ext cx="10131425" cy="1174812"/>
          </a:xfrm>
        </p:spPr>
        <p:txBody>
          <a:bodyPr>
            <a:normAutofit fontScale="90000"/>
          </a:bodyPr>
          <a:lstStyle/>
          <a:p>
            <a:r>
              <a:rPr lang="it-IT" dirty="0"/>
              <a:t>Testimonianze e interpretazione della circoncisione presso gli antichi</a:t>
            </a:r>
          </a:p>
        </p:txBody>
      </p:sp>
      <p:sp>
        <p:nvSpPr>
          <p:cNvPr id="3" name="Segnaposto contenuto 2">
            <a:extLst>
              <a:ext uri="{FF2B5EF4-FFF2-40B4-BE49-F238E27FC236}">
                <a16:creationId xmlns:a16="http://schemas.microsoft.com/office/drawing/2014/main" id="{047826E7-0D5C-4F61-A154-6F227F34397C}"/>
              </a:ext>
            </a:extLst>
          </p:cNvPr>
          <p:cNvSpPr>
            <a:spLocks noGrp="1"/>
          </p:cNvSpPr>
          <p:nvPr>
            <p:ph idx="1"/>
          </p:nvPr>
        </p:nvSpPr>
        <p:spPr>
          <a:xfrm>
            <a:off x="550417" y="1029811"/>
            <a:ext cx="10266810" cy="5601808"/>
          </a:xfrm>
        </p:spPr>
        <p:txBody>
          <a:bodyPr>
            <a:normAutofit/>
          </a:bodyPr>
          <a:lstStyle/>
          <a:p>
            <a:pPr algn="l"/>
            <a:r>
              <a:rPr lang="it-IT" sz="2400" b="1" dirty="0">
                <a:highlight>
                  <a:srgbClr val="808080"/>
                </a:highlight>
                <a:latin typeface="Times New Roman" panose="02020603050405020304" pitchFamily="18" charset="0"/>
                <a:cs typeface="Times New Roman" panose="02020603050405020304" pitchFamily="18" charset="0"/>
              </a:rPr>
              <a:t>Filone</a:t>
            </a:r>
            <a:r>
              <a:rPr lang="it-IT" sz="2400" dirty="0">
                <a:latin typeface="Times New Roman" panose="02020603050405020304" pitchFamily="18" charset="0"/>
                <a:cs typeface="Times New Roman" panose="02020603050405020304" pitchFamily="18" charset="0"/>
              </a:rPr>
              <a:t> </a:t>
            </a:r>
            <a:r>
              <a:rPr lang="it-IT" sz="2400" b="0" i="0" dirty="0">
                <a:effectLst/>
                <a:latin typeface="Times New Roman" panose="02020603050405020304" pitchFamily="18" charset="0"/>
                <a:cs typeface="Times New Roman" panose="02020603050405020304" pitchFamily="18" charset="0"/>
              </a:rPr>
              <a:t>Nel suo </a:t>
            </a:r>
            <a:r>
              <a:rPr lang="it-IT" sz="2400" b="0" i="1" dirty="0">
                <a:effectLst/>
                <a:latin typeface="Times New Roman" panose="02020603050405020304" pitchFamily="18" charset="0"/>
                <a:cs typeface="Times New Roman" panose="02020603050405020304" pitchFamily="18" charset="0"/>
              </a:rPr>
              <a:t>De </a:t>
            </a:r>
            <a:r>
              <a:rPr lang="it-IT" sz="2400" b="0" i="1" dirty="0" err="1">
                <a:effectLst/>
                <a:latin typeface="Times New Roman" panose="02020603050405020304" pitchFamily="18" charset="0"/>
                <a:cs typeface="Times New Roman" panose="02020603050405020304" pitchFamily="18" charset="0"/>
              </a:rPr>
              <a:t>Specialibus</a:t>
            </a:r>
            <a:r>
              <a:rPr lang="it-IT" sz="2400" b="0" i="1" dirty="0">
                <a:effectLst/>
                <a:latin typeface="Times New Roman" panose="02020603050405020304" pitchFamily="18" charset="0"/>
                <a:cs typeface="Times New Roman" panose="02020603050405020304" pitchFamily="18" charset="0"/>
              </a:rPr>
              <a:t> </a:t>
            </a:r>
            <a:r>
              <a:rPr lang="it-IT" sz="2400" b="0" i="1" dirty="0" err="1">
                <a:effectLst/>
                <a:latin typeface="Times New Roman" panose="02020603050405020304" pitchFamily="18" charset="0"/>
                <a:cs typeface="Times New Roman" panose="02020603050405020304" pitchFamily="18" charset="0"/>
              </a:rPr>
              <a:t>Legibus</a:t>
            </a:r>
            <a:r>
              <a:rPr lang="it-IT" sz="2400" b="0" i="0" dirty="0">
                <a:effectLst/>
                <a:latin typeface="Times New Roman" panose="02020603050405020304" pitchFamily="18" charset="0"/>
                <a:cs typeface="Times New Roman" panose="02020603050405020304" pitchFamily="18" charset="0"/>
              </a:rPr>
              <a:t> adduce queste ragioni:</a:t>
            </a:r>
          </a:p>
          <a:p>
            <a:pPr algn="l">
              <a:buFont typeface="+mj-lt"/>
              <a:buAutoNum type="arabicPeriod"/>
            </a:pPr>
            <a:r>
              <a:rPr lang="it-IT" sz="2400" b="0" i="0" dirty="0">
                <a:effectLst/>
                <a:latin typeface="Times New Roman" panose="02020603050405020304" pitchFamily="18" charset="0"/>
                <a:cs typeface="Times New Roman" panose="02020603050405020304" pitchFamily="18" charset="0"/>
              </a:rPr>
              <a:t>protegge contro le malattie,</a:t>
            </a:r>
          </a:p>
          <a:p>
            <a:pPr algn="l">
              <a:buFont typeface="+mj-lt"/>
              <a:buAutoNum type="arabicPeriod"/>
            </a:pPr>
            <a:r>
              <a:rPr lang="it-IT" sz="2400" b="0" i="0" dirty="0">
                <a:effectLst/>
                <a:latin typeface="Times New Roman" panose="02020603050405020304" pitchFamily="18" charset="0"/>
                <a:cs typeface="Times New Roman" panose="02020603050405020304" pitchFamily="18" charset="0"/>
              </a:rPr>
              <a:t>assicura la pulizia "in una maniera adatta a persone consacrate a Dio",</a:t>
            </a:r>
          </a:p>
          <a:p>
            <a:pPr algn="l">
              <a:buFont typeface="+mj-lt"/>
              <a:buAutoNum type="arabicPeriod"/>
            </a:pPr>
            <a:r>
              <a:rPr lang="it-IT" sz="2400" b="0" i="0" dirty="0">
                <a:effectLst/>
                <a:latin typeface="Times New Roman" panose="02020603050405020304" pitchFamily="18" charset="0"/>
                <a:cs typeface="Times New Roman" panose="02020603050405020304" pitchFamily="18" charset="0"/>
              </a:rPr>
              <a:t>rende la porzione circoncisa del pene simile ad un cuore, rappresentando quindi una connessione fisica tra "l'</a:t>
            </a:r>
            <a:r>
              <a:rPr lang="it-IT" sz="2400" b="0" i="0" dirty="0" err="1">
                <a:effectLst/>
                <a:latin typeface="Times New Roman" panose="02020603050405020304" pitchFamily="18" charset="0"/>
                <a:cs typeface="Times New Roman" panose="02020603050405020304" pitchFamily="18" charset="0"/>
              </a:rPr>
              <a:t>efflato</a:t>
            </a:r>
            <a:r>
              <a:rPr lang="it-IT" sz="2400" b="0" i="0" dirty="0">
                <a:effectLst/>
                <a:latin typeface="Times New Roman" panose="02020603050405020304" pitchFamily="18" charset="0"/>
                <a:cs typeface="Times New Roman" panose="02020603050405020304" pitchFamily="18" charset="0"/>
              </a:rPr>
              <a:t> contenuto nel cuore [che] genera i pensieri, e l'organo generativo stesso [che] produce gli esseri viventi"</a:t>
            </a:r>
          </a:p>
          <a:p>
            <a:pPr algn="l">
              <a:buFont typeface="+mj-lt"/>
              <a:buAutoNum type="arabicPeriod"/>
            </a:pPr>
            <a:r>
              <a:rPr lang="it-IT" sz="2400" b="0" i="0" dirty="0">
                <a:effectLst/>
                <a:latin typeface="Times New Roman" panose="02020603050405020304" pitchFamily="18" charset="0"/>
                <a:cs typeface="Times New Roman" panose="02020603050405020304" pitchFamily="18" charset="0"/>
              </a:rPr>
              <a:t>promuove la prolificità rimuovendo impedimenti al flusso dello sperma.</a:t>
            </a:r>
          </a:p>
          <a:p>
            <a:pPr algn="l">
              <a:buFont typeface="+mj-lt"/>
              <a:buAutoNum type="arabicPeriod" startAt="5"/>
            </a:pPr>
            <a:r>
              <a:rPr lang="it-IT" sz="2400" b="0" i="0" dirty="0">
                <a:effectLst/>
                <a:latin typeface="Times New Roman" panose="02020603050405020304" pitchFamily="18" charset="0"/>
                <a:cs typeface="Times New Roman" panose="02020603050405020304" pitchFamily="18" charset="0"/>
              </a:rPr>
              <a:t>"significhi l'escissione di tutti i piaceri superflui ed eccessivi" e</a:t>
            </a:r>
          </a:p>
          <a:p>
            <a:pPr algn="l">
              <a:buFont typeface="+mj-lt"/>
              <a:buAutoNum type="arabicPeriod" startAt="5"/>
            </a:pPr>
            <a:r>
              <a:rPr lang="it-IT" sz="2400" b="0" i="0" dirty="0">
                <a:effectLst/>
                <a:latin typeface="Times New Roman" panose="02020603050405020304" pitchFamily="18" charset="0"/>
                <a:cs typeface="Times New Roman" panose="02020603050405020304" pitchFamily="18" charset="0"/>
              </a:rPr>
              <a:t>"sia simbolo di un uomo che conosce se stesso".</a:t>
            </a:r>
          </a:p>
          <a:p>
            <a:endParaRPr lang="it-IT" dirty="0"/>
          </a:p>
        </p:txBody>
      </p:sp>
    </p:spTree>
    <p:extLst>
      <p:ext uri="{BB962C8B-B14F-4D97-AF65-F5344CB8AC3E}">
        <p14:creationId xmlns:p14="http://schemas.microsoft.com/office/powerpoint/2010/main" val="3756952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AF93FC-9172-494E-BBE9-DC340E74B749}"/>
              </a:ext>
            </a:extLst>
          </p:cNvPr>
          <p:cNvSpPr>
            <a:spLocks noGrp="1"/>
          </p:cNvSpPr>
          <p:nvPr>
            <p:ph type="title"/>
          </p:nvPr>
        </p:nvSpPr>
        <p:spPr>
          <a:xfrm>
            <a:off x="618109" y="0"/>
            <a:ext cx="10131425" cy="1174812"/>
          </a:xfrm>
        </p:spPr>
        <p:txBody>
          <a:bodyPr>
            <a:normAutofit fontScale="90000"/>
          </a:bodyPr>
          <a:lstStyle/>
          <a:p>
            <a:r>
              <a:rPr lang="it-IT" dirty="0"/>
              <a:t>L’interpretazione moderna della circoncisione</a:t>
            </a:r>
          </a:p>
        </p:txBody>
      </p:sp>
      <p:sp>
        <p:nvSpPr>
          <p:cNvPr id="3" name="Segnaposto contenuto 2">
            <a:extLst>
              <a:ext uri="{FF2B5EF4-FFF2-40B4-BE49-F238E27FC236}">
                <a16:creationId xmlns:a16="http://schemas.microsoft.com/office/drawing/2014/main" id="{047826E7-0D5C-4F61-A154-6F227F34397C}"/>
              </a:ext>
            </a:extLst>
          </p:cNvPr>
          <p:cNvSpPr>
            <a:spLocks noGrp="1"/>
          </p:cNvSpPr>
          <p:nvPr>
            <p:ph idx="1"/>
          </p:nvPr>
        </p:nvSpPr>
        <p:spPr>
          <a:xfrm>
            <a:off x="550417" y="1029811"/>
            <a:ext cx="10266810" cy="4761390"/>
          </a:xfrm>
        </p:spPr>
        <p:txBody>
          <a:bodyPr>
            <a:normAutofit/>
          </a:bodyPr>
          <a:lstStyle/>
          <a:p>
            <a:r>
              <a:rPr lang="it-IT" sz="2400" dirty="0">
                <a:latin typeface="Times New Roman" panose="02020603050405020304" pitchFamily="18" charset="0"/>
                <a:cs typeface="Times New Roman" panose="02020603050405020304" pitchFamily="18" charset="0"/>
              </a:rPr>
              <a:t>H.E. </a:t>
            </a:r>
            <a:r>
              <a:rPr lang="it-IT" sz="2400" dirty="0" err="1">
                <a:latin typeface="Times New Roman" panose="02020603050405020304" pitchFamily="18" charset="0"/>
                <a:cs typeface="Times New Roman" panose="02020603050405020304" pitchFamily="18" charset="0"/>
              </a:rPr>
              <a:t>Eilberg</a:t>
            </a:r>
            <a:r>
              <a:rPr lang="it-IT" sz="2400" dirty="0">
                <a:latin typeface="Times New Roman" panose="02020603050405020304" pitchFamily="18" charset="0"/>
                <a:cs typeface="Times New Roman" panose="02020603050405020304" pitchFamily="18" charset="0"/>
              </a:rPr>
              <a:t>-Schwartz (1990) e altri : antica pratica legata alla fertilità</a:t>
            </a:r>
          </a:p>
          <a:p>
            <a:r>
              <a:rPr lang="it-IT" sz="2400" dirty="0">
                <a:latin typeface="Times New Roman" panose="02020603050405020304" pitchFamily="18" charset="0"/>
                <a:cs typeface="Times New Roman" panose="02020603050405020304" pitchFamily="18" charset="0"/>
              </a:rPr>
              <a:t>W.H </a:t>
            </a:r>
            <a:r>
              <a:rPr lang="it-IT" sz="2400" dirty="0" err="1">
                <a:latin typeface="Times New Roman" panose="02020603050405020304" pitchFamily="18" charset="0"/>
                <a:cs typeface="Times New Roman" panose="02020603050405020304" pitchFamily="18" charset="0"/>
              </a:rPr>
              <a:t>Propp</a:t>
            </a:r>
            <a:r>
              <a:rPr lang="it-IT" sz="2400" dirty="0">
                <a:latin typeface="Times New Roman" panose="02020603050405020304" pitchFamily="18" charset="0"/>
                <a:cs typeface="Times New Roman" panose="02020603050405020304" pitchFamily="18" charset="0"/>
              </a:rPr>
              <a:t> (1987): regola di «alleanza» matrimoniale, a noi giunta già simbolicamente rielaborata (Ottavo giorno)</a:t>
            </a:r>
          </a:p>
          <a:p>
            <a:r>
              <a:rPr lang="it-IT" sz="2400" dirty="0">
                <a:latin typeface="Times New Roman" panose="02020603050405020304" pitchFamily="18" charset="0"/>
                <a:cs typeface="Times New Roman" panose="02020603050405020304" pitchFamily="18" charset="0"/>
              </a:rPr>
              <a:t>S.J.D. Cohen (1999): circoncisione permette alle donne ebree di essere certi della ebraicità del partner</a:t>
            </a:r>
          </a:p>
          <a:p>
            <a:r>
              <a:rPr lang="it-IT" sz="2400" dirty="0">
                <a:latin typeface="Times New Roman" panose="02020603050405020304" pitchFamily="18" charset="0"/>
                <a:cs typeface="Times New Roman" panose="02020603050405020304" pitchFamily="18" charset="0"/>
              </a:rPr>
              <a:t>D. </a:t>
            </a:r>
            <a:r>
              <a:rPr lang="it-IT" sz="2400" dirty="0" err="1">
                <a:latin typeface="Times New Roman" panose="02020603050405020304" pitchFamily="18" charset="0"/>
                <a:cs typeface="Times New Roman" panose="02020603050405020304" pitchFamily="18" charset="0"/>
              </a:rPr>
              <a:t>Boyarin</a:t>
            </a:r>
            <a:r>
              <a:rPr lang="it-IT" sz="2400" dirty="0">
                <a:latin typeface="Times New Roman" panose="02020603050405020304" pitchFamily="18" charset="0"/>
                <a:cs typeface="Times New Roman" panose="02020603050405020304" pitchFamily="18" charset="0"/>
              </a:rPr>
              <a:t>: iscrizione di un segno divino sull’uomo; sangue come femminilizzazione</a:t>
            </a:r>
          </a:p>
          <a:p>
            <a:endParaRPr lang="it-IT" sz="2400" dirty="0"/>
          </a:p>
          <a:p>
            <a:endParaRPr lang="it-IT" dirty="0"/>
          </a:p>
        </p:txBody>
      </p:sp>
    </p:spTree>
    <p:extLst>
      <p:ext uri="{BB962C8B-B14F-4D97-AF65-F5344CB8AC3E}">
        <p14:creationId xmlns:p14="http://schemas.microsoft.com/office/powerpoint/2010/main" val="817363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85801" y="609601"/>
            <a:ext cx="10131425" cy="899604"/>
          </a:xfrm>
        </p:spPr>
        <p:txBody>
          <a:bodyPr>
            <a:normAutofit/>
          </a:bodyPr>
          <a:lstStyle/>
          <a:p>
            <a:r>
              <a:rPr lang="it-IT" sz="2400" dirty="0"/>
              <a:t>Cosa significa la circoncisione nel giudaismo del secondo tempio? La testimonianza dei libri dei maccabei</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488273" y="1402673"/>
            <a:ext cx="11017926" cy="5069148"/>
          </a:xfrm>
        </p:spPr>
        <p:txBody>
          <a:bodyPr>
            <a:normAutofit/>
          </a:bodyPr>
          <a:lstStyle/>
          <a:p>
            <a:pPr marL="0" indent="0">
              <a:buNone/>
            </a:pPr>
            <a:r>
              <a:rPr lang="it-IT" sz="2400" i="1" dirty="0">
                <a:latin typeface="Times New Roman" panose="02020603050405020304" pitchFamily="18" charset="0"/>
                <a:cs typeface="Times New Roman" panose="02020603050405020304" pitchFamily="18" charset="0"/>
              </a:rPr>
              <a:t>1</a:t>
            </a:r>
            <a:r>
              <a:rPr lang="it-IT" sz="2400" b="0" i="1" dirty="0">
                <a:effectLst/>
                <a:latin typeface="Times New Roman" panose="02020603050405020304" pitchFamily="18" charset="0"/>
                <a:cs typeface="Times New Roman" panose="02020603050405020304" pitchFamily="18" charset="0"/>
              </a:rPr>
              <a:t>Maccabei</a:t>
            </a:r>
            <a:r>
              <a:rPr lang="it-IT" sz="2400" b="0" i="0" dirty="0">
                <a:effectLst/>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1</a:t>
            </a:r>
            <a:r>
              <a:rPr lang="it-IT" sz="2400" b="0" i="0" dirty="0">
                <a:effectLst/>
                <a:latin typeface="Times New Roman" panose="02020603050405020304" pitchFamily="18" charset="0"/>
                <a:cs typeface="Times New Roman" panose="02020603050405020304" pitchFamily="18" charset="0"/>
              </a:rPr>
              <a:t>, 14-15</a:t>
            </a:r>
          </a:p>
          <a:p>
            <a:r>
              <a:rPr lang="it-IT" sz="2400" b="1" i="0" baseline="30000" dirty="0">
                <a:effectLst/>
                <a:latin typeface="Times New Roman" panose="02020603050405020304" pitchFamily="18" charset="0"/>
                <a:cs typeface="Times New Roman" panose="02020603050405020304" pitchFamily="18" charset="0"/>
              </a:rPr>
              <a:t>«4</a:t>
            </a:r>
            <a:r>
              <a:rPr lang="it-IT" sz="2400" b="0" i="0" dirty="0">
                <a:effectLst/>
                <a:latin typeface="Times New Roman" panose="02020603050405020304" pitchFamily="18" charset="0"/>
                <a:cs typeface="Times New Roman" panose="02020603050405020304" pitchFamily="18" charset="0"/>
              </a:rPr>
              <a:t>Costruirono un ginnasio a Gerusalemme secondo le usanze delle nazioni, </a:t>
            </a:r>
            <a:r>
              <a:rPr lang="it-IT" sz="2400" b="1" i="0" baseline="30000" dirty="0">
                <a:effectLst/>
                <a:latin typeface="Times New Roman" panose="02020603050405020304" pitchFamily="18" charset="0"/>
                <a:cs typeface="Times New Roman" panose="02020603050405020304" pitchFamily="18" charset="0"/>
              </a:rPr>
              <a:t>15</a:t>
            </a:r>
            <a:r>
              <a:rPr lang="it-IT" sz="2400" b="0" i="0" dirty="0">
                <a:effectLst/>
                <a:latin typeface="Times New Roman" panose="02020603050405020304" pitchFamily="18" charset="0"/>
                <a:cs typeface="Times New Roman" panose="02020603050405020304" pitchFamily="18" charset="0"/>
              </a:rPr>
              <a:t>cancellarono i segni della circoncisione e si allontanarono dalla santa alleanza. Si unirono alle nazioni e si vendettero per fare il male»</a:t>
            </a:r>
          </a:p>
          <a:p>
            <a:pPr marL="0" indent="0">
              <a:buNone/>
            </a:pPr>
            <a:r>
              <a:rPr lang="it-IT" sz="2400" dirty="0">
                <a:latin typeface="Times New Roman" panose="02020603050405020304" pitchFamily="18" charset="0"/>
                <a:cs typeface="Times New Roman" panose="02020603050405020304" pitchFamily="18" charset="0"/>
              </a:rPr>
              <a:t>Ed ecco il passo «parallelo» di </a:t>
            </a:r>
            <a:r>
              <a:rPr lang="it-IT" sz="2400" i="1" dirty="0">
                <a:latin typeface="Times New Roman" panose="02020603050405020304" pitchFamily="18" charset="0"/>
                <a:cs typeface="Times New Roman" panose="02020603050405020304" pitchFamily="18" charset="0"/>
              </a:rPr>
              <a:t>2Mac</a:t>
            </a:r>
            <a:r>
              <a:rPr lang="it-IT" sz="2400" dirty="0">
                <a:latin typeface="Times New Roman" panose="02020603050405020304" pitchFamily="18" charset="0"/>
                <a:cs typeface="Times New Roman" panose="02020603050405020304" pitchFamily="18" charset="0"/>
              </a:rPr>
              <a:t> 4,12:</a:t>
            </a:r>
          </a:p>
          <a:p>
            <a:r>
              <a:rPr lang="it-IT" sz="2400" b="0" i="0" dirty="0">
                <a:effectLst/>
                <a:latin typeface="Times New Roman" panose="02020603050405020304" pitchFamily="18" charset="0"/>
                <a:cs typeface="Times New Roman" panose="02020603050405020304" pitchFamily="18" charset="0"/>
              </a:rPr>
              <a:t>«Intraprese con zelo a costruire un ginnasio, proprio ai piedi dell’acropoli, e indusse i giovani più distinti a portare il </a:t>
            </a:r>
            <a:r>
              <a:rPr lang="it-IT" sz="2400" b="0" i="0" dirty="0" err="1">
                <a:effectLst/>
                <a:latin typeface="Times New Roman" panose="02020603050405020304" pitchFamily="18" charset="0"/>
                <a:cs typeface="Times New Roman" panose="02020603050405020304" pitchFamily="18" charset="0"/>
              </a:rPr>
              <a:t>pètaso</a:t>
            </a:r>
            <a:r>
              <a:rPr lang="it-IT" sz="2400" b="0" i="0" dirty="0">
                <a:effectLst/>
                <a:latin typeface="Times New Roman" panose="02020603050405020304" pitchFamily="18" charset="0"/>
                <a:cs typeface="Times New Roman" panose="02020603050405020304" pitchFamily="18" charset="0"/>
              </a:rPr>
              <a:t>. </a:t>
            </a:r>
            <a:r>
              <a:rPr lang="it-IT" sz="2400" b="1" i="0" baseline="30000" dirty="0">
                <a:effectLst/>
                <a:latin typeface="Times New Roman" panose="02020603050405020304" pitchFamily="18" charset="0"/>
                <a:cs typeface="Times New Roman" panose="02020603050405020304" pitchFamily="18" charset="0"/>
              </a:rPr>
              <a:t>13</a:t>
            </a:r>
            <a:r>
              <a:rPr lang="it-IT" sz="2400" b="0" i="0" dirty="0">
                <a:effectLst/>
                <a:latin typeface="Times New Roman" panose="02020603050405020304" pitchFamily="18" charset="0"/>
                <a:cs typeface="Times New Roman" panose="02020603050405020304" pitchFamily="18" charset="0"/>
              </a:rPr>
              <a:t>Ciò significava raggiungere il colmo dell’ellenizzazione e passare completamente alla moda straniera»</a:t>
            </a:r>
            <a:endParaRPr lang="it-IT" sz="2400" dirty="0">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868716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23657" y="167196"/>
            <a:ext cx="10131425" cy="899604"/>
          </a:xfrm>
        </p:spPr>
        <p:txBody>
          <a:bodyPr>
            <a:normAutofit/>
          </a:bodyPr>
          <a:lstStyle/>
          <a:p>
            <a:r>
              <a:rPr lang="it-IT" sz="2400" dirty="0"/>
              <a:t>Cosa significa la circoncisione nel giudaismo del secondo tempio? La testimonianza dei libri dei maccabei</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62144" y="1066801"/>
            <a:ext cx="12046997" cy="5689106"/>
          </a:xfrm>
        </p:spPr>
        <p:txBody>
          <a:bodyPr>
            <a:noAutofit/>
          </a:bodyPr>
          <a:lstStyle/>
          <a:p>
            <a:r>
              <a:rPr lang="it-IT" b="0" i="1" dirty="0">
                <a:effectLst/>
                <a:latin typeface="Times New Roman" panose="02020603050405020304" pitchFamily="18" charset="0"/>
              </a:rPr>
              <a:t>2Maccabei</a:t>
            </a:r>
            <a:r>
              <a:rPr lang="it-IT" b="0" i="0" dirty="0">
                <a:effectLst/>
                <a:latin typeface="Times New Roman" panose="02020603050405020304" pitchFamily="18" charset="0"/>
              </a:rPr>
              <a:t> 6, 1-11</a:t>
            </a:r>
          </a:p>
          <a:p>
            <a:r>
              <a:rPr lang="it-IT" b="0" i="0" dirty="0">
                <a:effectLst/>
                <a:latin typeface="Times New Roman" panose="02020603050405020304" pitchFamily="18" charset="0"/>
              </a:rPr>
              <a:t>Non molto tempo dopo, il re inviò un vecchio ateniese per costringere i Giudei ad allontanarsi dalle leggi dei padri e a non governarsi più secondo le leggi di Dio, </a:t>
            </a:r>
            <a:r>
              <a:rPr lang="it-IT" b="1" i="0" baseline="30000" dirty="0">
                <a:effectLst/>
                <a:latin typeface="Times New Roman" panose="02020603050405020304" pitchFamily="18" charset="0"/>
              </a:rPr>
              <a:t>2</a:t>
            </a:r>
            <a:r>
              <a:rPr lang="it-IT" b="0" i="0" dirty="0">
                <a:effectLst/>
                <a:latin typeface="Times New Roman" panose="02020603050405020304" pitchFamily="18" charset="0"/>
              </a:rPr>
              <a:t>e inoltre per profanare il tempio di Gerusalemme e dedicare questo a Giove Olimpio e quello sul </a:t>
            </a:r>
            <a:r>
              <a:rPr lang="it-IT" b="0" i="0" dirty="0" err="1">
                <a:effectLst/>
                <a:latin typeface="Times New Roman" panose="02020603050405020304" pitchFamily="18" charset="0"/>
              </a:rPr>
              <a:t>Garizìm</a:t>
            </a:r>
            <a:r>
              <a:rPr lang="it-IT" b="0" i="0" dirty="0">
                <a:effectLst/>
                <a:latin typeface="Times New Roman" panose="02020603050405020304" pitchFamily="18" charset="0"/>
              </a:rPr>
              <a:t> a Giove Ospitale, come si confaceva agli abitanti del luogo. </a:t>
            </a:r>
            <a:r>
              <a:rPr lang="it-IT" b="1" i="0" baseline="30000" dirty="0">
                <a:effectLst/>
                <a:latin typeface="Times New Roman" panose="02020603050405020304" pitchFamily="18" charset="0"/>
              </a:rPr>
              <a:t>3</a:t>
            </a:r>
            <a:r>
              <a:rPr lang="it-IT" b="0" i="0" dirty="0">
                <a:effectLst/>
                <a:latin typeface="Times New Roman" panose="02020603050405020304" pitchFamily="18" charset="0"/>
              </a:rPr>
              <a:t>Grave e intollerabile per tutti era il dilagare del male. </a:t>
            </a:r>
            <a:r>
              <a:rPr lang="it-IT" b="1" i="0" baseline="30000" dirty="0">
                <a:effectLst/>
                <a:latin typeface="Times New Roman" panose="02020603050405020304" pitchFamily="18" charset="0"/>
              </a:rPr>
              <a:t>4</a:t>
            </a:r>
            <a:r>
              <a:rPr lang="it-IT" b="0" i="0" dirty="0">
                <a:effectLst/>
                <a:latin typeface="Times New Roman" panose="02020603050405020304" pitchFamily="18" charset="0"/>
              </a:rPr>
              <a:t>Il tempio infatti era pieno delle dissolutezze e delle gozzoviglie dei pagani, che si divertivano con le prostitute ed entro i sacri portici si univano a donne, introducendovi pratiche sconvenienti. </a:t>
            </a:r>
            <a:r>
              <a:rPr lang="it-IT" b="1" i="0" baseline="30000" dirty="0">
                <a:effectLst/>
                <a:latin typeface="Times New Roman" panose="02020603050405020304" pitchFamily="18" charset="0"/>
              </a:rPr>
              <a:t>5</a:t>
            </a:r>
            <a:r>
              <a:rPr lang="it-IT" b="0" i="0" dirty="0">
                <a:effectLst/>
                <a:latin typeface="Times New Roman" panose="02020603050405020304" pitchFamily="18" charset="0"/>
              </a:rPr>
              <a:t>L’altare era colmo di cose detestabili, vietate dalle leggi. </a:t>
            </a:r>
            <a:r>
              <a:rPr lang="it-IT" b="1" i="0" baseline="30000" dirty="0">
                <a:effectLst/>
                <a:latin typeface="Times New Roman" panose="02020603050405020304" pitchFamily="18" charset="0"/>
              </a:rPr>
              <a:t>6</a:t>
            </a:r>
            <a:r>
              <a:rPr lang="it-IT" b="0" i="0" dirty="0">
                <a:effectLst/>
                <a:latin typeface="Times New Roman" panose="02020603050405020304" pitchFamily="18" charset="0"/>
              </a:rPr>
              <a:t>Non era più possibile né osservare il sabato né celebrare le feste dei padri né semplicemente dichiarare di essere giudeo. </a:t>
            </a:r>
            <a:r>
              <a:rPr lang="it-IT" b="1" i="0" baseline="30000" dirty="0">
                <a:effectLst/>
                <a:latin typeface="Times New Roman" panose="02020603050405020304" pitchFamily="18" charset="0"/>
              </a:rPr>
              <a:t>7</a:t>
            </a:r>
            <a:r>
              <a:rPr lang="it-IT" b="0" i="0" dirty="0">
                <a:effectLst/>
                <a:latin typeface="Times New Roman" panose="02020603050405020304" pitchFamily="18" charset="0"/>
              </a:rPr>
              <a:t>Si era trascinati con aspra violenza ogni mese, nel giorno natalizio del re, ad assistere al sacrificio e, quando giungevano le feste dionisiache, si era costretti a sfilare in onore di </a:t>
            </a:r>
            <a:r>
              <a:rPr lang="it-IT" b="0" i="0" dirty="0" err="1">
                <a:effectLst/>
                <a:latin typeface="Times New Roman" panose="02020603050405020304" pitchFamily="18" charset="0"/>
              </a:rPr>
              <a:t>Diòniso</a:t>
            </a:r>
            <a:r>
              <a:rPr lang="it-IT" b="0" i="0" dirty="0">
                <a:effectLst/>
                <a:latin typeface="Times New Roman" panose="02020603050405020304" pitchFamily="18" charset="0"/>
              </a:rPr>
              <a:t> coronati di edera. </a:t>
            </a:r>
            <a:r>
              <a:rPr lang="it-IT" b="1" i="0" baseline="30000" dirty="0">
                <a:effectLst/>
                <a:latin typeface="Times New Roman" panose="02020603050405020304" pitchFamily="18" charset="0"/>
              </a:rPr>
              <a:t>8</a:t>
            </a:r>
            <a:r>
              <a:rPr lang="it-IT" b="0" i="0" dirty="0">
                <a:effectLst/>
                <a:latin typeface="Times New Roman" panose="02020603050405020304" pitchFamily="18" charset="0"/>
              </a:rPr>
              <a:t>Su istigazione dei cittadini di </a:t>
            </a:r>
            <a:r>
              <a:rPr lang="it-IT" b="0" i="0" dirty="0" err="1">
                <a:effectLst/>
                <a:latin typeface="Times New Roman" panose="02020603050405020304" pitchFamily="18" charset="0"/>
              </a:rPr>
              <a:t>Tolemàide</a:t>
            </a:r>
            <a:r>
              <a:rPr lang="it-IT" b="0" i="0" dirty="0">
                <a:effectLst/>
                <a:latin typeface="Times New Roman" panose="02020603050405020304" pitchFamily="18" charset="0"/>
              </a:rPr>
              <a:t>, fu poi emanato un decreto per le vicine città ellenistiche, perché anch’esse seguissero le stesse disposizioni contro i Giudei, li costringessero a mangiare le carni dei sacrifici </a:t>
            </a:r>
            <a:r>
              <a:rPr lang="it-IT" b="1" i="0" baseline="30000" dirty="0">
                <a:effectLst/>
                <a:latin typeface="Times New Roman" panose="02020603050405020304" pitchFamily="18" charset="0"/>
              </a:rPr>
              <a:t>9</a:t>
            </a:r>
            <a:r>
              <a:rPr lang="it-IT" b="0" i="0" dirty="0">
                <a:effectLst/>
                <a:latin typeface="Times New Roman" panose="02020603050405020304" pitchFamily="18" charset="0"/>
              </a:rPr>
              <a:t>e mettessero a morte quanti non accettavano di aderire alle usanze greche. Si poteva allora capire quale tribolazione incombesse. </a:t>
            </a:r>
            <a:r>
              <a:rPr lang="it-IT" b="1" i="0" baseline="30000" dirty="0">
                <a:effectLst/>
                <a:latin typeface="Times New Roman" panose="02020603050405020304" pitchFamily="18" charset="0"/>
              </a:rPr>
              <a:t>10</a:t>
            </a:r>
            <a:r>
              <a:rPr lang="it-IT" b="0" i="0" dirty="0">
                <a:effectLst/>
                <a:latin typeface="Times New Roman" panose="02020603050405020304" pitchFamily="18" charset="0"/>
              </a:rPr>
              <a:t>Furono denunciate, per esempio, due donne che avevano circonciso i figli: appesero i bambini alle loro mammelle, e dopo averle condotte in giro pubblicamente per la città, le precipitarono dalle mura. </a:t>
            </a:r>
            <a:r>
              <a:rPr lang="it-IT" b="1" i="0" baseline="30000" dirty="0">
                <a:effectLst/>
                <a:latin typeface="Times New Roman" panose="02020603050405020304" pitchFamily="18" charset="0"/>
              </a:rPr>
              <a:t>11</a:t>
            </a:r>
            <a:r>
              <a:rPr lang="it-IT" b="0" i="0" dirty="0">
                <a:effectLst/>
                <a:latin typeface="Times New Roman" panose="02020603050405020304" pitchFamily="18" charset="0"/>
              </a:rPr>
              <a:t>Altri che si erano raccolti insieme nelle vicine caverne per celebrare il sabato, denunciati a Filippo, vi furono bruciati dentro, perché essi avevano riluttanza a difendersi per il rispetto di quel giorno santissimo.</a:t>
            </a:r>
            <a:endParaRPr lang="it-IT" dirty="0"/>
          </a:p>
        </p:txBody>
      </p:sp>
    </p:spTree>
    <p:extLst>
      <p:ext uri="{BB962C8B-B14F-4D97-AF65-F5344CB8AC3E}">
        <p14:creationId xmlns:p14="http://schemas.microsoft.com/office/powerpoint/2010/main" val="673038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p:txBody>
          <a:bodyPr>
            <a:normAutofit/>
          </a:bodyPr>
          <a:lstStyle/>
          <a:p>
            <a:r>
              <a:rPr lang="it-IT" dirty="0"/>
              <a:t>Qualche riferimento bibliografico relativo a questa lezione</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p:txBody>
          <a:bodyPr/>
          <a:lstStyle/>
          <a:p>
            <a:r>
              <a:rPr lang="it-IT" dirty="0"/>
              <a:t>M. </a:t>
            </a:r>
            <a:r>
              <a:rPr lang="it-IT" dirty="0" err="1"/>
              <a:t>Hengel</a:t>
            </a:r>
            <a:r>
              <a:rPr lang="it-IT" dirty="0"/>
              <a:t>, </a:t>
            </a:r>
            <a:r>
              <a:rPr lang="it-IT" i="1" dirty="0"/>
              <a:t>Giudaismo ed ellenismo</a:t>
            </a:r>
            <a:r>
              <a:rPr lang="it-IT" dirty="0"/>
              <a:t>, Paideia, Brescia 2001 </a:t>
            </a:r>
          </a:p>
          <a:p>
            <a:r>
              <a:rPr lang="it-IT" dirty="0"/>
              <a:t>W.H. </a:t>
            </a:r>
            <a:r>
              <a:rPr lang="it-IT" dirty="0" err="1"/>
              <a:t>Propp</a:t>
            </a:r>
            <a:r>
              <a:rPr lang="it-IT" dirty="0"/>
              <a:t>, «The </a:t>
            </a:r>
            <a:r>
              <a:rPr lang="it-IT" dirty="0" err="1"/>
              <a:t>origins</a:t>
            </a:r>
            <a:r>
              <a:rPr lang="it-IT" dirty="0"/>
              <a:t> of infanti </a:t>
            </a:r>
            <a:r>
              <a:rPr lang="it-IT" dirty="0" err="1"/>
              <a:t>circumcision</a:t>
            </a:r>
            <a:r>
              <a:rPr lang="it-IT" dirty="0"/>
              <a:t> in Israele», </a:t>
            </a:r>
            <a:r>
              <a:rPr lang="it-IT" i="1" dirty="0"/>
              <a:t>HAR</a:t>
            </a:r>
            <a:r>
              <a:rPr lang="it-IT" dirty="0"/>
              <a:t> 2 1987), 355-370 (https://kb.osu.edu/bitstream/handle/1811/58753/HAR_v11_355.pdf?sequence=1)</a:t>
            </a:r>
          </a:p>
          <a:p>
            <a:r>
              <a:rPr lang="it-IT" dirty="0" err="1"/>
              <a:t>A.Sisti</a:t>
            </a:r>
            <a:r>
              <a:rPr lang="it-IT" dirty="0"/>
              <a:t>, «Il valore della circoncisione al tempo dei Maccabei», </a:t>
            </a:r>
            <a:r>
              <a:rPr lang="it-IT" i="1" dirty="0"/>
              <a:t>Liber </a:t>
            </a:r>
            <a:r>
              <a:rPr lang="it-IT" i="1" dirty="0" err="1"/>
              <a:t>Annuus</a:t>
            </a:r>
            <a:r>
              <a:rPr lang="it-IT" i="1" dirty="0"/>
              <a:t> 42 </a:t>
            </a:r>
            <a:r>
              <a:rPr lang="it-IT" dirty="0"/>
              <a:t>(1992), 33-48 (https://docplayer.it/15274338-Il-valore-della-circoncisione-al-tempo-dei-maccabei-a-sisti.html)</a:t>
            </a:r>
          </a:p>
        </p:txBody>
      </p:sp>
    </p:spTree>
    <p:extLst>
      <p:ext uri="{BB962C8B-B14F-4D97-AF65-F5344CB8AC3E}">
        <p14:creationId xmlns:p14="http://schemas.microsoft.com/office/powerpoint/2010/main" val="11516214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docProps/app.xml><?xml version="1.0" encoding="utf-8"?>
<Properties xmlns="http://schemas.openxmlformats.org/officeDocument/2006/extended-properties" xmlns:vt="http://schemas.openxmlformats.org/officeDocument/2006/docPropsVTypes">
  <Template>TM03457452[[fn=Celestiale]]</Template>
  <TotalTime>0</TotalTime>
  <Words>1337</Words>
  <Application>Microsoft Office PowerPoint</Application>
  <PresentationFormat>Widescreen</PresentationFormat>
  <Paragraphs>52</Paragraphs>
  <Slides>12</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12</vt:i4>
      </vt:variant>
    </vt:vector>
  </HeadingPairs>
  <TitlesOfParts>
    <vt:vector size="18" baseType="lpstr">
      <vt:lpstr>Arial</vt:lpstr>
      <vt:lpstr>Calibri</vt:lpstr>
      <vt:lpstr>Calibri Light</vt:lpstr>
      <vt:lpstr>Open sans</vt:lpstr>
      <vt:lpstr>Times New Roman</vt:lpstr>
      <vt:lpstr>Celestiale</vt:lpstr>
      <vt:lpstr>Storia della questione teologica della circoncisione nelle chiese apostoliche </vt:lpstr>
      <vt:lpstr>Progetto del corso</vt:lpstr>
      <vt:lpstr>Perché è possibile parlare della circoncisione come questione storica?</vt:lpstr>
      <vt:lpstr>Il fondamento testuale della circoncisione presso i Giudei</vt:lpstr>
      <vt:lpstr>L’interpretazione antica della circoncisione</vt:lpstr>
      <vt:lpstr>Presentazione standard di PowerPoint</vt:lpstr>
      <vt:lpstr>Testimonianze e interpretazione della circoncisione presso gli antichi</vt:lpstr>
      <vt:lpstr>Testimonianze e interpretazione della circoncisione presso gli antichi</vt:lpstr>
      <vt:lpstr>L’interpretazione moderna della circoncisione</vt:lpstr>
      <vt:lpstr>Cosa significa la circoncisione nel giudaismo del secondo tempio? La testimonianza dei libri dei maccabei</vt:lpstr>
      <vt:lpstr>Cosa significa la circoncisione nel giudaismo del secondo tempio? La testimonianza dei libri dei maccabei</vt:lpstr>
      <vt:lpstr>Qualche riferimento bibliografico relativo a questa lezione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questione teologica della circoncisione nelle chiese apostoliche</dc:title>
  <dc:creator>dario garribba</dc:creator>
  <cp:lastModifiedBy>dario garribba</cp:lastModifiedBy>
  <cp:revision>6</cp:revision>
  <dcterms:created xsi:type="dcterms:W3CDTF">2021-02-11T19:20:08Z</dcterms:created>
  <dcterms:modified xsi:type="dcterms:W3CDTF">2021-02-12T21:08:42Z</dcterms:modified>
</cp:coreProperties>
</file>