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1" r:id="rId2"/>
    <p:sldId id="273" r:id="rId3"/>
    <p:sldId id="272" r:id="rId4"/>
    <p:sldId id="267" r:id="rId5"/>
    <p:sldId id="261" r:id="rId6"/>
    <p:sldId id="262" r:id="rId7"/>
    <p:sldId id="260" r:id="rId8"/>
    <p:sldId id="259" r:id="rId9"/>
    <p:sldId id="263" r:id="rId10"/>
    <p:sldId id="258" r:id="rId11"/>
    <p:sldId id="264" r:id="rId12"/>
    <p:sldId id="256" r:id="rId13"/>
    <p:sldId id="274" r:id="rId14"/>
    <p:sldId id="280" r:id="rId15"/>
    <p:sldId id="257" r:id="rId16"/>
    <p:sldId id="270" r:id="rId17"/>
    <p:sldId id="269" r:id="rId18"/>
    <p:sldId id="281" r:id="rId19"/>
    <p:sldId id="265" r:id="rId20"/>
    <p:sldId id="275" r:id="rId21"/>
    <p:sldId id="266" r:id="rId22"/>
    <p:sldId id="282" r:id="rId23"/>
    <p:sldId id="277" r:id="rId24"/>
    <p:sldId id="279" r:id="rId25"/>
    <p:sldId id="278" r:id="rId26"/>
    <p:sldId id="276" r:id="rId27"/>
    <p:sldId id="26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93"/>
    <p:restoredTop sz="92197"/>
  </p:normalViewPr>
  <p:slideViewPr>
    <p:cSldViewPr snapToGrid="0" snapToObjects="1">
      <p:cViewPr varScale="1">
        <p:scale>
          <a:sx n="56" d="100"/>
          <a:sy n="56" d="100"/>
        </p:scale>
        <p:origin x="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9AAE2EB-4E1A-AD44-97C7-552A75039336}"/>
              </a:ext>
            </a:extLst>
          </p:cNvPr>
          <p:cNvSpPr/>
          <p:nvPr/>
        </p:nvSpPr>
        <p:spPr>
          <a:xfrm>
            <a:off x="1348408" y="675462"/>
            <a:ext cx="860066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FFFF00"/>
                </a:solidFill>
                <a:latin typeface="Open Sans"/>
              </a:rPr>
              <a:t>Festa di </a:t>
            </a:r>
            <a:r>
              <a:rPr lang="it-IT" sz="2000" dirty="0" err="1">
                <a:solidFill>
                  <a:srgbClr val="FFFF00"/>
                </a:solidFill>
                <a:latin typeface="Open Sans"/>
              </a:rPr>
              <a:t>Mezzapentecoste</a:t>
            </a:r>
            <a:endParaRPr lang="it-IT" sz="2000" dirty="0">
              <a:solidFill>
                <a:srgbClr val="FFFF00"/>
              </a:solidFill>
              <a:latin typeface="Open Sans"/>
            </a:endParaRPr>
          </a:p>
          <a:p>
            <a:pPr algn="just"/>
            <a:endParaRPr lang="it-IT" sz="2000" dirty="0">
              <a:solidFill>
                <a:srgbClr val="FFFF00"/>
              </a:solidFill>
              <a:latin typeface="Open Sans"/>
            </a:endParaRPr>
          </a:p>
          <a:p>
            <a:pPr algn="just"/>
            <a:r>
              <a:rPr lang="it-IT" sz="2000" dirty="0">
                <a:solidFill>
                  <a:srgbClr val="FFFF00"/>
                </a:solidFill>
                <a:latin typeface="Open Sans"/>
              </a:rPr>
              <a:t>Innografia</a:t>
            </a:r>
            <a:r>
              <a:rPr lang="it-IT" sz="2000" dirty="0">
                <a:solidFill>
                  <a:schemeClr val="bg1"/>
                </a:solidFill>
                <a:latin typeface="Open Sans"/>
              </a:rPr>
              <a:t>: «A metà della festa pasquale, disseta, o Salvatore, l'anima mia assetata con l'acqua della pietà, poiché Tu stesso hai detto a tutti: Chi ha sete venga a me, e beva. Tu sei la fonte della vita, o Cristo Dio, sia gloria a Te. O creatore e signore di tutte le cose, o Cristo Dio, a metà della festività legale, dicevi a quelli che ti stavano attorno: Venite a me ed attingete le acque dell'immortalità. Per cui noi ci prostriamo davanti a Te e con fede gridiamo: Donaci la misericordia, Tu infatti sei la sorgente della nostra vita».</a:t>
            </a:r>
          </a:p>
          <a:p>
            <a:pPr algn="just"/>
            <a:endParaRPr lang="it-IT" sz="2000" dirty="0">
              <a:solidFill>
                <a:schemeClr val="bg1"/>
              </a:solidFill>
              <a:latin typeface="Open Sans"/>
            </a:endParaRPr>
          </a:p>
          <a:p>
            <a:pPr algn="just"/>
            <a:r>
              <a:rPr lang="it-IT" sz="2000" dirty="0">
                <a:solidFill>
                  <a:srgbClr val="FFFF00"/>
                </a:solidFill>
                <a:latin typeface="Open Sans"/>
              </a:rPr>
              <a:t>Iconografia</a:t>
            </a:r>
            <a:r>
              <a:rPr lang="it-IT" sz="2000" dirty="0">
                <a:solidFill>
                  <a:schemeClr val="bg1"/>
                </a:solidFill>
                <a:latin typeface="Open Sans"/>
              </a:rPr>
              <a:t>: L'icona della festa stranamente non richiama il Vangelo del giorno: </a:t>
            </a:r>
            <a:r>
              <a:rPr lang="it-IT" sz="2000" dirty="0" err="1">
                <a:solidFill>
                  <a:schemeClr val="bg1"/>
                </a:solidFill>
                <a:latin typeface="Open Sans"/>
              </a:rPr>
              <a:t>Giov</a:t>
            </a:r>
            <a:r>
              <a:rPr lang="it-IT" sz="2000" dirty="0">
                <a:solidFill>
                  <a:schemeClr val="bg1"/>
                </a:solidFill>
                <a:latin typeface="Open Sans"/>
              </a:rPr>
              <a:t>. VII,14-30, ma mostra il Fanciullo dodicenne che, dopo essere salito con i genitori a Gerusalemme, vi si trattiene nel tempio a discutere con i dottori della </a:t>
            </a:r>
            <a:r>
              <a:rPr lang="it-IT" sz="2000" dirty="0" err="1">
                <a:solidFill>
                  <a:schemeClr val="bg1"/>
                </a:solidFill>
                <a:latin typeface="Open Sans"/>
              </a:rPr>
              <a:t>Legge.Il</a:t>
            </a:r>
            <a:r>
              <a:rPr lang="it-IT" sz="2000" dirty="0">
                <a:solidFill>
                  <a:schemeClr val="bg1"/>
                </a:solidFill>
                <a:latin typeface="Open Sans"/>
              </a:rPr>
              <a:t> Divino Fanciullo è posto al centro dell'icona, assiso tra un semicerchio di anziani che ascoltano la sua parola. La figura di dimensioni maggiore e lo scranno più elevato, con uno sgabello per i piedi, mostrano la sua qualità di maestro. Gli edifici sullo sfondo simboleggiano naturalmente il tempio in cui ha luogo la scena.</a:t>
            </a:r>
          </a:p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921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D335C9A-0B46-C443-B48A-978DCD33E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1" r="6892" b="4927"/>
          <a:stretch/>
        </p:blipFill>
        <p:spPr>
          <a:xfrm>
            <a:off x="2984499" y="682811"/>
            <a:ext cx="5650359" cy="54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9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24B87F4-11D2-3546-870E-25A4DCE6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394" y="820374"/>
            <a:ext cx="6470406" cy="516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7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2ABA8DD-7776-CA4A-AF34-FDE1D7E8B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123" y="797061"/>
            <a:ext cx="4994077" cy="52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64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871C5F3-31A3-2C42-BD59-02A535027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019" y="577100"/>
            <a:ext cx="4918407" cy="55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12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21577FD-8668-BB49-8BAD-AFD85A91B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181" y="748779"/>
            <a:ext cx="4151539" cy="540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27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BCA130C-63F2-1748-958A-285164E37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605" y="723900"/>
            <a:ext cx="6533661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6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884C9AE-4B5A-9144-B4B4-BCD1005D5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909" y="655320"/>
            <a:ext cx="4368451" cy="556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19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B38FFA0-684B-9C4C-B1F0-7F1C2AE1E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95" y="1471600"/>
            <a:ext cx="5606294" cy="348675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CFF515B-D32A-934C-8CA9-C867DF0BE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80" y="1471600"/>
            <a:ext cx="4913480" cy="39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31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B38FFA0-684B-9C4C-B1F0-7F1C2AE1E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114" y="772508"/>
            <a:ext cx="8568165" cy="532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46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E9B6D8A-2FE1-2D48-B8D4-B2D967A12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007" y="700733"/>
            <a:ext cx="6829553" cy="547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51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577377A-9A03-0B4D-AED3-F1BF7485E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371" y="566980"/>
            <a:ext cx="4485829" cy="565401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31B572E-3AE0-624C-8E36-5BB2FF5E7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2" t="3175" r="3317" b="529"/>
          <a:stretch/>
        </p:blipFill>
        <p:spPr>
          <a:xfrm>
            <a:off x="1257300" y="566981"/>
            <a:ext cx="4203700" cy="573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35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434A18-6066-6B4E-9198-4C8924AFE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3085"/>
            <a:ext cx="5515092" cy="41363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B337D60-0F0B-A047-B329-5EB051E18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0" y="1823085"/>
            <a:ext cx="5105400" cy="413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76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B705E31-6E72-274E-80AB-E020ECAB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73" y="723901"/>
            <a:ext cx="3257105" cy="30098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72EE5A1-3108-FB4F-AD0A-38C64243D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723901"/>
            <a:ext cx="2438400" cy="29337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91FB42B-9353-A740-B01A-0A5F2E500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922" y="723901"/>
            <a:ext cx="2442078" cy="300563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08A88D7-A87E-1748-9051-D9C4598B2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73" y="4114800"/>
            <a:ext cx="1743869" cy="19812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9A12A71-DE58-384D-9E2A-4B925AF72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650" y="4057650"/>
            <a:ext cx="3492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76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F8659C6-190B-2D4B-9F50-5B6FBFA19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220" y="1652643"/>
            <a:ext cx="9853222" cy="401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39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AD9E7F-FA6F-9A4F-8D29-F25C146C4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700297"/>
            <a:ext cx="4663440" cy="545963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0530D80-08B3-AB48-AC09-30D85A439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864" y="2052165"/>
            <a:ext cx="5801895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39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9image3393633456">
            <a:extLst>
              <a:ext uri="{FF2B5EF4-FFF2-40B4-BE49-F238E27FC236}">
                <a16:creationId xmlns:a16="http://schemas.microsoft.com/office/drawing/2014/main" id="{EA4A68D7-8BBC-6F48-99FF-8A6CBB70B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" y="754380"/>
            <a:ext cx="3589020" cy="520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9image3393402816">
            <a:extLst>
              <a:ext uri="{FF2B5EF4-FFF2-40B4-BE49-F238E27FC236}">
                <a16:creationId xmlns:a16="http://schemas.microsoft.com/office/drawing/2014/main" id="{BAFDAA6A-DA23-604B-9170-D2CC499E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754380"/>
            <a:ext cx="3577370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274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EEDF670-4C47-BC45-BC6F-616EAAC9D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878" y="548640"/>
            <a:ext cx="5051226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63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084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744E453-9A7F-3348-AB00-9B70147DC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600200"/>
            <a:ext cx="4762500" cy="366024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667D795-7835-C745-8372-EA7595DF9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897" y="1640941"/>
            <a:ext cx="451445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78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CF5DCD9-C8C4-BD44-918A-565175BF5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301750"/>
            <a:ext cx="5605845" cy="37401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0C3A1BF-014B-F747-976F-A472976A0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49" y="873124"/>
            <a:ext cx="3909153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36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559F328-8AC4-D045-B8D4-465020F44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0" y="537615"/>
            <a:ext cx="3949700" cy="57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70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EFDF881-27AB-F24A-B02F-9249736F4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627" y="644557"/>
            <a:ext cx="474121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57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8F35C6D-CD88-584C-B2F4-0D0A30D9A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4" y="660401"/>
            <a:ext cx="4282678" cy="5537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F4BC811-0765-EA4B-88C8-1B55FE388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466" y="1854199"/>
            <a:ext cx="5554134" cy="41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53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9DFCDBC-6B0D-824D-A0C2-9F4C383C0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5" b="55185"/>
          <a:stretch/>
        </p:blipFill>
        <p:spPr>
          <a:xfrm>
            <a:off x="1650999" y="635000"/>
            <a:ext cx="8722991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C40BA17-72C4-6E42-BC75-515883D1A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143" y="635000"/>
            <a:ext cx="7974057" cy="56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50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8A518C7-DE88-074F-9A61-48BA8EB6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541" y="736599"/>
            <a:ext cx="5673259" cy="526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80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iunioni ione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Riunioni ione</Template>
  <TotalTime>1645</TotalTime>
  <Words>231</Words>
  <Application>Microsoft Macintosh PowerPoint</Application>
  <PresentationFormat>Widescreen</PresentationFormat>
  <Paragraphs>6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Arial</vt:lpstr>
      <vt:lpstr>Century Gothic</vt:lpstr>
      <vt:lpstr>Open Sans</vt:lpstr>
      <vt:lpstr>Wingdings 3</vt:lpstr>
      <vt:lpstr>Riunioni 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18</cp:revision>
  <dcterms:created xsi:type="dcterms:W3CDTF">2025-03-07T09:51:02Z</dcterms:created>
  <dcterms:modified xsi:type="dcterms:W3CDTF">2025-03-22T07:00:10Z</dcterms:modified>
</cp:coreProperties>
</file>