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2" r:id="rId2"/>
    <p:sldId id="271" r:id="rId3"/>
    <p:sldId id="293" r:id="rId4"/>
    <p:sldId id="285" r:id="rId5"/>
    <p:sldId id="281" r:id="rId6"/>
    <p:sldId id="451" r:id="rId7"/>
    <p:sldId id="461" r:id="rId8"/>
    <p:sldId id="462" r:id="rId9"/>
    <p:sldId id="463" r:id="rId10"/>
    <p:sldId id="453" r:id="rId11"/>
    <p:sldId id="438" r:id="rId12"/>
    <p:sldId id="442" r:id="rId13"/>
    <p:sldId id="443" r:id="rId14"/>
    <p:sldId id="446" r:id="rId15"/>
    <p:sldId id="448" r:id="rId16"/>
    <p:sldId id="445" r:id="rId17"/>
    <p:sldId id="439" r:id="rId18"/>
    <p:sldId id="440" r:id="rId19"/>
    <p:sldId id="441" r:id="rId20"/>
    <p:sldId id="273" r:id="rId21"/>
    <p:sldId id="266" r:id="rId22"/>
    <p:sldId id="274" r:id="rId23"/>
    <p:sldId id="280" r:id="rId24"/>
    <p:sldId id="277" r:id="rId25"/>
    <p:sldId id="275" r:id="rId26"/>
    <p:sldId id="268" r:id="rId27"/>
    <p:sldId id="276" r:id="rId28"/>
    <p:sldId id="270" r:id="rId29"/>
    <p:sldId id="291" r:id="rId30"/>
    <p:sldId id="289" r:id="rId31"/>
    <p:sldId id="290" r:id="rId32"/>
    <p:sldId id="292" r:id="rId33"/>
    <p:sldId id="282" r:id="rId34"/>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1E335DE-8E9F-4608-BE8C-13C133652882}" v="6" dt="2025-10-21T18:46:45.86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064" autoAdjust="0"/>
    <p:restoredTop sz="94641" autoAdjust="0"/>
  </p:normalViewPr>
  <p:slideViewPr>
    <p:cSldViewPr snapToGrid="0">
      <p:cViewPr varScale="1">
        <p:scale>
          <a:sx n="70" d="100"/>
          <a:sy n="70" d="100"/>
        </p:scale>
        <p:origin x="614" y="278"/>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microsoft.com/office/2015/10/relationships/revisionInfo" Target="revisionInfo.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it-IT"/>
              <a:t>Fare clic per modificare lo stile del titolo</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21/10/2025</a:t>
            </a:fld>
            <a:endParaRPr lang="it-IT"/>
          </a:p>
        </p:txBody>
      </p:sp>
      <p:sp>
        <p:nvSpPr>
          <p:cNvPr id="5" name="Footer Placeholder 4"/>
          <p:cNvSpPr>
            <a:spLocks noGrp="1"/>
          </p:cNvSpPr>
          <p:nvPr>
            <p:ph type="ftr" sz="quarter" idx="11"/>
          </p:nvPr>
        </p:nvSpPr>
        <p:spPr/>
        <p:txBody>
          <a:bodyPr/>
          <a:lstStyle/>
          <a:p>
            <a:endParaRPr lang="it-IT"/>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txBody>
          <a:bodyPr/>
          <a:lstStyle/>
          <a:p>
            <a:endParaRPr lang="it-IT"/>
          </a:p>
        </p:txBody>
      </p:sp>
      <p:sp>
        <p:nvSpPr>
          <p:cNvPr id="6" name="Slide Number Placeholder 5"/>
          <p:cNvSpPr>
            <a:spLocks noGrp="1"/>
          </p:cNvSpPr>
          <p:nvPr>
            <p:ph type="sldNum" sz="quarter" idx="12"/>
          </p:nvPr>
        </p:nvSpPr>
        <p:spPr>
          <a:xfrm>
            <a:off x="531812" y="4529540"/>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8002910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it-IT"/>
              <a:t>Fare clic per modificare lo stile del titolo</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21/10/2025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815084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21/10/2025</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0444055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A58DD984-4147-4A01-A7E8-EFAB06225BAD}" type="datetimeFigureOut">
              <a:rPr lang="it-IT" smtClean="0"/>
              <a:t>21/10/2025</a:t>
            </a:fld>
            <a:endParaRPr lang="it-IT"/>
          </a:p>
        </p:txBody>
      </p:sp>
      <p:sp>
        <p:nvSpPr>
          <p:cNvPr id="6" name="Footer Placeholder 5"/>
          <p:cNvSpPr>
            <a:spLocks noGrp="1"/>
          </p:cNvSpPr>
          <p:nvPr>
            <p:ph type="ftr" sz="quarter" idx="11"/>
          </p:nvPr>
        </p:nvSpPr>
        <p:spPr/>
        <p:txBody>
          <a:bodyPr/>
          <a:lstStyle/>
          <a:p>
            <a:endParaRPr lang="it-IT"/>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5342614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Fare clic per modificare stili del testo dello schema</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A58DD984-4147-4A01-A7E8-EFAB06225BAD}" type="datetimeFigureOut">
              <a:rPr lang="it-IT" smtClean="0"/>
              <a:t>21/10/2025</a:t>
            </a:fld>
            <a:endParaRPr lang="it-IT"/>
          </a:p>
        </p:txBody>
      </p:sp>
      <p:sp>
        <p:nvSpPr>
          <p:cNvPr id="8" name="Footer Placeholder 7"/>
          <p:cNvSpPr>
            <a:spLocks noGrp="1"/>
          </p:cNvSpPr>
          <p:nvPr>
            <p:ph type="ftr" sz="quarter" idx="11"/>
          </p:nvPr>
        </p:nvSpPr>
        <p:spPr/>
        <p:txBody>
          <a:bodyPr/>
          <a:lstStyle/>
          <a:p>
            <a:endParaRPr lang="it-IT"/>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840690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A58DD984-4147-4A01-A7E8-EFAB06225BAD}" type="datetimeFigureOut">
              <a:rPr lang="it-IT" smtClean="0"/>
              <a:t>21/10/2025</a:t>
            </a:fld>
            <a:endParaRPr lang="it-IT"/>
          </a:p>
        </p:txBody>
      </p:sp>
      <p:sp>
        <p:nvSpPr>
          <p:cNvPr id="4" name="Footer Placeholder 3"/>
          <p:cNvSpPr>
            <a:spLocks noGrp="1"/>
          </p:cNvSpPr>
          <p:nvPr>
            <p:ph type="ftr" sz="quarter" idx="11"/>
          </p:nvPr>
        </p:nvSpPr>
        <p:spPr/>
        <p:txBody>
          <a:bodyPr/>
          <a:lstStyle/>
          <a:p>
            <a:endParaRPr lang="it-IT"/>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60172072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8DD984-4147-4A01-A7E8-EFAB06225BAD}" type="datetimeFigureOut">
              <a:rPr lang="it-IT" smtClean="0"/>
              <a:t>21/10/2025</a:t>
            </a:fld>
            <a:endParaRPr lang="it-IT"/>
          </a:p>
        </p:txBody>
      </p:sp>
      <p:sp>
        <p:nvSpPr>
          <p:cNvPr id="3" name="Footer Placeholder 2"/>
          <p:cNvSpPr>
            <a:spLocks noGrp="1"/>
          </p:cNvSpPr>
          <p:nvPr>
            <p:ph type="ftr" sz="quarter" idx="11"/>
          </p:nvPr>
        </p:nvSpPr>
        <p:spPr/>
        <p:txBody>
          <a:bodyPr/>
          <a:lstStyle/>
          <a:p>
            <a:endParaRPr lang="it-IT"/>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1755381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it-IT"/>
              <a:t>Fare clic per modificare lo stile del titolo</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21/10/2025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42586816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it-IT"/>
              <a:t>Fare clic sull'icona per inserire un'immagine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21/10/2025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8627823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olo e sottotitolo">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it-IT"/>
              <a:t>Fare clic per modificare lo stile del titolo</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21/10/2025</a:t>
            </a:fld>
            <a:endParaRPr lang="it-IT"/>
          </a:p>
        </p:txBody>
      </p:sp>
      <p:sp>
        <p:nvSpPr>
          <p:cNvPr id="5" name="Footer Placeholder 4"/>
          <p:cNvSpPr>
            <a:spLocks noGrp="1"/>
          </p:cNvSpPr>
          <p:nvPr>
            <p:ph type="ftr" sz="quarter" idx="11"/>
          </p:nvPr>
        </p:nvSpPr>
        <p:spPr/>
        <p:txBody>
          <a:bodyPr/>
          <a:lstStyle/>
          <a:p>
            <a:endParaRPr lang="it-IT"/>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516995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Citazio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it-IT"/>
              <a:t>Fare clic per modificare stili del testo dello schema</a:t>
            </a:r>
          </a:p>
        </p:txBody>
      </p:sp>
      <p:sp>
        <p:nvSpPr>
          <p:cNvPr id="4" name="Date Placeholder 3"/>
          <p:cNvSpPr>
            <a:spLocks noGrp="1"/>
          </p:cNvSpPr>
          <p:nvPr>
            <p:ph type="dt" sz="half" idx="10"/>
          </p:nvPr>
        </p:nvSpPr>
        <p:spPr/>
        <p:txBody>
          <a:bodyPr/>
          <a:lstStyle/>
          <a:p>
            <a:fld id="{A58DD984-4147-4A01-A7E8-EFAB06225BAD}" type="datetimeFigureOut">
              <a:rPr lang="it-IT" smtClean="0"/>
              <a:t>21/10/2025</a:t>
            </a:fld>
            <a:endParaRPr lang="it-IT"/>
          </a:p>
        </p:txBody>
      </p:sp>
      <p:sp>
        <p:nvSpPr>
          <p:cNvPr id="5" name="Footer Placeholder 4"/>
          <p:cNvSpPr>
            <a:spLocks noGrp="1"/>
          </p:cNvSpPr>
          <p:nvPr>
            <p:ph type="ftr" sz="quarter" idx="11"/>
          </p:nvPr>
        </p:nvSpPr>
        <p:spPr/>
        <p:txBody>
          <a:bodyPr/>
          <a:lstStyle/>
          <a:p>
            <a:endParaRPr lang="it-IT"/>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213FAF18-255E-4EBD-B197-9B5817DD9EFF}" type="slidenum">
              <a:rPr lang="it-IT" smtClean="0"/>
              <a:t>‹N›</a:t>
            </a:fld>
            <a:endParaRPr lang="it-IT"/>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8706603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Scheda nome">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it-IT"/>
              <a:t>Fare clic per modificare lo stile del titolo</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21/10/2025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318536628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Scheda nome citazione">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21/10/2025</a:t>
            </a:fld>
            <a:endParaRPr lang="it-IT"/>
          </a:p>
        </p:txBody>
      </p:sp>
      <p:sp>
        <p:nvSpPr>
          <p:cNvPr id="6" name="Footer Placeholder 5"/>
          <p:cNvSpPr>
            <a:spLocks noGrp="1"/>
          </p:cNvSpPr>
          <p:nvPr>
            <p:ph type="ftr" sz="quarter" idx="11"/>
          </p:nvPr>
        </p:nvSpPr>
        <p:spPr/>
        <p:txBody>
          <a:bodyPr/>
          <a:lstStyle/>
          <a:p>
            <a:endParaRPr lang="it-IT"/>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2307449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Vero o falso">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it-IT"/>
              <a:t>Fare clic per modificare lo stile del titolo</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it-IT"/>
              <a:t>Fare clic per modificare stili del testo dello schema</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it-IT"/>
              <a:t>Fare clic per modificare stili del testo dello schema</a:t>
            </a:r>
          </a:p>
        </p:txBody>
      </p:sp>
      <p:sp>
        <p:nvSpPr>
          <p:cNvPr id="5" name="Date Placeholder 4"/>
          <p:cNvSpPr>
            <a:spLocks noGrp="1"/>
          </p:cNvSpPr>
          <p:nvPr>
            <p:ph type="dt" sz="half" idx="10"/>
          </p:nvPr>
        </p:nvSpPr>
        <p:spPr/>
        <p:txBody>
          <a:bodyPr/>
          <a:lstStyle/>
          <a:p>
            <a:fld id="{A58DD984-4147-4A01-A7E8-EFAB06225BAD}" type="datetimeFigureOut">
              <a:rPr lang="it-IT" smtClean="0"/>
              <a:t>21/10/2025</a:t>
            </a:fld>
            <a:endParaRPr lang="it-IT"/>
          </a:p>
        </p:txBody>
      </p:sp>
      <p:sp>
        <p:nvSpPr>
          <p:cNvPr id="6" name="Footer Placeholder 5"/>
          <p:cNvSpPr>
            <a:spLocks noGrp="1"/>
          </p:cNvSpPr>
          <p:nvPr>
            <p:ph type="ftr" sz="quarter" idx="11"/>
          </p:nvPr>
        </p:nvSpPr>
        <p:spPr/>
        <p:txBody>
          <a:bodyPr/>
          <a:lstStyle/>
          <a:p>
            <a:endParaRPr lang="it-IT"/>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160098670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ncho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21/10/2025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23253540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58DD984-4147-4A01-A7E8-EFAB06225BAD}" type="datetimeFigureOut">
              <a:rPr lang="it-IT" smtClean="0"/>
              <a:t>21/10/2025</a:t>
            </a:fld>
            <a:endParaRPr lang="it-IT"/>
          </a:p>
        </p:txBody>
      </p:sp>
      <p:sp>
        <p:nvSpPr>
          <p:cNvPr id="5" name="Footer Placeholder 4"/>
          <p:cNvSpPr>
            <a:spLocks noGrp="1"/>
          </p:cNvSpPr>
          <p:nvPr>
            <p:ph type="ftr" sz="quarter" idx="11"/>
          </p:nvPr>
        </p:nvSpPr>
        <p:spPr/>
        <p:txBody>
          <a:bodyPr/>
          <a:lstStyle/>
          <a:p>
            <a:endParaRPr lang="it-IT"/>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213FAF18-255E-4EBD-B197-9B5817DD9EFF}" type="slidenum">
              <a:rPr lang="it-IT" smtClean="0"/>
              <a:t>‹N›</a:t>
            </a:fld>
            <a:endParaRPr lang="it-IT"/>
          </a:p>
        </p:txBody>
      </p:sp>
    </p:spTree>
    <p:extLst>
      <p:ext uri="{BB962C8B-B14F-4D97-AF65-F5344CB8AC3E}">
        <p14:creationId xmlns:p14="http://schemas.microsoft.com/office/powerpoint/2010/main" val="8186444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txBody>
            <a:bodyPr/>
            <a:lstStyle/>
            <a:p>
              <a:endParaRPr lang="it-IT"/>
            </a:p>
          </p:txBody>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txBody>
            <a:bodyPr/>
            <a:lstStyle/>
            <a:p>
              <a:endParaRPr lang="it-IT"/>
            </a:p>
          </p:txBody>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txBody>
            <a:bodyPr/>
            <a:lstStyle/>
            <a:p>
              <a:endParaRPr lang="it-IT"/>
            </a:p>
          </p:txBody>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txBody>
            <a:bodyPr/>
            <a:lstStyle/>
            <a:p>
              <a:endParaRPr lang="it-IT"/>
            </a:p>
          </p:txBody>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txBody>
            <a:bodyPr/>
            <a:lstStyle/>
            <a:p>
              <a:endParaRPr lang="it-IT"/>
            </a:p>
          </p:txBody>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txBody>
            <a:bodyPr/>
            <a:lstStyle/>
            <a:p>
              <a:endParaRPr lang="it-IT"/>
            </a:p>
          </p:txBody>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txBody>
            <a:bodyPr/>
            <a:lstStyle/>
            <a:p>
              <a:endParaRPr lang="it-IT"/>
            </a:p>
          </p:txBody>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txBody>
            <a:bodyPr/>
            <a:lstStyle/>
            <a:p>
              <a:endParaRPr lang="it-IT"/>
            </a:p>
          </p:txBody>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txBody>
            <a:bodyPr/>
            <a:lstStyle/>
            <a:p>
              <a:endParaRPr lang="it-IT"/>
            </a:p>
          </p:txBody>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txBody>
            <a:bodyPr/>
            <a:lstStyle/>
            <a:p>
              <a:endParaRPr lang="it-IT"/>
            </a:p>
          </p:txBody>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txBody>
            <a:bodyPr/>
            <a:lstStyle/>
            <a:p>
              <a:endParaRPr lang="it-IT"/>
            </a:p>
          </p:txBody>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txBody>
            <a:bodyPr/>
            <a:lstStyle/>
            <a:p>
              <a:endParaRPr lang="it-IT"/>
            </a:p>
          </p:txBody>
        </p:sp>
      </p:grpSp>
      <p:grpSp>
        <p:nvGrpSpPr>
          <p:cNvPr id="10" name="Group 9"/>
          <p:cNvGrpSpPr/>
          <p:nvPr/>
        </p:nvGrpSpPr>
        <p:grpSpPr>
          <a:xfrm>
            <a:off x="27221" y="-786"/>
            <a:ext cx="2356674" cy="6854039"/>
            <a:chOff x="6627813" y="194833"/>
            <a:chExt cx="1952625" cy="5678918"/>
          </a:xfrm>
        </p:grpSpPr>
        <p:sp>
          <p:nvSpPr>
            <p:cNvPr id="11" name="Freeform 27"/>
            <p:cNvSpPr/>
            <p:nvPr/>
          </p:nvSpPr>
          <p:spPr bwMode="auto">
            <a:xfrm>
              <a:off x="6627813" y="194833"/>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txBody>
            <a:bodyPr/>
            <a:lstStyle/>
            <a:p>
              <a:endParaRPr lang="it-IT"/>
            </a:p>
          </p:txBody>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txBody>
            <a:bodyPr/>
            <a:lstStyle/>
            <a:p>
              <a:endParaRPr lang="it-IT"/>
            </a:p>
          </p:txBody>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txBody>
            <a:bodyPr/>
            <a:lstStyle/>
            <a:p>
              <a:endParaRPr lang="it-IT"/>
            </a:p>
          </p:txBody>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txBody>
            <a:bodyPr/>
            <a:lstStyle/>
            <a:p>
              <a:endParaRPr lang="it-IT"/>
            </a:p>
          </p:txBody>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txBody>
            <a:bodyPr/>
            <a:lstStyle/>
            <a:p>
              <a:endParaRPr lang="it-IT"/>
            </a:p>
          </p:txBody>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txBody>
            <a:bodyPr/>
            <a:lstStyle/>
            <a:p>
              <a:endParaRPr lang="it-IT"/>
            </a:p>
          </p:txBody>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txBody>
            <a:bodyPr/>
            <a:lstStyle/>
            <a:p>
              <a:endParaRPr lang="it-IT"/>
            </a:p>
          </p:txBody>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txBody>
            <a:bodyPr/>
            <a:lstStyle/>
            <a:p>
              <a:endParaRPr lang="it-IT"/>
            </a:p>
          </p:txBody>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txBody>
            <a:bodyPr/>
            <a:lstStyle/>
            <a:p>
              <a:endParaRPr lang="it-IT"/>
            </a:p>
          </p:txBody>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txBody>
            <a:bodyPr/>
            <a:lstStyle/>
            <a:p>
              <a:endParaRPr lang="it-IT"/>
            </a:p>
          </p:txBody>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txBody>
            <a:bodyPr/>
            <a:lstStyle/>
            <a:p>
              <a:endParaRPr lang="it-IT"/>
            </a:p>
          </p:txBody>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txBody>
            <a:bodyPr/>
            <a:lstStyle/>
            <a:p>
              <a:endParaRPr lang="it-IT"/>
            </a:p>
          </p:txBody>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it-IT"/>
          </a:p>
        </p:txBody>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it-IT"/>
              <a:t>Fare clic per modificare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A58DD984-4147-4A01-A7E8-EFAB06225BAD}" type="datetimeFigureOut">
              <a:rPr lang="it-IT" smtClean="0"/>
              <a:t>21/10/2025</a:t>
            </a:fld>
            <a:endParaRPr lang="it-IT"/>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t-IT"/>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213FAF18-255E-4EBD-B197-9B5817DD9EFF}" type="slidenum">
              <a:rPr lang="it-IT" smtClean="0"/>
              <a:t>‹N›</a:t>
            </a:fld>
            <a:endParaRPr lang="it-IT"/>
          </a:p>
        </p:txBody>
      </p:sp>
    </p:spTree>
    <p:extLst>
      <p:ext uri="{BB962C8B-B14F-4D97-AF65-F5344CB8AC3E}">
        <p14:creationId xmlns:p14="http://schemas.microsoft.com/office/powerpoint/2010/main" val="26649004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tx1">
              <a:lumMod val="85000"/>
              <a:lumOff val="1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noFill/>
        </p:spPr>
        <p:txBody>
          <a:bodyPr>
            <a:normAutofit fontScale="90000"/>
          </a:bodyPr>
          <a:lstStyle/>
          <a:p>
            <a:r>
              <a:rPr lang="it-IT" sz="4800" cap="small" dirty="0"/>
              <a:t>Chiesa di Chiese. </a:t>
            </a:r>
            <a:br>
              <a:rPr lang="it-IT" sz="4800" cap="small" dirty="0"/>
            </a:br>
            <a:r>
              <a:rPr lang="it-IT" cap="small" dirty="0"/>
              <a:t>Per una ecclesiologia dal Mediterraneo</a:t>
            </a:r>
            <a:endParaRPr lang="it-IT" sz="5100" dirty="0"/>
          </a:p>
        </p:txBody>
      </p:sp>
      <p:sp>
        <p:nvSpPr>
          <p:cNvPr id="4" name="CasellaDiTesto 3">
            <a:extLst>
              <a:ext uri="{FF2B5EF4-FFF2-40B4-BE49-F238E27FC236}">
                <a16:creationId xmlns:a16="http://schemas.microsoft.com/office/drawing/2014/main" id="{F2BF78D7-91BE-0750-D3DF-F4B9E4A7A760}"/>
              </a:ext>
            </a:extLst>
          </p:cNvPr>
          <p:cNvSpPr txBox="1"/>
          <p:nvPr/>
        </p:nvSpPr>
        <p:spPr>
          <a:xfrm>
            <a:off x="7402286" y="6291943"/>
            <a:ext cx="4102326" cy="370114"/>
          </a:xfrm>
          <a:prstGeom prst="rect">
            <a:avLst/>
          </a:prstGeom>
          <a:noFill/>
        </p:spPr>
        <p:txBody>
          <a:bodyPr wrap="square" rtlCol="0">
            <a:spAutoFit/>
          </a:bodyPr>
          <a:lstStyle/>
          <a:p>
            <a:r>
              <a:rPr lang="it-IT" dirty="0">
                <a:solidFill>
                  <a:srgbClr val="0070C0"/>
                </a:solidFill>
              </a:rPr>
              <a:t>© Dario Garribba &amp; Nicola Salato</a:t>
            </a:r>
          </a:p>
        </p:txBody>
      </p:sp>
      <p:sp>
        <p:nvSpPr>
          <p:cNvPr id="8" name="Sottotitolo 7">
            <a:extLst>
              <a:ext uri="{FF2B5EF4-FFF2-40B4-BE49-F238E27FC236}">
                <a16:creationId xmlns:a16="http://schemas.microsoft.com/office/drawing/2014/main" id="{817BCBE6-1D56-2F45-44F7-F82AB9F554A9}"/>
              </a:ext>
            </a:extLst>
          </p:cNvPr>
          <p:cNvSpPr>
            <a:spLocks noGrp="1"/>
          </p:cNvSpPr>
          <p:nvPr>
            <p:ph type="subTitle" idx="1"/>
          </p:nvPr>
        </p:nvSpPr>
        <p:spPr/>
        <p:txBody>
          <a:bodyPr/>
          <a:lstStyle/>
          <a:p>
            <a:endParaRPr lang="it-IT"/>
          </a:p>
        </p:txBody>
      </p:sp>
      <p:sp>
        <p:nvSpPr>
          <p:cNvPr id="9" name="Sottotitolo 2">
            <a:extLst>
              <a:ext uri="{FF2B5EF4-FFF2-40B4-BE49-F238E27FC236}">
                <a16:creationId xmlns:a16="http://schemas.microsoft.com/office/drawing/2014/main" id="{2C7E98E0-EF9F-FB07-B45F-225EF1E584CB}"/>
              </a:ext>
            </a:extLst>
          </p:cNvPr>
          <p:cNvSpPr txBox="1">
            <a:spLocks/>
          </p:cNvSpPr>
          <p:nvPr/>
        </p:nvSpPr>
        <p:spPr>
          <a:xfrm>
            <a:off x="2589213" y="4777379"/>
            <a:ext cx="8915399" cy="1126283"/>
          </a:xfrm>
          <a:prstGeom prst="rect">
            <a:avLst/>
          </a:prstGeom>
          <a:solidFill>
            <a:srgbClr val="FFFF00"/>
          </a:solidFill>
          <a:ln>
            <a:solidFill>
              <a:srgbClr val="FFC000"/>
            </a:solidFill>
          </a:ln>
        </p:spPr>
        <p:txBody>
          <a:bodyPr vert="horz" lIns="91440" tIns="45720" rIns="91440" bIns="45720" rtlCol="0" anchor="t">
            <a:normAutofit/>
          </a:bodyPr>
          <a:lstStyle>
            <a:lvl1pPr marL="0" indent="0" algn="l" defTabSz="457200" rtl="0" eaLnBrk="1" latinLnBrk="0" hangingPunct="1">
              <a:spcBef>
                <a:spcPts val="1000"/>
              </a:spcBef>
              <a:spcAft>
                <a:spcPts val="0"/>
              </a:spcAft>
              <a:buClr>
                <a:schemeClr val="accent1"/>
              </a:buClr>
              <a:buFont typeface="Wingdings 3" charset="2"/>
              <a:buNone/>
              <a:defRPr sz="1800" kern="1200">
                <a:solidFill>
                  <a:schemeClr val="tx1">
                    <a:lumMod val="65000"/>
                    <a:lumOff val="35000"/>
                  </a:schemeClr>
                </a:solidFill>
                <a:latin typeface="+mn-lt"/>
                <a:ea typeface="+mn-ea"/>
                <a:cs typeface="+mn-cs"/>
              </a:defRPr>
            </a:lvl1pPr>
            <a:lvl2pPr marL="457200" indent="0" algn="ctr" defTabSz="457200" rtl="0" eaLnBrk="1" latinLnBrk="0" hangingPunct="1">
              <a:spcBef>
                <a:spcPts val="1000"/>
              </a:spcBef>
              <a:spcAft>
                <a:spcPts val="0"/>
              </a:spcAft>
              <a:buClr>
                <a:schemeClr val="accent1"/>
              </a:buClr>
              <a:buFont typeface="Wingdings 3" charset="2"/>
              <a:buNone/>
              <a:defRPr sz="1600" kern="1200">
                <a:solidFill>
                  <a:schemeClr val="tx1">
                    <a:tint val="75000"/>
                  </a:schemeClr>
                </a:solidFill>
                <a:latin typeface="+mn-lt"/>
                <a:ea typeface="+mn-ea"/>
                <a:cs typeface="+mn-cs"/>
              </a:defRPr>
            </a:lvl2pPr>
            <a:lvl3pPr marL="914400" indent="0" algn="ctr" defTabSz="457200" rtl="0" eaLnBrk="1" latinLnBrk="0" hangingPunct="1">
              <a:spcBef>
                <a:spcPts val="1000"/>
              </a:spcBef>
              <a:spcAft>
                <a:spcPts val="0"/>
              </a:spcAft>
              <a:buClr>
                <a:schemeClr val="accent1"/>
              </a:buClr>
              <a:buFont typeface="Wingdings 3" charset="2"/>
              <a:buNone/>
              <a:defRPr sz="1400" kern="1200">
                <a:solidFill>
                  <a:schemeClr val="tx1">
                    <a:tint val="75000"/>
                  </a:schemeClr>
                </a:solidFill>
                <a:latin typeface="+mn-lt"/>
                <a:ea typeface="+mn-ea"/>
                <a:cs typeface="+mn-cs"/>
              </a:defRPr>
            </a:lvl3pPr>
            <a:lvl4pPr marL="1371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4pPr>
            <a:lvl5pPr marL="18288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5pPr>
            <a:lvl6pPr marL="22860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6pPr>
            <a:lvl7pPr marL="27432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7pPr>
            <a:lvl8pPr marL="32004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8pPr>
            <a:lvl9pPr marL="3657600" indent="0" algn="ctr" defTabSz="457200" rtl="0" eaLnBrk="1" latinLnBrk="0" hangingPunct="1">
              <a:spcBef>
                <a:spcPts val="1000"/>
              </a:spcBef>
              <a:spcAft>
                <a:spcPts val="0"/>
              </a:spcAft>
              <a:buClr>
                <a:schemeClr val="accent1"/>
              </a:buClr>
              <a:buFont typeface="Wingdings 3" charset="2"/>
              <a:buNone/>
              <a:defRPr sz="1200" kern="1200">
                <a:solidFill>
                  <a:schemeClr val="tx1">
                    <a:tint val="75000"/>
                  </a:schemeClr>
                </a:solidFill>
                <a:latin typeface="+mn-lt"/>
                <a:ea typeface="+mn-ea"/>
                <a:cs typeface="+mn-cs"/>
              </a:defRPr>
            </a:lvl9pPr>
          </a:lstStyle>
          <a:p>
            <a:pPr algn="ctr"/>
            <a:r>
              <a:rPr lang="it-IT" dirty="0">
                <a:highlight>
                  <a:srgbClr val="00FF00"/>
                </a:highlight>
              </a:rPr>
              <a:t>Lezione 2</a:t>
            </a:r>
          </a:p>
        </p:txBody>
      </p:sp>
    </p:spTree>
    <p:extLst>
      <p:ext uri="{BB962C8B-B14F-4D97-AF65-F5344CB8AC3E}">
        <p14:creationId xmlns:p14="http://schemas.microsoft.com/office/powerpoint/2010/main" val="16170483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normAutofit fontScale="90000"/>
          </a:bodyPr>
          <a:lstStyle/>
          <a:p>
            <a:r>
              <a:rPr lang="it-IT" dirty="0"/>
              <a:t>La riscoperta della «</a:t>
            </a:r>
            <a:r>
              <a:rPr lang="it-IT" dirty="0" err="1"/>
              <a:t>giudaicità</a:t>
            </a:r>
            <a:r>
              <a:rPr lang="it-IT" dirty="0"/>
              <a:t>» di Gesù e del primo cristianesimo/1</a:t>
            </a:r>
            <a:br>
              <a:rPr lang="it-IT" b="1" dirty="0"/>
            </a:br>
            <a:endParaRPr lang="it-IT" dirty="0"/>
          </a:p>
        </p:txBody>
      </p:sp>
      <p:sp>
        <p:nvSpPr>
          <p:cNvPr id="3" name="Segnaposto contenuto 2"/>
          <p:cNvSpPr>
            <a:spLocks noGrp="1"/>
          </p:cNvSpPr>
          <p:nvPr>
            <p:ph idx="1"/>
          </p:nvPr>
        </p:nvSpPr>
        <p:spPr/>
        <p:txBody>
          <a:bodyPr>
            <a:normAutofit fontScale="92500"/>
          </a:bodyPr>
          <a:lstStyle/>
          <a:p>
            <a:pPr marL="0" indent="0">
              <a:buNone/>
            </a:pPr>
            <a:r>
              <a:rPr lang="it-IT" sz="4000" b="1" dirty="0"/>
              <a:t>La collocazione del Gesù storico</a:t>
            </a:r>
          </a:p>
          <a:p>
            <a:pPr>
              <a:buFont typeface="Wingdings" panose="05000000000000000000" pitchFamily="2" charset="2"/>
              <a:buChar char="Ø"/>
            </a:pPr>
            <a:r>
              <a:rPr lang="it-IT" sz="4000" dirty="0"/>
              <a:t>Cosa significa studiare Gesù (e il cristianesimo) dal punto di vista storico?</a:t>
            </a:r>
          </a:p>
          <a:p>
            <a:pPr>
              <a:buFont typeface="Wingdings" panose="05000000000000000000" pitchFamily="2" charset="2"/>
              <a:buChar char="Ø"/>
            </a:pPr>
            <a:r>
              <a:rPr lang="it-IT" sz="4000" dirty="0"/>
              <a:t>In quale contesto storico va collocato Gesù e il suo movimento?</a:t>
            </a:r>
          </a:p>
          <a:p>
            <a:pPr marL="0" indent="0">
              <a:buNone/>
            </a:pPr>
            <a:endParaRPr lang="it-IT" sz="1800" dirty="0"/>
          </a:p>
        </p:txBody>
      </p:sp>
    </p:spTree>
    <p:extLst>
      <p:ext uri="{BB962C8B-B14F-4D97-AF65-F5344CB8AC3E}">
        <p14:creationId xmlns:p14="http://schemas.microsoft.com/office/powerpoint/2010/main" val="201883667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F6D1738F-2F58-76AC-3DB5-6940484C7D2E}"/>
              </a:ext>
            </a:extLst>
          </p:cNvPr>
          <p:cNvSpPr>
            <a:spLocks noGrp="1"/>
          </p:cNvSpPr>
          <p:nvPr>
            <p:ph type="title"/>
          </p:nvPr>
        </p:nvSpPr>
        <p:spPr/>
        <p:txBody>
          <a:bodyPr>
            <a:normAutofit/>
          </a:bodyPr>
          <a:lstStyle/>
          <a:p>
            <a:r>
              <a:rPr lang="it-IT" sz="3200" dirty="0"/>
              <a:t>La riscoperta della «</a:t>
            </a:r>
            <a:r>
              <a:rPr lang="it-IT" sz="3200" dirty="0" err="1"/>
              <a:t>giudaicità</a:t>
            </a:r>
            <a:r>
              <a:rPr lang="it-IT" sz="3200" dirty="0"/>
              <a:t>» di Gesù e del primo cristianesimo /2</a:t>
            </a:r>
          </a:p>
        </p:txBody>
      </p:sp>
      <p:sp>
        <p:nvSpPr>
          <p:cNvPr id="3" name="Segnaposto contenuto 2">
            <a:extLst>
              <a:ext uri="{FF2B5EF4-FFF2-40B4-BE49-F238E27FC236}">
                <a16:creationId xmlns:a16="http://schemas.microsoft.com/office/drawing/2014/main" id="{978BA62F-5FFF-63DC-4169-AEBECC41D9C7}"/>
              </a:ext>
            </a:extLst>
          </p:cNvPr>
          <p:cNvSpPr>
            <a:spLocks noGrp="1"/>
          </p:cNvSpPr>
          <p:nvPr>
            <p:ph idx="1"/>
          </p:nvPr>
        </p:nvSpPr>
        <p:spPr>
          <a:xfrm>
            <a:off x="2592925" y="2133600"/>
            <a:ext cx="8915400" cy="3777622"/>
          </a:xfrm>
        </p:spPr>
        <p:txBody>
          <a:bodyPr/>
          <a:lstStyle/>
          <a:p>
            <a:pPr marL="0" indent="0">
              <a:buNone/>
            </a:pPr>
            <a:r>
              <a:rPr lang="it-IT" sz="3700" b="1" dirty="0"/>
              <a:t>La collocazione del Cristo della fede</a:t>
            </a:r>
          </a:p>
          <a:p>
            <a:pPr>
              <a:buFont typeface="Wingdings" panose="05000000000000000000" pitchFamily="2" charset="2"/>
              <a:buChar char="Ø"/>
            </a:pPr>
            <a:r>
              <a:rPr lang="it-IT" sz="3700" dirty="0"/>
              <a:t>Cosa significa studiare Gesù (e il cristianesimo) dal punto di vista dogmatico?</a:t>
            </a:r>
          </a:p>
          <a:p>
            <a:r>
              <a:rPr lang="it-IT" sz="3700" dirty="0"/>
              <a:t>La rilevanza della ricerca storica su Gesù per la fede cristiana?</a:t>
            </a:r>
          </a:p>
        </p:txBody>
      </p:sp>
    </p:spTree>
    <p:extLst>
      <p:ext uri="{BB962C8B-B14F-4D97-AF65-F5344CB8AC3E}">
        <p14:creationId xmlns:p14="http://schemas.microsoft.com/office/powerpoint/2010/main" val="5030318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313C03-2F7F-A93D-1ACD-9D8B3ADF6FA3}"/>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9B3D1600-645E-E765-0223-09FFE902736C}"/>
              </a:ext>
            </a:extLst>
          </p:cNvPr>
          <p:cNvSpPr>
            <a:spLocks noGrp="1"/>
          </p:cNvSpPr>
          <p:nvPr>
            <p:ph type="title"/>
          </p:nvPr>
        </p:nvSpPr>
        <p:spPr>
          <a:xfrm>
            <a:off x="2362404" y="432008"/>
            <a:ext cx="8933125" cy="1127851"/>
          </a:xfrm>
        </p:spPr>
        <p:txBody>
          <a:bodyPr>
            <a:normAutofit fontScale="90000"/>
          </a:bodyPr>
          <a:lstStyle/>
          <a:p>
            <a:r>
              <a:rPr lang="it-IT" sz="3600" dirty="0">
                <a:latin typeface="Bookman Old Style" panose="02050604050505020204" pitchFamily="18" charset="0"/>
              </a:rPr>
              <a:t>   Le fasi della ricerca sul Gesù storico</a:t>
            </a:r>
            <a:br>
              <a:rPr lang="it-IT" sz="3600" dirty="0">
                <a:latin typeface="Bookman Old Style" panose="02050604050505020204" pitchFamily="18" charset="0"/>
              </a:rPr>
            </a:br>
            <a:br>
              <a:rPr lang="it-IT" sz="3600" dirty="0">
                <a:latin typeface="Bookman Old Style" panose="02050604050505020204" pitchFamily="18" charset="0"/>
              </a:rPr>
            </a:br>
            <a:br>
              <a:rPr lang="it-IT" sz="3600" dirty="0">
                <a:latin typeface="Bookman Old Style" panose="02050604050505020204" pitchFamily="18" charset="0"/>
              </a:rPr>
            </a:br>
            <a:br>
              <a:rPr lang="it-IT" b="1" dirty="0"/>
            </a:br>
            <a:endParaRPr lang="it-IT" dirty="0"/>
          </a:p>
        </p:txBody>
      </p:sp>
      <p:sp>
        <p:nvSpPr>
          <p:cNvPr id="3" name="Segnaposto contenuto 2">
            <a:extLst>
              <a:ext uri="{FF2B5EF4-FFF2-40B4-BE49-F238E27FC236}">
                <a16:creationId xmlns:a16="http://schemas.microsoft.com/office/drawing/2014/main" id="{D79B12DF-971B-0E16-BDEF-102ADAD9AC4A}"/>
              </a:ext>
            </a:extLst>
          </p:cNvPr>
          <p:cNvSpPr>
            <a:spLocks noGrp="1"/>
          </p:cNvSpPr>
          <p:nvPr>
            <p:ph idx="1"/>
          </p:nvPr>
        </p:nvSpPr>
        <p:spPr>
          <a:xfrm>
            <a:off x="1143000" y="1632857"/>
            <a:ext cx="10361612" cy="4278365"/>
          </a:xfrm>
        </p:spPr>
        <p:txBody>
          <a:bodyPr>
            <a:normAutofit/>
          </a:bodyPr>
          <a:lstStyle/>
          <a:p>
            <a:endParaRPr lang="it-IT" sz="2400" dirty="0">
              <a:latin typeface="Calisto MT" panose="02040603050505030304" pitchFamily="18" charset="77"/>
            </a:endParaRPr>
          </a:p>
          <a:p>
            <a:r>
              <a:rPr lang="it-IT" sz="2400" dirty="0">
                <a:latin typeface="Calisto MT" panose="02040603050505030304" pitchFamily="18" charset="77"/>
              </a:rPr>
              <a:t>La riscoperta della «</a:t>
            </a:r>
            <a:r>
              <a:rPr lang="it-IT" sz="2400" dirty="0" err="1">
                <a:latin typeface="Calisto MT" panose="02040603050505030304" pitchFamily="18" charset="77"/>
              </a:rPr>
              <a:t>giudaicità</a:t>
            </a:r>
            <a:r>
              <a:rPr lang="it-IT" sz="2400" dirty="0">
                <a:latin typeface="Calisto MT" panose="02040603050505030304" pitchFamily="18" charset="77"/>
              </a:rPr>
              <a:t>» di Gesù e del primo cristianesimo</a:t>
            </a:r>
            <a:endParaRPr lang="it-IT" sz="2400" dirty="0">
              <a:latin typeface="Bookman Old Style" panose="02050604050505020204" pitchFamily="18" charset="0"/>
            </a:endParaRPr>
          </a:p>
          <a:p>
            <a:r>
              <a:rPr lang="it-IT" sz="2400" dirty="0">
                <a:latin typeface="Bookman Old Style" panose="02050604050505020204" pitchFamily="18" charset="0"/>
              </a:rPr>
              <a:t>Il XIX secolo e le origini della ricerca</a:t>
            </a:r>
          </a:p>
          <a:p>
            <a:r>
              <a:rPr lang="it-IT" sz="2400" dirty="0">
                <a:latin typeface="Bookman Old Style" panose="02050604050505020204" pitchFamily="18" charset="0"/>
              </a:rPr>
              <a:t>La ricerca nel XX secolo: la «new </a:t>
            </a:r>
            <a:r>
              <a:rPr lang="it-IT" sz="2400" dirty="0" err="1">
                <a:latin typeface="Bookman Old Style" panose="02050604050505020204" pitchFamily="18" charset="0"/>
              </a:rPr>
              <a:t>quest</a:t>
            </a:r>
            <a:r>
              <a:rPr lang="it-IT" sz="2400" dirty="0">
                <a:latin typeface="Bookman Old Style" panose="02050604050505020204" pitchFamily="18" charset="0"/>
              </a:rPr>
              <a:t>»</a:t>
            </a:r>
          </a:p>
          <a:p>
            <a:r>
              <a:rPr lang="it-IT" sz="2400" dirty="0">
                <a:latin typeface="Bookman Old Style" panose="02050604050505020204" pitchFamily="18" charset="0"/>
              </a:rPr>
              <a:t>La ricerca alla fine del XX secolo: la «</a:t>
            </a:r>
            <a:r>
              <a:rPr lang="it-IT" sz="2400" dirty="0" err="1">
                <a:latin typeface="Bookman Old Style" panose="02050604050505020204" pitchFamily="18" charset="0"/>
              </a:rPr>
              <a:t>third</a:t>
            </a:r>
            <a:r>
              <a:rPr lang="it-IT" sz="2400" dirty="0">
                <a:latin typeface="Bookman Old Style" panose="02050604050505020204" pitchFamily="18" charset="0"/>
              </a:rPr>
              <a:t> </a:t>
            </a:r>
            <a:r>
              <a:rPr lang="it-IT" sz="2400" dirty="0" err="1">
                <a:latin typeface="Bookman Old Style" panose="02050604050505020204" pitchFamily="18" charset="0"/>
              </a:rPr>
              <a:t>quest</a:t>
            </a:r>
            <a:r>
              <a:rPr lang="it-IT" sz="2400" dirty="0">
                <a:latin typeface="Bookman Old Style" panose="02050604050505020204" pitchFamily="18" charset="0"/>
              </a:rPr>
              <a:t>»</a:t>
            </a:r>
          </a:p>
          <a:p>
            <a:r>
              <a:rPr lang="it-IT" sz="2400" dirty="0">
                <a:latin typeface="Bookman Old Style" panose="02050604050505020204" pitchFamily="18" charset="0"/>
              </a:rPr>
              <a:t>Il XXI secolo tra «no </a:t>
            </a:r>
            <a:r>
              <a:rPr lang="it-IT" sz="2400" dirty="0" err="1">
                <a:latin typeface="Bookman Old Style" panose="02050604050505020204" pitchFamily="18" charset="0"/>
              </a:rPr>
              <a:t>quest</a:t>
            </a:r>
            <a:r>
              <a:rPr lang="it-IT" sz="2400" dirty="0">
                <a:latin typeface="Bookman Old Style" panose="02050604050505020204" pitchFamily="18" charset="0"/>
              </a:rPr>
              <a:t>» e «next </a:t>
            </a:r>
            <a:r>
              <a:rPr lang="it-IT" sz="2400" dirty="0" err="1">
                <a:latin typeface="Bookman Old Style" panose="02050604050505020204" pitchFamily="18" charset="0"/>
              </a:rPr>
              <a:t>quest</a:t>
            </a:r>
            <a:r>
              <a:rPr lang="it-IT" sz="2400" dirty="0">
                <a:latin typeface="Bookman Old Style" panose="02050604050505020204" pitchFamily="18" charset="0"/>
              </a:rPr>
              <a:t>»</a:t>
            </a:r>
          </a:p>
          <a:p>
            <a:pPr marL="0" indent="0">
              <a:buNone/>
            </a:pPr>
            <a:endParaRPr lang="it-IT" sz="4000" dirty="0"/>
          </a:p>
          <a:p>
            <a:pPr marL="0" indent="0">
              <a:buNone/>
            </a:pPr>
            <a:endParaRPr lang="it-IT" sz="1800" dirty="0"/>
          </a:p>
        </p:txBody>
      </p:sp>
    </p:spTree>
    <p:extLst>
      <p:ext uri="{BB962C8B-B14F-4D97-AF65-F5344CB8AC3E}">
        <p14:creationId xmlns:p14="http://schemas.microsoft.com/office/powerpoint/2010/main" val="20952580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10436" y="365125"/>
            <a:ext cx="7956646" cy="1325563"/>
          </a:xfrm>
        </p:spPr>
        <p:txBody>
          <a:bodyPr>
            <a:normAutofit/>
          </a:bodyPr>
          <a:lstStyle/>
          <a:p>
            <a:r>
              <a:rPr lang="it-IT" sz="2800" dirty="0"/>
              <a:t>La prima fase</a:t>
            </a:r>
          </a:p>
        </p:txBody>
      </p:sp>
      <p:sp>
        <p:nvSpPr>
          <p:cNvPr id="3" name="Segnaposto contenuto 2"/>
          <p:cNvSpPr>
            <a:spLocks noGrp="1"/>
          </p:cNvSpPr>
          <p:nvPr>
            <p:ph idx="1"/>
          </p:nvPr>
        </p:nvSpPr>
        <p:spPr>
          <a:xfrm>
            <a:off x="838200" y="1825624"/>
            <a:ext cx="8728881" cy="4052661"/>
          </a:xfrm>
          <a:ln w="28575">
            <a:solidFill>
              <a:srgbClr val="FFC000"/>
            </a:solidFill>
          </a:ln>
        </p:spPr>
        <p:txBody>
          <a:bodyPr>
            <a:noAutofit/>
          </a:bodyPr>
          <a:lstStyle/>
          <a:p>
            <a:pPr marL="0" indent="0" algn="just">
              <a:lnSpc>
                <a:spcPct val="110000"/>
              </a:lnSpc>
              <a:buNone/>
            </a:pPr>
            <a:r>
              <a:rPr lang="it-IT" sz="2800" dirty="0">
                <a:latin typeface="Bookman Old Style" panose="02050604050505020204" pitchFamily="18" charset="0"/>
              </a:rPr>
              <a:t>Sottoporre ad analisi storica Gesù </a:t>
            </a:r>
          </a:p>
          <a:p>
            <a:pPr marL="0" indent="0" algn="just">
              <a:lnSpc>
                <a:spcPct val="110000"/>
              </a:lnSpc>
              <a:buNone/>
            </a:pPr>
            <a:r>
              <a:rPr lang="it-IT" sz="2800" dirty="0">
                <a:latin typeface="Bookman Old Style" panose="02050604050505020204" pitchFamily="18" charset="0"/>
              </a:rPr>
              <a:t>Sottoporre ad analisi critica e filologica i testi evangelici e neotestamentari</a:t>
            </a:r>
          </a:p>
          <a:p>
            <a:pPr marL="0" indent="0" algn="just">
              <a:lnSpc>
                <a:spcPct val="110000"/>
              </a:lnSpc>
              <a:buNone/>
            </a:pPr>
            <a:r>
              <a:rPr lang="it-IT" sz="2800" dirty="0">
                <a:latin typeface="Bookman Old Style" panose="02050604050505020204" pitchFamily="18" charset="0"/>
              </a:rPr>
              <a:t>Sottoporre ad analisi storica il contesto giudaico in cui Gesù visse e operò </a:t>
            </a:r>
          </a:p>
        </p:txBody>
      </p:sp>
      <p:pic>
        <p:nvPicPr>
          <p:cNvPr id="4" name="Immagine 3"/>
          <p:cNvPicPr>
            <a:picLocks noChangeAspect="1"/>
          </p:cNvPicPr>
          <p:nvPr/>
        </p:nvPicPr>
        <p:blipFill>
          <a:blip r:embed="rId2"/>
          <a:stretch>
            <a:fillRect/>
          </a:stretch>
        </p:blipFill>
        <p:spPr>
          <a:xfrm>
            <a:off x="10448925" y="2458131"/>
            <a:ext cx="1743075" cy="2619375"/>
          </a:xfrm>
          <a:prstGeom prst="rect">
            <a:avLst/>
          </a:prstGeom>
        </p:spPr>
      </p:pic>
    </p:spTree>
    <p:extLst>
      <p:ext uri="{BB962C8B-B14F-4D97-AF65-F5344CB8AC3E}">
        <p14:creationId xmlns:p14="http://schemas.microsoft.com/office/powerpoint/2010/main" val="1426805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8554483-363F-6314-2494-E11392895D35}"/>
              </a:ext>
            </a:extLst>
          </p:cNvPr>
          <p:cNvSpPr>
            <a:spLocks noGrp="1"/>
          </p:cNvSpPr>
          <p:nvPr>
            <p:ph type="title"/>
          </p:nvPr>
        </p:nvSpPr>
        <p:spPr>
          <a:xfrm>
            <a:off x="1820039" y="448758"/>
            <a:ext cx="8911687" cy="1280890"/>
          </a:xfrm>
        </p:spPr>
        <p:txBody>
          <a:bodyPr/>
          <a:lstStyle/>
          <a:p>
            <a:pPr algn="just"/>
            <a:r>
              <a:rPr lang="it-IT" dirty="0"/>
              <a:t>La ricerca storica su Gesù: matrice filosofica e le sue cadute ideologiche</a:t>
            </a:r>
          </a:p>
        </p:txBody>
      </p:sp>
      <p:sp>
        <p:nvSpPr>
          <p:cNvPr id="3" name="Segnaposto contenuto 2">
            <a:extLst>
              <a:ext uri="{FF2B5EF4-FFF2-40B4-BE49-F238E27FC236}">
                <a16:creationId xmlns:a16="http://schemas.microsoft.com/office/drawing/2014/main" id="{948786BE-9840-B00F-10BF-99FA024AB3FE}"/>
              </a:ext>
            </a:extLst>
          </p:cNvPr>
          <p:cNvSpPr>
            <a:spLocks noGrp="1"/>
          </p:cNvSpPr>
          <p:nvPr>
            <p:ph idx="1"/>
          </p:nvPr>
        </p:nvSpPr>
        <p:spPr>
          <a:xfrm>
            <a:off x="870857" y="1729648"/>
            <a:ext cx="10633755" cy="4997722"/>
          </a:xfrm>
        </p:spPr>
        <p:txBody>
          <a:bodyPr>
            <a:normAutofit fontScale="62500" lnSpcReduction="20000"/>
          </a:bodyPr>
          <a:lstStyle/>
          <a:p>
            <a:pPr marL="0" indent="0" algn="just">
              <a:buNone/>
            </a:pPr>
            <a:endParaRPr lang="it-IT" sz="3200" dirty="0">
              <a:latin typeface="Abadi" panose="020F0502020204030204" pitchFamily="34" charset="0"/>
            </a:endParaRPr>
          </a:p>
          <a:p>
            <a:pPr marL="0" indent="0" algn="just">
              <a:buNone/>
            </a:pPr>
            <a:r>
              <a:rPr lang="it-IT" sz="3200" dirty="0">
                <a:latin typeface="Abadi" panose="020F0502020204030204" pitchFamily="34" charset="0"/>
              </a:rPr>
              <a:t>Immanuel Kant (1724 -1804) e la ricerca storica: la scissione tra «fenomeno e noumeno»</a:t>
            </a:r>
          </a:p>
          <a:p>
            <a:pPr algn="just"/>
            <a:r>
              <a:rPr lang="it-IT" sz="3200" dirty="0">
                <a:latin typeface="Abadi" panose="020F0502020204030204" pitchFamily="34" charset="0"/>
              </a:rPr>
              <a:t>L’intelletto conosce ciò che ha una ratifica di tipo empirico /sensoriale</a:t>
            </a:r>
          </a:p>
          <a:p>
            <a:pPr algn="just"/>
            <a:r>
              <a:rPr lang="it-IT" sz="3200" dirty="0">
                <a:latin typeface="Abadi" panose="020F0502020204030204" pitchFamily="34" charset="0"/>
              </a:rPr>
              <a:t>La ragione si spinge oltre il fenomeno, ma ha un riscontro solo nella vita pratica e non nei giudizi scientifici.</a:t>
            </a:r>
          </a:p>
          <a:p>
            <a:pPr algn="just"/>
            <a:r>
              <a:rPr lang="it-IT" sz="3200" dirty="0">
                <a:highlight>
                  <a:srgbClr val="FFFF00"/>
                </a:highlight>
                <a:latin typeface="Abadi" panose="020F0502020204030204" pitchFamily="34" charset="0"/>
              </a:rPr>
              <a:t>I giudizi scientifici affermano che il vero valore della religione è morale; dogmi e miracoli non sono fatti storici realmente accaduti</a:t>
            </a:r>
            <a:endParaRPr lang="it-IT" sz="3200" dirty="0">
              <a:latin typeface="Abadi" panose="020F0502020204030204" pitchFamily="34" charset="0"/>
            </a:endParaRPr>
          </a:p>
          <a:p>
            <a:pPr algn="just"/>
            <a:r>
              <a:rPr lang="it-IT" sz="3200" dirty="0">
                <a:latin typeface="Abadi" panose="020F0502020204030204" pitchFamily="34" charset="0"/>
              </a:rPr>
              <a:t>L’eredità </a:t>
            </a:r>
            <a:r>
              <a:rPr lang="it-IT" sz="3200" dirty="0" err="1">
                <a:latin typeface="Abadi" panose="020F0502020204030204" pitchFamily="34" charset="0"/>
              </a:rPr>
              <a:t>kantina</a:t>
            </a:r>
            <a:r>
              <a:rPr lang="it-IT" sz="3200" dirty="0">
                <a:latin typeface="Abadi" panose="020F0502020204030204" pitchFamily="34" charset="0"/>
              </a:rPr>
              <a:t> è chiaramente ravvisabile nei pionieri della ricerca storica su Gesù come H.S. </a:t>
            </a:r>
            <a:r>
              <a:rPr lang="it-IT" sz="3200" dirty="0" err="1">
                <a:latin typeface="Abadi" panose="020F0502020204030204" pitchFamily="34" charset="0"/>
              </a:rPr>
              <a:t>Reimarus</a:t>
            </a:r>
            <a:r>
              <a:rPr lang="it-IT" sz="3200" dirty="0">
                <a:latin typeface="Abadi" panose="020F0502020204030204" pitchFamily="34" charset="0"/>
              </a:rPr>
              <a:t>, che vede Gesù come un riformatore politico ebraico e non un salvatore divino [testo pubblicato postumo da Lessing]</a:t>
            </a:r>
          </a:p>
          <a:p>
            <a:pPr algn="just"/>
            <a:r>
              <a:rPr lang="it-IT" sz="3200" dirty="0">
                <a:latin typeface="Abadi" panose="020F0502020204030204" pitchFamily="34" charset="0"/>
              </a:rPr>
              <a:t>L’altro pioniere della ricerca storica è, senza dubbio, D.F. Strauss, influenzato anche da Hegel; Strauss legge i miracoli come miti redatti </a:t>
            </a:r>
            <a:r>
              <a:rPr lang="it-IT" sz="3200" i="1" dirty="0">
                <a:latin typeface="Abadi" panose="020F0502020204030204" pitchFamily="34" charset="0"/>
              </a:rPr>
              <a:t>tout court </a:t>
            </a:r>
            <a:r>
              <a:rPr lang="it-IT" sz="3200" dirty="0">
                <a:latin typeface="Abadi" panose="020F0502020204030204" pitchFamily="34" charset="0"/>
              </a:rPr>
              <a:t>dalle comunità primitive [«La vita di Gesù» 1835].</a:t>
            </a:r>
          </a:p>
          <a:p>
            <a:r>
              <a:rPr lang="it-IT" sz="1800" b="1" kern="0" dirty="0">
                <a:effectLst/>
                <a:latin typeface="Times New Roman" panose="02020603050405020304" pitchFamily="18" charset="0"/>
                <a:ea typeface="Times New Roman" panose="02020603050405020304" pitchFamily="18" charset="0"/>
                <a:cs typeface="Arial" panose="020B0604020202020204" pitchFamily="34" charset="0"/>
              </a:rPr>
              <a:t>* Il filosofo di </a:t>
            </a:r>
            <a:r>
              <a:rPr lang="it-IT" sz="1800" b="1" kern="0" dirty="0" err="1">
                <a:effectLst/>
                <a:latin typeface="Times New Roman" panose="02020603050405020304" pitchFamily="18" charset="0"/>
                <a:ea typeface="Times New Roman" panose="02020603050405020304" pitchFamily="18" charset="0"/>
                <a:cs typeface="Arial" panose="020B0604020202020204" pitchFamily="34" charset="0"/>
              </a:rPr>
              <a:t>Königsberg</a:t>
            </a:r>
            <a:r>
              <a:rPr lang="it-IT" sz="1800" b="1" kern="0" dirty="0">
                <a:effectLst/>
                <a:latin typeface="Times New Roman" panose="02020603050405020304" pitchFamily="18" charset="0"/>
                <a:ea typeface="Times New Roman" panose="02020603050405020304" pitchFamily="18" charset="0"/>
                <a:cs typeface="Arial" panose="020B0604020202020204" pitchFamily="34" charset="0"/>
              </a:rPr>
              <a:t> non ha mai esaminato il cosiddetto "Gesù storico", ma ha fornito gli strumenti concettuali/filosofici per pensare in termini storico-critici e razionali la religione cristiana:</a:t>
            </a:r>
            <a:endParaRPr lang="it-IT" sz="1800" b="1"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buSzPts val="1000"/>
              <a:buFont typeface="Symbol" pitchFamily="2" charset="2"/>
              <a:buChar char=""/>
              <a:tabLst>
                <a:tab pos="457200" algn="l"/>
              </a:tabLst>
            </a:pPr>
            <a:r>
              <a:rPr lang="it-IT" b="1" kern="0" dirty="0">
                <a:latin typeface="Times New Roman" panose="02020603050405020304" pitchFamily="18" charset="0"/>
                <a:ea typeface="Times New Roman" panose="02020603050405020304" pitchFamily="18" charset="0"/>
                <a:cs typeface="Arial" panose="020B0604020202020204" pitchFamily="34" charset="0"/>
              </a:rPr>
              <a:t>f</a:t>
            </a:r>
            <a:r>
              <a:rPr lang="it-IT" sz="1800" b="1" kern="0" dirty="0">
                <a:effectLst/>
                <a:latin typeface="Times New Roman" panose="02020603050405020304" pitchFamily="18" charset="0"/>
                <a:ea typeface="Times New Roman" panose="02020603050405020304" pitchFamily="18" charset="0"/>
                <a:cs typeface="Arial" panose="020B0604020202020204" pitchFamily="34" charset="0"/>
              </a:rPr>
              <a:t>ede «soggettiva» </a:t>
            </a:r>
            <a:r>
              <a:rPr lang="it-IT" b="1" kern="0" dirty="0">
                <a:latin typeface="Times New Roman" panose="02020603050405020304" pitchFamily="18" charset="0"/>
                <a:ea typeface="Times New Roman" panose="02020603050405020304" pitchFamily="18" charset="0"/>
                <a:cs typeface="Arial" panose="020B0604020202020204" pitchFamily="34" charset="0"/>
              </a:rPr>
              <a:t>/ </a:t>
            </a:r>
            <a:r>
              <a:rPr lang="it-IT" sz="1800" b="1" kern="0" dirty="0">
                <a:effectLst/>
                <a:latin typeface="Times New Roman" panose="02020603050405020304" pitchFamily="18" charset="0"/>
                <a:ea typeface="Times New Roman" panose="02020603050405020304" pitchFamily="18" charset="0"/>
                <a:cs typeface="Arial" panose="020B0604020202020204" pitchFamily="34" charset="0"/>
              </a:rPr>
              <a:t>conoscenza «oggettiva</a:t>
            </a:r>
            <a:r>
              <a:rPr lang="it-IT" b="1" kern="0" dirty="0">
                <a:latin typeface="Times New Roman" panose="02020603050405020304" pitchFamily="18" charset="0"/>
                <a:ea typeface="Times New Roman" panose="02020603050405020304" pitchFamily="18" charset="0"/>
                <a:cs typeface="Arial" panose="020B0604020202020204" pitchFamily="34" charset="0"/>
              </a:rPr>
              <a:t>»</a:t>
            </a:r>
            <a:endParaRPr lang="it-IT" sz="1800" b="1" kern="100" dirty="0">
              <a:effectLst/>
              <a:latin typeface="Calibri" panose="020F0502020204030204" pitchFamily="34" charset="0"/>
              <a:ea typeface="Calibri" panose="020F0502020204030204" pitchFamily="34" charset="0"/>
              <a:cs typeface="Arial" panose="020B0604020202020204" pitchFamily="34" charset="0"/>
            </a:endParaRPr>
          </a:p>
          <a:p>
            <a:pPr marL="0" indent="0" algn="just">
              <a:buNone/>
            </a:pPr>
            <a:endParaRPr lang="it-IT" sz="3200" b="1" dirty="0">
              <a:latin typeface="Abadi" panose="020F0502020204030204" pitchFamily="34" charset="0"/>
            </a:endParaRPr>
          </a:p>
          <a:p>
            <a:pPr algn="just"/>
            <a:endParaRPr lang="it-IT" sz="3200" dirty="0">
              <a:latin typeface="Abadi" panose="020F0502020204030204" pitchFamily="34" charset="0"/>
            </a:endParaRPr>
          </a:p>
          <a:p>
            <a:pPr marL="0" indent="0" algn="just">
              <a:buNone/>
            </a:pPr>
            <a:endParaRPr lang="it-IT" sz="3200" dirty="0">
              <a:latin typeface="Abadi" panose="020F0502020204030204" pitchFamily="34" charset="0"/>
            </a:endParaRPr>
          </a:p>
          <a:p>
            <a:pPr algn="just"/>
            <a:endParaRPr lang="it-IT" sz="3200" dirty="0">
              <a:latin typeface="Abadi" panose="020F0502020204030204" pitchFamily="34" charset="0"/>
            </a:endParaRPr>
          </a:p>
        </p:txBody>
      </p:sp>
    </p:spTree>
    <p:extLst>
      <p:ext uri="{BB962C8B-B14F-4D97-AF65-F5344CB8AC3E}">
        <p14:creationId xmlns:p14="http://schemas.microsoft.com/office/powerpoint/2010/main" val="15658236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948786BE-9840-B00F-10BF-99FA024AB3FE}"/>
              </a:ext>
            </a:extLst>
          </p:cNvPr>
          <p:cNvSpPr>
            <a:spLocks noGrp="1"/>
          </p:cNvSpPr>
          <p:nvPr>
            <p:ph idx="1"/>
          </p:nvPr>
        </p:nvSpPr>
        <p:spPr>
          <a:xfrm>
            <a:off x="870857" y="1729648"/>
            <a:ext cx="10633755" cy="4997722"/>
          </a:xfrm>
        </p:spPr>
        <p:txBody>
          <a:bodyPr>
            <a:normAutofit fontScale="62500" lnSpcReduction="20000"/>
          </a:bodyPr>
          <a:lstStyle/>
          <a:p>
            <a:pPr marL="0" indent="0" algn="just">
              <a:buNone/>
            </a:pPr>
            <a:endParaRPr lang="it-IT" sz="3200" dirty="0">
              <a:latin typeface="Abadi" panose="020F0502020204030204" pitchFamily="34" charset="0"/>
            </a:endParaRPr>
          </a:p>
          <a:p>
            <a:pPr marL="0" indent="0" algn="just">
              <a:buNone/>
            </a:pPr>
            <a:r>
              <a:rPr lang="it-IT" sz="3200" dirty="0">
                <a:latin typeface="Abadi" panose="020F0502020204030204" pitchFamily="34" charset="0"/>
              </a:rPr>
              <a:t>Immanuel Kant (1724 -1804) e la ricerca storica: la scissione tra «fenomeno e noumeno»</a:t>
            </a:r>
          </a:p>
          <a:p>
            <a:pPr algn="just"/>
            <a:r>
              <a:rPr lang="it-IT" sz="3200" dirty="0">
                <a:latin typeface="Abadi" panose="020F0502020204030204" pitchFamily="34" charset="0"/>
              </a:rPr>
              <a:t>L’intelletto conosce ciò che ha una ratifica di tipo empirico /sensoriale</a:t>
            </a:r>
          </a:p>
          <a:p>
            <a:pPr algn="just"/>
            <a:r>
              <a:rPr lang="it-IT" sz="3200" dirty="0">
                <a:latin typeface="Abadi" panose="020F0502020204030204" pitchFamily="34" charset="0"/>
              </a:rPr>
              <a:t>La ragione si spinge oltre il fenomeno, ma ha un riscontro solo nella vita pratica e non nei giudizi scientifici.</a:t>
            </a:r>
          </a:p>
          <a:p>
            <a:pPr algn="just"/>
            <a:r>
              <a:rPr lang="it-IT" sz="3200" dirty="0">
                <a:highlight>
                  <a:srgbClr val="FFFF00"/>
                </a:highlight>
                <a:latin typeface="Abadi" panose="020F0502020204030204" pitchFamily="34" charset="0"/>
              </a:rPr>
              <a:t>I giudizi scientifici affermano che il vero valore della religione è morale; dogmi e miracoli non sono fatti storici realmente accaduti</a:t>
            </a:r>
            <a:endParaRPr lang="it-IT" sz="3200" dirty="0">
              <a:latin typeface="Abadi" panose="020F0502020204030204" pitchFamily="34" charset="0"/>
            </a:endParaRPr>
          </a:p>
          <a:p>
            <a:pPr algn="just"/>
            <a:r>
              <a:rPr lang="it-IT" sz="3200" dirty="0">
                <a:latin typeface="Abadi" panose="020F0502020204030204" pitchFamily="34" charset="0"/>
              </a:rPr>
              <a:t>L’eredità </a:t>
            </a:r>
            <a:r>
              <a:rPr lang="it-IT" sz="3200" dirty="0" err="1">
                <a:latin typeface="Abadi" panose="020F0502020204030204" pitchFamily="34" charset="0"/>
              </a:rPr>
              <a:t>kantina</a:t>
            </a:r>
            <a:r>
              <a:rPr lang="it-IT" sz="3200" dirty="0">
                <a:latin typeface="Abadi" panose="020F0502020204030204" pitchFamily="34" charset="0"/>
              </a:rPr>
              <a:t> è chiaramente ravvisabile nei pionieri della ricerca storica su Gesù come H.S. </a:t>
            </a:r>
            <a:r>
              <a:rPr lang="it-IT" sz="3200" dirty="0" err="1">
                <a:latin typeface="Abadi" panose="020F0502020204030204" pitchFamily="34" charset="0"/>
              </a:rPr>
              <a:t>Reimarus</a:t>
            </a:r>
            <a:r>
              <a:rPr lang="it-IT" sz="3200" dirty="0">
                <a:latin typeface="Abadi" panose="020F0502020204030204" pitchFamily="34" charset="0"/>
              </a:rPr>
              <a:t>, che vede Gesù come un riformatore politico ebraico e non un salvatore divino [testo pubblicato postumo da Lessing]</a:t>
            </a:r>
          </a:p>
          <a:p>
            <a:pPr algn="just"/>
            <a:r>
              <a:rPr lang="it-IT" sz="3200" dirty="0">
                <a:latin typeface="Abadi" panose="020F0502020204030204" pitchFamily="34" charset="0"/>
              </a:rPr>
              <a:t>L’altro pioniere della ricerca storica è, senza dubbio, D.F. Strauss, influenzato anche da Hegel; Strauss legge i miracoli come miti redatti </a:t>
            </a:r>
            <a:r>
              <a:rPr lang="it-IT" sz="3200" i="1" dirty="0">
                <a:latin typeface="Abadi" panose="020F0502020204030204" pitchFamily="34" charset="0"/>
              </a:rPr>
              <a:t>tout court </a:t>
            </a:r>
            <a:r>
              <a:rPr lang="it-IT" sz="3200" dirty="0">
                <a:latin typeface="Abadi" panose="020F0502020204030204" pitchFamily="34" charset="0"/>
              </a:rPr>
              <a:t>dalle comunità primitive [«La vita di Gesù» 1835].</a:t>
            </a:r>
          </a:p>
          <a:p>
            <a:r>
              <a:rPr lang="it-IT" sz="1800" b="1" kern="0" dirty="0">
                <a:effectLst/>
                <a:latin typeface="Times New Roman" panose="02020603050405020304" pitchFamily="18" charset="0"/>
                <a:ea typeface="Times New Roman" panose="02020603050405020304" pitchFamily="18" charset="0"/>
                <a:cs typeface="Arial" panose="020B0604020202020204" pitchFamily="34" charset="0"/>
              </a:rPr>
              <a:t>* Il filosofo di </a:t>
            </a:r>
            <a:r>
              <a:rPr lang="it-IT" sz="1800" b="1" kern="0" dirty="0" err="1">
                <a:effectLst/>
                <a:latin typeface="Times New Roman" panose="02020603050405020304" pitchFamily="18" charset="0"/>
                <a:ea typeface="Times New Roman" panose="02020603050405020304" pitchFamily="18" charset="0"/>
                <a:cs typeface="Arial" panose="020B0604020202020204" pitchFamily="34" charset="0"/>
              </a:rPr>
              <a:t>Königsberg</a:t>
            </a:r>
            <a:r>
              <a:rPr lang="it-IT" sz="1800" b="1" kern="0" dirty="0">
                <a:effectLst/>
                <a:latin typeface="Times New Roman" panose="02020603050405020304" pitchFamily="18" charset="0"/>
                <a:ea typeface="Times New Roman" panose="02020603050405020304" pitchFamily="18" charset="0"/>
                <a:cs typeface="Arial" panose="020B0604020202020204" pitchFamily="34" charset="0"/>
              </a:rPr>
              <a:t> non ha mai esaminato il cosiddetto "Gesù storico", ma ha fornito gli strumenti concettuali/filosofici per pensare in termini storico-critici e razionali la religione cristiana:</a:t>
            </a:r>
            <a:endParaRPr lang="it-IT" sz="1800" b="1" kern="100" dirty="0">
              <a:effectLst/>
              <a:latin typeface="Calibri" panose="020F0502020204030204" pitchFamily="34" charset="0"/>
              <a:ea typeface="Calibri" panose="020F0502020204030204" pitchFamily="34" charset="0"/>
              <a:cs typeface="Arial" panose="020B0604020202020204" pitchFamily="34" charset="0"/>
            </a:endParaRPr>
          </a:p>
          <a:p>
            <a:pPr marL="342900" lvl="0" indent="-342900">
              <a:buSzPts val="1000"/>
              <a:buFont typeface="Symbol" pitchFamily="2" charset="2"/>
              <a:buChar char=""/>
              <a:tabLst>
                <a:tab pos="457200" algn="l"/>
              </a:tabLst>
            </a:pPr>
            <a:r>
              <a:rPr lang="it-IT" b="1" kern="0" dirty="0">
                <a:latin typeface="Times New Roman" panose="02020603050405020304" pitchFamily="18" charset="0"/>
                <a:ea typeface="Times New Roman" panose="02020603050405020304" pitchFamily="18" charset="0"/>
                <a:cs typeface="Arial" panose="020B0604020202020204" pitchFamily="34" charset="0"/>
              </a:rPr>
              <a:t>f</a:t>
            </a:r>
            <a:r>
              <a:rPr lang="it-IT" sz="1800" b="1" kern="0" dirty="0">
                <a:effectLst/>
                <a:latin typeface="Times New Roman" panose="02020603050405020304" pitchFamily="18" charset="0"/>
                <a:ea typeface="Times New Roman" panose="02020603050405020304" pitchFamily="18" charset="0"/>
                <a:cs typeface="Arial" panose="020B0604020202020204" pitchFamily="34" charset="0"/>
              </a:rPr>
              <a:t>ede «soggettiva» </a:t>
            </a:r>
            <a:r>
              <a:rPr lang="it-IT" b="1" kern="0" dirty="0">
                <a:latin typeface="Times New Roman" panose="02020603050405020304" pitchFamily="18" charset="0"/>
                <a:ea typeface="Times New Roman" panose="02020603050405020304" pitchFamily="18" charset="0"/>
                <a:cs typeface="Arial" panose="020B0604020202020204" pitchFamily="34" charset="0"/>
              </a:rPr>
              <a:t>/ </a:t>
            </a:r>
            <a:r>
              <a:rPr lang="it-IT" sz="1800" b="1" kern="0" dirty="0">
                <a:effectLst/>
                <a:latin typeface="Times New Roman" panose="02020603050405020304" pitchFamily="18" charset="0"/>
                <a:ea typeface="Times New Roman" panose="02020603050405020304" pitchFamily="18" charset="0"/>
                <a:cs typeface="Arial" panose="020B0604020202020204" pitchFamily="34" charset="0"/>
              </a:rPr>
              <a:t>conoscenza «oggettiva</a:t>
            </a:r>
            <a:r>
              <a:rPr lang="it-IT" b="1" kern="0" dirty="0">
                <a:latin typeface="Times New Roman" panose="02020603050405020304" pitchFamily="18" charset="0"/>
                <a:ea typeface="Times New Roman" panose="02020603050405020304" pitchFamily="18" charset="0"/>
                <a:cs typeface="Arial" panose="020B0604020202020204" pitchFamily="34" charset="0"/>
              </a:rPr>
              <a:t>»</a:t>
            </a:r>
            <a:endParaRPr lang="it-IT" sz="1800" b="1" kern="100" dirty="0">
              <a:effectLst/>
              <a:latin typeface="Calibri" panose="020F0502020204030204" pitchFamily="34" charset="0"/>
              <a:ea typeface="Calibri" panose="020F0502020204030204" pitchFamily="34" charset="0"/>
              <a:cs typeface="Arial" panose="020B0604020202020204" pitchFamily="34" charset="0"/>
            </a:endParaRPr>
          </a:p>
          <a:p>
            <a:pPr marL="0" indent="0" algn="just">
              <a:buNone/>
            </a:pPr>
            <a:endParaRPr lang="it-IT" sz="3200" b="1" dirty="0">
              <a:latin typeface="Abadi" panose="020F0502020204030204" pitchFamily="34" charset="0"/>
            </a:endParaRPr>
          </a:p>
          <a:p>
            <a:pPr algn="just"/>
            <a:endParaRPr lang="it-IT" sz="3200" dirty="0">
              <a:latin typeface="Abadi" panose="020F0502020204030204" pitchFamily="34" charset="0"/>
            </a:endParaRPr>
          </a:p>
          <a:p>
            <a:pPr marL="0" indent="0" algn="just">
              <a:buNone/>
            </a:pPr>
            <a:endParaRPr lang="it-IT" sz="3200" dirty="0">
              <a:latin typeface="Abadi" panose="020F0502020204030204" pitchFamily="34" charset="0"/>
            </a:endParaRPr>
          </a:p>
          <a:p>
            <a:pPr algn="just"/>
            <a:endParaRPr lang="it-IT" sz="3200" dirty="0">
              <a:latin typeface="Abadi" panose="020F0502020204030204" pitchFamily="34" charset="0"/>
            </a:endParaRPr>
          </a:p>
        </p:txBody>
      </p:sp>
      <p:sp>
        <p:nvSpPr>
          <p:cNvPr id="6" name="Titolo 1">
            <a:extLst>
              <a:ext uri="{FF2B5EF4-FFF2-40B4-BE49-F238E27FC236}">
                <a16:creationId xmlns:a16="http://schemas.microsoft.com/office/drawing/2014/main" id="{7C3E1617-583F-BA29-4751-FB779652A7EE}"/>
              </a:ext>
            </a:extLst>
          </p:cNvPr>
          <p:cNvSpPr>
            <a:spLocks noGrp="1"/>
          </p:cNvSpPr>
          <p:nvPr>
            <p:ph type="title"/>
          </p:nvPr>
        </p:nvSpPr>
        <p:spPr>
          <a:xfrm>
            <a:off x="1820039" y="448758"/>
            <a:ext cx="8911687" cy="1280890"/>
          </a:xfrm>
        </p:spPr>
        <p:txBody>
          <a:bodyPr/>
          <a:lstStyle/>
          <a:p>
            <a:pPr algn="just"/>
            <a:r>
              <a:rPr lang="it-IT" dirty="0"/>
              <a:t>La ricerca storica su Gesù: matrice filosofica e le sue cadute ideologiche</a:t>
            </a:r>
          </a:p>
        </p:txBody>
      </p:sp>
    </p:spTree>
    <p:extLst>
      <p:ext uri="{BB962C8B-B14F-4D97-AF65-F5344CB8AC3E}">
        <p14:creationId xmlns:p14="http://schemas.microsoft.com/office/powerpoint/2010/main" val="32158462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45228991-5229-94FA-83BB-F927BC31E02B}"/>
              </a:ext>
            </a:extLst>
          </p:cNvPr>
          <p:cNvSpPr>
            <a:spLocks noGrp="1"/>
          </p:cNvSpPr>
          <p:nvPr>
            <p:ph type="title"/>
          </p:nvPr>
        </p:nvSpPr>
        <p:spPr/>
        <p:txBody>
          <a:bodyPr/>
          <a:lstStyle/>
          <a:p>
            <a:r>
              <a:rPr lang="it-IT" dirty="0"/>
              <a:t> La visione della storia di G.W.F. Hegel</a:t>
            </a:r>
            <a:endParaRPr lang="it-IT" i="1" dirty="0"/>
          </a:p>
        </p:txBody>
      </p:sp>
      <p:sp>
        <p:nvSpPr>
          <p:cNvPr id="3" name="Segnaposto contenuto 2">
            <a:extLst>
              <a:ext uri="{FF2B5EF4-FFF2-40B4-BE49-F238E27FC236}">
                <a16:creationId xmlns:a16="http://schemas.microsoft.com/office/drawing/2014/main" id="{BF18DAB9-915D-32CC-2CE1-7BC1CC2B53A9}"/>
              </a:ext>
            </a:extLst>
          </p:cNvPr>
          <p:cNvSpPr>
            <a:spLocks noGrp="1"/>
          </p:cNvSpPr>
          <p:nvPr>
            <p:ph idx="1"/>
          </p:nvPr>
        </p:nvSpPr>
        <p:spPr/>
        <p:txBody>
          <a:bodyPr>
            <a:normAutofit/>
          </a:bodyPr>
          <a:lstStyle/>
          <a:p>
            <a:r>
              <a:rPr lang="it-IT" dirty="0">
                <a:sym typeface="Wingdings" pitchFamily="2" charset="2"/>
              </a:rPr>
              <a:t>La storia non come successione di eventi, ma processo razionale/dialettico guidato dallo Spirito. </a:t>
            </a:r>
          </a:p>
          <a:p>
            <a:r>
              <a:rPr lang="it-IT" dirty="0"/>
              <a:t>La Fenomenologia dello Spirito [1807]</a:t>
            </a:r>
            <a:br>
              <a:rPr lang="it-IT" dirty="0"/>
            </a:br>
            <a:r>
              <a:rPr lang="it-IT" dirty="0"/>
              <a:t>III parte : Filosofia dello Spirito [</a:t>
            </a:r>
            <a:r>
              <a:rPr lang="it-IT" i="1" dirty="0" err="1"/>
              <a:t>Philosophie</a:t>
            </a:r>
            <a:r>
              <a:rPr lang="it-IT" i="1" dirty="0"/>
              <a:t> </a:t>
            </a:r>
            <a:r>
              <a:rPr lang="it-IT" i="1" dirty="0" err="1"/>
              <a:t>des</a:t>
            </a:r>
            <a:r>
              <a:rPr lang="it-IT" i="1" dirty="0"/>
              <a:t> </a:t>
            </a:r>
            <a:r>
              <a:rPr lang="it-IT" i="1" dirty="0" err="1"/>
              <a:t>Geistes</a:t>
            </a:r>
            <a:r>
              <a:rPr lang="it-IT" dirty="0"/>
              <a:t>]</a:t>
            </a:r>
          </a:p>
          <a:p>
            <a:pPr marL="0" indent="0">
              <a:buNone/>
            </a:pPr>
            <a:endParaRPr lang="it-IT" dirty="0"/>
          </a:p>
          <a:p>
            <a:r>
              <a:rPr lang="it-IT" dirty="0"/>
              <a:t>1.  ARTE </a:t>
            </a:r>
            <a:r>
              <a:rPr lang="it-IT" dirty="0">
                <a:sym typeface="Wingdings" pitchFamily="2" charset="2"/>
              </a:rPr>
              <a:t> INTUIZIONE (</a:t>
            </a:r>
            <a:r>
              <a:rPr lang="it-IT" i="1" dirty="0" err="1">
                <a:sym typeface="Wingdings" pitchFamily="2" charset="2"/>
              </a:rPr>
              <a:t>Anschauung</a:t>
            </a:r>
            <a:r>
              <a:rPr lang="it-IT" dirty="0">
                <a:sym typeface="Wingdings" pitchFamily="2" charset="2"/>
              </a:rPr>
              <a:t> – </a:t>
            </a:r>
            <a:r>
              <a:rPr lang="it-IT" i="1" dirty="0" err="1">
                <a:sym typeface="Wingdings" pitchFamily="2" charset="2"/>
              </a:rPr>
              <a:t>Intus</a:t>
            </a:r>
            <a:r>
              <a:rPr lang="it-IT" i="1" dirty="0">
                <a:sym typeface="Wingdings" pitchFamily="2" charset="2"/>
              </a:rPr>
              <a:t> </a:t>
            </a:r>
            <a:r>
              <a:rPr lang="it-IT" i="1" dirty="0" err="1">
                <a:sym typeface="Wingdings" pitchFamily="2" charset="2"/>
              </a:rPr>
              <a:t>legere</a:t>
            </a:r>
            <a:r>
              <a:rPr lang="it-IT" dirty="0">
                <a:sym typeface="Wingdings" pitchFamily="2" charset="2"/>
              </a:rPr>
              <a:t>)</a:t>
            </a:r>
          </a:p>
          <a:p>
            <a:endParaRPr lang="it-IT" dirty="0">
              <a:sym typeface="Wingdings" pitchFamily="2" charset="2"/>
            </a:endParaRPr>
          </a:p>
          <a:p>
            <a:r>
              <a:rPr lang="it-IT" dirty="0">
                <a:sym typeface="Wingdings" pitchFamily="2" charset="2"/>
              </a:rPr>
              <a:t>2. RELIGIONE  RAPPRESENTAZIONE (</a:t>
            </a:r>
            <a:r>
              <a:rPr lang="it-IT" i="1" dirty="0" err="1">
                <a:sym typeface="Wingdings" pitchFamily="2" charset="2"/>
              </a:rPr>
              <a:t>Vorstellung</a:t>
            </a:r>
            <a:r>
              <a:rPr lang="it-IT" dirty="0">
                <a:sym typeface="Wingdings" pitchFamily="2" charset="2"/>
              </a:rPr>
              <a:t>)</a:t>
            </a:r>
          </a:p>
          <a:p>
            <a:endParaRPr lang="it-IT" dirty="0">
              <a:sym typeface="Wingdings" pitchFamily="2" charset="2"/>
            </a:endParaRPr>
          </a:p>
          <a:p>
            <a:r>
              <a:rPr lang="it-IT" dirty="0">
                <a:sym typeface="Wingdings" pitchFamily="2" charset="2"/>
              </a:rPr>
              <a:t>3. RAGIONE CONCETTO (</a:t>
            </a:r>
            <a:r>
              <a:rPr lang="it-IT" i="1" dirty="0" err="1">
                <a:sym typeface="Wingdings" pitchFamily="2" charset="2"/>
              </a:rPr>
              <a:t>Begriff</a:t>
            </a:r>
            <a:r>
              <a:rPr lang="it-IT" dirty="0">
                <a:sym typeface="Wingdings" pitchFamily="2" charset="2"/>
              </a:rPr>
              <a:t>)</a:t>
            </a:r>
          </a:p>
          <a:p>
            <a:pPr algn="just"/>
            <a:endParaRPr lang="it-IT" dirty="0"/>
          </a:p>
        </p:txBody>
      </p:sp>
    </p:spTree>
    <p:extLst>
      <p:ext uri="{BB962C8B-B14F-4D97-AF65-F5344CB8AC3E}">
        <p14:creationId xmlns:p14="http://schemas.microsoft.com/office/powerpoint/2010/main" val="98248892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B75DDB9-7176-93DE-2C73-053A7B032DAE}"/>
              </a:ext>
            </a:extLst>
          </p:cNvPr>
          <p:cNvSpPr>
            <a:spLocks noGrp="1"/>
          </p:cNvSpPr>
          <p:nvPr>
            <p:ph type="title"/>
          </p:nvPr>
        </p:nvSpPr>
        <p:spPr/>
        <p:txBody>
          <a:bodyPr/>
          <a:lstStyle/>
          <a:p>
            <a:r>
              <a:rPr lang="it-IT" dirty="0"/>
              <a:t>La religione come rappresentazione in G.W.F .Hegel</a:t>
            </a:r>
          </a:p>
        </p:txBody>
      </p:sp>
      <p:sp>
        <p:nvSpPr>
          <p:cNvPr id="3" name="Segnaposto contenuto 2">
            <a:extLst>
              <a:ext uri="{FF2B5EF4-FFF2-40B4-BE49-F238E27FC236}">
                <a16:creationId xmlns:a16="http://schemas.microsoft.com/office/drawing/2014/main" id="{B8D28EAD-3687-F81B-C335-6B00F3FEC799}"/>
              </a:ext>
            </a:extLst>
          </p:cNvPr>
          <p:cNvSpPr>
            <a:spLocks noGrp="1"/>
          </p:cNvSpPr>
          <p:nvPr>
            <p:ph idx="1"/>
          </p:nvPr>
        </p:nvSpPr>
        <p:spPr/>
        <p:txBody>
          <a:bodyPr>
            <a:normAutofit/>
          </a:bodyPr>
          <a:lstStyle/>
          <a:p>
            <a:pPr algn="just"/>
            <a:r>
              <a:rPr lang="it-IT" sz="2800" b="1" dirty="0"/>
              <a:t>"</a:t>
            </a:r>
            <a:r>
              <a:rPr lang="it-IT" sz="2800" i="1" dirty="0" err="1"/>
              <a:t>Vorstellung</a:t>
            </a:r>
            <a:r>
              <a:rPr lang="it-IT" sz="2800" b="1" dirty="0"/>
              <a:t>"</a:t>
            </a:r>
            <a:r>
              <a:rPr lang="it-IT" sz="2800" dirty="0"/>
              <a:t> = è un livello del pensiero in cui i contenuti non sono ancora pienamente concettuali. Essi sono i simboli, miti o metafore; vengono rappresentati in forma sensibile o immaginativa [immagini]. </a:t>
            </a:r>
          </a:p>
          <a:p>
            <a:pPr algn="just"/>
            <a:r>
              <a:rPr lang="it-IT" sz="2800" dirty="0"/>
              <a:t>È una forma di pensiero intermedia tra la semplice intuizione sensibile, come l’arte, e il pensiero concettuale puro, come la filosofia.</a:t>
            </a:r>
          </a:p>
        </p:txBody>
      </p:sp>
    </p:spTree>
    <p:extLst>
      <p:ext uri="{BB962C8B-B14F-4D97-AF65-F5344CB8AC3E}">
        <p14:creationId xmlns:p14="http://schemas.microsoft.com/office/powerpoint/2010/main" val="2082126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41866-D09B-9C67-625D-BE8F315483CD}"/>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3E537C2F-A57A-EA21-1A1B-327213DA586D}"/>
              </a:ext>
            </a:extLst>
          </p:cNvPr>
          <p:cNvSpPr>
            <a:spLocks noGrp="1"/>
          </p:cNvSpPr>
          <p:nvPr>
            <p:ph type="title"/>
          </p:nvPr>
        </p:nvSpPr>
        <p:spPr>
          <a:xfrm>
            <a:off x="1610436" y="365125"/>
            <a:ext cx="7956646" cy="1325563"/>
          </a:xfrm>
        </p:spPr>
        <p:txBody>
          <a:bodyPr>
            <a:normAutofit/>
          </a:bodyPr>
          <a:lstStyle/>
          <a:p>
            <a:r>
              <a:rPr lang="it-IT" sz="2800" dirty="0"/>
              <a:t>La prima fase</a:t>
            </a:r>
          </a:p>
        </p:txBody>
      </p:sp>
      <p:sp>
        <p:nvSpPr>
          <p:cNvPr id="3" name="Segnaposto contenuto 2">
            <a:extLst>
              <a:ext uri="{FF2B5EF4-FFF2-40B4-BE49-F238E27FC236}">
                <a16:creationId xmlns:a16="http://schemas.microsoft.com/office/drawing/2014/main" id="{CB99EBBC-54F1-70C8-098B-AA21539CB02E}"/>
              </a:ext>
            </a:extLst>
          </p:cNvPr>
          <p:cNvSpPr>
            <a:spLocks noGrp="1"/>
          </p:cNvSpPr>
          <p:nvPr>
            <p:ph idx="1"/>
          </p:nvPr>
        </p:nvSpPr>
        <p:spPr>
          <a:xfrm>
            <a:off x="838200" y="1825624"/>
            <a:ext cx="8728881" cy="4052661"/>
          </a:xfrm>
          <a:ln w="28575">
            <a:solidFill>
              <a:srgbClr val="FFC000"/>
            </a:solidFill>
          </a:ln>
        </p:spPr>
        <p:txBody>
          <a:bodyPr>
            <a:noAutofit/>
          </a:bodyPr>
          <a:lstStyle/>
          <a:p>
            <a:pPr marL="0" indent="0" algn="just">
              <a:lnSpc>
                <a:spcPct val="110000"/>
              </a:lnSpc>
              <a:buNone/>
            </a:pPr>
            <a:r>
              <a:rPr lang="it-IT" sz="2800" dirty="0">
                <a:latin typeface="Bookman Old Style" panose="02050604050505020204" pitchFamily="18" charset="0"/>
              </a:rPr>
              <a:t>Il carattere innovativo dell’azione e della predicazione di Gesù non è classificabile né come giudaismo né come ellenismo. Solo successivamente la Chiesa sarà interessata a un processo di ellenizzazione (=</a:t>
            </a:r>
            <a:r>
              <a:rPr lang="it-IT" sz="2800" dirty="0" err="1">
                <a:latin typeface="Bookman Old Style" panose="02050604050505020204" pitchFamily="18" charset="0"/>
              </a:rPr>
              <a:t>cattolicizzazione</a:t>
            </a:r>
            <a:r>
              <a:rPr lang="it-IT" sz="2800" dirty="0">
                <a:latin typeface="Bookman Old Style" panose="02050604050505020204" pitchFamily="18" charset="0"/>
              </a:rPr>
              <a:t>) che ne traviserà il messaggio originario.</a:t>
            </a:r>
          </a:p>
        </p:txBody>
      </p:sp>
      <p:pic>
        <p:nvPicPr>
          <p:cNvPr id="4" name="Immagine 3">
            <a:extLst>
              <a:ext uri="{FF2B5EF4-FFF2-40B4-BE49-F238E27FC236}">
                <a16:creationId xmlns:a16="http://schemas.microsoft.com/office/drawing/2014/main" id="{3013F2CB-3ED2-66EC-B77E-F4D3C865A2F1}"/>
              </a:ext>
            </a:extLst>
          </p:cNvPr>
          <p:cNvPicPr>
            <a:picLocks noChangeAspect="1"/>
          </p:cNvPicPr>
          <p:nvPr/>
        </p:nvPicPr>
        <p:blipFill>
          <a:blip r:embed="rId2"/>
          <a:stretch>
            <a:fillRect/>
          </a:stretch>
        </p:blipFill>
        <p:spPr>
          <a:xfrm>
            <a:off x="10448925" y="2458131"/>
            <a:ext cx="1743075" cy="2619375"/>
          </a:xfrm>
          <a:prstGeom prst="rect">
            <a:avLst/>
          </a:prstGeom>
        </p:spPr>
      </p:pic>
    </p:spTree>
    <p:extLst>
      <p:ext uri="{BB962C8B-B14F-4D97-AF65-F5344CB8AC3E}">
        <p14:creationId xmlns:p14="http://schemas.microsoft.com/office/powerpoint/2010/main" val="36396775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15B8A4D-6D06-AE13-758A-46E6E63A93C3}"/>
              </a:ext>
            </a:extLst>
          </p:cNvPr>
          <p:cNvSpPr>
            <a:spLocks noGrp="1"/>
          </p:cNvSpPr>
          <p:nvPr>
            <p:ph type="title"/>
          </p:nvPr>
        </p:nvSpPr>
        <p:spPr/>
        <p:txBody>
          <a:bodyPr>
            <a:normAutofit/>
          </a:bodyPr>
          <a:lstStyle/>
          <a:p>
            <a:pPr algn="ctr"/>
            <a:r>
              <a:rPr lang="it-IT" i="1" cap="none" dirty="0"/>
              <a:t>Le conseguenze della ricerca storico – liberale per l’ecclesiologia</a:t>
            </a:r>
            <a:endParaRPr lang="it-IT" dirty="0"/>
          </a:p>
        </p:txBody>
      </p:sp>
      <p:sp>
        <p:nvSpPr>
          <p:cNvPr id="3" name="Segnaposto contenuto 2">
            <a:extLst>
              <a:ext uri="{FF2B5EF4-FFF2-40B4-BE49-F238E27FC236}">
                <a16:creationId xmlns:a16="http://schemas.microsoft.com/office/drawing/2014/main" id="{99402816-3272-E618-389A-2B3CCF1467F9}"/>
              </a:ext>
            </a:extLst>
          </p:cNvPr>
          <p:cNvSpPr>
            <a:spLocks noGrp="1"/>
          </p:cNvSpPr>
          <p:nvPr>
            <p:ph idx="1"/>
          </p:nvPr>
        </p:nvSpPr>
        <p:spPr/>
        <p:txBody>
          <a:bodyPr>
            <a:normAutofit lnSpcReduction="10000"/>
          </a:bodyPr>
          <a:lstStyle/>
          <a:p>
            <a:pPr algn="just"/>
            <a:r>
              <a:rPr lang="it-IT" sz="1800" kern="0" dirty="0">
                <a:effectLst/>
                <a:highlight>
                  <a:srgbClr val="00FFFF"/>
                </a:highlight>
                <a:latin typeface="Calisto MT" panose="02040603050505030304" pitchFamily="18" charset="77"/>
                <a:ea typeface="Times New Roman" panose="02020603050405020304" pitchFamily="18" charset="0"/>
                <a:cs typeface="Times New Roman" panose="02020603050405020304" pitchFamily="18" charset="0"/>
              </a:rPr>
              <a:t>1. La ricerca </a:t>
            </a:r>
            <a:r>
              <a:rPr lang="it-IT" sz="1800" i="1" kern="0" dirty="0">
                <a:effectLst/>
                <a:highlight>
                  <a:srgbClr val="00FFFF"/>
                </a:highlight>
                <a:latin typeface="Calisto MT" panose="02040603050505030304" pitchFamily="18" charset="77"/>
                <a:ea typeface="Times New Roman" panose="02020603050405020304" pitchFamily="18" charset="0"/>
                <a:cs typeface="Times New Roman" panose="02020603050405020304" pitchFamily="18" charset="0"/>
              </a:rPr>
              <a:t>storico-liberale</a:t>
            </a:r>
            <a:r>
              <a:rPr lang="it-IT" sz="1800" kern="0" dirty="0">
                <a:effectLst/>
                <a:highlight>
                  <a:srgbClr val="00FFFF"/>
                </a:highlight>
                <a:latin typeface="Calisto MT" panose="02040603050505030304" pitchFamily="18" charset="77"/>
                <a:ea typeface="Times New Roman" panose="02020603050405020304" pitchFamily="18" charset="0"/>
                <a:cs typeface="Times New Roman" panose="02020603050405020304" pitchFamily="18" charset="0"/>
              </a:rPr>
              <a:t> (1900) </a:t>
            </a:r>
            <a:r>
              <a:rPr lang="it-IT" sz="1800" kern="0" dirty="0">
                <a:effectLst/>
                <a:latin typeface="Calisto MT" panose="02040603050505030304" pitchFamily="18" charset="77"/>
                <a:ea typeface="Times New Roman" panose="02020603050405020304" pitchFamily="18" charset="0"/>
                <a:cs typeface="Times New Roman" panose="02020603050405020304" pitchFamily="18" charset="0"/>
              </a:rPr>
              <a:t>iniziata dalle celebri lezioni di A. von Harnack all’Università di Berlino e proseguita dal teologo </a:t>
            </a:r>
            <a:r>
              <a:rPr lang="it-IT" sz="1800" kern="0" dirty="0" err="1">
                <a:effectLst/>
                <a:latin typeface="Calisto MT" panose="02040603050505030304" pitchFamily="18" charset="77"/>
                <a:ea typeface="Times New Roman" panose="02020603050405020304" pitchFamily="18" charset="0"/>
                <a:cs typeface="Times New Roman" panose="02020603050405020304" pitchFamily="18" charset="0"/>
              </a:rPr>
              <a:t>R</a:t>
            </a:r>
            <a:r>
              <a:rPr lang="it-IT" sz="1800" kern="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kern="0" dirty="0" err="1">
                <a:effectLst/>
                <a:latin typeface="Calisto MT" panose="02040603050505030304" pitchFamily="18" charset="77"/>
                <a:ea typeface="Times New Roman" panose="02020603050405020304" pitchFamily="18" charset="0"/>
                <a:cs typeface="Times New Roman" panose="02020603050405020304" pitchFamily="18" charset="0"/>
              </a:rPr>
              <a:t>Bultmann</a:t>
            </a:r>
            <a:r>
              <a:rPr lang="it-IT" sz="1800" kern="0" dirty="0">
                <a:effectLst/>
                <a:latin typeface="Calisto MT" panose="02040603050505030304" pitchFamily="18" charset="77"/>
                <a:ea typeface="Times New Roman" panose="02020603050405020304" pitchFamily="18" charset="0"/>
                <a:cs typeface="Times New Roman" panose="02020603050405020304" pitchFamily="18" charset="0"/>
              </a:rPr>
              <a:t>, che ribadirà fermamente il divario tra il Gesù storico e il Cristo della fede. In questa prospettiva, si muoveranno tutti gli esponenti della </a:t>
            </a:r>
            <a:r>
              <a:rPr lang="it-IT" i="1" kern="0" dirty="0" err="1">
                <a:latin typeface="Calisto MT" panose="02040603050505030304" pitchFamily="18" charset="77"/>
                <a:ea typeface="Times New Roman" panose="02020603050405020304" pitchFamily="18" charset="0"/>
                <a:cs typeface="Times New Roman" panose="02020603050405020304" pitchFamily="18" charset="0"/>
              </a:rPr>
              <a:t>F</a:t>
            </a:r>
            <a:r>
              <a:rPr lang="it-IT" sz="1800" i="1" kern="0" dirty="0" err="1">
                <a:effectLst/>
                <a:latin typeface="Calisto MT" panose="02040603050505030304" pitchFamily="18" charset="77"/>
                <a:ea typeface="Times New Roman" panose="02020603050405020304" pitchFamily="18" charset="0"/>
                <a:cs typeface="Times New Roman" panose="02020603050405020304" pitchFamily="18" charset="0"/>
              </a:rPr>
              <a:t>ormgeschichtliche</a:t>
            </a:r>
            <a:r>
              <a:rPr lang="it-IT" sz="1800" i="1" kern="0" dirty="0">
                <a:effectLst/>
                <a:latin typeface="Calisto MT" panose="02040603050505030304" pitchFamily="18" charset="77"/>
                <a:ea typeface="Times New Roman" panose="02020603050405020304" pitchFamily="18" charset="0"/>
                <a:cs typeface="Times New Roman" panose="02020603050405020304" pitchFamily="18" charset="0"/>
              </a:rPr>
              <a:t> </a:t>
            </a:r>
            <a:r>
              <a:rPr lang="it-IT" sz="1800" i="1" kern="0" dirty="0" err="1">
                <a:effectLst/>
                <a:latin typeface="Calisto MT" panose="02040603050505030304" pitchFamily="18" charset="77"/>
                <a:ea typeface="Times New Roman" panose="02020603050405020304" pitchFamily="18" charset="0"/>
                <a:cs typeface="Times New Roman" panose="02020603050405020304" pitchFamily="18" charset="0"/>
              </a:rPr>
              <a:t>Methode</a:t>
            </a:r>
            <a:r>
              <a:rPr lang="it-IT" sz="1800" kern="0" dirty="0">
                <a:effectLst/>
                <a:latin typeface="Calisto MT" panose="02040603050505030304" pitchFamily="18" charset="77"/>
                <a:ea typeface="Times New Roman" panose="02020603050405020304" pitchFamily="18" charset="0"/>
                <a:cs typeface="Times New Roman" panose="02020603050405020304" pitchFamily="18" charset="0"/>
              </a:rPr>
              <a:t>. Questi autori sostengono l’ipotesi che nella predicazione evangelica di Gesù non ci sia alcuna forma di Chiesa organizzata; inoltre presentano un’interpretazione individualistica dell’annuncio del </a:t>
            </a:r>
            <a:r>
              <a:rPr lang="it-IT" sz="1800" i="1" kern="0" dirty="0" err="1">
                <a:effectLst/>
                <a:latin typeface="Calisto MT" panose="02040603050505030304" pitchFamily="18" charset="77"/>
                <a:ea typeface="Times New Roman" panose="02020603050405020304" pitchFamily="18" charset="0"/>
                <a:cs typeface="Times New Roman" panose="02020603050405020304" pitchFamily="18" charset="0"/>
              </a:rPr>
              <a:t>Regnum</a:t>
            </a:r>
            <a:r>
              <a:rPr lang="it-IT" sz="1800" i="1" kern="0" dirty="0">
                <a:effectLst/>
                <a:latin typeface="Calisto MT" panose="02040603050505030304" pitchFamily="18" charset="77"/>
                <a:ea typeface="Times New Roman" panose="02020603050405020304" pitchFamily="18" charset="0"/>
                <a:cs typeface="Times New Roman" panose="02020603050405020304" pitchFamily="18" charset="0"/>
              </a:rPr>
              <a:t> Dei </a:t>
            </a:r>
            <a:r>
              <a:rPr lang="it-IT" sz="1800" kern="0" dirty="0">
                <a:effectLst/>
                <a:latin typeface="Calisto MT" panose="02040603050505030304" pitchFamily="18" charset="77"/>
                <a:ea typeface="Times New Roman" panose="02020603050405020304" pitchFamily="18" charset="0"/>
                <a:cs typeface="Times New Roman" panose="02020603050405020304" pitchFamily="18" charset="0"/>
              </a:rPr>
              <a:t>(nucleo originario della predicazione di Gesù). Secondo von Harnack </a:t>
            </a:r>
            <a:r>
              <a:rPr lang="it-IT" kern="0" dirty="0">
                <a:latin typeface="Calisto MT" panose="02040603050505030304" pitchFamily="18" charset="77"/>
                <a:ea typeface="Times New Roman" panose="02020603050405020304" pitchFamily="18" charset="0"/>
                <a:cs typeface="Times New Roman" panose="02020603050405020304" pitchFamily="18" charset="0"/>
              </a:rPr>
              <a:t>la Chiesa</a:t>
            </a:r>
            <a:r>
              <a:rPr lang="it-IT" sz="1800" kern="0" dirty="0">
                <a:effectLst/>
                <a:latin typeface="Calisto MT" panose="02040603050505030304" pitchFamily="18" charset="77"/>
                <a:ea typeface="Times New Roman" panose="02020603050405020304" pitchFamily="18" charset="0"/>
                <a:cs typeface="Times New Roman" panose="02020603050405020304" pitchFamily="18" charset="0"/>
              </a:rPr>
              <a:t>, nella configurazione datale dal Cattolicesimo, si formò sotto l’influsso dell’ellenismo. Infine, l’idea di una Comunità/Chiesa dissociata dal Giudaismo non era – secondo von Harnack – nelle intenzioni di Gesù.</a:t>
            </a:r>
          </a:p>
          <a:p>
            <a:pPr algn="just"/>
            <a:r>
              <a:rPr lang="it-IT" sz="1500" dirty="0">
                <a:effectLst/>
                <a:latin typeface="Calisto MT" panose="02040603050505030304" pitchFamily="18" charset="77"/>
                <a:ea typeface="Times New Roman" panose="02020603050405020304" pitchFamily="18" charset="0"/>
              </a:rPr>
              <a:t>La raccolta delle lezioni tenute all’Università di Berlino, nel semestre invernale del 1899-1900, sono raccolte nel volume dal titolo: </a:t>
            </a:r>
            <a:r>
              <a:rPr lang="it-IT" sz="1500" i="1" dirty="0" err="1">
                <a:effectLst/>
                <a:latin typeface="Calisto MT" panose="02040603050505030304" pitchFamily="18" charset="77"/>
                <a:ea typeface="Times New Roman" panose="02020603050405020304" pitchFamily="18" charset="0"/>
              </a:rPr>
              <a:t>Das</a:t>
            </a:r>
            <a:r>
              <a:rPr lang="it-IT" sz="1500" i="1" dirty="0">
                <a:effectLst/>
                <a:latin typeface="Calisto MT" panose="02040603050505030304" pitchFamily="18" charset="77"/>
                <a:ea typeface="Times New Roman" panose="02020603050405020304" pitchFamily="18" charset="0"/>
              </a:rPr>
              <a:t> </a:t>
            </a:r>
            <a:r>
              <a:rPr lang="it-IT" sz="1500" i="1" dirty="0" err="1">
                <a:effectLst/>
                <a:latin typeface="Calisto MT" panose="02040603050505030304" pitchFamily="18" charset="77"/>
                <a:ea typeface="Times New Roman" panose="02020603050405020304" pitchFamily="18" charset="0"/>
              </a:rPr>
              <a:t>Wesen</a:t>
            </a:r>
            <a:r>
              <a:rPr lang="it-IT" sz="1500" i="1" dirty="0">
                <a:effectLst/>
                <a:latin typeface="Calisto MT" panose="02040603050505030304" pitchFamily="18" charset="77"/>
                <a:ea typeface="Times New Roman" panose="02020603050405020304" pitchFamily="18" charset="0"/>
              </a:rPr>
              <a:t> </a:t>
            </a:r>
            <a:r>
              <a:rPr lang="it-IT" sz="1500" i="1" dirty="0" err="1">
                <a:effectLst/>
                <a:latin typeface="Calisto MT" panose="02040603050505030304" pitchFamily="18" charset="77"/>
                <a:ea typeface="Times New Roman" panose="02020603050405020304" pitchFamily="18" charset="0"/>
              </a:rPr>
              <a:t>des</a:t>
            </a:r>
            <a:r>
              <a:rPr lang="it-IT" sz="1500" i="1" dirty="0">
                <a:effectLst/>
                <a:latin typeface="Calisto MT" panose="02040603050505030304" pitchFamily="18" charset="77"/>
                <a:ea typeface="Times New Roman" panose="02020603050405020304" pitchFamily="18" charset="0"/>
              </a:rPr>
              <a:t> </a:t>
            </a:r>
            <a:r>
              <a:rPr lang="it-IT" sz="1500" i="1" dirty="0" err="1">
                <a:effectLst/>
                <a:latin typeface="Calisto MT" panose="02040603050505030304" pitchFamily="18" charset="77"/>
                <a:ea typeface="Times New Roman" panose="02020603050405020304" pitchFamily="18" charset="0"/>
              </a:rPr>
              <a:t>Christentums</a:t>
            </a:r>
            <a:r>
              <a:rPr lang="it-IT" sz="1500" i="1" dirty="0">
                <a:effectLst/>
                <a:latin typeface="Calisto MT" panose="02040603050505030304" pitchFamily="18" charset="77"/>
                <a:ea typeface="Times New Roman" panose="02020603050405020304" pitchFamily="18" charset="0"/>
              </a:rPr>
              <a:t>, </a:t>
            </a:r>
            <a:r>
              <a:rPr lang="it-IT" sz="1500" dirty="0">
                <a:effectLst/>
                <a:latin typeface="Calisto MT" panose="02040603050505030304" pitchFamily="18" charset="77"/>
                <a:ea typeface="Times New Roman" panose="02020603050405020304" pitchFamily="18" charset="0"/>
              </a:rPr>
              <a:t>J.C. </a:t>
            </a:r>
            <a:r>
              <a:rPr lang="it-IT" sz="1500" dirty="0" err="1">
                <a:effectLst/>
                <a:latin typeface="Calisto MT" panose="02040603050505030304" pitchFamily="18" charset="77"/>
                <a:ea typeface="Times New Roman" panose="02020603050405020304" pitchFamily="18" charset="0"/>
              </a:rPr>
              <a:t>Hinrich</a:t>
            </a:r>
            <a:r>
              <a:rPr lang="it-IT" sz="1500" dirty="0">
                <a:effectLst/>
                <a:latin typeface="Calisto MT" panose="02040603050505030304" pitchFamily="18" charset="77"/>
                <a:ea typeface="Times New Roman" panose="02020603050405020304" pitchFamily="18" charset="0"/>
              </a:rPr>
              <a:t>, Leipzig 1901. Questa “essenza del cristianesimo”, secondo von Harnack, può essere raggiunta grazie alla ricostruzione dell’ipotetica “fonte </a:t>
            </a:r>
            <a:r>
              <a:rPr lang="it-IT" sz="1500" dirty="0" err="1">
                <a:effectLst/>
                <a:latin typeface="Calisto MT" panose="02040603050505030304" pitchFamily="18" charset="77"/>
                <a:ea typeface="Times New Roman" panose="02020603050405020304" pitchFamily="18" charset="0"/>
              </a:rPr>
              <a:t>Q</a:t>
            </a:r>
            <a:r>
              <a:rPr lang="it-IT" sz="1500" dirty="0">
                <a:effectLst/>
                <a:latin typeface="Calisto MT" panose="02040603050505030304" pitchFamily="18" charset="77"/>
                <a:ea typeface="Times New Roman" panose="02020603050405020304" pitchFamily="18" charset="0"/>
              </a:rPr>
              <a:t>” [raccolta di </a:t>
            </a:r>
            <a:r>
              <a:rPr lang="it-IT" sz="1500" i="1" dirty="0" err="1">
                <a:effectLst/>
                <a:latin typeface="Calisto MT" panose="02040603050505030304" pitchFamily="18" charset="77"/>
                <a:ea typeface="Times New Roman" panose="02020603050405020304" pitchFamily="18" charset="0"/>
              </a:rPr>
              <a:t>lóghia</a:t>
            </a:r>
            <a:r>
              <a:rPr lang="it-IT" sz="1500" dirty="0">
                <a:effectLst/>
                <a:latin typeface="Calisto MT" panose="02040603050505030304" pitchFamily="18" charset="77"/>
                <a:ea typeface="Times New Roman" panose="02020603050405020304" pitchFamily="18" charset="0"/>
              </a:rPr>
              <a:t> o discorsi “autentici” di Gesù], già ipotizzata da </a:t>
            </a:r>
            <a:r>
              <a:rPr lang="it-IT" sz="1500" dirty="0" err="1">
                <a:effectLst/>
                <a:latin typeface="Calisto MT" panose="02040603050505030304" pitchFamily="18" charset="77"/>
                <a:ea typeface="Times New Roman" panose="02020603050405020304" pitchFamily="18" charset="0"/>
              </a:rPr>
              <a:t>J</a:t>
            </a:r>
            <a:r>
              <a:rPr lang="it-IT" sz="1500" dirty="0">
                <a:effectLst/>
                <a:latin typeface="Calisto MT" panose="02040603050505030304" pitchFamily="18" charset="77"/>
                <a:ea typeface="Times New Roman" panose="02020603050405020304" pitchFamily="18" charset="0"/>
              </a:rPr>
              <a:t>. </a:t>
            </a:r>
            <a:r>
              <a:rPr lang="it-IT" sz="1500" dirty="0" err="1">
                <a:effectLst/>
                <a:latin typeface="Calisto MT" panose="02040603050505030304" pitchFamily="18" charset="77"/>
                <a:ea typeface="Times New Roman" panose="02020603050405020304" pitchFamily="18" charset="0"/>
              </a:rPr>
              <a:t>Weiß</a:t>
            </a:r>
            <a:r>
              <a:rPr lang="it-IT" sz="1500" dirty="0">
                <a:effectLst/>
                <a:latin typeface="Calisto MT" panose="02040603050505030304" pitchFamily="18" charset="77"/>
                <a:ea typeface="Times New Roman" panose="02020603050405020304" pitchFamily="18" charset="0"/>
              </a:rPr>
              <a:t> nel 1890. Un caso letterario analogo a </a:t>
            </a:r>
            <a:r>
              <a:rPr lang="it-IT" sz="1500" dirty="0" err="1">
                <a:effectLst/>
                <a:latin typeface="Calisto MT" panose="02040603050505030304" pitchFamily="18" charset="77"/>
                <a:ea typeface="Times New Roman" panose="02020603050405020304" pitchFamily="18" charset="0"/>
              </a:rPr>
              <a:t>Q</a:t>
            </a:r>
            <a:r>
              <a:rPr lang="it-IT" sz="1500" dirty="0">
                <a:effectLst/>
                <a:latin typeface="Calisto MT" panose="02040603050505030304" pitchFamily="18" charset="77"/>
                <a:ea typeface="Times New Roman" panose="02020603050405020304" pitchFamily="18" charset="0"/>
              </a:rPr>
              <a:t> è il </a:t>
            </a:r>
            <a:r>
              <a:rPr lang="it-IT" sz="1500" i="1" dirty="0">
                <a:effectLst/>
                <a:latin typeface="Calisto MT" panose="02040603050505030304" pitchFamily="18" charset="77"/>
                <a:ea typeface="Times New Roman" panose="02020603050405020304" pitchFamily="18" charset="0"/>
              </a:rPr>
              <a:t>Vangelo di</a:t>
            </a:r>
            <a:r>
              <a:rPr lang="it-IT" sz="1500" dirty="0">
                <a:effectLst/>
                <a:latin typeface="Calisto MT" panose="02040603050505030304" pitchFamily="18" charset="77"/>
                <a:ea typeface="Times New Roman" panose="02020603050405020304" pitchFamily="18" charset="0"/>
              </a:rPr>
              <a:t> </a:t>
            </a:r>
            <a:r>
              <a:rPr lang="it-IT" sz="1500" i="1" dirty="0">
                <a:effectLst/>
                <a:latin typeface="Calisto MT" panose="02040603050505030304" pitchFamily="18" charset="77"/>
                <a:ea typeface="Times New Roman" panose="02020603050405020304" pitchFamily="18" charset="0"/>
              </a:rPr>
              <a:t>Tommaso.</a:t>
            </a:r>
            <a:endParaRPr lang="it-IT" sz="1500" i="1" dirty="0"/>
          </a:p>
        </p:txBody>
      </p:sp>
    </p:spTree>
    <p:extLst>
      <p:ext uri="{BB962C8B-B14F-4D97-AF65-F5344CB8AC3E}">
        <p14:creationId xmlns:p14="http://schemas.microsoft.com/office/powerpoint/2010/main" val="198624387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8554483-363F-6314-2494-E11392895D35}"/>
              </a:ext>
            </a:extLst>
          </p:cNvPr>
          <p:cNvSpPr>
            <a:spLocks noGrp="1"/>
          </p:cNvSpPr>
          <p:nvPr>
            <p:ph type="title"/>
          </p:nvPr>
        </p:nvSpPr>
        <p:spPr/>
        <p:txBody>
          <a:bodyPr/>
          <a:lstStyle/>
          <a:p>
            <a:r>
              <a:rPr lang="it-IT" dirty="0"/>
              <a:t>La terza ricerca storica su Gesù</a:t>
            </a:r>
          </a:p>
        </p:txBody>
      </p:sp>
      <p:sp>
        <p:nvSpPr>
          <p:cNvPr id="3" name="Segnaposto contenuto 2">
            <a:extLst>
              <a:ext uri="{FF2B5EF4-FFF2-40B4-BE49-F238E27FC236}">
                <a16:creationId xmlns:a16="http://schemas.microsoft.com/office/drawing/2014/main" id="{948786BE-9840-B00F-10BF-99FA024AB3FE}"/>
              </a:ext>
            </a:extLst>
          </p:cNvPr>
          <p:cNvSpPr>
            <a:spLocks noGrp="1"/>
          </p:cNvSpPr>
          <p:nvPr>
            <p:ph idx="1"/>
          </p:nvPr>
        </p:nvSpPr>
        <p:spPr/>
        <p:txBody>
          <a:bodyPr>
            <a:normAutofit lnSpcReduction="10000"/>
          </a:bodyPr>
          <a:lstStyle/>
          <a:p>
            <a:pPr algn="just"/>
            <a:r>
              <a:rPr lang="it-IT" sz="3200" dirty="0"/>
              <a:t>1. </a:t>
            </a:r>
            <a:r>
              <a:rPr lang="it-IT" sz="3200" dirty="0">
                <a:highlight>
                  <a:srgbClr val="00FFFF"/>
                </a:highlight>
              </a:rPr>
              <a:t>E.P. Sanders </a:t>
            </a:r>
            <a:r>
              <a:rPr lang="it-IT" sz="3200" dirty="0"/>
              <a:t>colloca Gesù nell’ampio contesto del giudaismo. Per il </a:t>
            </a:r>
            <a:r>
              <a:rPr lang="it-IT" sz="3200" i="1" dirty="0"/>
              <a:t>Jesus Seminar </a:t>
            </a:r>
            <a:r>
              <a:rPr lang="it-IT" sz="3200" dirty="0"/>
              <a:t>il Gesù storico dev’essere non ebreo per il criterio della discontinuità per Sanders sarebbe una contraddizione. Fondamentale, per Sanders, anche la dimensione escatologico-apocalittica del messaggio di Gesù.</a:t>
            </a:r>
            <a:endParaRPr lang="it-IT" sz="3200" i="1" dirty="0"/>
          </a:p>
        </p:txBody>
      </p:sp>
    </p:spTree>
    <p:extLst>
      <p:ext uri="{BB962C8B-B14F-4D97-AF65-F5344CB8AC3E}">
        <p14:creationId xmlns:p14="http://schemas.microsoft.com/office/powerpoint/2010/main" val="26593693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FE9D305-3FAF-6B66-69D8-5B18C7B55CA8}"/>
              </a:ext>
            </a:extLst>
          </p:cNvPr>
          <p:cNvSpPr>
            <a:spLocks noGrp="1"/>
          </p:cNvSpPr>
          <p:nvPr>
            <p:ph type="title"/>
          </p:nvPr>
        </p:nvSpPr>
        <p:spPr/>
        <p:txBody>
          <a:bodyPr/>
          <a:lstStyle/>
          <a:p>
            <a:r>
              <a:rPr lang="it-IT" dirty="0"/>
              <a:t>La terza ricerca storica su Gesù</a:t>
            </a:r>
          </a:p>
        </p:txBody>
      </p:sp>
      <p:sp>
        <p:nvSpPr>
          <p:cNvPr id="3" name="Segnaposto contenuto 2">
            <a:extLst>
              <a:ext uri="{FF2B5EF4-FFF2-40B4-BE49-F238E27FC236}">
                <a16:creationId xmlns:a16="http://schemas.microsoft.com/office/drawing/2014/main" id="{E6990F2E-4F54-C52E-30F0-2A3EE867AEF8}"/>
              </a:ext>
            </a:extLst>
          </p:cNvPr>
          <p:cNvSpPr>
            <a:spLocks noGrp="1"/>
          </p:cNvSpPr>
          <p:nvPr>
            <p:ph idx="1"/>
          </p:nvPr>
        </p:nvSpPr>
        <p:spPr/>
        <p:txBody>
          <a:bodyPr>
            <a:normAutofit/>
          </a:bodyPr>
          <a:lstStyle/>
          <a:p>
            <a:pPr algn="just"/>
            <a:r>
              <a:rPr lang="it-IT" sz="3200" dirty="0">
                <a:highlight>
                  <a:srgbClr val="00FFFF"/>
                </a:highlight>
              </a:rPr>
              <a:t>J.P. Meier </a:t>
            </a:r>
            <a:r>
              <a:rPr lang="it-IT" sz="3200" dirty="0"/>
              <a:t>sostiene che Gesù è un </a:t>
            </a:r>
            <a:r>
              <a:rPr lang="it-IT" sz="3200" i="1" dirty="0"/>
              <a:t>ebreo marginale. </a:t>
            </a:r>
            <a:r>
              <a:rPr lang="it-IT" sz="3200" dirty="0"/>
              <a:t>La sua proposta si muove tra la posizione estrema del </a:t>
            </a:r>
            <a:r>
              <a:rPr lang="it-IT" sz="3200" i="1" dirty="0"/>
              <a:t>Jesus Seminar</a:t>
            </a:r>
            <a:r>
              <a:rPr lang="it-IT" sz="3200" dirty="0"/>
              <a:t> e quella di un Gesù</a:t>
            </a:r>
            <a:r>
              <a:rPr lang="it-IT" sz="3200" i="1" dirty="0"/>
              <a:t> totalmente ebreo</a:t>
            </a:r>
            <a:r>
              <a:rPr lang="it-IT" sz="3200" dirty="0"/>
              <a:t> di E.P. Sanders.</a:t>
            </a:r>
          </a:p>
        </p:txBody>
      </p:sp>
    </p:spTree>
    <p:extLst>
      <p:ext uri="{BB962C8B-B14F-4D97-AF65-F5344CB8AC3E}">
        <p14:creationId xmlns:p14="http://schemas.microsoft.com/office/powerpoint/2010/main" val="38227477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BB008B72-0C84-FDFC-3425-B196A5E1C20C}"/>
              </a:ext>
            </a:extLst>
          </p:cNvPr>
          <p:cNvSpPr>
            <a:spLocks noGrp="1"/>
          </p:cNvSpPr>
          <p:nvPr>
            <p:ph type="title"/>
          </p:nvPr>
        </p:nvSpPr>
        <p:spPr/>
        <p:txBody>
          <a:bodyPr/>
          <a:lstStyle/>
          <a:p>
            <a:r>
              <a:rPr lang="it-IT" dirty="0"/>
              <a:t>Nuove acquisizioni per la ricerca su Gesù</a:t>
            </a:r>
          </a:p>
        </p:txBody>
      </p:sp>
      <p:sp>
        <p:nvSpPr>
          <p:cNvPr id="3" name="Segnaposto contenuto 2">
            <a:extLst>
              <a:ext uri="{FF2B5EF4-FFF2-40B4-BE49-F238E27FC236}">
                <a16:creationId xmlns:a16="http://schemas.microsoft.com/office/drawing/2014/main" id="{E140EA79-2245-5544-B327-9B363908E1A1}"/>
              </a:ext>
            </a:extLst>
          </p:cNvPr>
          <p:cNvSpPr>
            <a:spLocks noGrp="1"/>
          </p:cNvSpPr>
          <p:nvPr>
            <p:ph idx="1"/>
          </p:nvPr>
        </p:nvSpPr>
        <p:spPr/>
        <p:txBody>
          <a:bodyPr>
            <a:normAutofit/>
          </a:bodyPr>
          <a:lstStyle/>
          <a:p>
            <a:pPr marL="0" indent="0">
              <a:buNone/>
            </a:pPr>
            <a:r>
              <a:rPr lang="it-IT" sz="3200" dirty="0"/>
              <a:t>Acquisizioni archeologiche (campagne di scavi in terra di Palestina)</a:t>
            </a:r>
          </a:p>
          <a:p>
            <a:pPr marL="0" indent="0">
              <a:buNone/>
            </a:pPr>
            <a:r>
              <a:rPr lang="it-IT" sz="3200" dirty="0"/>
              <a:t>Acquisizioni letterarie (Qumran, </a:t>
            </a:r>
            <a:r>
              <a:rPr lang="it-IT" sz="3200" dirty="0" err="1"/>
              <a:t>Nag</a:t>
            </a:r>
            <a:r>
              <a:rPr lang="it-IT" sz="3200" dirty="0"/>
              <a:t> </a:t>
            </a:r>
            <a:r>
              <a:rPr lang="it-IT" sz="3200" dirty="0" err="1"/>
              <a:t>Hammadi</a:t>
            </a:r>
            <a:r>
              <a:rPr lang="it-IT" sz="3200" dirty="0"/>
              <a:t>)</a:t>
            </a:r>
          </a:p>
          <a:p>
            <a:pPr marL="0" indent="0">
              <a:buNone/>
            </a:pPr>
            <a:r>
              <a:rPr lang="it-IT" sz="3200" dirty="0"/>
              <a:t>Acquisizione scrittorie (Iscrizioni)</a:t>
            </a:r>
          </a:p>
        </p:txBody>
      </p:sp>
    </p:spTree>
    <p:extLst>
      <p:ext uri="{BB962C8B-B14F-4D97-AF65-F5344CB8AC3E}">
        <p14:creationId xmlns:p14="http://schemas.microsoft.com/office/powerpoint/2010/main" val="20530691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7533C699-27AB-1138-1A99-5F5294313D6B}"/>
              </a:ext>
            </a:extLst>
          </p:cNvPr>
          <p:cNvSpPr>
            <a:spLocks noGrp="1"/>
          </p:cNvSpPr>
          <p:nvPr>
            <p:ph type="title"/>
          </p:nvPr>
        </p:nvSpPr>
        <p:spPr>
          <a:xfrm>
            <a:off x="2002971" y="624110"/>
            <a:ext cx="9501641" cy="1280890"/>
          </a:xfrm>
        </p:spPr>
        <p:txBody>
          <a:bodyPr>
            <a:normAutofit/>
          </a:bodyPr>
          <a:lstStyle/>
          <a:p>
            <a:r>
              <a:rPr lang="it-IT" dirty="0"/>
              <a:t>Un nuovo approccio alla figura di Gesù. La valorizzazione di tutte le fonti.</a:t>
            </a:r>
            <a:endParaRPr lang="it-IT" sz="2000" i="1" dirty="0"/>
          </a:p>
        </p:txBody>
      </p:sp>
      <p:sp>
        <p:nvSpPr>
          <p:cNvPr id="3" name="Segnaposto contenuto 2">
            <a:extLst>
              <a:ext uri="{FF2B5EF4-FFF2-40B4-BE49-F238E27FC236}">
                <a16:creationId xmlns:a16="http://schemas.microsoft.com/office/drawing/2014/main" id="{D9E4713D-03D5-3AB7-FBD2-014BECEECE12}"/>
              </a:ext>
            </a:extLst>
          </p:cNvPr>
          <p:cNvSpPr>
            <a:spLocks noGrp="1"/>
          </p:cNvSpPr>
          <p:nvPr>
            <p:ph idx="1"/>
          </p:nvPr>
        </p:nvSpPr>
        <p:spPr/>
        <p:txBody>
          <a:bodyPr>
            <a:normAutofit lnSpcReduction="10000"/>
          </a:bodyPr>
          <a:lstStyle/>
          <a:p>
            <a:pPr marL="0" indent="0">
              <a:buNone/>
            </a:pPr>
            <a:r>
              <a:rPr lang="it-IT" sz="3600" i="1" dirty="0">
                <a:latin typeface="Calisto MT" panose="02040603050505030304" pitchFamily="18" charset="77"/>
              </a:rPr>
              <a:t>Alcuni esempi:</a:t>
            </a:r>
          </a:p>
          <a:p>
            <a:r>
              <a:rPr lang="it-IT" sz="3600" dirty="0" err="1">
                <a:latin typeface="Calisto MT" panose="02040603050505030304" pitchFamily="18" charset="77"/>
              </a:rPr>
              <a:t>Testimonium</a:t>
            </a:r>
            <a:r>
              <a:rPr lang="it-IT" sz="3600" dirty="0">
                <a:latin typeface="Calisto MT" panose="02040603050505030304" pitchFamily="18" charset="77"/>
              </a:rPr>
              <a:t> </a:t>
            </a:r>
            <a:r>
              <a:rPr lang="it-IT" sz="3600" dirty="0" err="1">
                <a:latin typeface="Calisto MT" panose="02040603050505030304" pitchFamily="18" charset="77"/>
              </a:rPr>
              <a:t>flavianum</a:t>
            </a:r>
            <a:r>
              <a:rPr lang="it-IT" sz="3600" dirty="0">
                <a:latin typeface="Calisto MT" panose="02040603050505030304" pitchFamily="18" charset="77"/>
              </a:rPr>
              <a:t>; </a:t>
            </a:r>
          </a:p>
          <a:p>
            <a:r>
              <a:rPr lang="it-IT" sz="3600" dirty="0">
                <a:latin typeface="Calisto MT" panose="02040603050505030304" pitchFamily="18" charset="77"/>
              </a:rPr>
              <a:t>Antichità Giudaiche XX, 200 (menzione di Giacomo fratello di Gesù)</a:t>
            </a:r>
          </a:p>
          <a:p>
            <a:r>
              <a:rPr lang="it-IT" sz="3600" dirty="0">
                <a:latin typeface="Calisto MT" panose="02040603050505030304" pitchFamily="18" charset="77"/>
              </a:rPr>
              <a:t>Svetonio, Vita di Claudio</a:t>
            </a:r>
          </a:p>
          <a:p>
            <a:pPr marL="0" indent="0">
              <a:buNone/>
            </a:pPr>
            <a:r>
              <a:rPr lang="it-IT" sz="3600" i="1" dirty="0">
                <a:latin typeface="Calisto MT" panose="02040603050505030304" pitchFamily="18" charset="77"/>
              </a:rPr>
              <a:t> </a:t>
            </a:r>
          </a:p>
        </p:txBody>
      </p:sp>
    </p:spTree>
    <p:extLst>
      <p:ext uri="{BB962C8B-B14F-4D97-AF65-F5344CB8AC3E}">
        <p14:creationId xmlns:p14="http://schemas.microsoft.com/office/powerpoint/2010/main" val="10699235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84FB82BD-A503-6D31-5626-C02F4CD320AF}"/>
              </a:ext>
            </a:extLst>
          </p:cNvPr>
          <p:cNvSpPr>
            <a:spLocks noGrp="1"/>
          </p:cNvSpPr>
          <p:nvPr>
            <p:ph type="title"/>
          </p:nvPr>
        </p:nvSpPr>
        <p:spPr/>
        <p:txBody>
          <a:bodyPr/>
          <a:lstStyle/>
          <a:p>
            <a:r>
              <a:rPr lang="it-IT" dirty="0"/>
              <a:t>La connessione tra </a:t>
            </a:r>
            <a:r>
              <a:rPr lang="it-IT" i="1" dirty="0"/>
              <a:t>storia</a:t>
            </a:r>
            <a:r>
              <a:rPr lang="it-IT" dirty="0"/>
              <a:t> e </a:t>
            </a:r>
            <a:r>
              <a:rPr lang="it-IT" i="1" dirty="0"/>
              <a:t>dogma</a:t>
            </a:r>
          </a:p>
        </p:txBody>
      </p:sp>
      <p:sp>
        <p:nvSpPr>
          <p:cNvPr id="3" name="Segnaposto contenuto 2">
            <a:extLst>
              <a:ext uri="{FF2B5EF4-FFF2-40B4-BE49-F238E27FC236}">
                <a16:creationId xmlns:a16="http://schemas.microsoft.com/office/drawing/2014/main" id="{3D468EDB-BC9D-8FBF-296C-B848E47D5460}"/>
              </a:ext>
            </a:extLst>
          </p:cNvPr>
          <p:cNvSpPr>
            <a:spLocks noGrp="1"/>
          </p:cNvSpPr>
          <p:nvPr>
            <p:ph idx="1"/>
          </p:nvPr>
        </p:nvSpPr>
        <p:spPr/>
        <p:txBody>
          <a:bodyPr>
            <a:normAutofit/>
          </a:bodyPr>
          <a:lstStyle/>
          <a:p>
            <a:endParaRPr lang="it-IT" dirty="0"/>
          </a:p>
          <a:p>
            <a:pPr algn="just"/>
            <a:r>
              <a:rPr lang="it-IT" sz="2400" dirty="0">
                <a:latin typeface="Calisto MT" panose="02040603050505030304" pitchFamily="18" charset="77"/>
                <a:cs typeface="Damascus" pitchFamily="2" charset="-78"/>
              </a:rPr>
              <a:t>«Il riferimento alla storia di Gesù ha dunque un’importante funzione critica per la cristologia; costituisce una resistenza a certe forme fantastiche, speculative o addirittura docetiste di cristologia».</a:t>
            </a:r>
          </a:p>
          <a:p>
            <a:pPr marL="0" indent="0" algn="just">
              <a:buNone/>
            </a:pPr>
            <a:r>
              <a:rPr lang="it-IT" sz="2400" dirty="0">
                <a:latin typeface="Calisto MT" panose="02040603050505030304" pitchFamily="18" charset="77"/>
                <a:cs typeface="Damascus" pitchFamily="2" charset="-78"/>
              </a:rPr>
              <a:t>(</a:t>
            </a:r>
            <a:r>
              <a:rPr lang="it-IT" sz="2400" cap="small" dirty="0">
                <a:latin typeface="Calisto MT" panose="02040603050505030304" pitchFamily="18" charset="77"/>
                <a:cs typeface="Damascus" pitchFamily="2" charset="-78"/>
              </a:rPr>
              <a:t>P. Gamberini</a:t>
            </a:r>
            <a:r>
              <a:rPr lang="it-IT" sz="2400" dirty="0">
                <a:latin typeface="Calisto MT" panose="02040603050505030304" pitchFamily="18" charset="77"/>
                <a:cs typeface="Damascus" pitchFamily="2" charset="-78"/>
              </a:rPr>
              <a:t>, </a:t>
            </a:r>
            <a:r>
              <a:rPr lang="it-IT" sz="2400" i="1" dirty="0">
                <a:latin typeface="Calisto MT" panose="02040603050505030304" pitchFamily="18" charset="77"/>
                <a:cs typeface="Damascus" pitchFamily="2" charset="-78"/>
              </a:rPr>
              <a:t>Questo Gesù (At 2,32). Pensare la singolarità di Gesù Cristo,</a:t>
            </a:r>
            <a:r>
              <a:rPr lang="it-IT" sz="2400" dirty="0">
                <a:latin typeface="Calisto MT" panose="02040603050505030304" pitchFamily="18" charset="77"/>
                <a:cs typeface="Damascus" pitchFamily="2" charset="-78"/>
              </a:rPr>
              <a:t> EDB, Bologna  2005, 27)</a:t>
            </a:r>
          </a:p>
        </p:txBody>
      </p:sp>
    </p:spTree>
    <p:extLst>
      <p:ext uri="{BB962C8B-B14F-4D97-AF65-F5344CB8AC3E}">
        <p14:creationId xmlns:p14="http://schemas.microsoft.com/office/powerpoint/2010/main" val="33949872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D8BF8BCD-8704-1308-A607-399A844FB391}"/>
              </a:ext>
            </a:extLst>
          </p:cNvPr>
          <p:cNvSpPr>
            <a:spLocks noGrp="1"/>
          </p:cNvSpPr>
          <p:nvPr>
            <p:ph type="title"/>
          </p:nvPr>
        </p:nvSpPr>
        <p:spPr/>
        <p:txBody>
          <a:bodyPr/>
          <a:lstStyle/>
          <a:p>
            <a:pPr algn="ctr"/>
            <a:r>
              <a:rPr lang="it-IT" i="1" cap="none" dirty="0"/>
              <a:t>La nascita della Chiesa nella storia</a:t>
            </a:r>
            <a:endParaRPr lang="it-IT" dirty="0"/>
          </a:p>
        </p:txBody>
      </p:sp>
      <p:sp>
        <p:nvSpPr>
          <p:cNvPr id="3" name="Segnaposto contenuto 2">
            <a:extLst>
              <a:ext uri="{FF2B5EF4-FFF2-40B4-BE49-F238E27FC236}">
                <a16:creationId xmlns:a16="http://schemas.microsoft.com/office/drawing/2014/main" id="{8A99AADF-A223-7F8F-5BA4-291099DD684E}"/>
              </a:ext>
            </a:extLst>
          </p:cNvPr>
          <p:cNvSpPr>
            <a:spLocks noGrp="1"/>
          </p:cNvSpPr>
          <p:nvPr>
            <p:ph idx="1"/>
          </p:nvPr>
        </p:nvSpPr>
        <p:spPr/>
        <p:txBody>
          <a:bodyPr>
            <a:normAutofit fontScale="85000" lnSpcReduction="10000"/>
          </a:bodyPr>
          <a:lstStyle/>
          <a:p>
            <a:pPr indent="0" algn="just">
              <a:lnSpc>
                <a:spcPct val="150000"/>
              </a:lnSpc>
              <a:buNone/>
            </a:pPr>
            <a:r>
              <a:rPr lang="it-IT" sz="1800" dirty="0">
                <a:effectLst/>
                <a:highlight>
                  <a:srgbClr val="00FFFF"/>
                </a:highlight>
                <a:latin typeface="Calisto MT" panose="02040603050505030304" pitchFamily="18" charset="77"/>
                <a:ea typeface="Times New Roman" panose="02020603050405020304" pitchFamily="18" charset="0"/>
              </a:rPr>
              <a:t>2. La ricerca </a:t>
            </a:r>
            <a:r>
              <a:rPr lang="it-IT" sz="1800" i="1" dirty="0">
                <a:effectLst/>
                <a:highlight>
                  <a:srgbClr val="00FFFF"/>
                </a:highlight>
                <a:latin typeface="Calisto MT" panose="02040603050505030304" pitchFamily="18" charset="77"/>
                <a:ea typeface="Times New Roman" panose="02020603050405020304" pitchFamily="18" charset="0"/>
              </a:rPr>
              <a:t>escatologico-neotestamentaria</a:t>
            </a:r>
            <a:r>
              <a:rPr lang="it-IT" sz="1800" dirty="0">
                <a:effectLst/>
                <a:highlight>
                  <a:srgbClr val="00FFFF"/>
                </a:highlight>
                <a:latin typeface="Calisto MT" panose="02040603050505030304" pitchFamily="18" charset="77"/>
                <a:ea typeface="Times New Roman" panose="02020603050405020304" pitchFamily="18" charset="0"/>
              </a:rPr>
              <a:t> (1942), </a:t>
            </a:r>
            <a:r>
              <a:rPr lang="it-IT" sz="1800" dirty="0">
                <a:effectLst/>
                <a:latin typeface="Calisto MT" panose="02040603050505030304" pitchFamily="18" charset="77"/>
                <a:ea typeface="Times New Roman" panose="02020603050405020304" pitchFamily="18" charset="0"/>
              </a:rPr>
              <a:t>che ha i suoi massimi esponenti in K.L. Schmidt, V. Taylor, sostiene che l’origine della Chiesa non vada ricercata in un episodio particolare della vita di Gesù, ma che essa si costituisce a partire dalla sua morte e resurrezione e dalla discesa dello Spirito; lo stesso Collegio dei Dodici anticiperebbe questa realtà. Più tardi anche </a:t>
            </a:r>
            <a:r>
              <a:rPr lang="it-IT" sz="1800" dirty="0" err="1">
                <a:effectLst/>
                <a:latin typeface="Calisto MT" panose="02040603050505030304" pitchFamily="18" charset="77"/>
                <a:ea typeface="Times New Roman" panose="02020603050405020304" pitchFamily="18" charset="0"/>
              </a:rPr>
              <a:t>J</a:t>
            </a:r>
            <a:r>
              <a:rPr lang="it-IT" sz="1800" dirty="0">
                <a:effectLst/>
                <a:latin typeface="Calisto MT" panose="02040603050505030304" pitchFamily="18" charset="77"/>
                <a:ea typeface="Times New Roman" panose="02020603050405020304" pitchFamily="18" charset="0"/>
              </a:rPr>
              <a:t>. Jeremias si collega a questa ricerca, evidenziando in modo particolare il valore delle “parole” di Gesù nell’Ultima Cena [</a:t>
            </a:r>
            <a:r>
              <a:rPr lang="it-IT" sz="1800" i="1" dirty="0">
                <a:effectLst/>
                <a:latin typeface="Calisto MT" panose="02040603050505030304" pitchFamily="18" charset="77"/>
                <a:ea typeface="Times New Roman" panose="02020603050405020304" pitchFamily="18" charset="0"/>
              </a:rPr>
              <a:t>Jesu </a:t>
            </a:r>
            <a:r>
              <a:rPr lang="it-IT" sz="1800" i="1" dirty="0" err="1">
                <a:effectLst/>
                <a:latin typeface="Calisto MT" panose="02040603050505030304" pitchFamily="18" charset="77"/>
                <a:ea typeface="Times New Roman" panose="02020603050405020304" pitchFamily="18" charset="0"/>
              </a:rPr>
              <a:t>Abendmahlsworte</a:t>
            </a:r>
            <a:r>
              <a:rPr lang="it-IT" sz="1800" i="1" dirty="0">
                <a:effectLst/>
                <a:latin typeface="Calisto MT" panose="02040603050505030304" pitchFamily="18" charset="77"/>
                <a:ea typeface="Times New Roman" panose="02020603050405020304" pitchFamily="18" charset="0"/>
              </a:rPr>
              <a:t> </a:t>
            </a:r>
            <a:r>
              <a:rPr lang="it-IT" sz="1800" i="1" dirty="0" err="1">
                <a:effectLst/>
                <a:latin typeface="Calisto MT" panose="02040603050505030304" pitchFamily="18" charset="77"/>
                <a:ea typeface="Times New Roman" panose="02020603050405020304" pitchFamily="18" charset="0"/>
              </a:rPr>
              <a:t>im</a:t>
            </a:r>
            <a:r>
              <a:rPr lang="it-IT" sz="1800" i="1" dirty="0">
                <a:effectLst/>
                <a:latin typeface="Calisto MT" panose="02040603050505030304" pitchFamily="18" charset="77"/>
                <a:ea typeface="Times New Roman" panose="02020603050405020304" pitchFamily="18" charset="0"/>
              </a:rPr>
              <a:t> </a:t>
            </a:r>
            <a:r>
              <a:rPr lang="it-IT" sz="1800" i="1" dirty="0" err="1">
                <a:effectLst/>
                <a:latin typeface="Calisto MT" panose="02040603050505030304" pitchFamily="18" charset="77"/>
                <a:ea typeface="Times New Roman" panose="02020603050405020304" pitchFamily="18" charset="0"/>
              </a:rPr>
              <a:t>Rahmen</a:t>
            </a:r>
            <a:r>
              <a:rPr lang="it-IT" sz="1800" i="1" dirty="0">
                <a:effectLst/>
                <a:latin typeface="Calisto MT" panose="02040603050505030304" pitchFamily="18" charset="77"/>
                <a:ea typeface="Times New Roman" panose="02020603050405020304" pitchFamily="18" charset="0"/>
              </a:rPr>
              <a:t> </a:t>
            </a:r>
            <a:r>
              <a:rPr lang="it-IT" sz="1800" i="1" dirty="0" err="1">
                <a:effectLst/>
                <a:latin typeface="Calisto MT" panose="02040603050505030304" pitchFamily="18" charset="77"/>
                <a:ea typeface="Times New Roman" panose="02020603050405020304" pitchFamily="18" charset="0"/>
              </a:rPr>
              <a:t>des</a:t>
            </a:r>
            <a:r>
              <a:rPr lang="it-IT" sz="1800" i="1" dirty="0">
                <a:effectLst/>
                <a:latin typeface="Calisto MT" panose="02040603050505030304" pitchFamily="18" charset="77"/>
                <a:ea typeface="Times New Roman" panose="02020603050405020304" pitchFamily="18" charset="0"/>
              </a:rPr>
              <a:t> </a:t>
            </a:r>
            <a:r>
              <a:rPr lang="it-IT" sz="1800" i="1" dirty="0" err="1">
                <a:effectLst/>
                <a:latin typeface="Calisto MT" panose="02040603050505030304" pitchFamily="18" charset="77"/>
                <a:ea typeface="Times New Roman" panose="02020603050405020304" pitchFamily="18" charset="0"/>
              </a:rPr>
              <a:t>Passamahls</a:t>
            </a:r>
            <a:r>
              <a:rPr lang="it-IT" sz="1800" dirty="0">
                <a:effectLst/>
                <a:latin typeface="Calisto MT" panose="02040603050505030304" pitchFamily="18" charset="77"/>
                <a:ea typeface="Times New Roman" panose="02020603050405020304" pitchFamily="18" charset="0"/>
              </a:rPr>
              <a:t>].</a:t>
            </a:r>
            <a:endParaRPr lang="it-IT" sz="1800" dirty="0">
              <a:effectLst/>
              <a:latin typeface="Times New Roman" panose="02020603050405020304" pitchFamily="18" charset="0"/>
              <a:ea typeface="Times New Roman" panose="02020603050405020304" pitchFamily="18" charset="0"/>
            </a:endParaRPr>
          </a:p>
          <a:p>
            <a:pPr algn="just"/>
            <a:r>
              <a:rPr lang="it-IT" sz="1800" dirty="0">
                <a:effectLst/>
                <a:latin typeface="Calisto MT" panose="02040603050505030304" pitchFamily="18" charset="77"/>
                <a:ea typeface="Times New Roman" panose="02020603050405020304" pitchFamily="18" charset="0"/>
              </a:rPr>
              <a:t>Altri esponenti di spicco della ricerca escatologico-neotestamentaria  sono </a:t>
            </a:r>
            <a:r>
              <a:rPr lang="it-IT" sz="1800" dirty="0" err="1">
                <a:effectLst/>
                <a:latin typeface="Calisto MT" panose="02040603050505030304" pitchFamily="18" charset="77"/>
                <a:ea typeface="Times New Roman" panose="02020603050405020304" pitchFamily="18" charset="0"/>
              </a:rPr>
              <a:t>F</a:t>
            </a:r>
            <a:r>
              <a:rPr lang="it-IT" sz="1800" dirty="0">
                <a:effectLst/>
                <a:latin typeface="Calisto MT" panose="02040603050505030304" pitchFamily="18" charset="77"/>
                <a:ea typeface="Times New Roman" panose="02020603050405020304" pitchFamily="18" charset="0"/>
              </a:rPr>
              <a:t>. </a:t>
            </a:r>
            <a:r>
              <a:rPr lang="it-IT" sz="1800" dirty="0" err="1">
                <a:effectLst/>
                <a:latin typeface="Calisto MT" panose="02040603050505030304" pitchFamily="18" charset="77"/>
                <a:ea typeface="Times New Roman" panose="02020603050405020304" pitchFamily="18" charset="0"/>
              </a:rPr>
              <a:t>Kattenbusch</a:t>
            </a:r>
            <a:r>
              <a:rPr lang="it-IT" sz="1800" dirty="0">
                <a:effectLst/>
                <a:latin typeface="Calisto MT" panose="02040603050505030304" pitchFamily="18" charset="77"/>
                <a:ea typeface="Times New Roman" panose="02020603050405020304" pitchFamily="18" charset="0"/>
              </a:rPr>
              <a:t>, K. L. Schmidt, A. </a:t>
            </a:r>
            <a:r>
              <a:rPr lang="it-IT" sz="1800" dirty="0" err="1">
                <a:effectLst/>
                <a:latin typeface="Calisto MT" panose="02040603050505030304" pitchFamily="18" charset="77"/>
                <a:ea typeface="Times New Roman" panose="02020603050405020304" pitchFamily="18" charset="0"/>
              </a:rPr>
              <a:t>Nygren</a:t>
            </a:r>
            <a:r>
              <a:rPr lang="it-IT" sz="1800" dirty="0">
                <a:effectLst/>
                <a:latin typeface="Calisto MT" panose="02040603050505030304" pitchFamily="18" charset="77"/>
                <a:ea typeface="Times New Roman" panose="02020603050405020304" pitchFamily="18" charset="0"/>
              </a:rPr>
              <a:t>, T.W. Manson, V. Taylor, F.J. </a:t>
            </a:r>
            <a:r>
              <a:rPr lang="it-IT" sz="1800" dirty="0" err="1">
                <a:effectLst/>
                <a:latin typeface="Calisto MT" panose="02040603050505030304" pitchFamily="18" charset="77"/>
                <a:ea typeface="Times New Roman" panose="02020603050405020304" pitchFamily="18" charset="0"/>
              </a:rPr>
              <a:t>Leenhardt</a:t>
            </a:r>
            <a:r>
              <a:rPr lang="it-IT" sz="1800" dirty="0">
                <a:effectLst/>
                <a:latin typeface="Calisto MT" panose="02040603050505030304" pitchFamily="18" charset="77"/>
                <a:ea typeface="Times New Roman" panose="02020603050405020304" pitchFamily="18" charset="0"/>
              </a:rPr>
              <a:t>, W.A. </a:t>
            </a:r>
            <a:r>
              <a:rPr lang="it-IT" sz="1800" dirty="0" err="1">
                <a:effectLst/>
                <a:latin typeface="Calisto MT" panose="02040603050505030304" pitchFamily="18" charset="77"/>
                <a:ea typeface="Times New Roman" panose="02020603050405020304" pitchFamily="18" charset="0"/>
              </a:rPr>
              <a:t>Visser’t</a:t>
            </a:r>
            <a:r>
              <a:rPr lang="it-IT" sz="1800" dirty="0">
                <a:effectLst/>
                <a:latin typeface="Calisto MT" panose="02040603050505030304" pitchFamily="18" charset="77"/>
                <a:ea typeface="Times New Roman" panose="02020603050405020304" pitchFamily="18" charset="0"/>
              </a:rPr>
              <a:t> </a:t>
            </a:r>
            <a:r>
              <a:rPr lang="it-IT" sz="1800" dirty="0" err="1">
                <a:effectLst/>
                <a:latin typeface="Calisto MT" panose="02040603050505030304" pitchFamily="18" charset="77"/>
                <a:ea typeface="Times New Roman" panose="02020603050405020304" pitchFamily="18" charset="0"/>
              </a:rPr>
              <a:t>Hooft</a:t>
            </a:r>
            <a:r>
              <a:rPr lang="it-IT" sz="1800" dirty="0">
                <a:effectLst/>
                <a:latin typeface="Calisto MT" panose="02040603050505030304" pitchFamily="18" charset="77"/>
                <a:ea typeface="Times New Roman" panose="02020603050405020304" pitchFamily="18" charset="0"/>
              </a:rPr>
              <a:t>, L. </a:t>
            </a:r>
            <a:r>
              <a:rPr lang="it-IT" sz="1800" dirty="0" err="1">
                <a:effectLst/>
                <a:latin typeface="Calisto MT" panose="02040603050505030304" pitchFamily="18" charset="77"/>
                <a:ea typeface="Times New Roman" panose="02020603050405020304" pitchFamily="18" charset="0"/>
              </a:rPr>
              <a:t>Goppelt</a:t>
            </a:r>
            <a:r>
              <a:rPr lang="it-IT" sz="1800" dirty="0">
                <a:effectLst/>
                <a:latin typeface="Calisto MT" panose="02040603050505030304" pitchFamily="18" charset="77"/>
                <a:ea typeface="Times New Roman" panose="02020603050405020304" pitchFamily="18" charset="0"/>
              </a:rPr>
              <a:t>, E. </a:t>
            </a:r>
            <a:r>
              <a:rPr lang="it-IT" sz="1800" dirty="0" err="1">
                <a:effectLst/>
                <a:latin typeface="Calisto MT" panose="02040603050505030304" pitchFamily="18" charset="77"/>
                <a:ea typeface="Times New Roman" panose="02020603050405020304" pitchFamily="18" charset="0"/>
              </a:rPr>
              <a:t>Stauffer</a:t>
            </a:r>
            <a:r>
              <a:rPr lang="it-IT" sz="1800" dirty="0">
                <a:effectLst/>
                <a:latin typeface="Calisto MT" panose="02040603050505030304" pitchFamily="18" charset="77"/>
                <a:ea typeface="Times New Roman" panose="02020603050405020304" pitchFamily="18" charset="0"/>
              </a:rPr>
              <a:t>.</a:t>
            </a:r>
            <a:endParaRPr lang="it-IT" sz="1800" dirty="0">
              <a:effectLst/>
              <a:latin typeface="Times New Roman" panose="02020603050405020304" pitchFamily="18" charset="0"/>
              <a:ea typeface="Times New Roman" panose="02020603050405020304" pitchFamily="18" charset="0"/>
            </a:endParaRPr>
          </a:p>
          <a:p>
            <a:pPr algn="just"/>
            <a:r>
              <a:rPr lang="de-DE" sz="1800" cap="small" dirty="0">
                <a:effectLst/>
                <a:latin typeface="Calisto MT" panose="02040603050505030304" pitchFamily="18" charset="77"/>
                <a:ea typeface="Times New Roman" panose="02020603050405020304" pitchFamily="18" charset="0"/>
              </a:rPr>
              <a:t>J. Jeremias</a:t>
            </a:r>
            <a:r>
              <a:rPr lang="de-DE" sz="1800" dirty="0">
                <a:effectLst/>
                <a:latin typeface="Calisto MT" panose="02040603050505030304" pitchFamily="18" charset="77"/>
                <a:ea typeface="Times New Roman" panose="02020603050405020304" pitchFamily="18" charset="0"/>
              </a:rPr>
              <a:t>, </a:t>
            </a:r>
            <a:r>
              <a:rPr lang="it-IT" sz="1800" i="1" kern="0" dirty="0">
                <a:effectLst/>
                <a:latin typeface="Calisto MT" panose="02040603050505030304" pitchFamily="18" charset="77"/>
                <a:ea typeface="Calibri" panose="020F0502020204030204" pitchFamily="34" charset="0"/>
                <a:cs typeface="Times New Roman" panose="02020603050405020304" pitchFamily="18" charset="0"/>
              </a:rPr>
              <a:t>Le parole dell’Ultima Cena</a:t>
            </a:r>
            <a:r>
              <a:rPr lang="it-IT" sz="1800" kern="0" dirty="0">
                <a:effectLst/>
                <a:latin typeface="Calisto MT" panose="02040603050505030304" pitchFamily="18" charset="77"/>
                <a:ea typeface="Calibri" panose="020F0502020204030204" pitchFamily="34" charset="0"/>
                <a:cs typeface="Times New Roman" panose="02020603050405020304" pitchFamily="18" charset="0"/>
              </a:rPr>
              <a:t>, </a:t>
            </a:r>
            <a:r>
              <a:rPr lang="it-IT" sz="1800" kern="0" dirty="0" err="1">
                <a:effectLst/>
                <a:latin typeface="Calisto MT" panose="02040603050505030304" pitchFamily="18" charset="77"/>
                <a:ea typeface="Calibri" panose="020F0502020204030204" pitchFamily="34" charset="0"/>
                <a:cs typeface="Times New Roman" panose="02020603050405020304" pitchFamily="18" charset="0"/>
              </a:rPr>
              <a:t>tr</a:t>
            </a:r>
            <a:r>
              <a:rPr lang="it-IT" sz="1800" kern="0" dirty="0">
                <a:effectLst/>
                <a:latin typeface="Calisto MT" panose="02040603050505030304" pitchFamily="18" charset="77"/>
                <a:ea typeface="Calibri" panose="020F0502020204030204" pitchFamily="34" charset="0"/>
                <a:cs typeface="Times New Roman" panose="02020603050405020304" pitchFamily="18" charset="0"/>
              </a:rPr>
              <a:t>. </a:t>
            </a:r>
            <a:r>
              <a:rPr lang="it-IT" sz="1800" kern="0" dirty="0" err="1">
                <a:effectLst/>
                <a:latin typeface="Calisto MT" panose="02040603050505030304" pitchFamily="18" charset="77"/>
                <a:ea typeface="Calibri" panose="020F0502020204030204" pitchFamily="34" charset="0"/>
                <a:cs typeface="Times New Roman" panose="02020603050405020304" pitchFamily="18" charset="0"/>
              </a:rPr>
              <a:t>it</a:t>
            </a:r>
            <a:r>
              <a:rPr lang="it-IT" sz="1800" kern="0" dirty="0">
                <a:effectLst/>
                <a:latin typeface="Calisto MT" panose="02040603050505030304" pitchFamily="18" charset="77"/>
                <a:ea typeface="Calibri" panose="020F0502020204030204" pitchFamily="34" charset="0"/>
                <a:cs typeface="Times New Roman" panose="02020603050405020304" pitchFamily="18" charset="0"/>
              </a:rPr>
              <a:t>. a cura di M. Verdesca con rev. di </a:t>
            </a:r>
            <a:r>
              <a:rPr lang="it-IT" sz="1800" kern="0" dirty="0" err="1">
                <a:effectLst/>
                <a:latin typeface="Calisto MT" panose="02040603050505030304" pitchFamily="18" charset="77"/>
                <a:ea typeface="Calibri" panose="020F0502020204030204" pitchFamily="34" charset="0"/>
                <a:cs typeface="Times New Roman" panose="02020603050405020304" pitchFamily="18" charset="0"/>
              </a:rPr>
              <a:t>F</a:t>
            </a:r>
            <a:r>
              <a:rPr lang="it-IT" sz="1800" kern="0" dirty="0">
                <a:effectLst/>
                <a:latin typeface="Calisto MT" panose="02040603050505030304" pitchFamily="18" charset="77"/>
                <a:ea typeface="Calibri" panose="020F0502020204030204" pitchFamily="34" charset="0"/>
                <a:cs typeface="Times New Roman" panose="02020603050405020304" pitchFamily="18" charset="0"/>
              </a:rPr>
              <a:t>. Ronchi, Paideia, Brescia 1973 [</a:t>
            </a:r>
            <a:r>
              <a:rPr lang="de-DE" sz="1800" i="1" dirty="0">
                <a:effectLst/>
                <a:latin typeface="Calisto MT" panose="02040603050505030304" pitchFamily="18" charset="77"/>
                <a:ea typeface="Times New Roman" panose="02020603050405020304" pitchFamily="18" charset="0"/>
              </a:rPr>
              <a:t>Die Abendmahlsworte Jesu. Vierte, durchgesehene Auflage</a:t>
            </a:r>
            <a:r>
              <a:rPr lang="de-DE" sz="1800" dirty="0">
                <a:effectLst/>
                <a:latin typeface="Calisto MT" panose="02040603050505030304" pitchFamily="18" charset="77"/>
                <a:ea typeface="Times New Roman" panose="02020603050405020304" pitchFamily="18" charset="0"/>
              </a:rPr>
              <a:t>, Vandenhoeck &amp; Ruprecht, Göttingen 1967, 78-82].</a:t>
            </a:r>
            <a:endParaRPr lang="it-IT" sz="1800" dirty="0">
              <a:effectLst/>
              <a:latin typeface="Times New Roman" panose="02020603050405020304" pitchFamily="18" charset="0"/>
              <a:ea typeface="Times New Roman" panose="02020603050405020304" pitchFamily="18" charset="0"/>
            </a:endParaRPr>
          </a:p>
          <a:p>
            <a:endParaRPr lang="it-IT" dirty="0"/>
          </a:p>
        </p:txBody>
      </p:sp>
    </p:spTree>
    <p:extLst>
      <p:ext uri="{BB962C8B-B14F-4D97-AF65-F5344CB8AC3E}">
        <p14:creationId xmlns:p14="http://schemas.microsoft.com/office/powerpoint/2010/main" val="418615556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063D3B03-5858-89F6-161C-DFCCC80471CC}"/>
              </a:ext>
            </a:extLst>
          </p:cNvPr>
          <p:cNvSpPr>
            <a:spLocks noGrp="1"/>
          </p:cNvSpPr>
          <p:nvPr>
            <p:ph type="title"/>
          </p:nvPr>
        </p:nvSpPr>
        <p:spPr/>
        <p:txBody>
          <a:bodyPr/>
          <a:lstStyle/>
          <a:p>
            <a:pPr algn="ctr"/>
            <a:r>
              <a:rPr lang="it-IT" i="1" cap="none" dirty="0"/>
              <a:t>La nascita della Chiesa nella storia</a:t>
            </a:r>
            <a:endParaRPr lang="it-IT" dirty="0"/>
          </a:p>
        </p:txBody>
      </p:sp>
      <p:sp>
        <p:nvSpPr>
          <p:cNvPr id="3" name="Segnaposto contenuto 2">
            <a:extLst>
              <a:ext uri="{FF2B5EF4-FFF2-40B4-BE49-F238E27FC236}">
                <a16:creationId xmlns:a16="http://schemas.microsoft.com/office/drawing/2014/main" id="{D74740F0-3D51-7C8C-058F-6314EB8A4AF0}"/>
              </a:ext>
            </a:extLst>
          </p:cNvPr>
          <p:cNvSpPr>
            <a:spLocks noGrp="1"/>
          </p:cNvSpPr>
          <p:nvPr>
            <p:ph idx="1"/>
          </p:nvPr>
        </p:nvSpPr>
        <p:spPr/>
        <p:txBody>
          <a:bodyPr>
            <a:normAutofit fontScale="85000" lnSpcReduction="10000"/>
          </a:bodyPr>
          <a:lstStyle/>
          <a:p>
            <a:pPr indent="0" algn="just">
              <a:lnSpc>
                <a:spcPct val="150000"/>
              </a:lnSpc>
              <a:buNone/>
            </a:pPr>
            <a:r>
              <a:rPr lang="it-IT" sz="1800" dirty="0">
                <a:effectLst/>
                <a:highlight>
                  <a:srgbClr val="00FFFF"/>
                </a:highlight>
                <a:latin typeface="Calisto MT" panose="02040603050505030304" pitchFamily="18" charset="77"/>
                <a:ea typeface="Times New Roman" panose="02020603050405020304" pitchFamily="18" charset="0"/>
              </a:rPr>
              <a:t>3. </a:t>
            </a:r>
            <a:r>
              <a:rPr lang="it-IT" sz="1800" dirty="0">
                <a:highlight>
                  <a:srgbClr val="00FFFF"/>
                </a:highlight>
                <a:latin typeface="Calisto MT" panose="02040603050505030304" pitchFamily="18" charset="77"/>
                <a:ea typeface="Times New Roman" panose="02020603050405020304" pitchFamily="18" charset="0"/>
              </a:rPr>
              <a:t>La ricerca del protestantesimo (1908) chiamata</a:t>
            </a:r>
            <a:r>
              <a:rPr lang="it-IT" sz="1800" dirty="0">
                <a:effectLst/>
                <a:highlight>
                  <a:srgbClr val="00FFFF"/>
                </a:highlight>
                <a:latin typeface="Calisto MT" panose="02040603050505030304" pitchFamily="18" charset="77"/>
                <a:ea typeface="Times New Roman" panose="02020603050405020304" pitchFamily="18" charset="0"/>
              </a:rPr>
              <a:t> </a:t>
            </a:r>
            <a:r>
              <a:rPr lang="it-IT" sz="1800" i="1" dirty="0" err="1">
                <a:effectLst/>
                <a:highlight>
                  <a:srgbClr val="00FFFF"/>
                </a:highlight>
                <a:latin typeface="Calisto MT" panose="02040603050505030304" pitchFamily="18" charset="77"/>
                <a:ea typeface="Times New Roman" panose="02020603050405020304" pitchFamily="18" charset="0"/>
              </a:rPr>
              <a:t>Frükatholizismus</a:t>
            </a:r>
            <a:r>
              <a:rPr lang="it-IT" sz="1800" dirty="0">
                <a:effectLst/>
                <a:highlight>
                  <a:srgbClr val="00FFFF"/>
                </a:highlight>
                <a:latin typeface="Calisto MT" panose="02040603050505030304" pitchFamily="18" charset="77"/>
                <a:ea typeface="Times New Roman" panose="02020603050405020304" pitchFamily="18" charset="0"/>
              </a:rPr>
              <a:t> (</a:t>
            </a:r>
            <a:r>
              <a:rPr lang="it-IT" sz="1800" i="1" dirty="0" err="1">
                <a:effectLst/>
                <a:highlight>
                  <a:srgbClr val="00FFFF"/>
                </a:highlight>
                <a:latin typeface="Calisto MT" panose="02040603050505030304" pitchFamily="18" charset="77"/>
                <a:ea typeface="Times New Roman" panose="02020603050405020304" pitchFamily="18" charset="0"/>
              </a:rPr>
              <a:t>protocattolicesimo</a:t>
            </a:r>
            <a:r>
              <a:rPr lang="it-IT" sz="1800" i="1" dirty="0">
                <a:effectLst/>
                <a:highlight>
                  <a:srgbClr val="00FFFF"/>
                </a:highlight>
                <a:latin typeface="Calisto MT" panose="02040603050505030304" pitchFamily="18" charset="77"/>
                <a:ea typeface="Times New Roman" panose="02020603050405020304" pitchFamily="18" charset="0"/>
              </a:rPr>
              <a:t> - </a:t>
            </a:r>
            <a:r>
              <a:rPr lang="it-IT" sz="1800" i="1" dirty="0" err="1">
                <a:effectLst/>
                <a:highlight>
                  <a:srgbClr val="00FFFF"/>
                </a:highlight>
                <a:latin typeface="Calisto MT" panose="02040603050505030304" pitchFamily="18" charset="77"/>
                <a:ea typeface="Times New Roman" panose="02020603050405020304" pitchFamily="18" charset="0"/>
              </a:rPr>
              <a:t>early</a:t>
            </a:r>
            <a:r>
              <a:rPr lang="it-IT" sz="1800" i="1" dirty="0">
                <a:effectLst/>
                <a:highlight>
                  <a:srgbClr val="00FFFF"/>
                </a:highlight>
                <a:latin typeface="Calisto MT" panose="02040603050505030304" pitchFamily="18" charset="77"/>
                <a:ea typeface="Times New Roman" panose="02020603050405020304" pitchFamily="18" charset="0"/>
              </a:rPr>
              <a:t> </a:t>
            </a:r>
            <a:r>
              <a:rPr lang="it-IT" sz="1800" i="1" dirty="0" err="1">
                <a:effectLst/>
                <a:highlight>
                  <a:srgbClr val="00FFFF"/>
                </a:highlight>
                <a:latin typeface="Calisto MT" panose="02040603050505030304" pitchFamily="18" charset="77"/>
                <a:ea typeface="Times New Roman" panose="02020603050405020304" pitchFamily="18" charset="0"/>
              </a:rPr>
              <a:t>catholicism</a:t>
            </a:r>
            <a:r>
              <a:rPr lang="it-IT" sz="1800" dirty="0">
                <a:effectLst/>
                <a:highlight>
                  <a:srgbClr val="00FFFF"/>
                </a:highlight>
                <a:latin typeface="Calisto MT" panose="02040603050505030304" pitchFamily="18" charset="77"/>
                <a:ea typeface="Times New Roman" panose="02020603050405020304" pitchFamily="18" charset="0"/>
              </a:rPr>
              <a:t>)</a:t>
            </a:r>
            <a:r>
              <a:rPr lang="it-IT" sz="1800" dirty="0">
                <a:effectLst/>
                <a:latin typeface="Calisto MT" panose="02040603050505030304" pitchFamily="18" charset="77"/>
                <a:ea typeface="Times New Roman" panose="02020603050405020304" pitchFamily="18" charset="0"/>
              </a:rPr>
              <a:t>, detto anche </a:t>
            </a:r>
            <a:r>
              <a:rPr lang="it-IT" sz="1800" i="1" dirty="0" err="1">
                <a:effectLst/>
                <a:latin typeface="Calisto MT" panose="02040603050505030304" pitchFamily="18" charset="77"/>
                <a:ea typeface="Times New Roman" panose="02020603050405020304" pitchFamily="18" charset="0"/>
              </a:rPr>
              <a:t>Altkatholizismus</a:t>
            </a:r>
            <a:r>
              <a:rPr lang="it-IT" sz="1800" dirty="0">
                <a:effectLst/>
                <a:latin typeface="Calisto MT" panose="02040603050505030304" pitchFamily="18" charset="77"/>
                <a:ea typeface="Times New Roman" panose="02020603050405020304" pitchFamily="18" charset="0"/>
              </a:rPr>
              <a:t> (</a:t>
            </a:r>
            <a:r>
              <a:rPr lang="it-IT" sz="1800" i="1" dirty="0">
                <a:effectLst/>
                <a:latin typeface="Calisto MT" panose="02040603050505030304" pitchFamily="18" charset="77"/>
                <a:ea typeface="Times New Roman" panose="02020603050405020304" pitchFamily="18" charset="0"/>
              </a:rPr>
              <a:t>cattolicesimo antico</a:t>
            </a:r>
            <a:r>
              <a:rPr lang="it-IT" sz="1800" dirty="0">
                <a:effectLst/>
                <a:latin typeface="Calisto MT" panose="02040603050505030304" pitchFamily="18" charset="77"/>
                <a:ea typeface="Times New Roman" panose="02020603050405020304" pitchFamily="18" charset="0"/>
              </a:rPr>
              <a:t>)</a:t>
            </a:r>
            <a:r>
              <a:rPr lang="it-IT" sz="1800" i="1" dirty="0">
                <a:effectLst/>
                <a:latin typeface="Calisto MT" panose="02040603050505030304" pitchFamily="18" charset="77"/>
                <a:ea typeface="Times New Roman" panose="02020603050405020304" pitchFamily="18" charset="0"/>
              </a:rPr>
              <a:t>,</a:t>
            </a:r>
            <a:r>
              <a:rPr lang="it-IT" sz="1800" dirty="0">
                <a:effectLst/>
                <a:latin typeface="Calisto MT" panose="02040603050505030304" pitchFamily="18" charset="77"/>
                <a:ea typeface="Times New Roman" panose="02020603050405020304" pitchFamily="18" charset="0"/>
              </a:rPr>
              <a:t> avviato da E. </a:t>
            </a:r>
            <a:r>
              <a:rPr lang="it-IT" sz="1800" dirty="0" err="1">
                <a:effectLst/>
                <a:latin typeface="Calisto MT" panose="02040603050505030304" pitchFamily="18" charset="77"/>
                <a:ea typeface="Times New Roman" panose="02020603050405020304" pitchFamily="18" charset="0"/>
              </a:rPr>
              <a:t>Troeltsch</a:t>
            </a:r>
            <a:r>
              <a:rPr lang="it-IT" sz="1800" dirty="0">
                <a:effectLst/>
                <a:latin typeface="Calisto MT" panose="02040603050505030304" pitchFamily="18" charset="77"/>
                <a:ea typeface="Times New Roman" panose="02020603050405020304" pitchFamily="18" charset="0"/>
              </a:rPr>
              <a:t> e A. von Harnack anche se il termine fu coniato da F.C. Baur, sottolinea il contrasto tra l’ecclesiologia paolina, improntata sui doni dello Spirito (carismi), e l’ecclesiologia più tardiva, come l’opera lucana, centrata sull’autorità dei ministri istituiti. In questa linea il più autorevole rappresentante del </a:t>
            </a:r>
            <a:r>
              <a:rPr lang="it-IT" sz="1800" i="1" dirty="0" err="1">
                <a:effectLst/>
                <a:latin typeface="Calisto MT" panose="02040603050505030304" pitchFamily="18" charset="77"/>
                <a:ea typeface="Times New Roman" panose="02020603050405020304" pitchFamily="18" charset="0"/>
              </a:rPr>
              <a:t>Frükatholizismus</a:t>
            </a:r>
            <a:r>
              <a:rPr lang="it-IT" sz="1800" i="1" dirty="0">
                <a:effectLst/>
                <a:latin typeface="Calisto MT" panose="02040603050505030304" pitchFamily="18" charset="77"/>
                <a:ea typeface="Times New Roman" panose="02020603050405020304" pitchFamily="18" charset="0"/>
              </a:rPr>
              <a:t>,</a:t>
            </a:r>
            <a:r>
              <a:rPr lang="it-IT" sz="1800" dirty="0">
                <a:effectLst/>
                <a:latin typeface="Calisto MT" panose="02040603050505030304" pitchFamily="18" charset="77"/>
                <a:ea typeface="Times New Roman" panose="02020603050405020304" pitchFamily="18" charset="0"/>
              </a:rPr>
              <a:t> che è E. </a:t>
            </a:r>
            <a:r>
              <a:rPr lang="it-IT" sz="1800" dirty="0" err="1">
                <a:effectLst/>
                <a:latin typeface="Calisto MT" panose="02040603050505030304" pitchFamily="18" charset="77"/>
                <a:ea typeface="Times New Roman" panose="02020603050405020304" pitchFamily="18" charset="0"/>
              </a:rPr>
              <a:t>Käsemann</a:t>
            </a:r>
            <a:r>
              <a:rPr lang="it-IT" sz="1800" dirty="0">
                <a:effectLst/>
                <a:latin typeface="Calisto MT" panose="02040603050505030304" pitchFamily="18" charset="77"/>
                <a:ea typeface="Times New Roman" panose="02020603050405020304" pitchFamily="18" charset="0"/>
              </a:rPr>
              <a:t>, ispiratore della </a:t>
            </a:r>
            <a:r>
              <a:rPr lang="it-IT" sz="1800" i="1" dirty="0">
                <a:effectLst/>
                <a:latin typeface="Calisto MT" panose="02040603050505030304" pitchFamily="18" charset="77"/>
                <a:ea typeface="Times New Roman" panose="02020603050405020304" pitchFamily="18" charset="0"/>
              </a:rPr>
              <a:t>New Quest,</a:t>
            </a:r>
            <a:r>
              <a:rPr lang="it-IT" sz="1800" dirty="0">
                <a:effectLst/>
                <a:latin typeface="Calisto MT" panose="02040603050505030304" pitchFamily="18" charset="77"/>
                <a:ea typeface="Times New Roman" panose="02020603050405020304" pitchFamily="18" charset="0"/>
              </a:rPr>
              <a:t> imposta un “nuovo” canone ossia l’ecclesiologia ultima del NT. Tale impostazione difende la differenza tra ministeri carismatici (apostoli, profeti e dottori), che si sono chiusi con la morte dell’ultimo apostolo, e ministeri amministrativi (vescovi, presbiteri e diaconi), rimasti in vigore. H. </a:t>
            </a:r>
            <a:r>
              <a:rPr lang="it-IT" sz="1800" dirty="0" err="1">
                <a:effectLst/>
                <a:latin typeface="Calisto MT" panose="02040603050505030304" pitchFamily="18" charset="77"/>
                <a:ea typeface="Times New Roman" panose="02020603050405020304" pitchFamily="18" charset="0"/>
              </a:rPr>
              <a:t>Schlier</a:t>
            </a:r>
            <a:r>
              <a:rPr lang="it-IT" sz="1800" dirty="0">
                <a:effectLst/>
                <a:latin typeface="Calisto MT" panose="02040603050505030304" pitchFamily="18" charset="77"/>
                <a:ea typeface="Times New Roman" panose="02020603050405020304" pitchFamily="18" charset="0"/>
              </a:rPr>
              <a:t> chiarisce l’inadeguatezza di questa tesi, che a suo avviso non ha alcun fondamento nel NT. </a:t>
            </a:r>
            <a:endParaRPr lang="it-IT" sz="1800" dirty="0">
              <a:effectLst/>
              <a:latin typeface="Times New Roman" panose="02020603050405020304" pitchFamily="18" charset="0"/>
              <a:ea typeface="Times New Roman" panose="02020603050405020304" pitchFamily="18" charset="0"/>
            </a:endParaRPr>
          </a:p>
          <a:p>
            <a:endParaRPr lang="it-IT" dirty="0"/>
          </a:p>
        </p:txBody>
      </p:sp>
    </p:spTree>
    <p:extLst>
      <p:ext uri="{BB962C8B-B14F-4D97-AF65-F5344CB8AC3E}">
        <p14:creationId xmlns:p14="http://schemas.microsoft.com/office/powerpoint/2010/main" val="104296971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E4B0358A-93A4-4480-9C14-ED9F16D7F795}"/>
              </a:ext>
            </a:extLst>
          </p:cNvPr>
          <p:cNvSpPr>
            <a:spLocks noGrp="1"/>
          </p:cNvSpPr>
          <p:nvPr>
            <p:ph type="title"/>
          </p:nvPr>
        </p:nvSpPr>
        <p:spPr/>
        <p:txBody>
          <a:bodyPr/>
          <a:lstStyle/>
          <a:p>
            <a:pPr algn="ctr"/>
            <a:r>
              <a:rPr lang="it-IT" i="1" cap="none" dirty="0"/>
              <a:t>La nascita della Chiesa nella storia</a:t>
            </a:r>
            <a:endParaRPr lang="it-IT" dirty="0"/>
          </a:p>
        </p:txBody>
      </p:sp>
      <p:sp>
        <p:nvSpPr>
          <p:cNvPr id="3" name="Segnaposto contenuto 2">
            <a:extLst>
              <a:ext uri="{FF2B5EF4-FFF2-40B4-BE49-F238E27FC236}">
                <a16:creationId xmlns:a16="http://schemas.microsoft.com/office/drawing/2014/main" id="{895DEA72-14C9-933F-6E68-9D0304532E60}"/>
              </a:ext>
            </a:extLst>
          </p:cNvPr>
          <p:cNvSpPr>
            <a:spLocks noGrp="1"/>
          </p:cNvSpPr>
          <p:nvPr>
            <p:ph idx="1"/>
          </p:nvPr>
        </p:nvSpPr>
        <p:spPr>
          <a:xfrm>
            <a:off x="1444322" y="2015732"/>
            <a:ext cx="9603275" cy="3450613"/>
          </a:xfrm>
        </p:spPr>
        <p:txBody>
          <a:bodyPr>
            <a:normAutofit/>
          </a:bodyPr>
          <a:lstStyle/>
          <a:p>
            <a:pPr indent="0" algn="just">
              <a:lnSpc>
                <a:spcPct val="150000"/>
              </a:lnSpc>
              <a:buNone/>
            </a:pPr>
            <a:r>
              <a:rPr lang="it-IT" sz="1800" dirty="0">
                <a:effectLst/>
                <a:highlight>
                  <a:srgbClr val="00FFFF"/>
                </a:highlight>
                <a:latin typeface="Calisto MT" panose="02040603050505030304" pitchFamily="18" charset="77"/>
                <a:ea typeface="Times New Roman" panose="02020603050405020304" pitchFamily="18" charset="0"/>
              </a:rPr>
              <a:t>4. La ricerca degli esegeti </a:t>
            </a:r>
            <a:r>
              <a:rPr lang="it-IT" sz="1800" dirty="0" err="1">
                <a:effectLst/>
                <a:highlight>
                  <a:srgbClr val="00FFFF"/>
                </a:highlight>
                <a:latin typeface="Calisto MT" panose="02040603050505030304" pitchFamily="18" charset="77"/>
                <a:ea typeface="Times New Roman" panose="02020603050405020304" pitchFamily="18" charset="0"/>
              </a:rPr>
              <a:t>R</a:t>
            </a:r>
            <a:r>
              <a:rPr lang="it-IT" sz="1800" dirty="0">
                <a:effectLst/>
                <a:highlight>
                  <a:srgbClr val="00FFFF"/>
                </a:highlight>
                <a:latin typeface="Calisto MT" panose="02040603050505030304" pitchFamily="18" charset="77"/>
                <a:ea typeface="Times New Roman" panose="02020603050405020304" pitchFamily="18" charset="0"/>
              </a:rPr>
              <a:t>. </a:t>
            </a:r>
            <a:r>
              <a:rPr lang="it-IT" sz="1800" dirty="0" err="1">
                <a:effectLst/>
                <a:highlight>
                  <a:srgbClr val="00FFFF"/>
                </a:highlight>
                <a:latin typeface="Calisto MT" panose="02040603050505030304" pitchFamily="18" charset="77"/>
                <a:ea typeface="Times New Roman" panose="02020603050405020304" pitchFamily="18" charset="0"/>
              </a:rPr>
              <a:t>Schnackenburg</a:t>
            </a:r>
            <a:r>
              <a:rPr lang="it-IT" sz="1800" dirty="0">
                <a:effectLst/>
                <a:highlight>
                  <a:srgbClr val="00FFFF"/>
                </a:highlight>
                <a:latin typeface="Calisto MT" panose="02040603050505030304" pitchFamily="18" charset="77"/>
                <a:ea typeface="Times New Roman" panose="02020603050405020304" pitchFamily="18" charset="0"/>
              </a:rPr>
              <a:t> e A. </a:t>
            </a:r>
            <a:r>
              <a:rPr lang="it-IT" sz="1800" dirty="0" err="1">
                <a:effectLst/>
                <a:highlight>
                  <a:srgbClr val="00FFFF"/>
                </a:highlight>
                <a:latin typeface="Calisto MT" panose="02040603050505030304" pitchFamily="18" charset="77"/>
                <a:ea typeface="Times New Roman" panose="02020603050405020304" pitchFamily="18" charset="0"/>
              </a:rPr>
              <a:t>Vögtle</a:t>
            </a:r>
            <a:r>
              <a:rPr lang="it-IT" sz="1800" dirty="0">
                <a:effectLst/>
                <a:highlight>
                  <a:srgbClr val="00FFFF"/>
                </a:highlight>
                <a:latin typeface="Calisto MT" panose="02040603050505030304" pitchFamily="18" charset="77"/>
                <a:ea typeface="Times New Roman" panose="02020603050405020304" pitchFamily="18" charset="0"/>
              </a:rPr>
              <a:t> </a:t>
            </a:r>
            <a:r>
              <a:rPr lang="it-IT" sz="1800" dirty="0">
                <a:effectLst/>
                <a:latin typeface="Calisto MT" panose="02040603050505030304" pitchFamily="18" charset="77"/>
                <a:ea typeface="Times New Roman" panose="02020603050405020304" pitchFamily="18" charset="0"/>
              </a:rPr>
              <a:t>sostengono che la nascita della Chiesa vada ravvisata a partire da tutta la vicenda esistenziale di Gesù con le sue opere e le sue parole. In forza di ciò si può parlare di atti/gesti di Gesù in funzione di una “fondazione/creazione” della Chiesa. </a:t>
            </a:r>
          </a:p>
          <a:p>
            <a:pPr indent="0" algn="just">
              <a:lnSpc>
                <a:spcPct val="150000"/>
              </a:lnSpc>
              <a:buNone/>
            </a:pPr>
            <a:endParaRPr lang="it-IT" sz="1800" dirty="0">
              <a:effectLst/>
              <a:latin typeface="Times New Roman" panose="02020603050405020304" pitchFamily="18" charset="0"/>
              <a:ea typeface="Times New Roman" panose="02020603050405020304" pitchFamily="18" charset="0"/>
            </a:endParaRPr>
          </a:p>
          <a:p>
            <a:pPr algn="just"/>
            <a:r>
              <a:rPr lang="de-DE" sz="1300" cap="small" dirty="0">
                <a:effectLst/>
                <a:latin typeface="Calisto MT" panose="02040603050505030304" pitchFamily="18" charset="77"/>
                <a:ea typeface="Times New Roman" panose="02020603050405020304" pitchFamily="18" charset="0"/>
              </a:rPr>
              <a:t>R. Schnackenburg,</a:t>
            </a:r>
            <a:r>
              <a:rPr lang="de-DE" sz="1300" dirty="0">
                <a:effectLst/>
                <a:latin typeface="Calisto MT" panose="02040603050505030304" pitchFamily="18" charset="77"/>
                <a:ea typeface="Times New Roman" panose="02020603050405020304" pitchFamily="18" charset="0"/>
              </a:rPr>
              <a:t> </a:t>
            </a:r>
            <a:r>
              <a:rPr lang="de-DE" sz="1300" i="1" dirty="0">
                <a:effectLst/>
                <a:latin typeface="Calisto MT" panose="02040603050505030304" pitchFamily="18" charset="77"/>
                <a:ea typeface="Times New Roman" panose="02020603050405020304" pitchFamily="18" charset="0"/>
              </a:rPr>
              <a:t>Gottes Herrschaft und Reich. </a:t>
            </a:r>
            <a:r>
              <a:rPr lang="it-IT" sz="1300" i="1" dirty="0">
                <a:effectLst/>
                <a:latin typeface="Calisto MT" panose="02040603050505030304" pitchFamily="18" charset="77"/>
                <a:ea typeface="Times New Roman" panose="02020603050405020304" pitchFamily="18" charset="0"/>
              </a:rPr>
              <a:t>Eine </a:t>
            </a:r>
            <a:r>
              <a:rPr lang="it-IT" sz="1300" i="1" dirty="0" err="1">
                <a:effectLst/>
                <a:latin typeface="Calisto MT" panose="02040603050505030304" pitchFamily="18" charset="77"/>
                <a:ea typeface="Times New Roman" panose="02020603050405020304" pitchFamily="18" charset="0"/>
              </a:rPr>
              <a:t>biblisch-theologische</a:t>
            </a:r>
            <a:r>
              <a:rPr lang="it-IT" sz="1300" i="1" dirty="0">
                <a:effectLst/>
                <a:latin typeface="Calisto MT" panose="02040603050505030304" pitchFamily="18" charset="77"/>
                <a:ea typeface="Times New Roman" panose="02020603050405020304" pitchFamily="18" charset="0"/>
              </a:rPr>
              <a:t> </a:t>
            </a:r>
            <a:r>
              <a:rPr lang="it-IT" sz="1300" i="1" dirty="0" err="1">
                <a:effectLst/>
                <a:latin typeface="Calisto MT" panose="02040603050505030304" pitchFamily="18" charset="77"/>
                <a:ea typeface="Times New Roman" panose="02020603050405020304" pitchFamily="18" charset="0"/>
              </a:rPr>
              <a:t>Studie</a:t>
            </a:r>
            <a:r>
              <a:rPr lang="it-IT" sz="1300" i="1" dirty="0">
                <a:effectLst/>
                <a:latin typeface="Calisto MT" panose="02040603050505030304" pitchFamily="18" charset="77"/>
                <a:ea typeface="Times New Roman" panose="02020603050405020304" pitchFamily="18" charset="0"/>
              </a:rPr>
              <a:t>,</a:t>
            </a:r>
            <a:r>
              <a:rPr lang="it-IT" sz="1300" dirty="0">
                <a:effectLst/>
                <a:latin typeface="Calisto MT" panose="02040603050505030304" pitchFamily="18" charset="77"/>
                <a:ea typeface="Times New Roman" panose="02020603050405020304" pitchFamily="18" charset="0"/>
              </a:rPr>
              <a:t> Herder, Freiburg </a:t>
            </a:r>
            <a:r>
              <a:rPr lang="it-IT" sz="1300" dirty="0" err="1">
                <a:effectLst/>
                <a:latin typeface="Calisto MT" panose="02040603050505030304" pitchFamily="18" charset="77"/>
                <a:ea typeface="Times New Roman" panose="02020603050405020304" pitchFamily="18" charset="0"/>
              </a:rPr>
              <a:t>i.Br</a:t>
            </a:r>
            <a:r>
              <a:rPr lang="it-IT" sz="1300" dirty="0">
                <a:effectLst/>
                <a:latin typeface="Calisto MT" panose="02040603050505030304" pitchFamily="18" charset="77"/>
                <a:ea typeface="Times New Roman" panose="02020603050405020304" pitchFamily="18" charset="0"/>
              </a:rPr>
              <a:t>. 1958 [</a:t>
            </a:r>
            <a:r>
              <a:rPr lang="it-IT" sz="1300" i="1" dirty="0">
                <a:effectLst/>
                <a:latin typeface="Calisto MT" panose="02040603050505030304" pitchFamily="18" charset="77"/>
                <a:ea typeface="Times New Roman" panose="02020603050405020304" pitchFamily="18" charset="0"/>
              </a:rPr>
              <a:t>Signoria e Regno di Dio. Uno studio di teologia biblica,</a:t>
            </a:r>
            <a:r>
              <a:rPr lang="it-IT" sz="1300" dirty="0">
                <a:effectLst/>
                <a:latin typeface="Calisto MT" panose="02040603050505030304" pitchFamily="18" charset="77"/>
                <a:ea typeface="Times New Roman" panose="02020603050405020304" pitchFamily="18" charset="0"/>
              </a:rPr>
              <a:t> </a:t>
            </a:r>
            <a:r>
              <a:rPr lang="it-IT" sz="1300" dirty="0" err="1">
                <a:effectLst/>
                <a:latin typeface="Calisto MT" panose="02040603050505030304" pitchFamily="18" charset="77"/>
                <a:ea typeface="Times New Roman" panose="02020603050405020304" pitchFamily="18" charset="0"/>
              </a:rPr>
              <a:t>tr</a:t>
            </a:r>
            <a:r>
              <a:rPr lang="it-IT" sz="1300" dirty="0">
                <a:effectLst/>
                <a:latin typeface="Calisto MT" panose="02040603050505030304" pitchFamily="18" charset="77"/>
                <a:ea typeface="Times New Roman" panose="02020603050405020304" pitchFamily="18" charset="0"/>
              </a:rPr>
              <a:t>. </a:t>
            </a:r>
            <a:r>
              <a:rPr lang="it-IT" sz="1300" dirty="0" err="1">
                <a:effectLst/>
                <a:latin typeface="Calisto MT" panose="02040603050505030304" pitchFamily="18" charset="77"/>
                <a:ea typeface="Times New Roman" panose="02020603050405020304" pitchFamily="18" charset="0"/>
              </a:rPr>
              <a:t>it</a:t>
            </a:r>
            <a:r>
              <a:rPr lang="it-IT" sz="1300" dirty="0">
                <a:effectLst/>
                <a:latin typeface="Calisto MT" panose="02040603050505030304" pitchFamily="18" charset="77"/>
                <a:ea typeface="Times New Roman" panose="02020603050405020304" pitchFamily="18" charset="0"/>
              </a:rPr>
              <a:t>. a cura di A. Mastrandrea, M. Sassoli e B. Liverani, Il Mulino, Bologna 1971]. Questa prospettiva ecclesiologica che parla di atti propriamente ecclesiali da parte di Gesù è stata fortemente avversata da H. </a:t>
            </a:r>
            <a:r>
              <a:rPr lang="it-IT" sz="1300" dirty="0" err="1">
                <a:effectLst/>
                <a:latin typeface="Calisto MT" panose="02040603050505030304" pitchFamily="18" charset="77"/>
                <a:ea typeface="Times New Roman" panose="02020603050405020304" pitchFamily="18" charset="0"/>
              </a:rPr>
              <a:t>Küng</a:t>
            </a:r>
            <a:r>
              <a:rPr lang="it-IT" sz="1300" dirty="0">
                <a:effectLst/>
                <a:latin typeface="Calisto MT" panose="02040603050505030304" pitchFamily="18" charset="77"/>
                <a:ea typeface="Times New Roman" panose="02020603050405020304" pitchFamily="18" charset="0"/>
              </a:rPr>
              <a:t> e il suo </a:t>
            </a:r>
            <a:r>
              <a:rPr lang="it-IT" sz="1300" dirty="0">
                <a:latin typeface="Calisto MT" panose="02040603050505030304" pitchFamily="18" charset="77"/>
                <a:ea typeface="Times New Roman" panose="02020603050405020304" pitchFamily="18" charset="0"/>
              </a:rPr>
              <a:t>libr</a:t>
            </a:r>
            <a:r>
              <a:rPr lang="it-IT" sz="1300" dirty="0">
                <a:effectLst/>
                <a:latin typeface="Calisto MT" panose="02040603050505030304" pitchFamily="18" charset="77"/>
                <a:ea typeface="Times New Roman" panose="02020603050405020304" pitchFamily="18" charset="0"/>
              </a:rPr>
              <a:t>o dal titolo </a:t>
            </a:r>
            <a:r>
              <a:rPr lang="it-IT" sz="1300" i="1" dirty="0">
                <a:latin typeface="Calisto MT" panose="02040603050505030304" pitchFamily="18" charset="77"/>
                <a:ea typeface="Times New Roman" panose="02020603050405020304" pitchFamily="18" charset="0"/>
              </a:rPr>
              <a:t>La Chiesa [Die </a:t>
            </a:r>
            <a:r>
              <a:rPr lang="it-IT" sz="1300" i="1" dirty="0" err="1">
                <a:latin typeface="Calisto MT" panose="02040603050505030304" pitchFamily="18" charset="77"/>
                <a:ea typeface="Times New Roman" panose="02020603050405020304" pitchFamily="18" charset="0"/>
              </a:rPr>
              <a:t>Kirche</a:t>
            </a:r>
            <a:r>
              <a:rPr lang="it-IT" sz="1300" i="1" dirty="0">
                <a:latin typeface="Calisto MT" panose="02040603050505030304" pitchFamily="18" charset="77"/>
                <a:ea typeface="Times New Roman" panose="02020603050405020304" pitchFamily="18" charset="0"/>
              </a:rPr>
              <a:t>]</a:t>
            </a:r>
            <a:r>
              <a:rPr lang="it-IT" sz="1300" dirty="0">
                <a:effectLst/>
                <a:latin typeface="Calisto MT" panose="02040603050505030304" pitchFamily="18" charset="77"/>
                <a:ea typeface="Times New Roman" panose="02020603050405020304" pitchFamily="18" charset="0"/>
              </a:rPr>
              <a:t> e da </a:t>
            </a:r>
            <a:r>
              <a:rPr lang="it-IT" sz="1300" cap="small" dirty="0">
                <a:effectLst/>
                <a:latin typeface="Calisto MT" panose="02040603050505030304" pitchFamily="18" charset="77"/>
                <a:ea typeface="Times New Roman" panose="02020603050405020304" pitchFamily="18" charset="0"/>
              </a:rPr>
              <a:t>L. Boff </a:t>
            </a:r>
            <a:r>
              <a:rPr lang="it-IT" sz="1300" dirty="0">
                <a:effectLst/>
                <a:latin typeface="Calisto MT" panose="02040603050505030304" pitchFamily="18" charset="77"/>
                <a:ea typeface="Times New Roman" panose="02020603050405020304" pitchFamily="18" charset="0"/>
              </a:rPr>
              <a:t>e del suo libro </a:t>
            </a:r>
            <a:r>
              <a:rPr lang="it-IT" sz="1300" i="1" dirty="0" err="1">
                <a:effectLst/>
                <a:latin typeface="Calisto MT" panose="02040603050505030304" pitchFamily="18" charset="77"/>
                <a:ea typeface="Times New Roman" panose="02020603050405020304" pitchFamily="18" charset="0"/>
              </a:rPr>
              <a:t>Ecclesiogenesi</a:t>
            </a:r>
            <a:r>
              <a:rPr lang="it-IT" sz="1300" i="1" dirty="0">
                <a:effectLst/>
                <a:latin typeface="Calisto MT" panose="02040603050505030304" pitchFamily="18" charset="77"/>
                <a:ea typeface="Times New Roman" panose="02020603050405020304" pitchFamily="18" charset="0"/>
              </a:rPr>
              <a:t>. Le comunità ecclesiali di base reinventano la Chiesa,</a:t>
            </a:r>
            <a:r>
              <a:rPr lang="it-IT" sz="1300" dirty="0">
                <a:effectLst/>
                <a:latin typeface="Calisto MT" panose="02040603050505030304" pitchFamily="18" charset="77"/>
                <a:ea typeface="Times New Roman" panose="02020603050405020304" pitchFamily="18" charset="0"/>
              </a:rPr>
              <a:t> </a:t>
            </a:r>
            <a:r>
              <a:rPr lang="it-IT" sz="1300" dirty="0" err="1">
                <a:effectLst/>
                <a:latin typeface="Calisto MT" panose="02040603050505030304" pitchFamily="18" charset="77"/>
                <a:ea typeface="Times New Roman" panose="02020603050405020304" pitchFamily="18" charset="0"/>
              </a:rPr>
              <a:t>tr</a:t>
            </a:r>
            <a:r>
              <a:rPr lang="it-IT" sz="1300" dirty="0">
                <a:effectLst/>
                <a:latin typeface="Calisto MT" panose="02040603050505030304" pitchFamily="18" charset="77"/>
                <a:ea typeface="Times New Roman" panose="02020603050405020304" pitchFamily="18" charset="0"/>
              </a:rPr>
              <a:t>. </a:t>
            </a:r>
            <a:r>
              <a:rPr lang="it-IT" sz="1300" dirty="0" err="1">
                <a:effectLst/>
                <a:latin typeface="Calisto MT" panose="02040603050505030304" pitchFamily="18" charset="77"/>
                <a:ea typeface="Times New Roman" panose="02020603050405020304" pitchFamily="18" charset="0"/>
              </a:rPr>
              <a:t>it</a:t>
            </a:r>
            <a:r>
              <a:rPr lang="it-IT" sz="1300" dirty="0">
                <a:effectLst/>
                <a:latin typeface="Calisto MT" panose="02040603050505030304" pitchFamily="18" charset="77"/>
                <a:ea typeface="Times New Roman" panose="02020603050405020304" pitchFamily="18" charset="0"/>
              </a:rPr>
              <a:t>. a cura di E. Serra, Borla, Roma 1986</a:t>
            </a:r>
            <a:r>
              <a:rPr lang="it-IT" sz="1300" baseline="30000" dirty="0">
                <a:effectLst/>
                <a:latin typeface="Calisto MT" panose="02040603050505030304" pitchFamily="18" charset="77"/>
                <a:ea typeface="Times New Roman" panose="02020603050405020304" pitchFamily="18" charset="0"/>
              </a:rPr>
              <a:t>2</a:t>
            </a:r>
            <a:r>
              <a:rPr lang="it-IT" sz="1300" dirty="0">
                <a:effectLst/>
                <a:latin typeface="Calisto MT" panose="02040603050505030304" pitchFamily="18" charset="77"/>
                <a:ea typeface="Times New Roman" panose="02020603050405020304" pitchFamily="18" charset="0"/>
              </a:rPr>
              <a:t>, 75-95. Entrambi questi autori presentano delle ecclesiologie “controverse.</a:t>
            </a:r>
            <a:endParaRPr lang="it-IT" sz="1300" dirty="0">
              <a:effectLst/>
              <a:latin typeface="Times New Roman" panose="02020603050405020304" pitchFamily="18" charset="0"/>
              <a:ea typeface="Times New Roman" panose="02020603050405020304" pitchFamily="18" charset="0"/>
            </a:endParaRPr>
          </a:p>
          <a:p>
            <a:endParaRPr lang="it-IT" dirty="0"/>
          </a:p>
        </p:txBody>
      </p:sp>
    </p:spTree>
    <p:extLst>
      <p:ext uri="{BB962C8B-B14F-4D97-AF65-F5344CB8AC3E}">
        <p14:creationId xmlns:p14="http://schemas.microsoft.com/office/powerpoint/2010/main" val="19329433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contenuto 2"/>
          <p:cNvSpPr>
            <a:spLocks noGrp="1"/>
          </p:cNvSpPr>
          <p:nvPr>
            <p:ph idx="1"/>
          </p:nvPr>
        </p:nvSpPr>
        <p:spPr>
          <a:xfrm>
            <a:off x="2502126" y="968828"/>
            <a:ext cx="8915400" cy="3777622"/>
          </a:xfrm>
        </p:spPr>
        <p:txBody>
          <a:bodyPr>
            <a:noAutofit/>
          </a:bodyPr>
          <a:lstStyle/>
          <a:p>
            <a:r>
              <a:rPr lang="it-IT" sz="4000" dirty="0">
                <a:latin typeface="Bookman Old Style" panose="02050604050505020204" pitchFamily="18" charset="0"/>
              </a:rPr>
              <a:t>La ricerca storica necessita di contesti in cui collocare gli avvenimenti.</a:t>
            </a:r>
          </a:p>
          <a:p>
            <a:r>
              <a:rPr lang="it-IT" sz="4000" dirty="0">
                <a:latin typeface="Bookman Old Style" panose="02050604050505020204" pitchFamily="18" charset="0"/>
              </a:rPr>
              <a:t>Il linguaggio storico necessita di categorie ermeneutiche che delimitino il contesto</a:t>
            </a:r>
          </a:p>
        </p:txBody>
      </p:sp>
    </p:spTree>
    <p:extLst>
      <p:ext uri="{BB962C8B-B14F-4D97-AF65-F5344CB8AC3E}">
        <p14:creationId xmlns:p14="http://schemas.microsoft.com/office/powerpoint/2010/main" val="9292703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5"/>
            <a:ext cx="6067567" cy="1325563"/>
          </a:xfrm>
        </p:spPr>
        <p:txBody>
          <a:bodyPr>
            <a:normAutofit/>
          </a:bodyPr>
          <a:lstStyle/>
          <a:p>
            <a:r>
              <a:rPr lang="it-IT" dirty="0"/>
              <a:t>L’uso di giudaismo ed ellenismo in età moderna</a:t>
            </a:r>
          </a:p>
        </p:txBody>
      </p:sp>
      <p:sp>
        <p:nvSpPr>
          <p:cNvPr id="3" name="Segnaposto contenuto 2"/>
          <p:cNvSpPr>
            <a:spLocks noGrp="1"/>
          </p:cNvSpPr>
          <p:nvPr>
            <p:ph idx="1"/>
          </p:nvPr>
        </p:nvSpPr>
        <p:spPr>
          <a:xfrm>
            <a:off x="838200" y="1825625"/>
            <a:ext cx="7541525" cy="4351338"/>
          </a:xfrm>
          <a:ln w="28575">
            <a:solidFill>
              <a:srgbClr val="FFC000"/>
            </a:solidFill>
          </a:ln>
        </p:spPr>
        <p:txBody>
          <a:bodyPr/>
          <a:lstStyle/>
          <a:p>
            <a:pPr marL="0" indent="0">
              <a:buNone/>
            </a:pPr>
            <a:r>
              <a:rPr lang="it-IT" dirty="0"/>
              <a:t>L’origine dei termini è antica (in greco: </a:t>
            </a:r>
            <a:r>
              <a:rPr lang="it-IT" i="1" dirty="0" err="1"/>
              <a:t>ioudaïsmós</a:t>
            </a:r>
            <a:r>
              <a:rPr lang="it-IT" dirty="0"/>
              <a:t> ed </a:t>
            </a:r>
            <a:r>
              <a:rPr lang="it-IT" i="1" dirty="0" err="1"/>
              <a:t>hellēnismós</a:t>
            </a:r>
            <a:r>
              <a:rPr lang="it-IT" dirty="0"/>
              <a:t>), l’accezione è moderna.</a:t>
            </a:r>
          </a:p>
          <a:p>
            <a:endParaRPr lang="it-IT" dirty="0"/>
          </a:p>
          <a:p>
            <a:pPr marL="0" indent="0">
              <a:buNone/>
            </a:pPr>
            <a:r>
              <a:rPr lang="it-IT" dirty="0"/>
              <a:t>G. </a:t>
            </a:r>
            <a:r>
              <a:rPr lang="it-IT" dirty="0" err="1"/>
              <a:t>Droysen</a:t>
            </a:r>
            <a:r>
              <a:rPr lang="it-IT" dirty="0"/>
              <a:t>: «inventore» dell’Ellenismo:</a:t>
            </a:r>
          </a:p>
          <a:p>
            <a:pPr marL="0" indent="0">
              <a:buNone/>
            </a:pPr>
            <a:r>
              <a:rPr lang="it-IT" dirty="0"/>
              <a:t>F.C. </a:t>
            </a:r>
            <a:r>
              <a:rPr lang="it-IT" dirty="0" err="1"/>
              <a:t>Baur</a:t>
            </a:r>
            <a:r>
              <a:rPr lang="it-IT" dirty="0"/>
              <a:t>: Giudaismo = particolarismo; ellenismo = universalismo; Il cristianesimo come superamento della dicotomia</a:t>
            </a:r>
          </a:p>
        </p:txBody>
      </p:sp>
      <p:pic>
        <p:nvPicPr>
          <p:cNvPr id="4" name="Immagine 3"/>
          <p:cNvPicPr>
            <a:picLocks noChangeAspect="1"/>
          </p:cNvPicPr>
          <p:nvPr/>
        </p:nvPicPr>
        <p:blipFill>
          <a:blip r:embed="rId2"/>
          <a:stretch>
            <a:fillRect/>
          </a:stretch>
        </p:blipFill>
        <p:spPr>
          <a:xfrm>
            <a:off x="9760239" y="-38443"/>
            <a:ext cx="2431761" cy="3145809"/>
          </a:xfrm>
          <a:prstGeom prst="rect">
            <a:avLst/>
          </a:prstGeom>
        </p:spPr>
      </p:pic>
      <p:pic>
        <p:nvPicPr>
          <p:cNvPr id="5" name="Immagine 4"/>
          <p:cNvPicPr>
            <a:picLocks noChangeAspect="1"/>
          </p:cNvPicPr>
          <p:nvPr/>
        </p:nvPicPr>
        <p:blipFill>
          <a:blip r:embed="rId3"/>
          <a:stretch>
            <a:fillRect/>
          </a:stretch>
        </p:blipFill>
        <p:spPr>
          <a:xfrm>
            <a:off x="9760239" y="3339591"/>
            <a:ext cx="2340906" cy="3518409"/>
          </a:xfrm>
          <a:prstGeom prst="rect">
            <a:avLst/>
          </a:prstGeom>
        </p:spPr>
      </p:pic>
    </p:spTree>
    <p:extLst>
      <p:ext uri="{BB962C8B-B14F-4D97-AF65-F5344CB8AC3E}">
        <p14:creationId xmlns:p14="http://schemas.microsoft.com/office/powerpoint/2010/main" val="24054079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5"/>
            <a:ext cx="6067567" cy="1325563"/>
          </a:xfrm>
        </p:spPr>
        <p:txBody>
          <a:bodyPr/>
          <a:lstStyle/>
          <a:p>
            <a:r>
              <a:rPr lang="it-IT" dirty="0"/>
              <a:t>Gustav </a:t>
            </a:r>
            <a:r>
              <a:rPr lang="it-IT" dirty="0" err="1"/>
              <a:t>Droysen</a:t>
            </a:r>
            <a:endParaRPr lang="it-IT" dirty="0"/>
          </a:p>
        </p:txBody>
      </p:sp>
      <p:sp>
        <p:nvSpPr>
          <p:cNvPr id="3" name="Segnaposto contenuto 2"/>
          <p:cNvSpPr>
            <a:spLocks noGrp="1"/>
          </p:cNvSpPr>
          <p:nvPr>
            <p:ph idx="1"/>
          </p:nvPr>
        </p:nvSpPr>
        <p:spPr>
          <a:xfrm>
            <a:off x="685800" y="1338943"/>
            <a:ext cx="7693925" cy="4838020"/>
          </a:xfrm>
          <a:ln w="28575">
            <a:solidFill>
              <a:srgbClr val="FFC000"/>
            </a:solidFill>
          </a:ln>
        </p:spPr>
        <p:txBody>
          <a:bodyPr anchor="ctr">
            <a:normAutofit/>
          </a:bodyPr>
          <a:lstStyle/>
          <a:p>
            <a:pPr marL="0" indent="0">
              <a:buNone/>
            </a:pPr>
            <a:r>
              <a:rPr lang="it-IT" sz="2400" i="1" dirty="0">
                <a:latin typeface="Bookman Old Style" panose="02050604050505020204" pitchFamily="18" charset="0"/>
              </a:rPr>
              <a:t>Ellenismo</a:t>
            </a:r>
            <a:r>
              <a:rPr lang="it-IT" sz="2400" dirty="0">
                <a:latin typeface="Bookman Old Style" panose="02050604050505020204" pitchFamily="18" charset="0"/>
              </a:rPr>
              <a:t> come nuova epoca, sintesi tra Grecia e Oriente. Il termine non assume in </a:t>
            </a:r>
            <a:r>
              <a:rPr lang="it-IT" sz="2400" dirty="0" err="1">
                <a:latin typeface="Bookman Old Style" panose="02050604050505020204" pitchFamily="18" charset="0"/>
              </a:rPr>
              <a:t>Droysen</a:t>
            </a:r>
            <a:r>
              <a:rPr lang="it-IT" sz="2400" dirty="0">
                <a:latin typeface="Bookman Old Style" panose="02050604050505020204" pitchFamily="18" charset="0"/>
              </a:rPr>
              <a:t> una precisa delimitazione semantica e non si limita mai alla sola dimensione politico-militare; esso ha un carattere astratto e vuole indicare lo spirito liberale e universalistico che pervade la nuova epoca inaugurata dalle conquiste di Alessandro.</a:t>
            </a:r>
          </a:p>
          <a:p>
            <a:pPr marL="0" indent="0">
              <a:buNone/>
            </a:pPr>
            <a:r>
              <a:rPr lang="it-IT" sz="2400" dirty="0">
                <a:latin typeface="Bookman Old Style" panose="02050604050505020204" pitchFamily="18" charset="0"/>
              </a:rPr>
              <a:t>A questo processo di rinnovamento il giudaismo resta, nell’idea di </a:t>
            </a:r>
            <a:r>
              <a:rPr lang="it-IT" sz="2400" dirty="0" err="1">
                <a:latin typeface="Bookman Old Style" panose="02050604050505020204" pitchFamily="18" charset="0"/>
              </a:rPr>
              <a:t>Droysen</a:t>
            </a:r>
            <a:r>
              <a:rPr lang="it-IT" sz="2400" dirty="0">
                <a:latin typeface="Bookman Old Style" panose="02050604050505020204" pitchFamily="18" charset="0"/>
              </a:rPr>
              <a:t>, estraneo.</a:t>
            </a:r>
          </a:p>
        </p:txBody>
      </p:sp>
      <p:pic>
        <p:nvPicPr>
          <p:cNvPr id="4" name="Immagine 3"/>
          <p:cNvPicPr>
            <a:picLocks noChangeAspect="1"/>
          </p:cNvPicPr>
          <p:nvPr/>
        </p:nvPicPr>
        <p:blipFill>
          <a:blip r:embed="rId2"/>
          <a:stretch>
            <a:fillRect/>
          </a:stretch>
        </p:blipFill>
        <p:spPr>
          <a:xfrm>
            <a:off x="9390125" y="1986300"/>
            <a:ext cx="2431761" cy="3145809"/>
          </a:xfrm>
          <a:prstGeom prst="rect">
            <a:avLst/>
          </a:prstGeom>
        </p:spPr>
      </p:pic>
    </p:spTree>
    <p:extLst>
      <p:ext uri="{BB962C8B-B14F-4D97-AF65-F5344CB8AC3E}">
        <p14:creationId xmlns:p14="http://schemas.microsoft.com/office/powerpoint/2010/main" val="37913301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…facciamo un po’ di luce sugli avvenimenti storici…</a:t>
            </a:r>
          </a:p>
        </p:txBody>
      </p:sp>
      <p:sp>
        <p:nvSpPr>
          <p:cNvPr id="3" name="Segnaposto contenuto 2"/>
          <p:cNvSpPr>
            <a:spLocks noGrp="1"/>
          </p:cNvSpPr>
          <p:nvPr>
            <p:ph idx="1"/>
          </p:nvPr>
        </p:nvSpPr>
        <p:spPr>
          <a:ln w="38100">
            <a:solidFill>
              <a:srgbClr val="FFC000"/>
            </a:solidFill>
          </a:ln>
        </p:spPr>
        <p:txBody>
          <a:bodyPr/>
          <a:lstStyle/>
          <a:p>
            <a:endParaRPr lang="it-IT" dirty="0"/>
          </a:p>
          <a:p>
            <a:r>
              <a:rPr lang="it-IT" dirty="0"/>
              <a:t>323 muore Alessandro Magno</a:t>
            </a:r>
          </a:p>
          <a:p>
            <a:r>
              <a:rPr lang="it-IT" dirty="0"/>
              <a:t>Nella divisione del regno di Alessandra in regni più piccoli la Giudea entra nell’orbita siriaca (l’area Giudea/Fenicia è contesa tra Egitto e Siria)</a:t>
            </a:r>
          </a:p>
          <a:p>
            <a:r>
              <a:rPr lang="it-IT" dirty="0"/>
              <a:t>175 a.C. l’ascesa al trono di Antioco IV crea forti turbolenze in Giudea</a:t>
            </a:r>
          </a:p>
          <a:p>
            <a:r>
              <a:rPr lang="it-IT" dirty="0"/>
              <a:t>Intorno al 160 a.C. si afferma la leadership degli </a:t>
            </a:r>
            <a:r>
              <a:rPr lang="it-IT" dirty="0" err="1"/>
              <a:t>asmonei</a:t>
            </a:r>
            <a:r>
              <a:rPr lang="it-IT" dirty="0"/>
              <a:t> in Giudea</a:t>
            </a:r>
          </a:p>
          <a:p>
            <a:r>
              <a:rPr lang="it-IT" dirty="0"/>
              <a:t>63 a.C. Pompeo occupa la Giudea e Gerusalemme ponendo la regione nell’orbita romana</a:t>
            </a:r>
          </a:p>
        </p:txBody>
      </p:sp>
    </p:spTree>
    <p:extLst>
      <p:ext uri="{BB962C8B-B14F-4D97-AF65-F5344CB8AC3E}">
        <p14:creationId xmlns:p14="http://schemas.microsoft.com/office/powerpoint/2010/main" val="268535117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Il mondo ellenistico (III sec. a.C. – I sec. a.C.)</a:t>
            </a:r>
          </a:p>
        </p:txBody>
      </p:sp>
      <p:sp>
        <p:nvSpPr>
          <p:cNvPr id="3" name="Segnaposto contenuto 2"/>
          <p:cNvSpPr>
            <a:spLocks noGrp="1"/>
          </p:cNvSpPr>
          <p:nvPr>
            <p:ph idx="1"/>
          </p:nvPr>
        </p:nvSpPr>
        <p:spPr/>
        <p:txBody>
          <a:bodyPr/>
          <a:lstStyle/>
          <a:p>
            <a:endParaRPr lang="it-IT" dirty="0"/>
          </a:p>
        </p:txBody>
      </p:sp>
      <p:pic>
        <p:nvPicPr>
          <p:cNvPr id="4" name="Immagine 3"/>
          <p:cNvPicPr>
            <a:picLocks noChangeAspect="1"/>
          </p:cNvPicPr>
          <p:nvPr/>
        </p:nvPicPr>
        <p:blipFill>
          <a:blip r:embed="rId2"/>
          <a:stretch>
            <a:fillRect/>
          </a:stretch>
        </p:blipFill>
        <p:spPr>
          <a:xfrm>
            <a:off x="2589212" y="1959055"/>
            <a:ext cx="8314432" cy="4541758"/>
          </a:xfrm>
          <a:prstGeom prst="rect">
            <a:avLst/>
          </a:prstGeom>
          <a:ln w="38100">
            <a:solidFill>
              <a:srgbClr val="FFC000"/>
            </a:solidFill>
          </a:ln>
        </p:spPr>
      </p:pic>
    </p:spTree>
    <p:extLst>
      <p:ext uri="{BB962C8B-B14F-4D97-AF65-F5344CB8AC3E}">
        <p14:creationId xmlns:p14="http://schemas.microsoft.com/office/powerpoint/2010/main" val="36620794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0" y="365125"/>
            <a:ext cx="6067567" cy="1325563"/>
          </a:xfrm>
        </p:spPr>
        <p:txBody>
          <a:bodyPr/>
          <a:lstStyle/>
          <a:p>
            <a:r>
              <a:rPr lang="it-IT" dirty="0"/>
              <a:t>F.C. </a:t>
            </a:r>
            <a:r>
              <a:rPr lang="it-IT" dirty="0" err="1"/>
              <a:t>Baur</a:t>
            </a:r>
            <a:endParaRPr lang="it-IT" dirty="0"/>
          </a:p>
        </p:txBody>
      </p:sp>
      <p:sp>
        <p:nvSpPr>
          <p:cNvPr id="3" name="Segnaposto contenuto 2"/>
          <p:cNvSpPr>
            <a:spLocks noGrp="1"/>
          </p:cNvSpPr>
          <p:nvPr>
            <p:ph idx="1"/>
          </p:nvPr>
        </p:nvSpPr>
        <p:spPr>
          <a:xfrm>
            <a:off x="511629" y="1284515"/>
            <a:ext cx="9110043" cy="4892448"/>
          </a:xfrm>
          <a:ln w="28575">
            <a:solidFill>
              <a:srgbClr val="FFC000"/>
            </a:solidFill>
          </a:ln>
        </p:spPr>
        <p:txBody>
          <a:bodyPr>
            <a:normAutofit lnSpcReduction="10000"/>
          </a:bodyPr>
          <a:lstStyle/>
          <a:p>
            <a:pPr marL="0" indent="0">
              <a:buNone/>
            </a:pPr>
            <a:r>
              <a:rPr lang="it-IT" sz="2400" dirty="0">
                <a:latin typeface="Bookman Old Style" panose="02050604050505020204" pitchFamily="18" charset="0"/>
              </a:rPr>
              <a:t>Animato da un grande spirito critico e da una spiccata sensibilità storica, applica le intuizioni di </a:t>
            </a:r>
            <a:r>
              <a:rPr lang="it-IT" sz="2400" dirty="0" err="1">
                <a:latin typeface="Bookman Old Style" panose="02050604050505020204" pitchFamily="18" charset="0"/>
              </a:rPr>
              <a:t>Droysen</a:t>
            </a:r>
            <a:r>
              <a:rPr lang="it-IT" sz="2400" dirty="0">
                <a:latin typeface="Bookman Old Style" panose="02050604050505020204" pitchFamily="18" charset="0"/>
              </a:rPr>
              <a:t> alle origini del cristianesimo.</a:t>
            </a:r>
          </a:p>
          <a:p>
            <a:pPr marL="0" indent="0">
              <a:buNone/>
            </a:pPr>
            <a:r>
              <a:rPr lang="it-IT" sz="2400" dirty="0">
                <a:latin typeface="Bookman Old Style" panose="02050604050505020204" pitchFamily="18" charset="0"/>
              </a:rPr>
              <a:t>Nella necessità di spiegare il cristianesimo come fenomeno storico e quindi, come tale, soggetto a sviluppo, </a:t>
            </a:r>
            <a:r>
              <a:rPr lang="it-IT" sz="2400" dirty="0" err="1">
                <a:latin typeface="Bookman Old Style" panose="02050604050505020204" pitchFamily="18" charset="0"/>
              </a:rPr>
              <a:t>Baur</a:t>
            </a:r>
            <a:r>
              <a:rPr lang="it-IT" sz="2400" dirty="0">
                <a:latin typeface="Bookman Old Style" panose="02050604050505020204" pitchFamily="18" charset="0"/>
              </a:rPr>
              <a:t> si serve delle categorie di </a:t>
            </a:r>
            <a:r>
              <a:rPr lang="it-IT" sz="2400" dirty="0" err="1">
                <a:latin typeface="Bookman Old Style" panose="02050604050505020204" pitchFamily="18" charset="0"/>
              </a:rPr>
              <a:t>Droysen</a:t>
            </a:r>
            <a:r>
              <a:rPr lang="it-IT" sz="2400" dirty="0">
                <a:latin typeface="Bookman Old Style" panose="02050604050505020204" pitchFamily="18" charset="0"/>
              </a:rPr>
              <a:t>.</a:t>
            </a:r>
          </a:p>
          <a:p>
            <a:pPr marL="0" indent="0">
              <a:buNone/>
            </a:pPr>
            <a:r>
              <a:rPr lang="it-IT" sz="2400" dirty="0">
                <a:latin typeface="Bookman Old Style" panose="02050604050505020204" pitchFamily="18" charset="0"/>
              </a:rPr>
              <a:t>La contrapposizione tra giudaismo ed ellenismo si sposta all’interno del cristianesimo (At 6,1ss) e trova il suo precedente nella tradizione dei libri Maccabei.</a:t>
            </a:r>
          </a:p>
          <a:p>
            <a:pPr marL="0" indent="0">
              <a:buNone/>
            </a:pPr>
            <a:r>
              <a:rPr lang="it-IT" sz="2400" dirty="0">
                <a:latin typeface="Bookman Old Style" panose="02050604050505020204" pitchFamily="18" charset="0"/>
              </a:rPr>
              <a:t>L’impostazione di </a:t>
            </a:r>
            <a:r>
              <a:rPr lang="it-IT" sz="2400" dirty="0" err="1">
                <a:latin typeface="Bookman Old Style" panose="02050604050505020204" pitchFamily="18" charset="0"/>
              </a:rPr>
              <a:t>Baur</a:t>
            </a:r>
            <a:r>
              <a:rPr lang="it-IT" sz="2400" dirty="0">
                <a:latin typeface="Bookman Old Style" panose="02050604050505020204" pitchFamily="18" charset="0"/>
              </a:rPr>
              <a:t> attraversa tutto il XIX secolo.</a:t>
            </a:r>
          </a:p>
          <a:p>
            <a:pPr marL="0" indent="0">
              <a:buNone/>
            </a:pPr>
            <a:endParaRPr lang="it-IT" dirty="0"/>
          </a:p>
          <a:p>
            <a:pPr marL="0" indent="0">
              <a:buNone/>
            </a:pPr>
            <a:r>
              <a:rPr lang="it-IT" dirty="0"/>
              <a:t> </a:t>
            </a:r>
          </a:p>
        </p:txBody>
      </p:sp>
      <p:pic>
        <p:nvPicPr>
          <p:cNvPr id="5" name="Immagine 4"/>
          <p:cNvPicPr>
            <a:picLocks noChangeAspect="1"/>
          </p:cNvPicPr>
          <p:nvPr/>
        </p:nvPicPr>
        <p:blipFill>
          <a:blip r:embed="rId2"/>
          <a:stretch>
            <a:fillRect/>
          </a:stretch>
        </p:blipFill>
        <p:spPr>
          <a:xfrm>
            <a:off x="9621672" y="2055076"/>
            <a:ext cx="2340906" cy="3518409"/>
          </a:xfrm>
          <a:prstGeom prst="rect">
            <a:avLst/>
          </a:prstGeom>
        </p:spPr>
      </p:pic>
    </p:spTree>
    <p:extLst>
      <p:ext uri="{BB962C8B-B14F-4D97-AF65-F5344CB8AC3E}">
        <p14:creationId xmlns:p14="http://schemas.microsoft.com/office/powerpoint/2010/main" val="7478502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579426" y="365126"/>
            <a:ext cx="8774373" cy="699400"/>
          </a:xfrm>
        </p:spPr>
        <p:txBody>
          <a:bodyPr/>
          <a:lstStyle/>
          <a:p>
            <a:r>
              <a:rPr lang="it-IT" dirty="0"/>
              <a:t>Il regno </a:t>
            </a:r>
            <a:r>
              <a:rPr lang="it-IT" dirty="0" err="1"/>
              <a:t>asmoneo</a:t>
            </a:r>
            <a:r>
              <a:rPr lang="it-IT" dirty="0"/>
              <a:t> (160 a.C.- 63 a.C.)</a:t>
            </a:r>
          </a:p>
        </p:txBody>
      </p:sp>
      <p:pic>
        <p:nvPicPr>
          <p:cNvPr id="5" name="Immagine 4"/>
          <p:cNvPicPr>
            <a:picLocks noChangeAspect="1"/>
          </p:cNvPicPr>
          <p:nvPr/>
        </p:nvPicPr>
        <p:blipFill>
          <a:blip r:embed="rId2"/>
          <a:stretch>
            <a:fillRect/>
          </a:stretch>
        </p:blipFill>
        <p:spPr>
          <a:xfrm>
            <a:off x="3390331" y="1595544"/>
            <a:ext cx="6178241" cy="4881670"/>
          </a:xfrm>
          <a:prstGeom prst="rect">
            <a:avLst/>
          </a:prstGeom>
          <a:ln w="38100">
            <a:solidFill>
              <a:srgbClr val="FFC000"/>
            </a:solidFill>
          </a:ln>
        </p:spPr>
      </p:pic>
    </p:spTree>
    <p:extLst>
      <p:ext uri="{BB962C8B-B14F-4D97-AF65-F5344CB8AC3E}">
        <p14:creationId xmlns:p14="http://schemas.microsoft.com/office/powerpoint/2010/main" val="34811255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838201" y="365125"/>
            <a:ext cx="9540750" cy="1325563"/>
          </a:xfrm>
        </p:spPr>
        <p:txBody>
          <a:bodyPr>
            <a:normAutofit/>
          </a:bodyPr>
          <a:lstStyle/>
          <a:p>
            <a:r>
              <a:rPr lang="it-IT" sz="2400"/>
              <a:t>Da Giudaismo vs ellenismo a Giudaismo Palestinese vs Giudaismo ellenizzato</a:t>
            </a:r>
            <a:endParaRPr lang="it-IT" sz="2400" dirty="0"/>
          </a:p>
        </p:txBody>
      </p:sp>
      <p:sp>
        <p:nvSpPr>
          <p:cNvPr id="3" name="Segnaposto contenuto 2"/>
          <p:cNvSpPr>
            <a:spLocks noGrp="1"/>
          </p:cNvSpPr>
          <p:nvPr>
            <p:ph idx="1"/>
          </p:nvPr>
        </p:nvSpPr>
        <p:spPr>
          <a:xfrm>
            <a:off x="838200" y="1371600"/>
            <a:ext cx="9165771" cy="4805363"/>
          </a:xfrm>
          <a:ln w="28575">
            <a:solidFill>
              <a:srgbClr val="FFC000"/>
            </a:solidFill>
          </a:ln>
        </p:spPr>
        <p:txBody>
          <a:bodyPr>
            <a:normAutofit fontScale="92500"/>
          </a:bodyPr>
          <a:lstStyle/>
          <a:p>
            <a:pPr marL="0" indent="0">
              <a:lnSpc>
                <a:spcPct val="110000"/>
              </a:lnSpc>
              <a:buNone/>
            </a:pPr>
            <a:r>
              <a:rPr lang="it-IT" sz="2400" dirty="0">
                <a:latin typeface="Bookman Old Style" panose="02050604050505020204" pitchFamily="18" charset="0"/>
              </a:rPr>
              <a:t>Giudaismo </a:t>
            </a:r>
            <a:r>
              <a:rPr lang="it-IT" sz="2400" b="1" dirty="0">
                <a:latin typeface="Bookman Old Style" panose="02050604050505020204" pitchFamily="18" charset="0"/>
              </a:rPr>
              <a:t>ellenizzato</a:t>
            </a:r>
            <a:r>
              <a:rPr lang="it-IT" sz="2400" dirty="0">
                <a:latin typeface="Bookman Old Style" panose="02050604050505020204" pitchFamily="18" charset="0"/>
              </a:rPr>
              <a:t> della diaspora, aperto a nuove culture, la cui religiosità è incentrata sulla parola vs giudaismo </a:t>
            </a:r>
            <a:r>
              <a:rPr lang="it-IT" sz="2400" b="1" dirty="0">
                <a:latin typeface="Bookman Old Style" panose="02050604050505020204" pitchFamily="18" charset="0"/>
              </a:rPr>
              <a:t>palestinese</a:t>
            </a:r>
            <a:r>
              <a:rPr lang="it-IT" sz="2400" dirty="0">
                <a:latin typeface="Bookman Old Style" panose="02050604050505020204" pitchFamily="18" charset="0"/>
              </a:rPr>
              <a:t> di impronta farisaica chiuso in una rigida prasi legalistica.</a:t>
            </a:r>
          </a:p>
          <a:p>
            <a:pPr marL="0" indent="0" algn="just">
              <a:lnSpc>
                <a:spcPct val="110000"/>
              </a:lnSpc>
              <a:buNone/>
            </a:pPr>
            <a:r>
              <a:rPr lang="it-IT" sz="2400" dirty="0">
                <a:latin typeface="Bookman Old Style" panose="02050604050505020204" pitchFamily="18" charset="0"/>
              </a:rPr>
              <a:t>La forza di questa impostazione la ritroviamo in autori come </a:t>
            </a:r>
            <a:r>
              <a:rPr lang="it-IT" sz="2400" b="1" dirty="0" err="1">
                <a:latin typeface="Bookman Old Style" panose="02050604050505020204" pitchFamily="18" charset="0"/>
              </a:rPr>
              <a:t>W</a:t>
            </a:r>
            <a:r>
              <a:rPr lang="it-IT" sz="2400" b="1" dirty="0">
                <a:latin typeface="Bookman Old Style" panose="02050604050505020204" pitchFamily="18" charset="0"/>
              </a:rPr>
              <a:t>. </a:t>
            </a:r>
            <a:r>
              <a:rPr lang="it-IT" sz="2400" b="1" dirty="0" err="1">
                <a:latin typeface="Bookman Old Style" panose="02050604050505020204" pitchFamily="18" charset="0"/>
              </a:rPr>
              <a:t>Bousset</a:t>
            </a:r>
            <a:r>
              <a:rPr lang="it-IT" sz="2400" dirty="0">
                <a:latin typeface="Bookman Old Style" panose="02050604050505020204" pitchFamily="18" charset="0"/>
              </a:rPr>
              <a:t> (</a:t>
            </a:r>
            <a:r>
              <a:rPr lang="it-IT" sz="2400" i="1" dirty="0">
                <a:latin typeface="Bookman Old Style" panose="02050604050505020204" pitchFamily="18" charset="0"/>
              </a:rPr>
              <a:t>Kyrios Christos</a:t>
            </a:r>
            <a:r>
              <a:rPr lang="it-IT" sz="2400" dirty="0">
                <a:latin typeface="Bookman Old Style" panose="02050604050505020204" pitchFamily="18" charset="0"/>
              </a:rPr>
              <a:t>) e ancora nelle parole del 1949 di R. </a:t>
            </a:r>
            <a:r>
              <a:rPr lang="it-IT" sz="2400" b="1" dirty="0" err="1">
                <a:latin typeface="Bookman Old Style" panose="02050604050505020204" pitchFamily="18" charset="0"/>
              </a:rPr>
              <a:t>Bultmann</a:t>
            </a:r>
            <a:r>
              <a:rPr lang="it-IT" sz="2400" dirty="0">
                <a:latin typeface="Bookman Old Style" panose="02050604050505020204" pitchFamily="18" charset="0"/>
              </a:rPr>
              <a:t> «[il cristianesimo] fenomeno storico che ha la sua origine in seno al giudaismo declinante», ma che fu «fecondato dalle forze spirituali dell’ellenismo, il quale da parte sua conserva il retaggio della storia spirituale greca, ma era stato, altresì, stimolato e arricchito dall’apporto delle religioni del Vicino Oriente antico»</a:t>
            </a:r>
          </a:p>
          <a:p>
            <a:pPr marL="0" indent="0" algn="r">
              <a:lnSpc>
                <a:spcPct val="110000"/>
              </a:lnSpc>
              <a:buNone/>
            </a:pPr>
            <a:r>
              <a:rPr lang="it-IT" sz="1600" dirty="0"/>
              <a:t>R. </a:t>
            </a:r>
            <a:r>
              <a:rPr lang="it-IT" sz="1600" dirty="0" err="1"/>
              <a:t>Bultmann</a:t>
            </a:r>
            <a:r>
              <a:rPr lang="it-IT" sz="1600" dirty="0"/>
              <a:t>, </a:t>
            </a:r>
            <a:r>
              <a:rPr lang="it-IT" sz="1600" i="1" dirty="0"/>
              <a:t>Le cristianismo </a:t>
            </a:r>
            <a:r>
              <a:rPr lang="it-IT" sz="1600" i="1" dirty="0" err="1"/>
              <a:t>primitifs</a:t>
            </a:r>
            <a:r>
              <a:rPr lang="it-IT" sz="1600" i="1" dirty="0"/>
              <a:t>…11</a:t>
            </a:r>
            <a:endParaRPr lang="it-IT" sz="1600" dirty="0"/>
          </a:p>
        </p:txBody>
      </p:sp>
      <p:pic>
        <p:nvPicPr>
          <p:cNvPr id="8" name="Immagine 7"/>
          <p:cNvPicPr>
            <a:picLocks noChangeAspect="1"/>
          </p:cNvPicPr>
          <p:nvPr/>
        </p:nvPicPr>
        <p:blipFill>
          <a:blip r:embed="rId2"/>
          <a:stretch>
            <a:fillRect/>
          </a:stretch>
        </p:blipFill>
        <p:spPr>
          <a:xfrm>
            <a:off x="10378950" y="3289110"/>
            <a:ext cx="1813050" cy="2887853"/>
          </a:xfrm>
          <a:prstGeom prst="rect">
            <a:avLst/>
          </a:prstGeom>
        </p:spPr>
      </p:pic>
      <p:pic>
        <p:nvPicPr>
          <p:cNvPr id="9" name="Immagine 8"/>
          <p:cNvPicPr>
            <a:picLocks noChangeAspect="1"/>
          </p:cNvPicPr>
          <p:nvPr/>
        </p:nvPicPr>
        <p:blipFill>
          <a:blip r:embed="rId3"/>
          <a:stretch>
            <a:fillRect/>
          </a:stretch>
        </p:blipFill>
        <p:spPr>
          <a:xfrm>
            <a:off x="10557095" y="-115843"/>
            <a:ext cx="1634905" cy="2605742"/>
          </a:xfrm>
          <a:prstGeom prst="rect">
            <a:avLst/>
          </a:prstGeom>
        </p:spPr>
      </p:pic>
    </p:spTree>
    <p:extLst>
      <p:ext uri="{BB962C8B-B14F-4D97-AF65-F5344CB8AC3E}">
        <p14:creationId xmlns:p14="http://schemas.microsoft.com/office/powerpoint/2010/main" val="404231114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Il superamento della dicotomia tra diaspora e Palestina</a:t>
            </a:r>
          </a:p>
        </p:txBody>
      </p:sp>
      <p:sp>
        <p:nvSpPr>
          <p:cNvPr id="3" name="Segnaposto contenuto 2"/>
          <p:cNvSpPr>
            <a:spLocks noGrp="1"/>
          </p:cNvSpPr>
          <p:nvPr>
            <p:ph idx="1"/>
          </p:nvPr>
        </p:nvSpPr>
        <p:spPr>
          <a:noFill/>
          <a:ln>
            <a:solidFill>
              <a:srgbClr val="FFC000"/>
            </a:solidFill>
          </a:ln>
        </p:spPr>
        <p:txBody>
          <a:bodyPr/>
          <a:lstStyle/>
          <a:p>
            <a:pPr marL="0" indent="0">
              <a:buNone/>
            </a:pPr>
            <a:r>
              <a:rPr lang="it-IT" dirty="0">
                <a:latin typeface="Consolas" panose="020B0609020204030204" pitchFamily="49" charset="0"/>
              </a:rPr>
              <a:t>Nuovi orientamenti in seno alla storiografia tedesca ed europea dopo il 1945:</a:t>
            </a:r>
          </a:p>
          <a:p>
            <a:r>
              <a:rPr lang="it-IT" b="1" dirty="0">
                <a:latin typeface="Consolas" panose="020B0609020204030204" pitchFamily="49" charset="0"/>
              </a:rPr>
              <a:t>Gli effetti della </a:t>
            </a:r>
            <a:r>
              <a:rPr lang="it-IT" b="1" dirty="0" err="1">
                <a:latin typeface="Consolas" panose="020B0609020204030204" pitchFamily="49" charset="0"/>
              </a:rPr>
              <a:t>Shoa</a:t>
            </a:r>
            <a:r>
              <a:rPr lang="it-IT" b="1" dirty="0">
                <a:latin typeface="Consolas" panose="020B0609020204030204" pitchFamily="49" charset="0"/>
              </a:rPr>
              <a:t> sulla ricerca storica</a:t>
            </a:r>
          </a:p>
          <a:p>
            <a:pPr>
              <a:buFont typeface="Wingdings" panose="05000000000000000000" pitchFamily="2" charset="2"/>
              <a:buChar char="Ø"/>
            </a:pPr>
            <a:r>
              <a:rPr lang="it-IT" dirty="0">
                <a:latin typeface="Consolas" panose="020B0609020204030204" pitchFamily="49" charset="0"/>
              </a:rPr>
              <a:t>L’obbligo morale della storiografia tedesca di rivedere il proprio giudizio sul giudaismo</a:t>
            </a:r>
          </a:p>
          <a:p>
            <a:pPr>
              <a:buFont typeface="Wingdings" panose="05000000000000000000" pitchFamily="2" charset="2"/>
              <a:buChar char="Ø"/>
            </a:pPr>
            <a:r>
              <a:rPr lang="it-IT" dirty="0">
                <a:latin typeface="Consolas" panose="020B0609020204030204" pitchFamily="49" charset="0"/>
              </a:rPr>
              <a:t>L’obbligo morale del cattolicesimo di rivedere il proprio giudizio sugli Ebrei</a:t>
            </a:r>
          </a:p>
          <a:p>
            <a:pPr>
              <a:buFont typeface="Wingdings" panose="05000000000000000000" pitchFamily="2" charset="2"/>
              <a:buChar char="Ø"/>
            </a:pPr>
            <a:r>
              <a:rPr lang="it-IT" dirty="0">
                <a:latin typeface="Consolas" panose="020B0609020204030204" pitchFamily="49" charset="0"/>
              </a:rPr>
              <a:t>L’affermarsi dell’ecumenismo religioso; il Cardinal Bea e il Concilio Vaticano II (</a:t>
            </a:r>
            <a:r>
              <a:rPr lang="it-IT" i="1" dirty="0">
                <a:latin typeface="Consolas" panose="020B0609020204030204" pitchFamily="49" charset="0"/>
              </a:rPr>
              <a:t>Nostra </a:t>
            </a:r>
            <a:r>
              <a:rPr lang="it-IT" i="1" dirty="0" err="1">
                <a:latin typeface="Consolas" panose="020B0609020204030204" pitchFamily="49" charset="0"/>
              </a:rPr>
              <a:t>Aetate</a:t>
            </a:r>
            <a:r>
              <a:rPr lang="it-IT" dirty="0">
                <a:latin typeface="Consolas" panose="020B0609020204030204" pitchFamily="49" charset="0"/>
              </a:rPr>
              <a:t>)</a:t>
            </a:r>
          </a:p>
        </p:txBody>
      </p:sp>
      <p:pic>
        <p:nvPicPr>
          <p:cNvPr id="4" name="Immagine 3"/>
          <p:cNvPicPr>
            <a:picLocks noChangeAspect="1"/>
          </p:cNvPicPr>
          <p:nvPr/>
        </p:nvPicPr>
        <p:blipFill>
          <a:blip r:embed="rId2"/>
          <a:stretch>
            <a:fillRect/>
          </a:stretch>
        </p:blipFill>
        <p:spPr>
          <a:xfrm>
            <a:off x="9340613" y="4937504"/>
            <a:ext cx="2619375" cy="1743075"/>
          </a:xfrm>
          <a:prstGeom prst="rect">
            <a:avLst/>
          </a:prstGeom>
        </p:spPr>
      </p:pic>
    </p:spTree>
    <p:extLst>
      <p:ext uri="{BB962C8B-B14F-4D97-AF65-F5344CB8AC3E}">
        <p14:creationId xmlns:p14="http://schemas.microsoft.com/office/powerpoint/2010/main" val="274053964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Il superamento della dicotomia tra diaspora e Palestina</a:t>
            </a:r>
          </a:p>
        </p:txBody>
      </p:sp>
      <p:sp>
        <p:nvSpPr>
          <p:cNvPr id="3" name="Segnaposto contenuto 2"/>
          <p:cNvSpPr>
            <a:spLocks noGrp="1"/>
          </p:cNvSpPr>
          <p:nvPr>
            <p:ph idx="1"/>
          </p:nvPr>
        </p:nvSpPr>
        <p:spPr>
          <a:noFill/>
          <a:ln>
            <a:solidFill>
              <a:srgbClr val="FFC000"/>
            </a:solidFill>
          </a:ln>
        </p:spPr>
        <p:txBody>
          <a:bodyPr/>
          <a:lstStyle/>
          <a:p>
            <a:r>
              <a:rPr lang="it-IT" b="1" dirty="0">
                <a:latin typeface="Consolas" panose="020B0609020204030204" pitchFamily="49" charset="0"/>
              </a:rPr>
              <a:t>Nuovi contributi dalla archeologia, dalla epigrafia, dalla papirologia e dalla numismatica:</a:t>
            </a:r>
          </a:p>
          <a:p>
            <a:pPr>
              <a:buFont typeface="Wingdings" panose="05000000000000000000" pitchFamily="2" charset="2"/>
              <a:buChar char="Ø"/>
            </a:pPr>
            <a:r>
              <a:rPr lang="it-IT" dirty="0">
                <a:latin typeface="Consolas" panose="020B0609020204030204" pitchFamily="49" charset="0"/>
              </a:rPr>
              <a:t>L’effetto «</a:t>
            </a:r>
            <a:r>
              <a:rPr lang="it-IT" dirty="0" err="1">
                <a:latin typeface="Consolas" panose="020B0609020204030204" pitchFamily="49" charset="0"/>
              </a:rPr>
              <a:t>Qumran</a:t>
            </a:r>
            <a:r>
              <a:rPr lang="it-IT" dirty="0">
                <a:latin typeface="Consolas" panose="020B0609020204030204" pitchFamily="49" charset="0"/>
              </a:rPr>
              <a:t>» sulla ricerca storiografica</a:t>
            </a:r>
          </a:p>
          <a:p>
            <a:pPr>
              <a:buFont typeface="Wingdings" panose="05000000000000000000" pitchFamily="2" charset="2"/>
              <a:buChar char="Ø"/>
            </a:pPr>
            <a:r>
              <a:rPr lang="it-IT" dirty="0">
                <a:latin typeface="Consolas" panose="020B0609020204030204" pitchFamily="49" charset="0"/>
              </a:rPr>
              <a:t>Fine del «monopolio» farisaico</a:t>
            </a:r>
          </a:p>
          <a:p>
            <a:pPr>
              <a:buFont typeface="Wingdings" panose="05000000000000000000" pitchFamily="2" charset="2"/>
              <a:buChar char="Ø"/>
            </a:pPr>
            <a:r>
              <a:rPr lang="it-IT" dirty="0">
                <a:latin typeface="Consolas" panose="020B0609020204030204" pitchFamily="49" charset="0"/>
              </a:rPr>
              <a:t>Una nuova immagine del giudaismo palestinese: </a:t>
            </a:r>
            <a:r>
              <a:rPr lang="it-IT" dirty="0" err="1">
                <a:latin typeface="Consolas" panose="020B0609020204030204" pitchFamily="49" charset="0"/>
              </a:rPr>
              <a:t>pluralita</a:t>
            </a:r>
            <a:r>
              <a:rPr lang="it-IT" dirty="0">
                <a:latin typeface="Consolas" panose="020B0609020204030204" pitchFamily="49" charset="0"/>
              </a:rPr>
              <a:t> e varietà: 1956 un breve articolo di </a:t>
            </a:r>
            <a:r>
              <a:rPr lang="it-IT" dirty="0" err="1">
                <a:latin typeface="Consolas" panose="020B0609020204030204" pitchFamily="49" charset="0"/>
              </a:rPr>
              <a:t>Morton</a:t>
            </a:r>
            <a:r>
              <a:rPr lang="it-IT" dirty="0">
                <a:latin typeface="Consolas" panose="020B0609020204030204" pitchFamily="49" charset="0"/>
              </a:rPr>
              <a:t> Smith («</a:t>
            </a:r>
            <a:r>
              <a:rPr lang="en-US" b="1" i="1" dirty="0">
                <a:latin typeface="Consolas" panose="020B0609020204030204" pitchFamily="49" charset="0"/>
              </a:rPr>
              <a:t>Palestinian Judaism</a:t>
            </a:r>
            <a:r>
              <a:rPr lang="en-US" dirty="0">
                <a:latin typeface="Consolas" panose="020B0609020204030204" pitchFamily="49" charset="0"/>
              </a:rPr>
              <a:t> in the First Century”)</a:t>
            </a:r>
            <a:r>
              <a:rPr lang="it-IT" dirty="0">
                <a:latin typeface="Consolas" panose="020B0609020204030204" pitchFamily="49" charset="0"/>
              </a:rPr>
              <a:t> avvia un processo inarrestabile…</a:t>
            </a:r>
          </a:p>
        </p:txBody>
      </p:sp>
      <p:pic>
        <p:nvPicPr>
          <p:cNvPr id="4" name="Immagine 3"/>
          <p:cNvPicPr>
            <a:picLocks noChangeAspect="1"/>
          </p:cNvPicPr>
          <p:nvPr/>
        </p:nvPicPr>
        <p:blipFill>
          <a:blip r:embed="rId2"/>
          <a:stretch>
            <a:fillRect/>
          </a:stretch>
        </p:blipFill>
        <p:spPr>
          <a:xfrm>
            <a:off x="8011235" y="4467086"/>
            <a:ext cx="4085230" cy="2295380"/>
          </a:xfrm>
          <a:prstGeom prst="rect">
            <a:avLst/>
          </a:prstGeom>
        </p:spPr>
      </p:pic>
    </p:spTree>
    <p:extLst>
      <p:ext uri="{BB962C8B-B14F-4D97-AF65-F5344CB8AC3E}">
        <p14:creationId xmlns:p14="http://schemas.microsoft.com/office/powerpoint/2010/main" val="54508123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Il superamento della dicotomia tra diaspora e Palestina</a:t>
            </a:r>
          </a:p>
        </p:txBody>
      </p:sp>
      <p:sp>
        <p:nvSpPr>
          <p:cNvPr id="3" name="Segnaposto contenuto 2"/>
          <p:cNvSpPr>
            <a:spLocks noGrp="1"/>
          </p:cNvSpPr>
          <p:nvPr>
            <p:ph idx="1"/>
          </p:nvPr>
        </p:nvSpPr>
        <p:spPr>
          <a:xfrm>
            <a:off x="2589212" y="2133600"/>
            <a:ext cx="7084986" cy="3775422"/>
          </a:xfrm>
          <a:noFill/>
          <a:ln>
            <a:solidFill>
              <a:srgbClr val="FFC000"/>
            </a:solidFill>
          </a:ln>
        </p:spPr>
        <p:txBody>
          <a:bodyPr>
            <a:normAutofit lnSpcReduction="10000"/>
          </a:bodyPr>
          <a:lstStyle/>
          <a:p>
            <a:r>
              <a:rPr lang="it-IT" b="1" dirty="0">
                <a:latin typeface="Consolas" panose="020B0609020204030204" pitchFamily="49" charset="0"/>
              </a:rPr>
              <a:t>Gli effetti sulla ricerca storica della nascita dello stato di Israele (1948).</a:t>
            </a:r>
          </a:p>
          <a:p>
            <a:r>
              <a:rPr lang="it-IT" dirty="0">
                <a:latin typeface="Consolas" panose="020B0609020204030204" pitchFamily="49" charset="0"/>
              </a:rPr>
              <a:t>Nuovi orientamenti in seno alla storiografia giudaica:</a:t>
            </a:r>
          </a:p>
          <a:p>
            <a:pPr algn="just">
              <a:buFont typeface="Wingdings" panose="05000000000000000000" pitchFamily="2" charset="2"/>
              <a:buChar char="Ø"/>
            </a:pPr>
            <a:r>
              <a:rPr lang="it-IT" dirty="0">
                <a:latin typeface="Consolas" panose="020B0609020204030204" pitchFamily="49" charset="0"/>
              </a:rPr>
              <a:t>L’affermarsi dei movimenti sionisti spinge ad una rilettura del proprio passato e del rapporto con il territorio. Il sionismo spinge a rivalutare il giudaismo come religione, cultura e società legata a un preciso territorio</a:t>
            </a:r>
          </a:p>
          <a:p>
            <a:pPr>
              <a:buFont typeface="Wingdings" panose="05000000000000000000" pitchFamily="2" charset="2"/>
              <a:buChar char="Ø"/>
            </a:pPr>
            <a:r>
              <a:rPr lang="it-IT" dirty="0" err="1">
                <a:latin typeface="Consolas" panose="020B0609020204030204" pitchFamily="49" charset="0"/>
              </a:rPr>
              <a:t>Gedaliah</a:t>
            </a:r>
            <a:r>
              <a:rPr lang="it-IT" dirty="0">
                <a:latin typeface="Consolas" panose="020B0609020204030204" pitchFamily="49" charset="0"/>
              </a:rPr>
              <a:t> Alon</a:t>
            </a:r>
          </a:p>
          <a:p>
            <a:pPr>
              <a:buFont typeface="Wingdings" panose="05000000000000000000" pitchFamily="2" charset="2"/>
              <a:buChar char="Ø"/>
            </a:pPr>
            <a:r>
              <a:rPr lang="it-IT" dirty="0">
                <a:latin typeface="Consolas" panose="020B0609020204030204" pitchFamily="49" charset="0"/>
              </a:rPr>
              <a:t>Elias </a:t>
            </a:r>
            <a:r>
              <a:rPr lang="it-IT" dirty="0" err="1">
                <a:latin typeface="Consolas" panose="020B0609020204030204" pitchFamily="49" charset="0"/>
              </a:rPr>
              <a:t>Bickermann</a:t>
            </a:r>
            <a:r>
              <a:rPr lang="it-IT" dirty="0">
                <a:latin typeface="Consolas" panose="020B0609020204030204" pitchFamily="49" charset="0"/>
              </a:rPr>
              <a:t> </a:t>
            </a:r>
          </a:p>
          <a:p>
            <a:pPr>
              <a:buFont typeface="Wingdings" panose="05000000000000000000" pitchFamily="2" charset="2"/>
              <a:buChar char="Ø"/>
            </a:pPr>
            <a:r>
              <a:rPr lang="it-IT" dirty="0">
                <a:latin typeface="Consolas" panose="020B0609020204030204" pitchFamily="49" charset="0"/>
              </a:rPr>
              <a:t>Viktor </a:t>
            </a:r>
            <a:r>
              <a:rPr lang="it-IT" dirty="0" err="1">
                <a:latin typeface="Consolas" panose="020B0609020204030204" pitchFamily="49" charset="0"/>
              </a:rPr>
              <a:t>Tcherikover</a:t>
            </a:r>
            <a:endParaRPr lang="it-IT" dirty="0">
              <a:latin typeface="Consolas" panose="020B0609020204030204" pitchFamily="49" charset="0"/>
            </a:endParaRPr>
          </a:p>
          <a:p>
            <a:endParaRPr lang="it-IT" b="1" dirty="0">
              <a:latin typeface="Consolas" panose="020B0609020204030204" pitchFamily="49" charset="0"/>
            </a:endParaRPr>
          </a:p>
        </p:txBody>
      </p:sp>
      <p:pic>
        <p:nvPicPr>
          <p:cNvPr id="4" name="Immagine 3"/>
          <p:cNvPicPr>
            <a:picLocks noChangeAspect="1"/>
          </p:cNvPicPr>
          <p:nvPr/>
        </p:nvPicPr>
        <p:blipFill>
          <a:blip r:embed="rId2"/>
          <a:stretch>
            <a:fillRect/>
          </a:stretch>
        </p:blipFill>
        <p:spPr>
          <a:xfrm>
            <a:off x="9729937" y="2288393"/>
            <a:ext cx="2392907" cy="2675089"/>
          </a:xfrm>
          <a:prstGeom prst="rect">
            <a:avLst/>
          </a:prstGeom>
        </p:spPr>
      </p:pic>
    </p:spTree>
    <p:extLst>
      <p:ext uri="{BB962C8B-B14F-4D97-AF65-F5344CB8AC3E}">
        <p14:creationId xmlns:p14="http://schemas.microsoft.com/office/powerpoint/2010/main" val="3911831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a:t>Il superamento della dicotomia tra diaspora e Palestina</a:t>
            </a:r>
          </a:p>
        </p:txBody>
      </p:sp>
      <p:sp>
        <p:nvSpPr>
          <p:cNvPr id="3" name="Segnaposto contenuto 2"/>
          <p:cNvSpPr>
            <a:spLocks noGrp="1"/>
          </p:cNvSpPr>
          <p:nvPr>
            <p:ph idx="1"/>
          </p:nvPr>
        </p:nvSpPr>
        <p:spPr>
          <a:xfrm>
            <a:off x="2591068" y="2243378"/>
            <a:ext cx="8915400" cy="3667845"/>
          </a:xfrm>
          <a:noFill/>
          <a:ln>
            <a:solidFill>
              <a:srgbClr val="FFC000"/>
            </a:solidFill>
          </a:ln>
        </p:spPr>
        <p:txBody>
          <a:bodyPr>
            <a:normAutofit fontScale="92500" lnSpcReduction="10000"/>
          </a:bodyPr>
          <a:lstStyle/>
          <a:p>
            <a:pPr marL="0" indent="0">
              <a:buNone/>
            </a:pPr>
            <a:r>
              <a:rPr lang="it-IT" b="1" dirty="0">
                <a:latin typeface="Consolas" panose="020B0609020204030204" pitchFamily="49" charset="0"/>
              </a:rPr>
              <a:t>Nuovi orientamenti in seno alla storiografia tedesca ed europea dopo il 1945:</a:t>
            </a:r>
          </a:p>
          <a:p>
            <a:pPr>
              <a:buFont typeface="Wingdings" panose="05000000000000000000" pitchFamily="2" charset="2"/>
              <a:buChar char="Ø"/>
            </a:pPr>
            <a:r>
              <a:rPr lang="it-IT" cap="small" dirty="0">
                <a:latin typeface="Consolas" panose="020B0609020204030204" pitchFamily="49" charset="0"/>
              </a:rPr>
              <a:t>Martin </a:t>
            </a:r>
            <a:r>
              <a:rPr lang="it-IT" cap="small" dirty="0" err="1">
                <a:latin typeface="Consolas" panose="020B0609020204030204" pitchFamily="49" charset="0"/>
              </a:rPr>
              <a:t>Hengel</a:t>
            </a:r>
            <a:r>
              <a:rPr lang="it-IT" dirty="0">
                <a:latin typeface="Consolas" panose="020B0609020204030204" pitchFamily="49" charset="0"/>
              </a:rPr>
              <a:t>, </a:t>
            </a:r>
            <a:r>
              <a:rPr lang="it-IT" i="1" dirty="0">
                <a:latin typeface="Consolas" panose="020B0609020204030204" pitchFamily="49" charset="0"/>
              </a:rPr>
              <a:t>Giudaismo ed Ellenismo</a:t>
            </a:r>
            <a:r>
              <a:rPr lang="it-IT" dirty="0">
                <a:latin typeface="Consolas" panose="020B0609020204030204" pitchFamily="49" charset="0"/>
              </a:rPr>
              <a:t>. Un cambio di paradigma:</a:t>
            </a:r>
          </a:p>
          <a:p>
            <a:pPr marL="0" indent="0" algn="just">
              <a:buNone/>
            </a:pPr>
            <a:r>
              <a:rPr lang="it-IT" dirty="0">
                <a:latin typeface="Consolas" panose="020B0609020204030204" pitchFamily="49" charset="0"/>
              </a:rPr>
              <a:t>« […] la consueta distinzione tra giudaismo palestinese e giudaismo ellenistico esige una correzione. Questa infelice formulazione… non solo contrappone tra loro in modo scorretto e fuorviante un concetto storico culturale e uno geografico, ma misconosce anche la nuova situazione in cui è venuto a trovarsi il giudaismo in epoca ellenistica. Il </a:t>
            </a:r>
            <a:r>
              <a:rPr lang="it-IT" i="1" dirty="0">
                <a:latin typeface="Consolas" panose="020B0609020204030204" pitchFamily="49" charset="0"/>
              </a:rPr>
              <a:t>giudaismo tutto</a:t>
            </a:r>
            <a:r>
              <a:rPr lang="it-IT" dirty="0">
                <a:latin typeface="Consolas" panose="020B0609020204030204" pitchFamily="49" charset="0"/>
              </a:rPr>
              <a:t>, a partire approssimativamente dalla metà del III sec. a.C., dovrebbe, a rigor di termini, essere definito </a:t>
            </a:r>
            <a:r>
              <a:rPr lang="it-IT" i="1" dirty="0">
                <a:latin typeface="Consolas" panose="020B0609020204030204" pitchFamily="49" charset="0"/>
              </a:rPr>
              <a:t>giudaismo ellenistico, </a:t>
            </a:r>
            <a:r>
              <a:rPr lang="it-IT" dirty="0">
                <a:latin typeface="Consolas" panose="020B0609020204030204" pitchFamily="49" charset="0"/>
              </a:rPr>
              <a:t>e si dovrebbe più opportunamente distinguere tra giudaismo d lingua greca della diaspora occidentale […] e giudaismo di lingua aramaica/ebraica della Palestina e di Babilonia […]» (p.224)</a:t>
            </a:r>
          </a:p>
        </p:txBody>
      </p:sp>
      <p:pic>
        <p:nvPicPr>
          <p:cNvPr id="4" name="Immagine 3"/>
          <p:cNvPicPr>
            <a:picLocks noChangeAspect="1"/>
          </p:cNvPicPr>
          <p:nvPr/>
        </p:nvPicPr>
        <p:blipFill>
          <a:blip r:embed="rId2"/>
          <a:stretch>
            <a:fillRect/>
          </a:stretch>
        </p:blipFill>
        <p:spPr>
          <a:xfrm>
            <a:off x="195808" y="2715905"/>
            <a:ext cx="2393404" cy="3195318"/>
          </a:xfrm>
          <a:prstGeom prst="rect">
            <a:avLst/>
          </a:prstGeom>
        </p:spPr>
      </p:pic>
    </p:spTree>
    <p:extLst>
      <p:ext uri="{BB962C8B-B14F-4D97-AF65-F5344CB8AC3E}">
        <p14:creationId xmlns:p14="http://schemas.microsoft.com/office/powerpoint/2010/main" val="19995447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239125-3D82-BF21-5CD2-8D18EDBB3A7F}"/>
            </a:ext>
          </a:extLst>
        </p:cNvPr>
        <p:cNvGrpSpPr/>
        <p:nvPr/>
      </p:nvGrpSpPr>
      <p:grpSpPr>
        <a:xfrm>
          <a:off x="0" y="0"/>
          <a:ext cx="0" cy="0"/>
          <a:chOff x="0" y="0"/>
          <a:chExt cx="0" cy="0"/>
        </a:xfrm>
      </p:grpSpPr>
      <p:sp>
        <p:nvSpPr>
          <p:cNvPr id="2" name="Titolo 1">
            <a:extLst>
              <a:ext uri="{FF2B5EF4-FFF2-40B4-BE49-F238E27FC236}">
                <a16:creationId xmlns:a16="http://schemas.microsoft.com/office/drawing/2014/main" id="{6D0B58DC-DA32-A204-7ACB-F1AEA232F857}"/>
              </a:ext>
            </a:extLst>
          </p:cNvPr>
          <p:cNvSpPr>
            <a:spLocks noGrp="1"/>
          </p:cNvSpPr>
          <p:nvPr>
            <p:ph type="title"/>
          </p:nvPr>
        </p:nvSpPr>
        <p:spPr/>
        <p:txBody>
          <a:bodyPr/>
          <a:lstStyle/>
          <a:p>
            <a:pPr algn="ctr"/>
            <a:r>
              <a:rPr lang="it-IT" dirty="0"/>
              <a:t>Conclusioni Lezioni I - III</a:t>
            </a:r>
          </a:p>
        </p:txBody>
      </p:sp>
      <p:sp>
        <p:nvSpPr>
          <p:cNvPr id="3" name="Segnaposto contenuto 2">
            <a:extLst>
              <a:ext uri="{FF2B5EF4-FFF2-40B4-BE49-F238E27FC236}">
                <a16:creationId xmlns:a16="http://schemas.microsoft.com/office/drawing/2014/main" id="{4E10F75A-7AE6-5219-D5FC-25395CF487DF}"/>
              </a:ext>
            </a:extLst>
          </p:cNvPr>
          <p:cNvSpPr>
            <a:spLocks noGrp="1"/>
          </p:cNvSpPr>
          <p:nvPr>
            <p:ph idx="1"/>
          </p:nvPr>
        </p:nvSpPr>
        <p:spPr>
          <a:noFill/>
          <a:ln>
            <a:solidFill>
              <a:srgbClr val="FFC000"/>
            </a:solidFill>
          </a:ln>
        </p:spPr>
        <p:txBody>
          <a:bodyPr>
            <a:normAutofit lnSpcReduction="10000"/>
          </a:bodyPr>
          <a:lstStyle/>
          <a:p>
            <a:pPr marL="0" indent="0">
              <a:buNone/>
            </a:pPr>
            <a:endParaRPr lang="it-IT" b="1" dirty="0">
              <a:latin typeface="Consolas" panose="020B0609020204030204" pitchFamily="49" charset="0"/>
            </a:endParaRPr>
          </a:p>
          <a:p>
            <a:pPr marL="0" indent="0" algn="just">
              <a:buNone/>
            </a:pPr>
            <a:r>
              <a:rPr lang="it-IT" sz="2400" dirty="0">
                <a:latin typeface="Consolas" panose="020B0609020204030204" pitchFamily="49" charset="0"/>
              </a:rPr>
              <a:t>Cosa questo implica per la ricostruzione del Gesù Storico? </a:t>
            </a:r>
          </a:p>
          <a:p>
            <a:pPr marL="0" indent="0" algn="just">
              <a:buNone/>
            </a:pPr>
            <a:endParaRPr lang="it-IT" sz="2400" dirty="0">
              <a:latin typeface="Consolas" panose="020B0609020204030204" pitchFamily="49" charset="0"/>
            </a:endParaRPr>
          </a:p>
          <a:p>
            <a:pPr marL="0" indent="0" algn="just">
              <a:buNone/>
            </a:pPr>
            <a:r>
              <a:rPr lang="it-IT" sz="2400" dirty="0">
                <a:latin typeface="Consolas" panose="020B0609020204030204" pitchFamily="49" charset="0"/>
              </a:rPr>
              <a:t>Cosa questo implica per la ricostruzione della storia del cristianesimo delle origini?</a:t>
            </a:r>
          </a:p>
          <a:p>
            <a:pPr marL="0" indent="0" algn="just">
              <a:buNone/>
            </a:pPr>
            <a:endParaRPr lang="it-IT" sz="2400" dirty="0">
              <a:latin typeface="Consolas" panose="020B0609020204030204" pitchFamily="49" charset="0"/>
            </a:endParaRPr>
          </a:p>
          <a:p>
            <a:pPr marL="0" indent="0" algn="just">
              <a:buNone/>
            </a:pPr>
            <a:r>
              <a:rPr lang="it-IT" sz="2400" dirty="0">
                <a:latin typeface="Consolas" panose="020B0609020204030204" pitchFamily="49" charset="0"/>
              </a:rPr>
              <a:t>Quale differenza tra giudizi storici e giudizi dogmatici?</a:t>
            </a:r>
          </a:p>
          <a:p>
            <a:pPr marL="0" indent="0">
              <a:buNone/>
            </a:pPr>
            <a:endParaRPr lang="it-IT" dirty="0">
              <a:latin typeface="Consolas" panose="020B0609020204030204" pitchFamily="49" charset="0"/>
            </a:endParaRPr>
          </a:p>
        </p:txBody>
      </p:sp>
    </p:spTree>
    <p:extLst>
      <p:ext uri="{BB962C8B-B14F-4D97-AF65-F5344CB8AC3E}">
        <p14:creationId xmlns:p14="http://schemas.microsoft.com/office/powerpoint/2010/main" val="414765269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3A9348-098A-A385-F872-54825442F606}"/>
            </a:ext>
          </a:extLst>
        </p:cNvPr>
        <p:cNvGrpSpPr/>
        <p:nvPr/>
      </p:nvGrpSpPr>
      <p:grpSpPr>
        <a:xfrm>
          <a:off x="0" y="0"/>
          <a:ext cx="0" cy="0"/>
          <a:chOff x="0" y="0"/>
          <a:chExt cx="0" cy="0"/>
        </a:xfrm>
      </p:grpSpPr>
      <p:sp>
        <p:nvSpPr>
          <p:cNvPr id="3" name="Segnaposto contenuto 2">
            <a:extLst>
              <a:ext uri="{FF2B5EF4-FFF2-40B4-BE49-F238E27FC236}">
                <a16:creationId xmlns:a16="http://schemas.microsoft.com/office/drawing/2014/main" id="{454362D7-4AF7-A4D2-805E-716A9BFF2F48}"/>
              </a:ext>
            </a:extLst>
          </p:cNvPr>
          <p:cNvSpPr>
            <a:spLocks noGrp="1"/>
          </p:cNvSpPr>
          <p:nvPr>
            <p:ph idx="1"/>
          </p:nvPr>
        </p:nvSpPr>
        <p:spPr>
          <a:xfrm>
            <a:off x="2002971" y="261257"/>
            <a:ext cx="10058400" cy="6422572"/>
          </a:xfrm>
        </p:spPr>
        <p:txBody>
          <a:bodyPr>
            <a:normAutofit/>
          </a:bodyPr>
          <a:lstStyle/>
          <a:p>
            <a:pPr marL="0" indent="0">
              <a:buNone/>
            </a:pPr>
            <a:r>
              <a:rPr lang="it-IT" b="1" dirty="0"/>
              <a:t>Lezioni I-III) La riscoperta della «</a:t>
            </a:r>
            <a:r>
              <a:rPr lang="it-IT" b="1" dirty="0" err="1"/>
              <a:t>giudaicità</a:t>
            </a:r>
            <a:r>
              <a:rPr lang="it-IT" b="1" dirty="0"/>
              <a:t>» di Gesù e del primo cristianesimo</a:t>
            </a:r>
          </a:p>
          <a:p>
            <a:pPr marL="0" indent="0">
              <a:buNone/>
            </a:pPr>
            <a:r>
              <a:rPr lang="it-IT" b="1" dirty="0"/>
              <a:t>Bibliografia:</a:t>
            </a:r>
          </a:p>
          <a:p>
            <a:pPr marL="0" indent="0">
              <a:buNone/>
            </a:pPr>
            <a:r>
              <a:rPr lang="it-IT" b="1" dirty="0"/>
              <a:t>G. Jossa, «La riscoperta del Gesù ebreo. Il limiti della precedente ricerca e le aporie di quella attuale», in </a:t>
            </a:r>
            <a:r>
              <a:rPr lang="it-IT" b="1" i="1" dirty="0"/>
              <a:t>Ricerche Storico Bibliche </a:t>
            </a:r>
            <a:r>
              <a:rPr lang="it-IT" b="1" dirty="0"/>
              <a:t>29, 2017</a:t>
            </a:r>
          </a:p>
          <a:p>
            <a:pPr marL="0" indent="0">
              <a:buNone/>
            </a:pPr>
            <a:r>
              <a:rPr lang="it-IT" b="1" dirty="0"/>
              <a:t>D. Garribba</a:t>
            </a:r>
            <a:r>
              <a:rPr lang="it-IT" dirty="0"/>
              <a:t>, «</a:t>
            </a:r>
            <a:r>
              <a:rPr lang="it-IT" b="1" dirty="0"/>
              <a:t>Gesù e i suoi seguaci di fronte alla scena politica del suo tempo» (in via di Pubblicazione)</a:t>
            </a:r>
          </a:p>
          <a:p>
            <a:pPr marL="0" indent="0">
              <a:buNone/>
            </a:pPr>
            <a:r>
              <a:rPr lang="it-IT" b="1" dirty="0"/>
              <a:t>J.P. </a:t>
            </a:r>
            <a:r>
              <a:rPr lang="it-IT" b="1" cap="small" dirty="0"/>
              <a:t>Meier</a:t>
            </a:r>
            <a:r>
              <a:rPr lang="it-IT" b="1" dirty="0"/>
              <a:t>, </a:t>
            </a:r>
            <a:r>
              <a:rPr lang="it-IT" b="1" i="1" dirty="0"/>
              <a:t>Un ebreo marginale. Ripensare il Gesù storico</a:t>
            </a:r>
            <a:r>
              <a:rPr lang="it-IT" b="1" dirty="0"/>
              <a:t>, </a:t>
            </a:r>
            <a:r>
              <a:rPr lang="it-IT" b="1" dirty="0" err="1"/>
              <a:t>voll</a:t>
            </a:r>
            <a:r>
              <a:rPr lang="it-IT" b="1" dirty="0"/>
              <a:t> 1-5, </a:t>
            </a:r>
            <a:r>
              <a:rPr lang="it-IT" b="1" dirty="0" err="1"/>
              <a:t>Queriniana</a:t>
            </a:r>
            <a:r>
              <a:rPr lang="it-IT" b="1" dirty="0"/>
              <a:t>, Brescia 2001-2017</a:t>
            </a:r>
          </a:p>
        </p:txBody>
      </p:sp>
    </p:spTree>
    <p:extLst>
      <p:ext uri="{BB962C8B-B14F-4D97-AF65-F5344CB8AC3E}">
        <p14:creationId xmlns:p14="http://schemas.microsoft.com/office/powerpoint/2010/main" val="3637038749"/>
      </p:ext>
    </p:extLst>
  </p:cSld>
  <p:clrMapOvr>
    <a:masterClrMapping/>
  </p:clrMapOvr>
</p:sld>
</file>

<file path=ppt/theme/theme1.xml><?xml version="1.0" encoding="utf-8"?>
<a:theme xmlns:a="http://schemas.openxmlformats.org/drawingml/2006/main" name="Filo">
  <a:themeElements>
    <a:clrScheme name="Filo">
      <a:dk1>
        <a:sysClr val="windowText" lastClr="000000"/>
      </a:dk1>
      <a:lt1>
        <a:sysClr val="window" lastClr="FFFFFF"/>
      </a:lt1>
      <a:dk2>
        <a:srgbClr val="766F54"/>
      </a:dk2>
      <a:lt2>
        <a:srgbClr val="E3EACF"/>
      </a:lt2>
      <a:accent1>
        <a:srgbClr val="A53010"/>
      </a:accent1>
      <a:accent2>
        <a:srgbClr val="DE7E18"/>
      </a:accent2>
      <a:accent3>
        <a:srgbClr val="9F8351"/>
      </a:accent3>
      <a:accent4>
        <a:srgbClr val="728653"/>
      </a:accent4>
      <a:accent5>
        <a:srgbClr val="92AA4C"/>
      </a:accent5>
      <a:accent6>
        <a:srgbClr val="6AAC91"/>
      </a:accent6>
      <a:hlink>
        <a:srgbClr val="FB4A18"/>
      </a:hlink>
      <a:folHlink>
        <a:srgbClr val="FB9318"/>
      </a:folHlink>
    </a:clrScheme>
    <a:fontScheme name="Filo">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Filo">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24B1A44C-C006-48B2-A4D7-E5549B3D8CD4}"/>
    </a:ext>
  </a:extLst>
</a:theme>
</file>

<file path=docProps/app.xml><?xml version="1.0" encoding="utf-8"?>
<Properties xmlns="http://schemas.openxmlformats.org/officeDocument/2006/extended-properties" xmlns:vt="http://schemas.openxmlformats.org/officeDocument/2006/docPropsVTypes">
  <Template>Wisp</Template>
  <TotalTime>0</TotalTime>
  <Words>2872</Words>
  <Application>Microsoft Office PowerPoint</Application>
  <PresentationFormat>Widescreen</PresentationFormat>
  <Paragraphs>155</Paragraphs>
  <Slides>33</Slides>
  <Notes>0</Notes>
  <HiddenSlides>0</HiddenSlides>
  <MMClips>0</MMClips>
  <ScaleCrop>false</ScaleCrop>
  <HeadingPairs>
    <vt:vector size="6" baseType="variant">
      <vt:variant>
        <vt:lpstr>Caratteri utilizzati</vt:lpstr>
      </vt:variant>
      <vt:variant>
        <vt:i4>11</vt:i4>
      </vt:variant>
      <vt:variant>
        <vt:lpstr>Tema</vt:lpstr>
      </vt:variant>
      <vt:variant>
        <vt:i4>1</vt:i4>
      </vt:variant>
      <vt:variant>
        <vt:lpstr>Titoli diapositive</vt:lpstr>
      </vt:variant>
      <vt:variant>
        <vt:i4>33</vt:i4>
      </vt:variant>
    </vt:vector>
  </HeadingPairs>
  <TitlesOfParts>
    <vt:vector size="45" baseType="lpstr">
      <vt:lpstr>Abadi</vt:lpstr>
      <vt:lpstr>Arial</vt:lpstr>
      <vt:lpstr>Bookman Old Style</vt:lpstr>
      <vt:lpstr>Calibri</vt:lpstr>
      <vt:lpstr>Calisto MT</vt:lpstr>
      <vt:lpstr>Century Gothic</vt:lpstr>
      <vt:lpstr>Consolas</vt:lpstr>
      <vt:lpstr>Symbol</vt:lpstr>
      <vt:lpstr>Times New Roman</vt:lpstr>
      <vt:lpstr>Wingdings</vt:lpstr>
      <vt:lpstr>Wingdings 3</vt:lpstr>
      <vt:lpstr>Filo</vt:lpstr>
      <vt:lpstr>Chiesa di Chiese.  Per una ecclesiologia dal Mediterraneo</vt:lpstr>
      <vt:lpstr>La riscoperta della «giudaicità» di Gesù e del primo cristianesimo/1 </vt:lpstr>
      <vt:lpstr>La riscoperta della «giudaicità» di Gesù e del primo cristianesimo /2</vt:lpstr>
      <vt:lpstr>   Le fasi della ricerca sul Gesù storico    </vt:lpstr>
      <vt:lpstr>La prima fase</vt:lpstr>
      <vt:lpstr>La ricerca storica su Gesù: matrice filosofica e le sue cadute ideologiche</vt:lpstr>
      <vt:lpstr>La ricerca storica su Gesù: matrice filosofica e le sue cadute ideologiche</vt:lpstr>
      <vt:lpstr> La visione della storia di G.W.F. Hegel</vt:lpstr>
      <vt:lpstr>La religione come rappresentazione in G.W.F .Hegel</vt:lpstr>
      <vt:lpstr>La prima fase</vt:lpstr>
      <vt:lpstr>Le conseguenze della ricerca storico – liberale per l’ecclesiologia</vt:lpstr>
      <vt:lpstr>La terza ricerca storica su Gesù</vt:lpstr>
      <vt:lpstr>La terza ricerca storica su Gesù</vt:lpstr>
      <vt:lpstr>Nuove acquisizioni per la ricerca su Gesù</vt:lpstr>
      <vt:lpstr>Un nuovo approccio alla figura di Gesù. La valorizzazione di tutte le fonti.</vt:lpstr>
      <vt:lpstr>La connessione tra storia e dogma</vt:lpstr>
      <vt:lpstr>La nascita della Chiesa nella storia</vt:lpstr>
      <vt:lpstr>La nascita della Chiesa nella storia</vt:lpstr>
      <vt:lpstr>La nascita della Chiesa nella storia</vt:lpstr>
      <vt:lpstr>Presentazione standard di PowerPoint</vt:lpstr>
      <vt:lpstr>L’uso di giudaismo ed ellenismo in età moderna</vt:lpstr>
      <vt:lpstr>Gustav Droysen</vt:lpstr>
      <vt:lpstr>…facciamo un po’ di luce sugli avvenimenti storici…</vt:lpstr>
      <vt:lpstr>Il mondo ellenistico (III sec. a.C. – I sec. a.C.)</vt:lpstr>
      <vt:lpstr>F.C. Baur</vt:lpstr>
      <vt:lpstr>Il regno asmoneo (160 a.C.- 63 a.C.)</vt:lpstr>
      <vt:lpstr>Da Giudaismo vs ellenismo a Giudaismo Palestinese vs Giudaismo ellenizzato</vt:lpstr>
      <vt:lpstr>Il superamento della dicotomia tra diaspora e Palestina</vt:lpstr>
      <vt:lpstr>Il superamento della dicotomia tra diaspora e Palestina</vt:lpstr>
      <vt:lpstr>Il superamento della dicotomia tra diaspora e Palestina</vt:lpstr>
      <vt:lpstr>Il superamento della dicotomia tra diaspora e Palestina</vt:lpstr>
      <vt:lpstr>Conclusioni Lezioni I - III</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 lotta e abbraccio: giudaismo, ellenismo e cristianesimo tra III sec. a.C. e il II d.C.</dc:title>
  <dc:creator>dario garribba</dc:creator>
  <cp:lastModifiedBy>dario garribba</cp:lastModifiedBy>
  <cp:revision>48</cp:revision>
  <dcterms:created xsi:type="dcterms:W3CDTF">2020-09-15T14:21:02Z</dcterms:created>
  <dcterms:modified xsi:type="dcterms:W3CDTF">2025-10-21T18:54:31Z</dcterms:modified>
</cp:coreProperties>
</file>