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89" r:id="rId3"/>
  </p:sldMasterIdLst>
  <p:sldIdLst>
    <p:sldId id="256" r:id="rId4"/>
    <p:sldId id="284" r:id="rId5"/>
    <p:sldId id="336" r:id="rId6"/>
    <p:sldId id="337" r:id="rId7"/>
    <p:sldId id="287" r:id="rId8"/>
    <p:sldId id="332" r:id="rId9"/>
    <p:sldId id="333" r:id="rId10"/>
    <p:sldId id="330" r:id="rId11"/>
    <p:sldId id="334" r:id="rId12"/>
    <p:sldId id="283" r:id="rId13"/>
    <p:sldId id="301" r:id="rId14"/>
    <p:sldId id="273" r:id="rId15"/>
    <p:sldId id="302" r:id="rId16"/>
    <p:sldId id="303" r:id="rId17"/>
    <p:sldId id="296" r:id="rId18"/>
    <p:sldId id="304" r:id="rId19"/>
    <p:sldId id="294" r:id="rId20"/>
    <p:sldId id="295" r:id="rId21"/>
    <p:sldId id="297" r:id="rId22"/>
    <p:sldId id="298" r:id="rId23"/>
    <p:sldId id="335" r:id="rId24"/>
    <p:sldId id="320" r:id="rId25"/>
    <p:sldId id="321" r:id="rId26"/>
    <p:sldId id="322" r:id="rId27"/>
    <p:sldId id="323" r:id="rId28"/>
    <p:sldId id="324" r:id="rId29"/>
    <p:sldId id="325" r:id="rId30"/>
    <p:sldId id="290" r:id="rId31"/>
    <p:sldId id="305" r:id="rId32"/>
    <p:sldId id="306" r:id="rId33"/>
    <p:sldId id="291" r:id="rId34"/>
    <p:sldId id="307" r:id="rId35"/>
    <p:sldId id="308" r:id="rId36"/>
    <p:sldId id="272" r:id="rId37"/>
    <p:sldId id="309" r:id="rId38"/>
    <p:sldId id="310" r:id="rId39"/>
    <p:sldId id="261" r:id="rId40"/>
    <p:sldId id="262" r:id="rId41"/>
    <p:sldId id="263" r:id="rId42"/>
    <p:sldId id="264" r:id="rId43"/>
    <p:sldId id="266" r:id="rId44"/>
    <p:sldId id="267" r:id="rId45"/>
    <p:sldId id="268" r:id="rId46"/>
    <p:sldId id="274" r:id="rId47"/>
    <p:sldId id="269" r:id="rId48"/>
    <p:sldId id="271" r:id="rId49"/>
    <p:sldId id="338" r:id="rId50"/>
    <p:sldId id="339" r:id="rId51"/>
    <p:sldId id="265" r:id="rId52"/>
    <p:sldId id="257" r:id="rId53"/>
    <p:sldId id="258" r:id="rId54"/>
    <p:sldId id="259" r:id="rId55"/>
    <p:sldId id="260" r:id="rId56"/>
    <p:sldId id="312" r:id="rId57"/>
    <p:sldId id="345" r:id="rId5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C1548B-9F17-4C30-907B-D46DBC57B558}" v="5" dt="2025-10-27T15:00:55.4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138"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microsoft.com/office/2015/10/relationships/revisionInfo" Target="revisionInfo.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B832E6BC-5AE3-46A9-AA9C-93E2323857F6}"/>
    <pc:docChg chg="undo custSel addSld delSld modSld sldOrd">
      <pc:chgData name="dario garribba" userId="13526be42269ae35" providerId="LiveId" clId="{B832E6BC-5AE3-46A9-AA9C-93E2323857F6}" dt="2025-10-28T09:17:38.430" v="540" actId="27636"/>
      <pc:docMkLst>
        <pc:docMk/>
      </pc:docMkLst>
      <pc:sldChg chg="modSp mod">
        <pc:chgData name="dario garribba" userId="13526be42269ae35" providerId="LiveId" clId="{B832E6BC-5AE3-46A9-AA9C-93E2323857F6}" dt="2025-10-28T09:17:38.430" v="540" actId="27636"/>
        <pc:sldMkLst>
          <pc:docMk/>
          <pc:sldMk cId="4222627987" sldId="256"/>
        </pc:sldMkLst>
        <pc:spChg chg="mod">
          <ac:chgData name="dario garribba" userId="13526be42269ae35" providerId="LiveId" clId="{B832E6BC-5AE3-46A9-AA9C-93E2323857F6}" dt="2025-10-28T09:17:38.430" v="540" actId="27636"/>
          <ac:spMkLst>
            <pc:docMk/>
            <pc:sldMk cId="4222627987" sldId="256"/>
            <ac:spMk id="3" creationId="{00000000-0000-0000-0000-000000000000}"/>
          </ac:spMkLst>
        </pc:spChg>
      </pc:sldChg>
      <pc:sldChg chg="add">
        <pc:chgData name="dario garribba" userId="13526be42269ae35" providerId="LiveId" clId="{B832E6BC-5AE3-46A9-AA9C-93E2323857F6}" dt="2025-10-27T14:59:09.217" v="481"/>
        <pc:sldMkLst>
          <pc:docMk/>
          <pc:sldMk cId="1196247512" sldId="257"/>
        </pc:sldMkLst>
      </pc:sldChg>
      <pc:sldChg chg="add">
        <pc:chgData name="dario garribba" userId="13526be42269ae35" providerId="LiveId" clId="{B832E6BC-5AE3-46A9-AA9C-93E2323857F6}" dt="2025-10-27T14:59:09.217" v="481"/>
        <pc:sldMkLst>
          <pc:docMk/>
          <pc:sldMk cId="3923671590" sldId="258"/>
        </pc:sldMkLst>
      </pc:sldChg>
      <pc:sldChg chg="add">
        <pc:chgData name="dario garribba" userId="13526be42269ae35" providerId="LiveId" clId="{B832E6BC-5AE3-46A9-AA9C-93E2323857F6}" dt="2025-10-27T14:59:09.217" v="481"/>
        <pc:sldMkLst>
          <pc:docMk/>
          <pc:sldMk cId="2473428802" sldId="259"/>
        </pc:sldMkLst>
      </pc:sldChg>
      <pc:sldChg chg="add">
        <pc:chgData name="dario garribba" userId="13526be42269ae35" providerId="LiveId" clId="{B832E6BC-5AE3-46A9-AA9C-93E2323857F6}" dt="2025-10-27T14:59:09.217" v="481"/>
        <pc:sldMkLst>
          <pc:docMk/>
          <pc:sldMk cId="2049109281" sldId="260"/>
        </pc:sldMkLst>
      </pc:sldChg>
      <pc:sldChg chg="add">
        <pc:chgData name="dario garribba" userId="13526be42269ae35" providerId="LiveId" clId="{B832E6BC-5AE3-46A9-AA9C-93E2323857F6}" dt="2025-10-27T14:59:09.217" v="481"/>
        <pc:sldMkLst>
          <pc:docMk/>
          <pc:sldMk cId="3676860450" sldId="261"/>
        </pc:sldMkLst>
      </pc:sldChg>
      <pc:sldChg chg="add">
        <pc:chgData name="dario garribba" userId="13526be42269ae35" providerId="LiveId" clId="{B832E6BC-5AE3-46A9-AA9C-93E2323857F6}" dt="2025-10-27T14:59:09.217" v="481"/>
        <pc:sldMkLst>
          <pc:docMk/>
          <pc:sldMk cId="847130020" sldId="262"/>
        </pc:sldMkLst>
      </pc:sldChg>
      <pc:sldChg chg="add">
        <pc:chgData name="dario garribba" userId="13526be42269ae35" providerId="LiveId" clId="{B832E6BC-5AE3-46A9-AA9C-93E2323857F6}" dt="2025-10-27T14:59:09.217" v="481"/>
        <pc:sldMkLst>
          <pc:docMk/>
          <pc:sldMk cId="1277485527" sldId="263"/>
        </pc:sldMkLst>
      </pc:sldChg>
      <pc:sldChg chg="add">
        <pc:chgData name="dario garribba" userId="13526be42269ae35" providerId="LiveId" clId="{B832E6BC-5AE3-46A9-AA9C-93E2323857F6}" dt="2025-10-27T14:59:09.217" v="481"/>
        <pc:sldMkLst>
          <pc:docMk/>
          <pc:sldMk cId="2760804059" sldId="264"/>
        </pc:sldMkLst>
      </pc:sldChg>
      <pc:sldChg chg="add">
        <pc:chgData name="dario garribba" userId="13526be42269ae35" providerId="LiveId" clId="{B832E6BC-5AE3-46A9-AA9C-93E2323857F6}" dt="2025-10-27T14:59:09.217" v="481"/>
        <pc:sldMkLst>
          <pc:docMk/>
          <pc:sldMk cId="4045587794" sldId="265"/>
        </pc:sldMkLst>
      </pc:sldChg>
      <pc:sldChg chg="add">
        <pc:chgData name="dario garribba" userId="13526be42269ae35" providerId="LiveId" clId="{B832E6BC-5AE3-46A9-AA9C-93E2323857F6}" dt="2025-10-27T14:59:09.217" v="481"/>
        <pc:sldMkLst>
          <pc:docMk/>
          <pc:sldMk cId="2190736345" sldId="266"/>
        </pc:sldMkLst>
      </pc:sldChg>
      <pc:sldChg chg="add">
        <pc:chgData name="dario garribba" userId="13526be42269ae35" providerId="LiveId" clId="{B832E6BC-5AE3-46A9-AA9C-93E2323857F6}" dt="2025-10-27T14:59:09.217" v="481"/>
        <pc:sldMkLst>
          <pc:docMk/>
          <pc:sldMk cId="1959293702" sldId="267"/>
        </pc:sldMkLst>
      </pc:sldChg>
      <pc:sldChg chg="add">
        <pc:chgData name="dario garribba" userId="13526be42269ae35" providerId="LiveId" clId="{B832E6BC-5AE3-46A9-AA9C-93E2323857F6}" dt="2025-10-27T14:59:09.217" v="481"/>
        <pc:sldMkLst>
          <pc:docMk/>
          <pc:sldMk cId="3551251690" sldId="268"/>
        </pc:sldMkLst>
      </pc:sldChg>
      <pc:sldChg chg="add">
        <pc:chgData name="dario garribba" userId="13526be42269ae35" providerId="LiveId" clId="{B832E6BC-5AE3-46A9-AA9C-93E2323857F6}" dt="2025-10-27T14:59:09.217" v="481"/>
        <pc:sldMkLst>
          <pc:docMk/>
          <pc:sldMk cId="911216614" sldId="269"/>
        </pc:sldMkLst>
      </pc:sldChg>
      <pc:sldChg chg="add">
        <pc:chgData name="dario garribba" userId="13526be42269ae35" providerId="LiveId" clId="{B832E6BC-5AE3-46A9-AA9C-93E2323857F6}" dt="2025-10-27T14:59:09.217" v="481"/>
        <pc:sldMkLst>
          <pc:docMk/>
          <pc:sldMk cId="2788576659" sldId="271"/>
        </pc:sldMkLst>
      </pc:sldChg>
      <pc:sldChg chg="modSp add mod">
        <pc:chgData name="dario garribba" userId="13526be42269ae35" providerId="LiveId" clId="{B832E6BC-5AE3-46A9-AA9C-93E2323857F6}" dt="2025-10-22T11:02:44.612" v="396" actId="2711"/>
        <pc:sldMkLst>
          <pc:docMk/>
          <pc:sldMk cId="2270666939" sldId="273"/>
        </pc:sldMkLst>
        <pc:spChg chg="mod">
          <ac:chgData name="dario garribba" userId="13526be42269ae35" providerId="LiveId" clId="{B832E6BC-5AE3-46A9-AA9C-93E2323857F6}" dt="2025-10-22T11:02:44.612" v="396" actId="2711"/>
          <ac:spMkLst>
            <pc:docMk/>
            <pc:sldMk cId="2270666939" sldId="273"/>
            <ac:spMk id="3" creationId="{00000000-0000-0000-0000-000000000000}"/>
          </ac:spMkLst>
        </pc:spChg>
      </pc:sldChg>
      <pc:sldChg chg="add">
        <pc:chgData name="dario garribba" userId="13526be42269ae35" providerId="LiveId" clId="{B832E6BC-5AE3-46A9-AA9C-93E2323857F6}" dt="2025-10-27T14:59:09.217" v="481"/>
        <pc:sldMkLst>
          <pc:docMk/>
          <pc:sldMk cId="3769869362" sldId="274"/>
        </pc:sldMkLst>
      </pc:sldChg>
      <pc:sldChg chg="modSp add mod ord">
        <pc:chgData name="dario garribba" userId="13526be42269ae35" providerId="LiveId" clId="{B832E6BC-5AE3-46A9-AA9C-93E2323857F6}" dt="2025-10-22T16:03:27.590" v="480"/>
        <pc:sldMkLst>
          <pc:docMk/>
          <pc:sldMk cId="2419158076" sldId="284"/>
        </pc:sldMkLst>
        <pc:spChg chg="mod">
          <ac:chgData name="dario garribba" userId="13526be42269ae35" providerId="LiveId" clId="{B832E6BC-5AE3-46A9-AA9C-93E2323857F6}" dt="2025-10-22T16:03:17.460" v="478" actId="1076"/>
          <ac:spMkLst>
            <pc:docMk/>
            <pc:sldMk cId="2419158076" sldId="284"/>
            <ac:spMk id="2" creationId="{00000000-0000-0000-0000-000000000000}"/>
          </ac:spMkLst>
        </pc:spChg>
      </pc:sldChg>
      <pc:sldChg chg="delSp add setBg delDesignElem">
        <pc:chgData name="dario garribba" userId="13526be42269ae35" providerId="LiveId" clId="{B832E6BC-5AE3-46A9-AA9C-93E2323857F6}" dt="2025-10-22T11:01:09.942" v="352"/>
        <pc:sldMkLst>
          <pc:docMk/>
          <pc:sldMk cId="686883962" sldId="287"/>
        </pc:sldMkLst>
      </pc:sldChg>
      <pc:sldChg chg="modSp add mod">
        <pc:chgData name="dario garribba" userId="13526be42269ae35" providerId="LiveId" clId="{B832E6BC-5AE3-46A9-AA9C-93E2323857F6}" dt="2025-10-22T11:03:21.608" v="399" actId="2711"/>
        <pc:sldMkLst>
          <pc:docMk/>
          <pc:sldMk cId="4235374060" sldId="296"/>
        </pc:sldMkLst>
        <pc:spChg chg="mod">
          <ac:chgData name="dario garribba" userId="13526be42269ae35" providerId="LiveId" clId="{B832E6BC-5AE3-46A9-AA9C-93E2323857F6}" dt="2025-10-22T11:03:21.608" v="399" actId="2711"/>
          <ac:spMkLst>
            <pc:docMk/>
            <pc:sldMk cId="4235374060" sldId="296"/>
            <ac:spMk id="3" creationId="{00000000-0000-0000-0000-000000000000}"/>
          </ac:spMkLst>
        </pc:spChg>
      </pc:sldChg>
      <pc:sldChg chg="addSp delSp modSp add mod">
        <pc:chgData name="dario garribba" userId="13526be42269ae35" providerId="LiveId" clId="{B832E6BC-5AE3-46A9-AA9C-93E2323857F6}" dt="2025-10-22T11:02:33.972" v="395" actId="2711"/>
        <pc:sldMkLst>
          <pc:docMk/>
          <pc:sldMk cId="914775823" sldId="301"/>
        </pc:sldMkLst>
        <pc:spChg chg="mod">
          <ac:chgData name="dario garribba" userId="13526be42269ae35" providerId="LiveId" clId="{B832E6BC-5AE3-46A9-AA9C-93E2323857F6}" dt="2025-10-22T11:02:33.972" v="395" actId="2711"/>
          <ac:spMkLst>
            <pc:docMk/>
            <pc:sldMk cId="914775823" sldId="301"/>
            <ac:spMk id="3" creationId="{00000000-0000-0000-0000-000000000000}"/>
          </ac:spMkLst>
        </pc:spChg>
      </pc:sldChg>
      <pc:sldChg chg="modSp add mod">
        <pc:chgData name="dario garribba" userId="13526be42269ae35" providerId="LiveId" clId="{B832E6BC-5AE3-46A9-AA9C-93E2323857F6}" dt="2025-10-22T11:02:58.268" v="397" actId="2711"/>
        <pc:sldMkLst>
          <pc:docMk/>
          <pc:sldMk cId="2894538047" sldId="302"/>
        </pc:sldMkLst>
        <pc:spChg chg="mod">
          <ac:chgData name="dario garribba" userId="13526be42269ae35" providerId="LiveId" clId="{B832E6BC-5AE3-46A9-AA9C-93E2323857F6}" dt="2025-10-22T11:02:58.268" v="397" actId="2711"/>
          <ac:spMkLst>
            <pc:docMk/>
            <pc:sldMk cId="2894538047" sldId="302"/>
            <ac:spMk id="3" creationId="{00000000-0000-0000-0000-000000000000}"/>
          </ac:spMkLst>
        </pc:spChg>
      </pc:sldChg>
      <pc:sldChg chg="modSp add mod">
        <pc:chgData name="dario garribba" userId="13526be42269ae35" providerId="LiveId" clId="{B832E6BC-5AE3-46A9-AA9C-93E2323857F6}" dt="2025-10-22T11:03:08.145" v="398" actId="2711"/>
        <pc:sldMkLst>
          <pc:docMk/>
          <pc:sldMk cId="1435161324" sldId="303"/>
        </pc:sldMkLst>
        <pc:spChg chg="mod">
          <ac:chgData name="dario garribba" userId="13526be42269ae35" providerId="LiveId" clId="{B832E6BC-5AE3-46A9-AA9C-93E2323857F6}" dt="2025-10-22T11:03:08.145" v="398" actId="2711"/>
          <ac:spMkLst>
            <pc:docMk/>
            <pc:sldMk cId="1435161324" sldId="303"/>
            <ac:spMk id="3" creationId="{00000000-0000-0000-0000-000000000000}"/>
          </ac:spMkLst>
        </pc:spChg>
      </pc:sldChg>
      <pc:sldChg chg="add del">
        <pc:chgData name="dario garribba" userId="13526be42269ae35" providerId="LiveId" clId="{B832E6BC-5AE3-46A9-AA9C-93E2323857F6}" dt="2025-10-27T15:00:55.422" v="484"/>
        <pc:sldMkLst>
          <pc:docMk/>
          <pc:sldMk cId="1324899908" sldId="312"/>
        </pc:sldMkLst>
      </pc:sldChg>
      <pc:sldChg chg="modSp add mod">
        <pc:chgData name="dario garribba" userId="13526be42269ae35" providerId="LiveId" clId="{B832E6BC-5AE3-46A9-AA9C-93E2323857F6}" dt="2025-10-22T11:01:43.923" v="391" actId="27636"/>
        <pc:sldMkLst>
          <pc:docMk/>
          <pc:sldMk cId="4207116462" sldId="336"/>
        </pc:sldMkLst>
        <pc:spChg chg="mod">
          <ac:chgData name="dario garribba" userId="13526be42269ae35" providerId="LiveId" clId="{B832E6BC-5AE3-46A9-AA9C-93E2323857F6}" dt="2025-10-22T11:01:43.923" v="391" actId="27636"/>
          <ac:spMkLst>
            <pc:docMk/>
            <pc:sldMk cId="4207116462" sldId="336"/>
            <ac:spMk id="2" creationId="{00000000-0000-0000-0000-000000000000}"/>
          </ac:spMkLst>
        </pc:spChg>
      </pc:sldChg>
      <pc:sldChg chg="addSp delSp modSp add mod">
        <pc:chgData name="dario garribba" userId="13526be42269ae35" providerId="LiveId" clId="{B832E6BC-5AE3-46A9-AA9C-93E2323857F6}" dt="2025-10-22T11:01:59.494" v="393" actId="478"/>
        <pc:sldMkLst>
          <pc:docMk/>
          <pc:sldMk cId="3905182669" sldId="337"/>
        </pc:sldMkLst>
      </pc:sldChg>
      <pc:sldChg chg="add">
        <pc:chgData name="dario garribba" userId="13526be42269ae35" providerId="LiveId" clId="{B832E6BC-5AE3-46A9-AA9C-93E2323857F6}" dt="2025-10-27T14:59:09.217" v="481"/>
        <pc:sldMkLst>
          <pc:docMk/>
          <pc:sldMk cId="3492497081" sldId="338"/>
        </pc:sldMkLst>
      </pc:sldChg>
      <pc:sldChg chg="add">
        <pc:chgData name="dario garribba" userId="13526be42269ae35" providerId="LiveId" clId="{B832E6BC-5AE3-46A9-AA9C-93E2323857F6}" dt="2025-10-27T14:59:09.217" v="481"/>
        <pc:sldMkLst>
          <pc:docMk/>
          <pc:sldMk cId="86298505" sldId="339"/>
        </pc:sldMkLst>
      </pc:sldChg>
      <pc:sldChg chg="add del">
        <pc:chgData name="dario garribba" userId="13526be42269ae35" providerId="LiveId" clId="{B832E6BC-5AE3-46A9-AA9C-93E2323857F6}" dt="2025-10-27T15:00:55.422" v="484"/>
        <pc:sldMkLst>
          <pc:docMk/>
          <pc:sldMk cId="4079195611" sldId="34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28/10/2025</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it-IT"/>
          </a:p>
        </p:txBody>
      </p:sp>
      <p:sp>
        <p:nvSpPr>
          <p:cNvPr id="6" name="Slide Number Placeholder 5"/>
          <p:cNvSpPr>
            <a:spLocks noGrp="1"/>
          </p:cNvSpPr>
          <p:nvPr>
            <p:ph type="sldNum" sz="quarter" idx="12"/>
          </p:nvPr>
        </p:nvSpPr>
        <p:spPr>
          <a:xfrm>
            <a:off x="531812" y="4529540"/>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00291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28/10/2025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1508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28/10/2025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044405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58DD984-4147-4A01-A7E8-EFAB06225BAD}" type="datetimeFigureOut">
              <a:rPr lang="it-IT" smtClean="0"/>
              <a:t>28/10/2025</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534261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58DD984-4147-4A01-A7E8-EFAB06225BAD}" type="datetimeFigureOut">
              <a:rPr lang="it-IT" smtClean="0"/>
              <a:t>28/10/2025</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4069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A58DD984-4147-4A01-A7E8-EFAB06225BAD}" type="datetimeFigureOut">
              <a:rPr lang="it-IT" smtClean="0"/>
              <a:t>28/10/2025</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1720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8DD984-4147-4A01-A7E8-EFAB06225BAD}" type="datetimeFigureOut">
              <a:rPr lang="it-IT" smtClean="0"/>
              <a:t>28/10/2025</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17553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28/10/2025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425868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28/10/2025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862782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28/10/2025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516995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28/10/2025</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70660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28/10/2025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185366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28/10/2025</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30744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28/10/2025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0986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28/10/2025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32535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28/10/2025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818644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3435166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4283758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10/28/2025</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8556171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10/28/2025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1994947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10/28/2025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9249441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10/28/2025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3666371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10/28/2025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8480473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10/28/2025</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565952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10/28/2025</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4532465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16337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430965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txBody>
            <a:bodyPr/>
            <a:lstStyle/>
            <a:p>
              <a:endParaRPr lang="it-IT"/>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it-IT"/>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6775834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622953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10/28/2025</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0952832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10/28/2025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3777802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10/28/2025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61676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10/28/2025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4900649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10/28/2025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22094822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10/28/2025</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3185485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10/28/2025</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42069296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0911144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10/28/2025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126424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2.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3.pn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2.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image" Target="../media/image3.png"/><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it-IT"/>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it-IT"/>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it-IT"/>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it-IT"/>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it-IT"/>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it-IT"/>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it-IT"/>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it-IT"/>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it-IT"/>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it-IT"/>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it-IT"/>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it-IT"/>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it-IT"/>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it-IT"/>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it-IT"/>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it-IT"/>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it-IT"/>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it-IT"/>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it-IT"/>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it-IT"/>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it-IT"/>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it-IT"/>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it-IT"/>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it-IT"/>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8DD984-4147-4A01-A7E8-EFAB06225BAD}" type="datetimeFigureOut">
              <a:rPr lang="it-IT" smtClean="0"/>
              <a:t>28/10/2025</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3FAF18-255E-4EBD-B197-9B5817DD9EFF}" type="slidenum">
              <a:rPr lang="it-IT" smtClean="0"/>
              <a:t>‹N›</a:t>
            </a:fld>
            <a:endParaRPr lang="it-IT"/>
          </a:p>
        </p:txBody>
      </p:sp>
    </p:spTree>
    <p:extLst>
      <p:ext uri="{BB962C8B-B14F-4D97-AF65-F5344CB8AC3E}">
        <p14:creationId xmlns:p14="http://schemas.microsoft.com/office/powerpoint/2010/main" val="266490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10/28/2025</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txBody>
            <a:bodyPr/>
            <a:lstStyle/>
            <a:p>
              <a:endParaRPr lang="it-IT"/>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23563147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10/28/2025</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txBody>
            <a:bodyPr/>
            <a:lstStyle/>
            <a:p>
              <a:endParaRPr lang="it-IT"/>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78106662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589213" y="1632858"/>
            <a:ext cx="8915399" cy="3144521"/>
          </a:xfrm>
          <a:noFill/>
        </p:spPr>
        <p:txBody>
          <a:bodyPr>
            <a:normAutofit/>
          </a:bodyPr>
          <a:lstStyle/>
          <a:p>
            <a:r>
              <a:rPr lang="it-IT" cap="small" dirty="0"/>
              <a:t>Chiesa di Chiese. </a:t>
            </a:r>
            <a:br>
              <a:rPr lang="it-IT" cap="small" dirty="0"/>
            </a:br>
            <a:r>
              <a:rPr lang="it-IT" sz="4600" cap="small" dirty="0"/>
              <a:t>Per una ecclesiologia dal Mediterraneo</a:t>
            </a:r>
            <a:endParaRPr lang="it-IT" sz="4600" dirty="0"/>
          </a:p>
        </p:txBody>
      </p:sp>
      <p:sp>
        <p:nvSpPr>
          <p:cNvPr id="3" name="Sottotitolo 2"/>
          <p:cNvSpPr>
            <a:spLocks noGrp="1"/>
          </p:cNvSpPr>
          <p:nvPr>
            <p:ph type="subTitle" idx="1"/>
          </p:nvPr>
        </p:nvSpPr>
        <p:spPr>
          <a:xfrm>
            <a:off x="2589213" y="4777379"/>
            <a:ext cx="8915399" cy="1547221"/>
          </a:xfrm>
          <a:solidFill>
            <a:srgbClr val="FFFF00"/>
          </a:solidFill>
          <a:ln>
            <a:solidFill>
              <a:srgbClr val="FFC000"/>
            </a:solidFill>
          </a:ln>
        </p:spPr>
        <p:txBody>
          <a:bodyPr>
            <a:normAutofit lnSpcReduction="10000"/>
          </a:bodyPr>
          <a:lstStyle/>
          <a:p>
            <a:r>
              <a:rPr lang="it-IT" dirty="0"/>
              <a:t>Lezione 4</a:t>
            </a:r>
          </a:p>
          <a:p>
            <a:endParaRPr lang="it-IT" dirty="0"/>
          </a:p>
          <a:p>
            <a:r>
              <a:rPr lang="it-IT" dirty="0"/>
              <a:t>La comunità di Gerusalemme</a:t>
            </a:r>
          </a:p>
          <a:p>
            <a:r>
              <a:rPr lang="it-IT" dirty="0"/>
              <a:t>Il movimento dei seguaci in Galilea</a:t>
            </a:r>
          </a:p>
        </p:txBody>
      </p:sp>
      <p:sp>
        <p:nvSpPr>
          <p:cNvPr id="5" name="CasellaDiTesto 4">
            <a:extLst>
              <a:ext uri="{FF2B5EF4-FFF2-40B4-BE49-F238E27FC236}">
                <a16:creationId xmlns:a16="http://schemas.microsoft.com/office/drawing/2014/main" id="{97516464-7304-0FA6-9E3B-2615E460D6B6}"/>
              </a:ext>
            </a:extLst>
          </p:cNvPr>
          <p:cNvSpPr txBox="1"/>
          <p:nvPr/>
        </p:nvSpPr>
        <p:spPr>
          <a:xfrm>
            <a:off x="7739743" y="6488668"/>
            <a:ext cx="4103914" cy="369332"/>
          </a:xfrm>
          <a:prstGeom prst="rect">
            <a:avLst/>
          </a:prstGeom>
          <a:noFill/>
        </p:spPr>
        <p:txBody>
          <a:bodyPr wrap="square">
            <a:spAutoFit/>
          </a:bodyPr>
          <a:lstStyle/>
          <a:p>
            <a:r>
              <a:rPr lang="it-IT" dirty="0">
                <a:solidFill>
                  <a:srgbClr val="0070C0"/>
                </a:solidFill>
              </a:rPr>
              <a:t>© Dario Garribba &amp; Nicola Salato</a:t>
            </a:r>
          </a:p>
        </p:txBody>
      </p:sp>
    </p:spTree>
    <p:extLst>
      <p:ext uri="{BB962C8B-B14F-4D97-AF65-F5344CB8AC3E}">
        <p14:creationId xmlns:p14="http://schemas.microsoft.com/office/powerpoint/2010/main" val="4222627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173686" y="533400"/>
            <a:ext cx="4744584" cy="566738"/>
          </a:xfrm>
          <a:solidFill>
            <a:srgbClr val="FFC000"/>
          </a:solidFill>
        </p:spPr>
        <p:txBody>
          <a:bodyPr>
            <a:normAutofit/>
          </a:bodyPr>
          <a:lstStyle/>
          <a:p>
            <a:r>
              <a:rPr lang="en-US" b="0" dirty="0"/>
              <a:t>I </a:t>
            </a:r>
            <a:r>
              <a:rPr lang="en-US" b="0" dirty="0" err="1"/>
              <a:t>luoghi</a:t>
            </a:r>
            <a:r>
              <a:rPr lang="en-US" b="0" dirty="0"/>
              <a:t> di </a:t>
            </a:r>
            <a:r>
              <a:rPr lang="en-US" b="0" dirty="0" err="1"/>
              <a:t>Gesù</a:t>
            </a:r>
            <a:endParaRPr lang="it-IT" dirty="0"/>
          </a:p>
        </p:txBody>
      </p:sp>
      <p:sp>
        <p:nvSpPr>
          <p:cNvPr id="4" name="Segnaposto testo 3"/>
          <p:cNvSpPr>
            <a:spLocks noGrp="1"/>
          </p:cNvSpPr>
          <p:nvPr>
            <p:ph type="body" sz="half" idx="2"/>
          </p:nvPr>
        </p:nvSpPr>
        <p:spPr/>
        <p:txBody>
          <a:bodyPr/>
          <a:lstStyle/>
          <a:p>
            <a:endParaRPr lang="it-IT" dirty="0"/>
          </a:p>
          <a:p>
            <a:endParaRPr lang="it-IT" dirty="0"/>
          </a:p>
          <a:p>
            <a:endParaRPr lang="it-IT" dirty="0"/>
          </a:p>
          <a:p>
            <a:endParaRPr lang="it-IT" dirty="0"/>
          </a:p>
        </p:txBody>
      </p:sp>
      <p:pic>
        <p:nvPicPr>
          <p:cNvPr id="7" name="Immagine 6">
            <a:extLst>
              <a:ext uri="{FF2B5EF4-FFF2-40B4-BE49-F238E27FC236}">
                <a16:creationId xmlns:a16="http://schemas.microsoft.com/office/drawing/2014/main" id="{D191C4D1-00DF-461A-AA0E-A0F8AD94F568}"/>
              </a:ext>
            </a:extLst>
          </p:cNvPr>
          <p:cNvPicPr>
            <a:picLocks noChangeAspect="1"/>
          </p:cNvPicPr>
          <p:nvPr/>
        </p:nvPicPr>
        <p:blipFill>
          <a:blip r:embed="rId2"/>
          <a:stretch>
            <a:fillRect/>
          </a:stretch>
        </p:blipFill>
        <p:spPr>
          <a:xfrm>
            <a:off x="0" y="0"/>
            <a:ext cx="4547745" cy="6858000"/>
          </a:xfrm>
          <a:prstGeom prst="rect">
            <a:avLst/>
          </a:prstGeom>
        </p:spPr>
      </p:pic>
    </p:spTree>
    <p:extLst>
      <p:ext uri="{BB962C8B-B14F-4D97-AF65-F5344CB8AC3E}">
        <p14:creationId xmlns:p14="http://schemas.microsoft.com/office/powerpoint/2010/main" val="2419158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987143" y="1084217"/>
            <a:ext cx="5517470" cy="3215640"/>
          </a:xfrm>
          <a:solidFill>
            <a:srgbClr val="FFC000"/>
          </a:solidFill>
        </p:spPr>
        <p:txBody>
          <a:bodyPr>
            <a:normAutofit/>
          </a:bodyPr>
          <a:lstStyle/>
          <a:p>
            <a:br>
              <a:rPr lang="en-US" b="0" dirty="0"/>
            </a:br>
            <a:br>
              <a:rPr lang="en-US" b="0" dirty="0"/>
            </a:br>
            <a:br>
              <a:rPr lang="en-US" b="0" dirty="0"/>
            </a:br>
            <a:br>
              <a:rPr lang="en-US" b="0" dirty="0"/>
            </a:br>
            <a:r>
              <a:rPr lang="en-US" dirty="0" err="1"/>
              <a:t>Inquadramento</a:t>
            </a:r>
            <a:r>
              <a:rPr lang="en-US" dirty="0"/>
              <a:t> storico </a:t>
            </a:r>
            <a:br>
              <a:rPr lang="en-US" dirty="0"/>
            </a:br>
            <a:br>
              <a:rPr lang="en-US" dirty="0"/>
            </a:br>
            <a:r>
              <a:rPr lang="en-US" b="0" dirty="0"/>
              <a:t>Regno di Erode il Grande alla </a:t>
            </a:r>
            <a:r>
              <a:rPr lang="en-US" b="0" dirty="0" err="1"/>
              <a:t>sua</a:t>
            </a:r>
            <a:r>
              <a:rPr lang="en-US" b="0" dirty="0"/>
              <a:t> </a:t>
            </a:r>
            <a:r>
              <a:rPr lang="en-US" b="0" dirty="0" err="1"/>
              <a:t>morte</a:t>
            </a:r>
            <a:r>
              <a:rPr lang="en-US" b="0" dirty="0"/>
              <a:t> (4 </a:t>
            </a:r>
            <a:r>
              <a:rPr lang="en-US" b="0" dirty="0" err="1"/>
              <a:t>a.C.</a:t>
            </a:r>
            <a:r>
              <a:rPr lang="en-US" b="0" dirty="0"/>
              <a:t>)</a:t>
            </a:r>
            <a:endParaRPr lang="it-IT" dirty="0"/>
          </a:p>
        </p:txBody>
      </p:sp>
      <p:sp>
        <p:nvSpPr>
          <p:cNvPr id="4" name="Segnaposto testo 3"/>
          <p:cNvSpPr>
            <a:spLocks noGrp="1"/>
          </p:cNvSpPr>
          <p:nvPr>
            <p:ph type="body" sz="half" idx="2"/>
          </p:nvPr>
        </p:nvSpPr>
        <p:spPr/>
        <p:txBody>
          <a:bodyPr/>
          <a:lstStyle/>
          <a:p>
            <a:endParaRPr lang="it-IT" dirty="0"/>
          </a:p>
          <a:p>
            <a:endParaRPr lang="it-IT" dirty="0"/>
          </a:p>
          <a:p>
            <a:endParaRPr lang="it-IT" dirty="0"/>
          </a:p>
          <a:p>
            <a:endParaRPr lang="it-IT" dirty="0"/>
          </a:p>
        </p:txBody>
      </p:sp>
      <p:pic>
        <p:nvPicPr>
          <p:cNvPr id="16" name="Immagine 15">
            <a:extLst>
              <a:ext uri="{FF2B5EF4-FFF2-40B4-BE49-F238E27FC236}">
                <a16:creationId xmlns:a16="http://schemas.microsoft.com/office/drawing/2014/main" id="{7F62687B-C70D-41A2-880A-CD1CF0DCD259}"/>
              </a:ext>
            </a:extLst>
          </p:cNvPr>
          <p:cNvPicPr>
            <a:picLocks noChangeAspect="1"/>
          </p:cNvPicPr>
          <p:nvPr/>
        </p:nvPicPr>
        <p:blipFill>
          <a:blip r:embed="rId2"/>
          <a:stretch>
            <a:fillRect/>
          </a:stretch>
        </p:blipFill>
        <p:spPr>
          <a:xfrm>
            <a:off x="2128837" y="685800"/>
            <a:ext cx="3389090" cy="5958840"/>
          </a:xfrm>
          <a:prstGeom prst="rect">
            <a:avLst/>
          </a:prstGeom>
        </p:spPr>
      </p:pic>
    </p:spTree>
    <p:extLst>
      <p:ext uri="{BB962C8B-B14F-4D97-AF65-F5344CB8AC3E}">
        <p14:creationId xmlns:p14="http://schemas.microsoft.com/office/powerpoint/2010/main" val="4207116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p:txBody>
          <a:bodyPr/>
          <a:lstStyle/>
          <a:p>
            <a:endParaRPr lang="it-IT" dirty="0"/>
          </a:p>
          <a:p>
            <a:endParaRPr lang="it-IT" dirty="0"/>
          </a:p>
          <a:p>
            <a:endParaRPr lang="it-IT" dirty="0"/>
          </a:p>
          <a:p>
            <a:endParaRPr lang="it-IT" dirty="0"/>
          </a:p>
        </p:txBody>
      </p:sp>
      <p:pic>
        <p:nvPicPr>
          <p:cNvPr id="8" name="Immagine 7" descr="Immagine che contiene mappa&#10;&#10;Descrizione generata automaticamente">
            <a:extLst>
              <a:ext uri="{FF2B5EF4-FFF2-40B4-BE49-F238E27FC236}">
                <a16:creationId xmlns:a16="http://schemas.microsoft.com/office/drawing/2014/main" id="{133CFDFE-3FAB-4773-ADC1-55C333D76E47}"/>
              </a:ext>
            </a:extLst>
          </p:cNvPr>
          <p:cNvPicPr>
            <a:picLocks noChangeAspect="1"/>
          </p:cNvPicPr>
          <p:nvPr/>
        </p:nvPicPr>
        <p:blipFill>
          <a:blip r:embed="rId2"/>
          <a:stretch>
            <a:fillRect/>
          </a:stretch>
        </p:blipFill>
        <p:spPr>
          <a:xfrm>
            <a:off x="1566232" y="0"/>
            <a:ext cx="4123367" cy="6198140"/>
          </a:xfrm>
          <a:prstGeom prst="rect">
            <a:avLst/>
          </a:prstGeom>
        </p:spPr>
      </p:pic>
    </p:spTree>
    <p:extLst>
      <p:ext uri="{BB962C8B-B14F-4D97-AF65-F5344CB8AC3E}">
        <p14:creationId xmlns:p14="http://schemas.microsoft.com/office/powerpoint/2010/main" val="3905182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820C29FD-D55A-4F81-8B04-FCB2594DECBC}"/>
              </a:ext>
            </a:extLst>
          </p:cNvPr>
          <p:cNvPicPr>
            <a:picLocks noChangeAspect="1"/>
          </p:cNvPicPr>
          <p:nvPr/>
        </p:nvPicPr>
        <p:blipFill rotWithShape="1">
          <a:blip r:embed="rId2"/>
          <a:srcRect l="9822" r="3589"/>
          <a:stretch/>
        </p:blipFill>
        <p:spPr>
          <a:xfrm>
            <a:off x="3344" y="10"/>
            <a:ext cx="4646726" cy="6857990"/>
          </a:xfrm>
          <a:prstGeom prst="rect">
            <a:avLst/>
          </a:prstGeom>
        </p:spPr>
      </p:pic>
      <p:sp>
        <p:nvSpPr>
          <p:cNvPr id="2" name="Titolo 1"/>
          <p:cNvSpPr>
            <a:spLocks noGrp="1"/>
          </p:cNvSpPr>
          <p:nvPr>
            <p:ph type="title"/>
          </p:nvPr>
        </p:nvSpPr>
        <p:spPr>
          <a:xfrm>
            <a:off x="4970109" y="484632"/>
            <a:ext cx="6730277" cy="1609344"/>
          </a:xfrm>
          <a:ln>
            <a:noFill/>
          </a:ln>
        </p:spPr>
        <p:txBody>
          <a:bodyPr vert="horz" lIns="91440" tIns="45720" rIns="91440" bIns="45720" rtlCol="0" anchor="ctr">
            <a:normAutofit/>
          </a:bodyPr>
          <a:lstStyle/>
          <a:p>
            <a:r>
              <a:rPr lang="en-US" sz="4800"/>
              <a:t>La Galilea</a:t>
            </a:r>
          </a:p>
        </p:txBody>
      </p:sp>
      <p:sp>
        <p:nvSpPr>
          <p:cNvPr id="4" name="Segnaposto testo 3"/>
          <p:cNvSpPr>
            <a:spLocks noGrp="1"/>
          </p:cNvSpPr>
          <p:nvPr>
            <p:ph type="body" sz="half" idx="2"/>
          </p:nvPr>
        </p:nvSpPr>
        <p:spPr>
          <a:xfrm>
            <a:off x="4970109" y="2121408"/>
            <a:ext cx="6730276" cy="4050792"/>
          </a:xfrm>
        </p:spPr>
        <p:txBody>
          <a:bodyPr vert="horz" lIns="91440" tIns="45720" rIns="91440" bIns="45720" rtlCol="0">
            <a:normAutofit/>
          </a:bodyPr>
          <a:lstStyle/>
          <a:p>
            <a:pPr indent="-182880">
              <a:lnSpc>
                <a:spcPct val="90000"/>
              </a:lnSpc>
              <a:buFont typeface="Wingdings" pitchFamily="2" charset="2"/>
              <a:buChar char="§"/>
            </a:pPr>
            <a:endParaRPr lang="en-US" sz="1800">
              <a:solidFill>
                <a:schemeClr val="tx1"/>
              </a:solidFill>
            </a:endParaRPr>
          </a:p>
          <a:p>
            <a:pPr indent="-182880">
              <a:lnSpc>
                <a:spcPct val="90000"/>
              </a:lnSpc>
              <a:buFont typeface="Wingdings" pitchFamily="2" charset="2"/>
              <a:buChar char="§"/>
            </a:pPr>
            <a:endParaRPr lang="en-US" sz="1800">
              <a:solidFill>
                <a:schemeClr val="tx1"/>
              </a:solidFill>
            </a:endParaRPr>
          </a:p>
          <a:p>
            <a:pPr indent="-182880">
              <a:lnSpc>
                <a:spcPct val="90000"/>
              </a:lnSpc>
              <a:buFont typeface="Wingdings" pitchFamily="2" charset="2"/>
              <a:buChar char="§"/>
            </a:pPr>
            <a:endParaRPr lang="en-US" sz="1800">
              <a:solidFill>
                <a:schemeClr val="tx1"/>
              </a:solidFill>
            </a:endParaRPr>
          </a:p>
          <a:p>
            <a:pPr indent="-182880">
              <a:lnSpc>
                <a:spcPct val="90000"/>
              </a:lnSpc>
              <a:buFont typeface="Wingdings" pitchFamily="2" charset="2"/>
              <a:buChar char="§"/>
            </a:pPr>
            <a:endParaRPr lang="en-US" sz="1800">
              <a:solidFill>
                <a:schemeClr val="tx1"/>
              </a:solidFill>
            </a:endParaRPr>
          </a:p>
        </p:txBody>
      </p:sp>
    </p:spTree>
    <p:extLst>
      <p:ext uri="{BB962C8B-B14F-4D97-AF65-F5344CB8AC3E}">
        <p14:creationId xmlns:p14="http://schemas.microsoft.com/office/powerpoint/2010/main" val="686883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805264" y="151993"/>
            <a:ext cx="7073349" cy="6491403"/>
          </a:xfrm>
          <a:ln w="38100">
            <a:solidFill>
              <a:srgbClr val="FFC000"/>
            </a:solidFill>
          </a:ln>
        </p:spPr>
        <p:txBody>
          <a:bodyPr>
            <a:noAutofit/>
          </a:bodyPr>
          <a:lstStyle/>
          <a:p>
            <a:pPr>
              <a:lnSpc>
                <a:spcPct val="200000"/>
              </a:lnSpc>
            </a:pPr>
            <a:r>
              <a:rPr lang="it-IT" sz="2400" dirty="0">
                <a:latin typeface="Rockwell" panose="02060603020205020403" pitchFamily="18" charset="0"/>
                <a:cs typeface="Times New Roman" panose="02020603050405020304" pitchFamily="18" charset="0"/>
              </a:rPr>
              <a:t>Chi sono i seguaci di Gesù?</a:t>
            </a:r>
          </a:p>
          <a:p>
            <a:pPr>
              <a:lnSpc>
                <a:spcPct val="200000"/>
              </a:lnSpc>
            </a:pPr>
            <a:r>
              <a:rPr lang="it-IT" sz="2400" dirty="0">
                <a:latin typeface="Rockwell" panose="02060603020205020403" pitchFamily="18" charset="0"/>
                <a:cs typeface="Times New Roman" panose="02020603050405020304" pitchFamily="18" charset="0"/>
              </a:rPr>
              <a:t>Esiste una definizione di seguace di Gesù?</a:t>
            </a:r>
          </a:p>
          <a:p>
            <a:pPr>
              <a:lnSpc>
                <a:spcPct val="200000"/>
              </a:lnSpc>
            </a:pPr>
            <a:r>
              <a:rPr lang="it-IT" sz="2400" dirty="0">
                <a:latin typeface="Rockwell" panose="02060603020205020403" pitchFamily="18" charset="0"/>
                <a:cs typeface="Times New Roman" panose="02020603050405020304" pitchFamily="18" charset="0"/>
              </a:rPr>
              <a:t>Dove sono i seguaci di Gesù?</a:t>
            </a:r>
          </a:p>
          <a:p>
            <a:pPr>
              <a:lnSpc>
                <a:spcPct val="200000"/>
              </a:lnSpc>
            </a:pPr>
            <a:r>
              <a:rPr lang="it-IT" sz="2400" dirty="0">
                <a:latin typeface="Rockwell" panose="02060603020205020403" pitchFamily="18" charset="0"/>
                <a:cs typeface="Times New Roman" panose="02020603050405020304" pitchFamily="18" charset="0"/>
              </a:rPr>
              <a:t>I seguaci di Gesù costituiscono una comunità?</a:t>
            </a:r>
          </a:p>
          <a:p>
            <a:pPr>
              <a:lnSpc>
                <a:spcPct val="200000"/>
              </a:lnSpc>
            </a:pPr>
            <a:r>
              <a:rPr lang="it-IT" sz="2400" dirty="0">
                <a:latin typeface="Rockwell" panose="02060603020205020403" pitchFamily="18" charset="0"/>
                <a:cs typeface="Times New Roman" panose="02020603050405020304" pitchFamily="18" charset="0"/>
              </a:rPr>
              <a:t>Cosa significa essere una comunità?</a:t>
            </a:r>
          </a:p>
          <a:p>
            <a:pPr>
              <a:lnSpc>
                <a:spcPct val="200000"/>
              </a:lnSpc>
            </a:pPr>
            <a:r>
              <a:rPr lang="it-IT" sz="2400" dirty="0">
                <a:latin typeface="Rockwell" panose="02060603020205020403" pitchFamily="18" charset="0"/>
                <a:cs typeface="Times New Roman" panose="02020603050405020304" pitchFamily="18" charset="0"/>
              </a:rPr>
              <a:t>Come si diventa una comunità?</a:t>
            </a:r>
          </a:p>
          <a:p>
            <a:pPr marL="0" indent="0">
              <a:buNone/>
            </a:pPr>
            <a:endParaRPr lang="it-IT" sz="2400" b="1" dirty="0">
              <a:latin typeface="Times New Roman" panose="02020603050405020304" pitchFamily="18" charset="0"/>
              <a:cs typeface="Times New Roman" panose="02020603050405020304" pitchFamily="18" charset="0"/>
            </a:endParaRPr>
          </a:p>
        </p:txBody>
      </p:sp>
      <p:pic>
        <p:nvPicPr>
          <p:cNvPr id="2" name="Immagine 1">
            <a:extLst>
              <a:ext uri="{FF2B5EF4-FFF2-40B4-BE49-F238E27FC236}">
                <a16:creationId xmlns:a16="http://schemas.microsoft.com/office/drawing/2014/main" id="{AE227FDD-582A-49DD-2E82-F5D2EFAFA2AB}"/>
              </a:ext>
            </a:extLst>
          </p:cNvPr>
          <p:cNvPicPr>
            <a:picLocks noChangeAspect="1"/>
          </p:cNvPicPr>
          <p:nvPr/>
        </p:nvPicPr>
        <p:blipFill>
          <a:blip r:embed="rId2"/>
          <a:stretch>
            <a:fillRect/>
          </a:stretch>
        </p:blipFill>
        <p:spPr>
          <a:xfrm>
            <a:off x="424543" y="45921"/>
            <a:ext cx="4087246" cy="6812079"/>
          </a:xfrm>
          <a:prstGeom prst="rect">
            <a:avLst/>
          </a:prstGeom>
        </p:spPr>
      </p:pic>
    </p:spTree>
    <p:extLst>
      <p:ext uri="{BB962C8B-B14F-4D97-AF65-F5344CB8AC3E}">
        <p14:creationId xmlns:p14="http://schemas.microsoft.com/office/powerpoint/2010/main" val="2753975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284514" y="151994"/>
            <a:ext cx="10831286" cy="6227036"/>
          </a:xfrm>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La </a:t>
            </a:r>
            <a:r>
              <a:rPr lang="it-IT" sz="2400" b="1" dirty="0">
                <a:highlight>
                  <a:srgbClr val="FFFF00"/>
                </a:highlight>
                <a:latin typeface="Times New Roman" panose="02020603050405020304" pitchFamily="18" charset="0"/>
                <a:cs typeface="Times New Roman" panose="02020603050405020304" pitchFamily="18" charset="0"/>
              </a:rPr>
              <a:t>prima</a:t>
            </a:r>
            <a:r>
              <a:rPr lang="it-IT" sz="2400" b="1" dirty="0">
                <a:latin typeface="Times New Roman" panose="02020603050405020304" pitchFamily="18" charset="0"/>
                <a:cs typeface="Times New Roman" panose="02020603050405020304" pitchFamily="18" charset="0"/>
              </a:rPr>
              <a:t> </a:t>
            </a:r>
            <a:r>
              <a:rPr lang="it-IT" sz="2400" b="1" dirty="0">
                <a:highlight>
                  <a:srgbClr val="FFFF00"/>
                </a:highlight>
                <a:latin typeface="Times New Roman" panose="02020603050405020304" pitchFamily="18" charset="0"/>
                <a:cs typeface="Times New Roman" panose="02020603050405020304" pitchFamily="18" charset="0"/>
              </a:rPr>
              <a:t>notizia</a:t>
            </a:r>
            <a:r>
              <a:rPr lang="it-IT" sz="2400" b="1" dirty="0">
                <a:latin typeface="Times New Roman" panose="02020603050405020304" pitchFamily="18" charset="0"/>
                <a:cs typeface="Times New Roman" panose="02020603050405020304" pitchFamily="18" charset="0"/>
              </a:rPr>
              <a:t> sull’esistenza di una comunità di seguaci di Gesù a Gerusalemme:</a:t>
            </a:r>
          </a:p>
          <a:p>
            <a:pPr marL="0" indent="0">
              <a:buNone/>
            </a:pPr>
            <a:r>
              <a:rPr lang="it-IT" sz="2400" b="1" i="1" dirty="0">
                <a:latin typeface="Times New Roman" panose="02020603050405020304" pitchFamily="18" charset="0"/>
                <a:cs typeface="Times New Roman" panose="02020603050405020304" pitchFamily="18" charset="0"/>
              </a:rPr>
              <a:t>Lettera ai Galati </a:t>
            </a:r>
            <a:r>
              <a:rPr lang="it-IT" sz="2400" b="1" dirty="0">
                <a:latin typeface="Times New Roman" panose="02020603050405020304" pitchFamily="18" charset="0"/>
                <a:cs typeface="Times New Roman" panose="02020603050405020304" pitchFamily="18" charset="0"/>
              </a:rPr>
              <a:t>1,15-19: </a:t>
            </a:r>
          </a:p>
          <a:p>
            <a:pPr marL="0" indent="0">
              <a:buNone/>
            </a:pPr>
            <a:r>
              <a:rPr lang="it-IT" sz="2400" b="1" dirty="0">
                <a:latin typeface="Times New Roman" panose="02020603050405020304" pitchFamily="18" charset="0"/>
                <a:cs typeface="Times New Roman" panose="02020603050405020304" pitchFamily="18" charset="0"/>
              </a:rPr>
              <a:t>Ma quando colui che mi scelse fin dal seno di mia madre e mi chiamò con la sua grazia si compiacque [16]di rivelare a me suo Figlio perché lo annunziassi in mezzo ai pagani, subito, senza consultare nessun uomo, [17]senza andare a Gerusalemme da coloro che erano apostoli prima di me, mi recai in Arabia e poi ritornai a Damasco. [18]In seguito, </a:t>
            </a:r>
            <a:r>
              <a:rPr lang="it-IT" sz="2400" b="1" dirty="0">
                <a:highlight>
                  <a:srgbClr val="FFFF00"/>
                </a:highlight>
                <a:latin typeface="Times New Roman" panose="02020603050405020304" pitchFamily="18" charset="0"/>
                <a:cs typeface="Times New Roman" panose="02020603050405020304" pitchFamily="18" charset="0"/>
              </a:rPr>
              <a:t>dopo tre anni andai a Gerusalemme per consultare Cefa, e rimasi presso di lui quindici giorni;</a:t>
            </a:r>
            <a:r>
              <a:rPr lang="it-IT" sz="2400" b="1" dirty="0">
                <a:latin typeface="Times New Roman" panose="02020603050405020304" pitchFamily="18" charset="0"/>
                <a:cs typeface="Times New Roman" panose="02020603050405020304" pitchFamily="18" charset="0"/>
              </a:rPr>
              <a:t> [19]</a:t>
            </a:r>
            <a:r>
              <a:rPr lang="it-IT" sz="2400" b="1" dirty="0">
                <a:highlight>
                  <a:srgbClr val="FFFF00"/>
                </a:highlight>
                <a:latin typeface="Times New Roman" panose="02020603050405020304" pitchFamily="18" charset="0"/>
                <a:cs typeface="Times New Roman" panose="02020603050405020304" pitchFamily="18" charset="0"/>
              </a:rPr>
              <a:t>degli apostoli non vidi nessun altro, se non Giacomo, il fratello del Signore</a:t>
            </a:r>
            <a:r>
              <a:rPr lang="it-IT" sz="2400" b="1" dirty="0">
                <a:latin typeface="Times New Roman" panose="02020603050405020304" pitchFamily="18" charset="0"/>
                <a:cs typeface="Times New Roman" panose="02020603050405020304" pitchFamily="18" charset="0"/>
              </a:rPr>
              <a:t>.</a:t>
            </a:r>
          </a:p>
          <a:p>
            <a:pPr marL="0" indent="0">
              <a:buNone/>
            </a:pPr>
            <a:endParaRPr lang="it-IT" sz="2400" b="1" dirty="0">
              <a:latin typeface="Times New Roman" panose="02020603050405020304" pitchFamily="18" charset="0"/>
              <a:cs typeface="Times New Roman" panose="02020603050405020304" pitchFamily="18" charset="0"/>
            </a:endParaRPr>
          </a:p>
          <a:p>
            <a:pPr marL="0" indent="0">
              <a:lnSpc>
                <a:spcPct val="150000"/>
              </a:lnSpc>
              <a:buNone/>
            </a:pPr>
            <a:r>
              <a:rPr lang="it-IT" sz="2000" b="1" dirty="0">
                <a:latin typeface="Verdana" panose="020B0604030504040204" pitchFamily="34" charset="0"/>
                <a:ea typeface="Verdana" panose="020B0604030504040204" pitchFamily="34" charset="0"/>
                <a:cs typeface="Times New Roman" panose="02020603050405020304" pitchFamily="18" charset="0"/>
              </a:rPr>
              <a:t>Queste notizie ci confondono… non capiamo… dov’è la comunità? Eppure è una notizia fondamentale perché fotografa la realtà in un momento preciso</a:t>
            </a:r>
            <a:r>
              <a:rPr lang="it-IT" sz="2400" b="1" dirty="0">
                <a:latin typeface="Viner Hand ITC" panose="03070502030502020203" pitchFamily="66" charset="0"/>
                <a:cs typeface="Times New Roman" panose="02020603050405020304" pitchFamily="18" charset="0"/>
              </a:rPr>
              <a:t>…</a:t>
            </a:r>
          </a:p>
        </p:txBody>
      </p:sp>
    </p:spTree>
    <p:extLst>
      <p:ext uri="{BB962C8B-B14F-4D97-AF65-F5344CB8AC3E}">
        <p14:creationId xmlns:p14="http://schemas.microsoft.com/office/powerpoint/2010/main" val="1505491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816428" y="151993"/>
            <a:ext cx="11062185" cy="6491403"/>
          </a:xfrm>
          <a:ln w="38100">
            <a:solidFill>
              <a:srgbClr val="FFC000"/>
            </a:solidFill>
          </a:ln>
        </p:spPr>
        <p:txBody>
          <a:bodyPr>
            <a:noAutofit/>
          </a:bodyPr>
          <a:lstStyle/>
          <a:p>
            <a:pPr marL="0" indent="0" algn="ctr">
              <a:buNone/>
            </a:pPr>
            <a:r>
              <a:rPr lang="it-IT" sz="2400" b="1" dirty="0">
                <a:latin typeface="Rockwell" panose="02060603020205020403" pitchFamily="18" charset="0"/>
                <a:cs typeface="Times New Roman" panose="02020603050405020304" pitchFamily="18" charset="0"/>
              </a:rPr>
              <a:t>Cosa fecero (o meglio cosa ci raccontano che fecero) i seguaci di Gesù all’indomani della sua morte?</a:t>
            </a: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r>
              <a:rPr lang="it-IT" sz="2400" b="1" dirty="0">
                <a:latin typeface="Times New Roman" panose="02020603050405020304" pitchFamily="18" charset="0"/>
                <a:cs typeface="Times New Roman" panose="02020603050405020304" pitchFamily="18" charset="0"/>
              </a:rPr>
              <a:t>Bisogna raccogliere notizie. Da dove?</a:t>
            </a:r>
          </a:p>
          <a:p>
            <a:pPr marL="0" indent="0">
              <a:buNone/>
            </a:pPr>
            <a:r>
              <a:rPr lang="it-IT" sz="2400" u="sng" dirty="0">
                <a:latin typeface="Times New Roman" panose="02020603050405020304" pitchFamily="18" charset="0"/>
                <a:cs typeface="Times New Roman" panose="02020603050405020304" pitchFamily="18" charset="0"/>
              </a:rPr>
              <a:t>Documenti letterari</a:t>
            </a:r>
            <a:r>
              <a:rPr lang="it-IT" sz="2400" b="1" dirty="0">
                <a:latin typeface="Times New Roman" panose="02020603050405020304" pitchFamily="18" charset="0"/>
                <a:cs typeface="Times New Roman" panose="02020603050405020304" pitchFamily="18" charset="0"/>
              </a:rPr>
              <a:t>: Epistole paoline, Vangeli (canonici e non), Atti (canonico e non), altre epistole, Flavio Giuseppe e altri testi d’ambito giudaico coevi, testi latini coevi etc. </a:t>
            </a:r>
          </a:p>
          <a:p>
            <a:pPr marL="0" indent="0">
              <a:buNone/>
            </a:pPr>
            <a:r>
              <a:rPr lang="it-IT" sz="2400" u="sng" dirty="0">
                <a:latin typeface="Times New Roman" panose="02020603050405020304" pitchFamily="18" charset="0"/>
                <a:cs typeface="Times New Roman" panose="02020603050405020304" pitchFamily="18" charset="0"/>
              </a:rPr>
              <a:t>Documenti non letterari</a:t>
            </a:r>
            <a:r>
              <a:rPr lang="it-IT" sz="2400" b="1" dirty="0">
                <a:latin typeface="Times New Roman" panose="02020603050405020304" pitchFamily="18" charset="0"/>
                <a:cs typeface="Times New Roman" panose="02020603050405020304" pitchFamily="18" charset="0"/>
              </a:rPr>
              <a:t>: ritrovamenti archeologici e architettonici (purtroppo scarsi).</a:t>
            </a: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r>
              <a:rPr lang="it-IT" sz="2400" b="1" dirty="0">
                <a:latin typeface="Times New Roman" panose="02020603050405020304" pitchFamily="18" charset="0"/>
                <a:cs typeface="Times New Roman" panose="02020603050405020304" pitchFamily="18" charset="0"/>
              </a:rPr>
              <a:t>Tutte le fonti sono sullo stesso piano e hanno stesso valore per il nostro fine? </a:t>
            </a: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endParaRPr lang="it-IT"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1315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205272" y="301284"/>
            <a:ext cx="10609651" cy="510480"/>
          </a:xfrm>
          <a:ln w="38100">
            <a:solidFill>
              <a:srgbClr val="FFC000"/>
            </a:solidFill>
          </a:ln>
        </p:spPr>
        <p:txBody>
          <a:bodyPr>
            <a:noAutofit/>
          </a:bodyPr>
          <a:lstStyle/>
          <a:p>
            <a:pPr marL="0" indent="0">
              <a:buNone/>
            </a:pPr>
            <a:r>
              <a:rPr lang="it-IT" sz="2400" b="1" dirty="0">
                <a:latin typeface="Rockwell" panose="02060603020205020403" pitchFamily="18" charset="0"/>
                <a:cs typeface="Times New Roman" panose="02020603050405020304" pitchFamily="18" charset="0"/>
              </a:rPr>
              <a:t>Meno male che ci sono gli </a:t>
            </a:r>
            <a:r>
              <a:rPr lang="it-IT" sz="2400" b="1" i="1" dirty="0">
                <a:latin typeface="Rockwell" panose="02060603020205020403" pitchFamily="18" charset="0"/>
                <a:cs typeface="Times New Roman" panose="02020603050405020304" pitchFamily="18" charset="0"/>
              </a:rPr>
              <a:t>Atti</a:t>
            </a:r>
            <a:r>
              <a:rPr lang="it-IT" sz="2400" b="1" dirty="0">
                <a:latin typeface="Rockwell" panose="02060603020205020403" pitchFamily="18" charset="0"/>
                <a:cs typeface="Times New Roman" panose="02020603050405020304" pitchFamily="18" charset="0"/>
              </a:rPr>
              <a:t> </a:t>
            </a:r>
            <a:r>
              <a:rPr lang="it-IT" sz="2400" b="1" i="1" dirty="0">
                <a:latin typeface="Rockwell" panose="02060603020205020403" pitchFamily="18" charset="0"/>
                <a:cs typeface="Times New Roman" panose="02020603050405020304" pitchFamily="18" charset="0"/>
              </a:rPr>
              <a:t>degli</a:t>
            </a:r>
            <a:r>
              <a:rPr lang="it-IT" sz="2400" b="1" dirty="0">
                <a:latin typeface="Rockwell" panose="02060603020205020403" pitchFamily="18" charset="0"/>
                <a:cs typeface="Times New Roman" panose="02020603050405020304" pitchFamily="18" charset="0"/>
              </a:rPr>
              <a:t> </a:t>
            </a:r>
            <a:r>
              <a:rPr lang="it-IT" sz="2400" b="1" i="1" dirty="0">
                <a:latin typeface="Rockwell" panose="02060603020205020403" pitchFamily="18" charset="0"/>
                <a:cs typeface="Times New Roman" panose="02020603050405020304" pitchFamily="18" charset="0"/>
              </a:rPr>
              <a:t>Apostoli</a:t>
            </a:r>
            <a:r>
              <a:rPr lang="it-IT" sz="2400" b="1" dirty="0">
                <a:latin typeface="Rockwell" panose="02060603020205020403" pitchFamily="18" charset="0"/>
                <a:cs typeface="Times New Roman" panose="02020603050405020304" pitchFamily="18" charset="0"/>
              </a:rPr>
              <a:t>…</a:t>
            </a: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endParaRPr lang="it-IT" sz="2400" b="1" dirty="0">
              <a:latin typeface="Times New Roman" panose="02020603050405020304" pitchFamily="18" charset="0"/>
              <a:cs typeface="Times New Roman" panose="02020603050405020304" pitchFamily="18" charset="0"/>
            </a:endParaRPr>
          </a:p>
          <a:p>
            <a:pPr marL="0" indent="0">
              <a:buNone/>
            </a:pPr>
            <a:endParaRPr lang="it-IT" sz="2400" b="1" dirty="0">
              <a:latin typeface="Times New Roman" panose="02020603050405020304" pitchFamily="18" charset="0"/>
              <a:cs typeface="Times New Roman" panose="02020603050405020304" pitchFamily="18" charset="0"/>
            </a:endParaRPr>
          </a:p>
        </p:txBody>
      </p:sp>
      <p:pic>
        <p:nvPicPr>
          <p:cNvPr id="2" name="Immagine 1">
            <a:extLst>
              <a:ext uri="{FF2B5EF4-FFF2-40B4-BE49-F238E27FC236}">
                <a16:creationId xmlns:a16="http://schemas.microsoft.com/office/drawing/2014/main" id="{6D074E6E-4C33-B800-BD3D-B906359C1048}"/>
              </a:ext>
            </a:extLst>
          </p:cNvPr>
          <p:cNvPicPr>
            <a:picLocks noChangeAspect="1"/>
          </p:cNvPicPr>
          <p:nvPr/>
        </p:nvPicPr>
        <p:blipFill>
          <a:blip r:embed="rId2"/>
          <a:stretch>
            <a:fillRect/>
          </a:stretch>
        </p:blipFill>
        <p:spPr>
          <a:xfrm>
            <a:off x="1950098" y="971015"/>
            <a:ext cx="8205830" cy="5403223"/>
          </a:xfrm>
          <a:prstGeom prst="rect">
            <a:avLst/>
          </a:prstGeom>
        </p:spPr>
      </p:pic>
      <p:pic>
        <p:nvPicPr>
          <p:cNvPr id="5" name="Immagine 4">
            <a:extLst>
              <a:ext uri="{FF2B5EF4-FFF2-40B4-BE49-F238E27FC236}">
                <a16:creationId xmlns:a16="http://schemas.microsoft.com/office/drawing/2014/main" id="{C886166D-84F2-202A-87E5-E48BD4195673}"/>
              </a:ext>
            </a:extLst>
          </p:cNvPr>
          <p:cNvPicPr>
            <a:picLocks noChangeAspect="1"/>
          </p:cNvPicPr>
          <p:nvPr/>
        </p:nvPicPr>
        <p:blipFill>
          <a:blip r:embed="rId3"/>
          <a:stretch>
            <a:fillRect/>
          </a:stretch>
        </p:blipFill>
        <p:spPr>
          <a:xfrm>
            <a:off x="2169199" y="6374238"/>
            <a:ext cx="6681795" cy="640135"/>
          </a:xfrm>
          <a:prstGeom prst="rect">
            <a:avLst/>
          </a:prstGeom>
        </p:spPr>
      </p:pic>
    </p:spTree>
    <p:extLst>
      <p:ext uri="{BB962C8B-B14F-4D97-AF65-F5344CB8AC3E}">
        <p14:creationId xmlns:p14="http://schemas.microsoft.com/office/powerpoint/2010/main" val="2803293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759854" y="2093976"/>
            <a:ext cx="10805374" cy="4524315"/>
          </a:xfrm>
          <a:prstGeom prst="rect">
            <a:avLst/>
          </a:prstGeom>
          <a:solidFill>
            <a:srgbClr val="FFC000"/>
          </a:solidFill>
        </p:spPr>
        <p:txBody>
          <a:bodyPr wrap="square" rtlCol="0">
            <a:spAutoFit/>
          </a:bodyPr>
          <a:lstStyle/>
          <a:p>
            <a:pPr marL="285750" indent="-285750">
              <a:lnSpc>
                <a:spcPct val="200000"/>
              </a:lnSpc>
              <a:buFont typeface="Arial" panose="020B0604020202020204" pitchFamily="34" charset="0"/>
              <a:buChar char="•"/>
            </a:pPr>
            <a:r>
              <a:rPr lang="it-IT" sz="2400" dirty="0"/>
              <a:t>L’identità è una costruzione culturale</a:t>
            </a:r>
          </a:p>
          <a:p>
            <a:pPr marL="285750" indent="-285750">
              <a:lnSpc>
                <a:spcPct val="200000"/>
              </a:lnSpc>
              <a:buFont typeface="Arial" panose="020B0604020202020204" pitchFamily="34" charset="0"/>
              <a:buChar char="•"/>
            </a:pPr>
            <a:r>
              <a:rPr lang="it-IT" sz="2400" dirty="0"/>
              <a:t>Un gruppo ha bisogno di determinare dei confini</a:t>
            </a:r>
          </a:p>
          <a:p>
            <a:pPr marL="285750" indent="-285750">
              <a:lnSpc>
                <a:spcPct val="200000"/>
              </a:lnSpc>
              <a:buFont typeface="Arial" panose="020B0604020202020204" pitchFamily="34" charset="0"/>
              <a:buChar char="•"/>
            </a:pPr>
            <a:r>
              <a:rPr lang="it-IT" sz="2400" dirty="0"/>
              <a:t>Un gruppo ha bisogno di difendere i confini</a:t>
            </a:r>
          </a:p>
          <a:p>
            <a:pPr marL="285750" indent="-285750">
              <a:lnSpc>
                <a:spcPct val="200000"/>
              </a:lnSpc>
              <a:buFont typeface="Arial" panose="020B0604020202020204" pitchFamily="34" charset="0"/>
              <a:buChar char="•"/>
            </a:pPr>
            <a:r>
              <a:rPr lang="it-IT" sz="2400" dirty="0"/>
              <a:t>Un gruppo deve fissare degli </a:t>
            </a:r>
            <a:r>
              <a:rPr lang="it-IT" sz="2400" dirty="0" err="1"/>
              <a:t>identity</a:t>
            </a:r>
            <a:r>
              <a:rPr lang="it-IT" sz="2400" dirty="0"/>
              <a:t> </a:t>
            </a:r>
            <a:r>
              <a:rPr lang="it-IT" sz="2400" dirty="0" err="1"/>
              <a:t>markers</a:t>
            </a:r>
            <a:endParaRPr lang="it-IT" sz="2400" dirty="0"/>
          </a:p>
          <a:p>
            <a:pPr marL="285750" indent="-285750">
              <a:lnSpc>
                <a:spcPct val="200000"/>
              </a:lnSpc>
              <a:buFont typeface="Arial" panose="020B0604020202020204" pitchFamily="34" charset="0"/>
              <a:buChar char="•"/>
            </a:pPr>
            <a:r>
              <a:rPr lang="it-IT" sz="2400" dirty="0"/>
              <a:t>Gli </a:t>
            </a:r>
            <a:r>
              <a:rPr lang="it-IT" sz="2400" dirty="0" err="1"/>
              <a:t>identity</a:t>
            </a:r>
            <a:r>
              <a:rPr lang="it-IT" sz="2400" dirty="0"/>
              <a:t> </a:t>
            </a:r>
            <a:r>
              <a:rPr lang="it-IT" sz="2400" dirty="0" err="1"/>
              <a:t>markers</a:t>
            </a:r>
            <a:r>
              <a:rPr lang="it-IT" sz="2400" dirty="0"/>
              <a:t> devono essere flessibili per garantire la sopravvivenza del gruppo</a:t>
            </a:r>
          </a:p>
        </p:txBody>
      </p:sp>
      <p:sp>
        <p:nvSpPr>
          <p:cNvPr id="4" name="Titolo 3"/>
          <p:cNvSpPr>
            <a:spLocks noGrp="1"/>
          </p:cNvSpPr>
          <p:nvPr>
            <p:ph type="title"/>
          </p:nvPr>
        </p:nvSpPr>
        <p:spPr>
          <a:xfrm>
            <a:off x="626772" y="484632"/>
            <a:ext cx="10501476" cy="1609344"/>
          </a:xfrm>
        </p:spPr>
        <p:txBody>
          <a:bodyPr>
            <a:normAutofit fontScale="90000"/>
          </a:bodyPr>
          <a:lstStyle/>
          <a:p>
            <a:r>
              <a:rPr lang="it-IT" sz="2000" dirty="0">
                <a:latin typeface="Rockwell" panose="02060603020205020403" pitchFamily="18" charset="0"/>
              </a:rPr>
              <a:t>La nuova immagine del giudaismo che la ricerca storica ha prodotto costringe a considerare quello di Gesù come un movimento interno alla realtà giudaica: come i seguaci di Gesù avvertivano e manifestavano la propria appartenenza al gruppo dei seguaci di Gesù? come facevano a essere e a sentirsi seguaci di Gesù e a considerare e a distinguere i «compagni di gruppo»?</a:t>
            </a:r>
          </a:p>
        </p:txBody>
      </p:sp>
    </p:spTree>
    <p:extLst>
      <p:ext uri="{BB962C8B-B14F-4D97-AF65-F5344CB8AC3E}">
        <p14:creationId xmlns:p14="http://schemas.microsoft.com/office/powerpoint/2010/main" val="1194818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p:txBody>
          <a:bodyPr/>
          <a:lstStyle/>
          <a:p>
            <a:endParaRPr lang="it-IT" dirty="0"/>
          </a:p>
          <a:p>
            <a:endParaRPr lang="it-IT" dirty="0"/>
          </a:p>
          <a:p>
            <a:endParaRPr lang="it-IT" dirty="0"/>
          </a:p>
          <a:p>
            <a:endParaRPr lang="it-IT" dirty="0"/>
          </a:p>
        </p:txBody>
      </p:sp>
      <p:sp>
        <p:nvSpPr>
          <p:cNvPr id="3" name="CasellaDiTesto 2"/>
          <p:cNvSpPr txBox="1"/>
          <p:nvPr/>
        </p:nvSpPr>
        <p:spPr>
          <a:xfrm>
            <a:off x="2589213" y="843023"/>
            <a:ext cx="8306873" cy="4524315"/>
          </a:xfrm>
          <a:prstGeom prst="rect">
            <a:avLst/>
          </a:prstGeom>
          <a:solidFill>
            <a:srgbClr val="FFC000"/>
          </a:solidFill>
        </p:spPr>
        <p:txBody>
          <a:bodyPr wrap="square" rtlCol="0">
            <a:spAutoFit/>
          </a:bodyPr>
          <a:lstStyle/>
          <a:p>
            <a:r>
              <a:rPr lang="it-IT" sz="3600" dirty="0">
                <a:solidFill>
                  <a:prstClr val="black"/>
                </a:solidFill>
                <a:latin typeface="Abadi" panose="020B0604020104020204" pitchFamily="34" charset="0"/>
              </a:rPr>
              <a:t>Come Luca presenta la comunità di Gerusalemme?</a:t>
            </a:r>
          </a:p>
          <a:p>
            <a:endParaRPr lang="it-IT" sz="3600" dirty="0">
              <a:solidFill>
                <a:prstClr val="black"/>
              </a:solidFill>
              <a:latin typeface="Abadi" panose="020B0604020104020204" pitchFamily="34" charset="0"/>
            </a:endParaRPr>
          </a:p>
          <a:p>
            <a:r>
              <a:rPr lang="it-IT" sz="3600" dirty="0">
                <a:solidFill>
                  <a:prstClr val="black"/>
                </a:solidFill>
                <a:latin typeface="Abadi" panose="020B0604020104020204" pitchFamily="34" charset="0"/>
              </a:rPr>
              <a:t>Quali sono i caratteri identitari della comunità nella presentazione di </a:t>
            </a:r>
            <a:r>
              <a:rPr lang="it-IT" sz="3600" i="1" dirty="0">
                <a:solidFill>
                  <a:prstClr val="black"/>
                </a:solidFill>
                <a:latin typeface="Abadi" panose="020B0604020104020204" pitchFamily="34" charset="0"/>
              </a:rPr>
              <a:t>Atti</a:t>
            </a:r>
            <a:r>
              <a:rPr lang="it-IT" sz="3600" dirty="0">
                <a:solidFill>
                  <a:prstClr val="black"/>
                </a:solidFill>
                <a:latin typeface="Abadi" panose="020B0604020104020204" pitchFamily="34" charset="0"/>
              </a:rPr>
              <a:t>?</a:t>
            </a:r>
          </a:p>
          <a:p>
            <a:endParaRPr lang="it-IT" sz="3600" dirty="0">
              <a:solidFill>
                <a:prstClr val="black"/>
              </a:solidFill>
              <a:latin typeface="Abadi" panose="020B0604020104020204" pitchFamily="34" charset="0"/>
            </a:endParaRPr>
          </a:p>
          <a:p>
            <a:r>
              <a:rPr lang="it-IT" sz="3600" dirty="0">
                <a:solidFill>
                  <a:prstClr val="black"/>
                </a:solidFill>
                <a:latin typeface="Abadi" panose="020B0604020104020204" pitchFamily="34" charset="0"/>
              </a:rPr>
              <a:t>Quale storicità si può attribuire a tale presentazione?</a:t>
            </a:r>
          </a:p>
        </p:txBody>
      </p:sp>
    </p:spTree>
    <p:extLst>
      <p:ext uri="{BB962C8B-B14F-4D97-AF65-F5344CB8AC3E}">
        <p14:creationId xmlns:p14="http://schemas.microsoft.com/office/powerpoint/2010/main" val="914775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Atti/1</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latin typeface="Abadi" panose="020B0604020104020204" pitchFamily="34" charset="0"/>
                <a:cs typeface="Times New Roman" panose="02020603050405020304" pitchFamily="18" charset="0"/>
              </a:rPr>
              <a:t>Atti 1,12-14</a:t>
            </a:r>
          </a:p>
          <a:p>
            <a:pPr marL="0" indent="0">
              <a:buNone/>
            </a:pPr>
            <a:r>
              <a:rPr lang="it-IT" sz="2800" b="1" dirty="0">
                <a:latin typeface="Abadi" panose="020B0604020104020204" pitchFamily="34" charset="0"/>
              </a:rPr>
              <a:t>[12]</a:t>
            </a:r>
            <a:r>
              <a:rPr lang="it-IT" sz="2800" dirty="0">
                <a:latin typeface="Abadi" panose="020B0604020104020204" pitchFamily="34" charset="0"/>
              </a:rPr>
              <a:t>Allora ritornarono a Gerusalemme dal monte detto degli Ulivi, che è vicino a Gerusalemme quanto il cammino permesso in un sabato. </a:t>
            </a:r>
            <a:r>
              <a:rPr lang="it-IT" sz="2800" b="1" dirty="0">
                <a:latin typeface="Abadi" panose="020B0604020104020204" pitchFamily="34" charset="0"/>
              </a:rPr>
              <a:t>[13]</a:t>
            </a:r>
            <a:r>
              <a:rPr lang="it-IT" sz="2800" dirty="0">
                <a:latin typeface="Abadi" panose="020B0604020104020204" pitchFamily="34" charset="0"/>
              </a:rPr>
              <a:t>Entrati in città salirono al piano superiore dove abitavano. C'erano Pietro e Giovanni, Giacomo e Andrea, Filippo e Tommaso, Bartolomeo e Matteo, Giacomo di Alfeo e Simone lo </a:t>
            </a:r>
            <a:r>
              <a:rPr lang="it-IT" sz="2800" dirty="0" err="1">
                <a:latin typeface="Abadi" panose="020B0604020104020204" pitchFamily="34" charset="0"/>
              </a:rPr>
              <a:t>Zelòta</a:t>
            </a:r>
            <a:r>
              <a:rPr lang="it-IT" sz="2800" dirty="0">
                <a:latin typeface="Abadi" panose="020B0604020104020204" pitchFamily="34" charset="0"/>
              </a:rPr>
              <a:t> e Giuda di Giacomo. </a:t>
            </a:r>
            <a:r>
              <a:rPr lang="it-IT" sz="2800" b="1" dirty="0">
                <a:latin typeface="Abadi" panose="020B0604020104020204" pitchFamily="34" charset="0"/>
              </a:rPr>
              <a:t>[14]</a:t>
            </a:r>
            <a:r>
              <a:rPr lang="it-IT" sz="2800" dirty="0">
                <a:latin typeface="Abadi" panose="020B0604020104020204" pitchFamily="34" charset="0"/>
              </a:rPr>
              <a:t>Tutti questi erano assidui e concordi nella preghiera, insieme con alcune donne e con Maria, la madre di Gesù e con i fratelli di lui.</a:t>
            </a:r>
            <a:endParaRPr lang="it-IT" sz="2800" dirty="0">
              <a:latin typeface="Abadi" panose="020B0604020104020204" pitchFamily="34" charset="0"/>
              <a:cs typeface="Times New Roman" panose="02020603050405020304" pitchFamily="18" charset="0"/>
            </a:endParaRPr>
          </a:p>
        </p:txBody>
      </p:sp>
    </p:spTree>
    <p:extLst>
      <p:ext uri="{BB962C8B-B14F-4D97-AF65-F5344CB8AC3E}">
        <p14:creationId xmlns:p14="http://schemas.microsoft.com/office/powerpoint/2010/main" val="2270666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Atti/2</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Atti 2,42-48</a:t>
            </a:r>
          </a:p>
          <a:p>
            <a:pPr marL="0" indent="0">
              <a:buNone/>
            </a:pPr>
            <a:r>
              <a:rPr lang="it-IT" sz="2400" b="1" dirty="0">
                <a:latin typeface="Abadi" panose="020B0604020104020204" pitchFamily="34" charset="0"/>
              </a:rPr>
              <a:t>[42]</a:t>
            </a:r>
            <a:r>
              <a:rPr lang="it-IT" sz="2400" dirty="0">
                <a:latin typeface="Abadi" panose="020B0604020104020204" pitchFamily="34" charset="0"/>
              </a:rPr>
              <a:t>Erano assidui nell'ascoltare l'insegnamento degli apostoli e nell'unione fraterna, nella frazione del pane e nelle preghiere. </a:t>
            </a:r>
            <a:r>
              <a:rPr lang="it-IT" sz="2400" b="1" dirty="0">
                <a:latin typeface="Abadi" panose="020B0604020104020204" pitchFamily="34" charset="0"/>
              </a:rPr>
              <a:t>[43]</a:t>
            </a:r>
            <a:r>
              <a:rPr lang="it-IT" sz="2400" dirty="0">
                <a:latin typeface="Abadi" panose="020B0604020104020204" pitchFamily="34" charset="0"/>
              </a:rPr>
              <a:t>Un senso di timore era in tutti e prodigi e segni avvenivano per opera degli apostoli. </a:t>
            </a:r>
            <a:r>
              <a:rPr lang="it-IT" sz="2400" b="1" dirty="0">
                <a:latin typeface="Abadi" panose="020B0604020104020204" pitchFamily="34" charset="0"/>
              </a:rPr>
              <a:t>[44]</a:t>
            </a:r>
            <a:r>
              <a:rPr lang="it-IT" sz="2400" dirty="0">
                <a:latin typeface="Abadi" panose="020B0604020104020204" pitchFamily="34" charset="0"/>
              </a:rPr>
              <a:t>Tutti coloro che erano diventati credenti stavano insieme e tenevano ogni cosa in comune; </a:t>
            </a:r>
            <a:r>
              <a:rPr lang="it-IT" sz="2400" b="1" dirty="0">
                <a:latin typeface="Abadi" panose="020B0604020104020204" pitchFamily="34" charset="0"/>
              </a:rPr>
              <a:t>[45]</a:t>
            </a:r>
            <a:r>
              <a:rPr lang="it-IT" sz="2400" dirty="0">
                <a:latin typeface="Abadi" panose="020B0604020104020204" pitchFamily="34" charset="0"/>
              </a:rPr>
              <a:t>chi aveva proprietà e sostanze le vendeva e ne faceva parte a tutti, secondo il bisogno di ciascuno. </a:t>
            </a:r>
            <a:r>
              <a:rPr lang="it-IT" sz="2400" b="1" dirty="0">
                <a:latin typeface="Abadi" panose="020B0604020104020204" pitchFamily="34" charset="0"/>
              </a:rPr>
              <a:t>[46]</a:t>
            </a:r>
            <a:r>
              <a:rPr lang="it-IT" sz="2400" dirty="0">
                <a:highlight>
                  <a:srgbClr val="FFFF00"/>
                </a:highlight>
                <a:latin typeface="Abadi" panose="020B0604020104020204" pitchFamily="34" charset="0"/>
              </a:rPr>
              <a:t>Ogni giorno tutti insieme frequentavano il tempio </a:t>
            </a:r>
            <a:r>
              <a:rPr lang="it-IT" sz="2400" dirty="0">
                <a:latin typeface="Abadi" panose="020B0604020104020204" pitchFamily="34" charset="0"/>
              </a:rPr>
              <a:t>e spezzavano il pane a casa prendendo i pasti con letizia e semplicità di cuore, </a:t>
            </a:r>
            <a:r>
              <a:rPr lang="it-IT" sz="2400" b="1" dirty="0">
                <a:latin typeface="Abadi" panose="020B0604020104020204" pitchFamily="34" charset="0"/>
              </a:rPr>
              <a:t>[47]</a:t>
            </a:r>
            <a:r>
              <a:rPr lang="it-IT" sz="2400" dirty="0">
                <a:latin typeface="Abadi" panose="020B0604020104020204" pitchFamily="34" charset="0"/>
              </a:rPr>
              <a:t>lodando Dio e godendo la simpatia di tutto il popolo. </a:t>
            </a:r>
            <a:r>
              <a:rPr lang="it-IT" sz="2400" b="1" dirty="0">
                <a:latin typeface="Abadi" panose="020B0604020104020204" pitchFamily="34" charset="0"/>
              </a:rPr>
              <a:t>[48]</a:t>
            </a:r>
            <a:r>
              <a:rPr lang="it-IT" sz="2400" dirty="0">
                <a:latin typeface="Abadi" panose="020B0604020104020204" pitchFamily="34" charset="0"/>
              </a:rPr>
              <a:t>Intanto il Signore ogni giorno aggiungeva alla comunità quelli che erano salvati.</a:t>
            </a:r>
            <a:endParaRPr lang="it-IT" sz="2400" dirty="0">
              <a:latin typeface="Abadi" panose="020B0604020104020204" pitchFamily="34" charset="0"/>
              <a:cs typeface="Times New Roman" panose="02020603050405020304" pitchFamily="18" charset="0"/>
            </a:endParaRPr>
          </a:p>
        </p:txBody>
      </p:sp>
    </p:spTree>
    <p:extLst>
      <p:ext uri="{BB962C8B-B14F-4D97-AF65-F5344CB8AC3E}">
        <p14:creationId xmlns:p14="http://schemas.microsoft.com/office/powerpoint/2010/main" val="2894538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Atti/3</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latin typeface="Abadi" panose="020B0604020104020204" pitchFamily="34" charset="0"/>
                <a:cs typeface="Times New Roman" panose="02020603050405020304" pitchFamily="18" charset="0"/>
              </a:rPr>
              <a:t>Atti 4,32-35</a:t>
            </a:r>
          </a:p>
          <a:p>
            <a:pPr marL="0" indent="0">
              <a:buNone/>
            </a:pPr>
            <a:r>
              <a:rPr lang="it-IT" sz="2400" b="1" dirty="0">
                <a:latin typeface="Abadi" panose="020B0604020104020204" pitchFamily="34" charset="0"/>
              </a:rPr>
              <a:t>[32]</a:t>
            </a:r>
            <a:r>
              <a:rPr lang="it-IT" sz="2400" dirty="0">
                <a:latin typeface="Abadi" panose="020B0604020104020204" pitchFamily="34" charset="0"/>
              </a:rPr>
              <a:t>La moltitudine di coloro che erano venuti alla fede aveva un cuore solo e un'anima sola e nessuno diceva sua proprietà quello che gli apparteneva, ma ogni cosa era fra loro comune. </a:t>
            </a:r>
            <a:r>
              <a:rPr lang="it-IT" sz="2400" b="1" dirty="0">
                <a:latin typeface="Abadi" panose="020B0604020104020204" pitchFamily="34" charset="0"/>
              </a:rPr>
              <a:t>[33]</a:t>
            </a:r>
            <a:r>
              <a:rPr lang="it-IT" sz="2400" dirty="0">
                <a:latin typeface="Abadi" panose="020B0604020104020204" pitchFamily="34" charset="0"/>
              </a:rPr>
              <a:t>Con grande forza gli apostoli rendevano testimonianza della risurrezione del Signore Gesù e tutti essi godevano di grande simpatia. </a:t>
            </a:r>
            <a:r>
              <a:rPr lang="it-IT" sz="2400" b="1" dirty="0">
                <a:latin typeface="Abadi" panose="020B0604020104020204" pitchFamily="34" charset="0"/>
              </a:rPr>
              <a:t>[34]</a:t>
            </a:r>
            <a:r>
              <a:rPr lang="it-IT" sz="2400" dirty="0">
                <a:latin typeface="Abadi" panose="020B0604020104020204" pitchFamily="34" charset="0"/>
              </a:rPr>
              <a:t>Nessuno infatti tra loro era bisognoso, perché quanti possedevano campi o case li vendevano, portavano l'importo di ciò che era stato venduto </a:t>
            </a:r>
            <a:r>
              <a:rPr lang="it-IT" sz="2400" b="1" dirty="0">
                <a:latin typeface="Abadi" panose="020B0604020104020204" pitchFamily="34" charset="0"/>
              </a:rPr>
              <a:t>[35]</a:t>
            </a:r>
            <a:r>
              <a:rPr lang="it-IT" sz="2400" dirty="0">
                <a:latin typeface="Abadi" panose="020B0604020104020204" pitchFamily="34" charset="0"/>
              </a:rPr>
              <a:t>e lo deponevano ai piedi degli apostoli; e poi veniva distribuito a ciascuno secondo il bisogno.</a:t>
            </a:r>
            <a:endParaRPr lang="it-IT" sz="2400" dirty="0">
              <a:latin typeface="Abadi" panose="020B0604020104020204" pitchFamily="34" charset="0"/>
              <a:cs typeface="Times New Roman" panose="02020603050405020304" pitchFamily="18" charset="0"/>
            </a:endParaRPr>
          </a:p>
        </p:txBody>
      </p:sp>
    </p:spTree>
    <p:extLst>
      <p:ext uri="{BB962C8B-B14F-4D97-AF65-F5344CB8AC3E}">
        <p14:creationId xmlns:p14="http://schemas.microsoft.com/office/powerpoint/2010/main" val="1435161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Atti/4</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latin typeface="Abadi" panose="020B0604020104020204" pitchFamily="34" charset="0"/>
              </a:rPr>
              <a:t>Atti 5,12-16</a:t>
            </a:r>
          </a:p>
          <a:p>
            <a:pPr marL="0" indent="0">
              <a:buNone/>
            </a:pPr>
            <a:r>
              <a:rPr lang="it-IT" sz="2400" b="1" dirty="0">
                <a:latin typeface="Abadi" panose="020B0604020104020204" pitchFamily="34" charset="0"/>
              </a:rPr>
              <a:t>[12]</a:t>
            </a:r>
            <a:r>
              <a:rPr lang="it-IT" sz="2400" dirty="0">
                <a:latin typeface="Abadi" panose="020B0604020104020204" pitchFamily="34" charset="0"/>
              </a:rPr>
              <a:t>Molti miracoli e prodigi avvenivano fra il popolo per opera degli apostoli. Tutti erano soliti stare insieme nel portico di Salomone; </a:t>
            </a:r>
            <a:r>
              <a:rPr lang="it-IT" sz="2400" b="1" dirty="0">
                <a:latin typeface="Abadi" panose="020B0604020104020204" pitchFamily="34" charset="0"/>
              </a:rPr>
              <a:t>[13]</a:t>
            </a:r>
            <a:r>
              <a:rPr lang="it-IT" sz="2400" dirty="0">
                <a:latin typeface="Abadi" panose="020B0604020104020204" pitchFamily="34" charset="0"/>
              </a:rPr>
              <a:t>degli altri, nessuno osava associarsi a loro, ma il popolo li esaltava. </a:t>
            </a:r>
            <a:r>
              <a:rPr lang="it-IT" sz="2400" b="1" dirty="0">
                <a:latin typeface="Abadi" panose="020B0604020104020204" pitchFamily="34" charset="0"/>
              </a:rPr>
              <a:t>[14]</a:t>
            </a:r>
            <a:r>
              <a:rPr lang="it-IT" sz="2400" dirty="0">
                <a:latin typeface="Abadi" panose="020B0604020104020204" pitchFamily="34" charset="0"/>
              </a:rPr>
              <a:t>Intanto andava aumentando il numero degli uomini e delle donne che credevano nel Signore </a:t>
            </a:r>
            <a:r>
              <a:rPr lang="it-IT" sz="2400" b="1" dirty="0">
                <a:latin typeface="Abadi" panose="020B0604020104020204" pitchFamily="34" charset="0"/>
              </a:rPr>
              <a:t>[15]</a:t>
            </a:r>
            <a:r>
              <a:rPr lang="it-IT" sz="2400" dirty="0">
                <a:latin typeface="Abadi" panose="020B0604020104020204" pitchFamily="34" charset="0"/>
              </a:rPr>
              <a:t>fino al punto che portavano gli ammalati nelle piazze, ponendoli su lettucci e giacigli, perché, quando Pietro passava, anche solo la sua ombra coprisse qualcuno di loro. </a:t>
            </a:r>
            <a:r>
              <a:rPr lang="it-IT" sz="2400" b="1" dirty="0">
                <a:latin typeface="Abadi" panose="020B0604020104020204" pitchFamily="34" charset="0"/>
              </a:rPr>
              <a:t>[16]</a:t>
            </a:r>
            <a:r>
              <a:rPr lang="it-IT" sz="2400" dirty="0">
                <a:latin typeface="Abadi" panose="020B0604020104020204" pitchFamily="34" charset="0"/>
              </a:rPr>
              <a:t>Anche la folla delle città vicine a Gerusalemme accorreva, portando malati e persone tormentate da spiriti immondi e tutti venivano guariti..</a:t>
            </a:r>
            <a:endParaRPr lang="it-IT" sz="2400" dirty="0">
              <a:latin typeface="Abadi" panose="020B0604020104020204" pitchFamily="34" charset="0"/>
              <a:cs typeface="Times New Roman" panose="02020603050405020304" pitchFamily="18" charset="0"/>
            </a:endParaRPr>
          </a:p>
        </p:txBody>
      </p:sp>
    </p:spTree>
    <p:extLst>
      <p:ext uri="{BB962C8B-B14F-4D97-AF65-F5344CB8AC3E}">
        <p14:creationId xmlns:p14="http://schemas.microsoft.com/office/powerpoint/2010/main" val="4235374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Il nucleo: </a:t>
            </a:r>
          </a:p>
          <a:p>
            <a:pPr marL="0" indent="0">
              <a:buNone/>
            </a:pPr>
            <a:r>
              <a:rPr lang="it-IT" sz="2400" b="1" dirty="0"/>
              <a:t>Pietro e Giovanni, Giacomo e Andrea</a:t>
            </a:r>
            <a:r>
              <a:rPr lang="it-IT" sz="2400" dirty="0"/>
              <a:t>, Filippo e Tommaso, Bartolomeo e Matteo, </a:t>
            </a:r>
            <a:r>
              <a:rPr lang="it-IT" sz="2400" b="1" dirty="0"/>
              <a:t>Giacomo di Alfeo e Simone lo </a:t>
            </a:r>
            <a:r>
              <a:rPr lang="it-IT" sz="2400" b="1" dirty="0" err="1"/>
              <a:t>Zelòta</a:t>
            </a:r>
            <a:r>
              <a:rPr lang="it-IT" sz="2400" b="1" dirty="0"/>
              <a:t> </a:t>
            </a:r>
            <a:r>
              <a:rPr lang="it-IT" sz="2400" dirty="0"/>
              <a:t>e Giuda di Giacomo insieme con alcune donne e con Maria, la madre di Gesù e con i fratelli di lui</a:t>
            </a:r>
          </a:p>
          <a:p>
            <a:pPr marL="0" indent="0">
              <a:buNone/>
            </a:pPr>
            <a:endParaRPr lang="it-IT" sz="2400" dirty="0"/>
          </a:p>
          <a:p>
            <a:pPr marL="0" indent="0">
              <a:buNone/>
            </a:pPr>
            <a:r>
              <a:rPr lang="it-IT" sz="2400" dirty="0"/>
              <a:t>(</a:t>
            </a:r>
            <a:r>
              <a:rPr lang="it-IT" sz="2400" i="1" dirty="0"/>
              <a:t>Vangelo di Luca</a:t>
            </a:r>
            <a:r>
              <a:rPr lang="it-IT" sz="2400" dirty="0"/>
              <a:t>: Simone, che chiamò anche Pietro, Andrea suo fratello, Giacomo, Giovanni, Filippo, Bartolomeo, </a:t>
            </a:r>
            <a:r>
              <a:rPr lang="it-IT" sz="2400" b="1" dirty="0"/>
              <a:t>[15]</a:t>
            </a:r>
            <a:r>
              <a:rPr lang="it-IT" sz="2400" dirty="0"/>
              <a:t>Matteo, Tommaso, </a:t>
            </a:r>
            <a:r>
              <a:rPr lang="it-IT" sz="2400" b="1" dirty="0"/>
              <a:t>Giacomo d'Alfeo, Simone soprannominato Zelota</a:t>
            </a:r>
            <a:r>
              <a:rPr lang="it-IT" sz="2400" dirty="0"/>
              <a:t>, </a:t>
            </a:r>
            <a:r>
              <a:rPr lang="it-IT" sz="2400" b="1" dirty="0"/>
              <a:t>[16]</a:t>
            </a:r>
            <a:r>
              <a:rPr lang="it-IT" sz="2400" dirty="0"/>
              <a:t>Giuda di Giacomo e Giuda Iscariota, che fu il traditore).</a:t>
            </a:r>
          </a:p>
          <a:p>
            <a:pPr marL="0" indent="0">
              <a:buNone/>
            </a:pPr>
            <a:r>
              <a:rPr lang="it-IT" sz="1800" dirty="0" err="1">
                <a:latin typeface="+mj-lt"/>
              </a:rPr>
              <a:t>Cf</a:t>
            </a:r>
            <a:r>
              <a:rPr lang="it-IT" sz="1800" dirty="0">
                <a:latin typeface="+mj-lt"/>
              </a:rPr>
              <a:t> Paolo, 1Cor 15,5 : «apparve a </a:t>
            </a:r>
            <a:r>
              <a:rPr lang="it-IT" sz="1800" dirty="0" err="1">
                <a:latin typeface="+mj-lt"/>
              </a:rPr>
              <a:t>Cefa</a:t>
            </a:r>
            <a:r>
              <a:rPr lang="it-IT" sz="1800" dirty="0">
                <a:latin typeface="+mj-lt"/>
              </a:rPr>
              <a:t> e quindi ai Dodici». In un certo senso, Paolo conferma Luca… ma non del tutto…</a:t>
            </a:r>
            <a:br>
              <a:rPr lang="it-IT" sz="1800" dirty="0">
                <a:latin typeface="+mj-lt"/>
              </a:rPr>
            </a:br>
            <a:endParaRPr lang="it-IT" sz="1800" dirty="0">
              <a:latin typeface="+mj-lt"/>
            </a:endParaRPr>
          </a:p>
        </p:txBody>
      </p:sp>
    </p:spTree>
    <p:extLst>
      <p:ext uri="{BB962C8B-B14F-4D97-AF65-F5344CB8AC3E}">
        <p14:creationId xmlns:p14="http://schemas.microsoft.com/office/powerpoint/2010/main" val="719465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sz="2500" dirty="0">
                <a:solidFill>
                  <a:prstClr val="black"/>
                </a:solidFill>
              </a:rPr>
              <a:t>I caratteri identitari della comunità nella presentazione di </a:t>
            </a:r>
            <a:r>
              <a:rPr lang="it-IT" sz="2500" i="1" dirty="0">
                <a:solidFill>
                  <a:prstClr val="black"/>
                </a:solidFill>
              </a:rPr>
              <a:t>At</a:t>
            </a:r>
            <a:endParaRPr lang="it-IT" sz="2500" i="1" dirty="0">
              <a:solidFill>
                <a:srgbClr val="0070C0"/>
              </a:solidFill>
            </a:endParaRP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Elementi identitari</a:t>
            </a:r>
          </a:p>
          <a:p>
            <a:pPr marL="0" indent="0">
              <a:buNone/>
            </a:pPr>
            <a:r>
              <a:rPr lang="it-IT" sz="2400" b="1" dirty="0"/>
              <a:t>[</a:t>
            </a:r>
            <a:r>
              <a:rPr lang="it-IT" sz="2400" dirty="0"/>
              <a:t>42]</a:t>
            </a:r>
            <a:r>
              <a:rPr lang="it-IT" sz="2400" b="1" dirty="0"/>
              <a:t>Erano assidui nell'ascoltare l'insegnamento degli apostoli e nell'unione fraterna, nella frazione del pane e nelle preghiere</a:t>
            </a:r>
            <a:r>
              <a:rPr lang="it-IT" sz="2400" dirty="0"/>
              <a:t>. </a:t>
            </a:r>
            <a:r>
              <a:rPr lang="it-IT" sz="2400" b="1" dirty="0"/>
              <a:t>[43]</a:t>
            </a:r>
            <a:r>
              <a:rPr lang="it-IT" sz="2400" dirty="0"/>
              <a:t>Un senso di timore era in tutti e prodigi e segni avvenivano per opera degli apostoli. </a:t>
            </a:r>
            <a:r>
              <a:rPr lang="it-IT" sz="2400" b="1" dirty="0"/>
              <a:t>[44]Tutti coloro che erano diventati credenti stavano insieme e tenevano ogni cosa in comune; [45]chi aveva proprietà e sostanze le vendeva e ne faceva parte a tutti, secondo il bisogno di ciascuno</a:t>
            </a:r>
            <a:r>
              <a:rPr lang="it-IT" sz="2400" dirty="0"/>
              <a:t>. </a:t>
            </a:r>
            <a:r>
              <a:rPr lang="it-IT" sz="2400" b="1" dirty="0"/>
              <a:t>[46]Ogni giorno tutti insieme frequentavano il tempio e spezzavano il pane a casa prendendo i pasti con letizia e semplicità di cuore</a:t>
            </a:r>
            <a:r>
              <a:rPr lang="it-IT" sz="2400" dirty="0"/>
              <a:t>, </a:t>
            </a:r>
            <a:r>
              <a:rPr lang="it-IT" sz="2400" b="1" dirty="0"/>
              <a:t>[47]</a:t>
            </a:r>
            <a:r>
              <a:rPr lang="it-IT" sz="2400" dirty="0"/>
              <a:t>lodando Dio e godendo la simpatia di tutto il popolo. </a:t>
            </a:r>
            <a:r>
              <a:rPr lang="it-IT" sz="2400" b="1" dirty="0"/>
              <a:t>[48]</a:t>
            </a:r>
            <a:r>
              <a:rPr lang="it-IT" sz="2400" dirty="0"/>
              <a:t>Intanto il Signore ogni giorno aggiungeva alla comunità quelli che erano salvati.</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2840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fontScale="90000"/>
          </a:bodyPr>
          <a:lstStyle/>
          <a:p>
            <a:r>
              <a:rPr lang="it-IT" dirty="0">
                <a:solidFill>
                  <a:prstClr val="black"/>
                </a:solidFill>
              </a:rPr>
              <a:t>I caratteri identitari della comunità nella presentazione di </a:t>
            </a:r>
            <a:r>
              <a:rPr lang="it-IT" i="1" dirty="0">
                <a:solidFill>
                  <a:prstClr val="black"/>
                </a:solidFill>
              </a:rPr>
              <a:t>At</a:t>
            </a:r>
            <a:endParaRPr lang="it-IT" i="1" dirty="0">
              <a:solidFill>
                <a:srgbClr val="0070C0"/>
              </a:solidFill>
            </a:endParaRP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Atti 4,32-35</a:t>
            </a:r>
          </a:p>
          <a:p>
            <a:pPr marL="0" indent="0">
              <a:buNone/>
            </a:pPr>
            <a:r>
              <a:rPr lang="it-IT" sz="2400" b="1" dirty="0"/>
              <a:t>[32]</a:t>
            </a:r>
            <a:r>
              <a:rPr lang="it-IT" sz="2400" dirty="0"/>
              <a:t>La moltitudine di coloro che erano venuti alla fede aveva un cuore solo e un'anima sola e </a:t>
            </a:r>
            <a:r>
              <a:rPr lang="it-IT" sz="2400" b="1" dirty="0"/>
              <a:t>nessuno diceva sua proprietà quello che gli apparteneva, ma ogni cosa era fra loro comune</a:t>
            </a:r>
            <a:r>
              <a:rPr lang="it-IT" sz="2400" dirty="0"/>
              <a:t>. </a:t>
            </a:r>
            <a:r>
              <a:rPr lang="it-IT" sz="2400" b="1" dirty="0"/>
              <a:t>[33]</a:t>
            </a:r>
            <a:r>
              <a:rPr lang="it-IT" sz="2400" dirty="0"/>
              <a:t>Con grande forza gli apostoli rendevano testimonianza della risurrezione del Signore Gesù e tutti essi godevano di grande simpatia. </a:t>
            </a:r>
            <a:r>
              <a:rPr lang="it-IT" sz="2400" b="1" dirty="0"/>
              <a:t>[34]</a:t>
            </a:r>
            <a:r>
              <a:rPr lang="it-IT" sz="2400" dirty="0"/>
              <a:t>Nessuno infatti tra loro era bisognoso, perché </a:t>
            </a:r>
            <a:r>
              <a:rPr lang="it-IT" sz="2400" b="1" dirty="0"/>
              <a:t>quanti possedevano campi o case li vendevano, portavano l'importo di ciò che era stato venduto [35]e lo deponevano ai piedi degli apostoli; e poi veniva distribuito a ciascuno secondo il bisogno</a:t>
            </a:r>
            <a:r>
              <a:rPr lang="it-IT" sz="2400" dirty="0"/>
              <a:t>.</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07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a:solidFill>
                  <a:srgbClr val="0070C0"/>
                </a:solidFill>
              </a:rPr>
              <a:t>La comunità di Gerusalemme in </a:t>
            </a:r>
            <a:r>
              <a:rPr lang="it-IT" i="1" dirty="0">
                <a:solidFill>
                  <a:srgbClr val="0070C0"/>
                </a:solidFill>
              </a:rPr>
              <a:t>Atti/4</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400" b="1" dirty="0"/>
              <a:t>Atti 5,12-16</a:t>
            </a:r>
          </a:p>
          <a:p>
            <a:pPr marL="0" indent="0">
              <a:buNone/>
            </a:pPr>
            <a:r>
              <a:rPr lang="it-IT" sz="2400" b="1" dirty="0"/>
              <a:t>[12]</a:t>
            </a:r>
            <a:r>
              <a:rPr lang="it-IT" sz="2400" dirty="0"/>
              <a:t>Molti miracoli e prodigi avvenivano fra il popolo per opera degli apostoli. </a:t>
            </a:r>
            <a:r>
              <a:rPr lang="it-IT" sz="2400" b="1" dirty="0"/>
              <a:t>Tutti erano soliti stare insieme nel portico di Salomon</a:t>
            </a:r>
            <a:r>
              <a:rPr lang="it-IT" sz="2400" dirty="0"/>
              <a:t>e; </a:t>
            </a:r>
            <a:r>
              <a:rPr lang="it-IT" sz="2400" b="1" dirty="0"/>
              <a:t>[13]</a:t>
            </a:r>
            <a:r>
              <a:rPr lang="it-IT" sz="2400" dirty="0"/>
              <a:t>degli altri, nessuno osava associarsi a loro, ma il popolo li esaltava. </a:t>
            </a:r>
            <a:r>
              <a:rPr lang="it-IT" sz="2400" b="1" dirty="0"/>
              <a:t>[14]</a:t>
            </a:r>
            <a:r>
              <a:rPr lang="it-IT" sz="2400" dirty="0"/>
              <a:t>Intanto andava aumentando il numero degli uomini e delle donne che credevano nel Signore </a:t>
            </a:r>
            <a:r>
              <a:rPr lang="it-IT" sz="2400" b="1" dirty="0"/>
              <a:t>[15]</a:t>
            </a:r>
            <a:r>
              <a:rPr lang="it-IT" sz="2400" dirty="0"/>
              <a:t>fino al punto che portavano gli ammalati nelle piazze, ponendoli su lettucci e giacigli, perché, quando Pietro passava, anche solo la sua ombra coprisse qualcuno di loro. </a:t>
            </a:r>
            <a:r>
              <a:rPr lang="it-IT" sz="2400" b="1" dirty="0"/>
              <a:t>[16]</a:t>
            </a:r>
            <a:r>
              <a:rPr lang="it-IT" sz="2400" dirty="0"/>
              <a:t>Anche la folla delle città vicine a Gerusalemme accorreva, portando malati e persone tormentate da spiriti immondi e tutti venivano guariti..</a:t>
            </a: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9818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171824" y="242370"/>
            <a:ext cx="5035639" cy="6373259"/>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a:ln w="38100">
            <a:solidFill>
              <a:srgbClr val="FFC000"/>
            </a:solidFill>
          </a:ln>
        </p:spPr>
        <p:txBody>
          <a:bodyPr>
            <a:noAutofit/>
          </a:bodyPr>
          <a:lstStyle/>
          <a:p>
            <a:pPr marL="0" indent="0">
              <a:buNone/>
            </a:pPr>
            <a:r>
              <a:rPr lang="it-IT" sz="2400" b="1" dirty="0">
                <a:latin typeface="Times New Roman" panose="02020603050405020304" pitchFamily="18" charset="0"/>
                <a:cs typeface="Times New Roman" panose="02020603050405020304" pitchFamily="18" charset="0"/>
              </a:rPr>
              <a:t>Gli </a:t>
            </a:r>
            <a:r>
              <a:rPr lang="it-IT" sz="2400" b="1" i="1" dirty="0" err="1">
                <a:latin typeface="Times New Roman" panose="02020603050405020304" pitchFamily="18" charset="0"/>
                <a:cs typeface="Times New Roman" panose="02020603050405020304" pitchFamily="18" charset="0"/>
              </a:rPr>
              <a:t>identity</a:t>
            </a:r>
            <a:r>
              <a:rPr lang="it-IT" sz="2400" b="1" i="1" dirty="0">
                <a:latin typeface="Times New Roman" panose="02020603050405020304" pitchFamily="18" charset="0"/>
                <a:cs typeface="Times New Roman" panose="02020603050405020304" pitchFamily="18" charset="0"/>
              </a:rPr>
              <a:t> </a:t>
            </a:r>
            <a:r>
              <a:rPr lang="it-IT" sz="2400" b="1" i="1" dirty="0" err="1">
                <a:latin typeface="Times New Roman" panose="02020603050405020304" pitchFamily="18" charset="0"/>
                <a:cs typeface="Times New Roman" panose="02020603050405020304" pitchFamily="18" charset="0"/>
              </a:rPr>
              <a:t>markers</a:t>
            </a:r>
            <a:r>
              <a:rPr lang="it-IT" sz="2400" b="1" dirty="0">
                <a:latin typeface="Times New Roman" panose="02020603050405020304" pitchFamily="18" charset="0"/>
                <a:cs typeface="Times New Roman" panose="02020603050405020304" pitchFamily="18" charset="0"/>
              </a:rPr>
              <a:t> secondo </a:t>
            </a:r>
            <a:r>
              <a:rPr lang="it-IT" sz="2400" b="1" i="1" dirty="0">
                <a:latin typeface="Times New Roman" panose="02020603050405020304" pitchFamily="18" charset="0"/>
                <a:cs typeface="Times New Roman" panose="02020603050405020304" pitchFamily="18" charset="0"/>
              </a:rPr>
              <a:t>Atti</a:t>
            </a:r>
          </a:p>
          <a:p>
            <a:pPr marL="457200" indent="-457200">
              <a:buFont typeface="+mj-lt"/>
              <a:buAutoNum type="arabicPeriod"/>
            </a:pPr>
            <a:endParaRPr lang="it-IT" sz="2400" b="1"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lang="it-IT" sz="2400" b="1"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lang="it-IT" sz="2400" b="1"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it-IT" sz="2400" b="1" dirty="0">
                <a:latin typeface="Times New Roman" panose="02020603050405020304" pitchFamily="18" charset="0"/>
                <a:cs typeface="Times New Roman" panose="02020603050405020304" pitchFamily="18" charset="0"/>
              </a:rPr>
              <a:t>Riconoscimento dell’insegnamento degli apostoli Pasti consumati insieme</a:t>
            </a:r>
          </a:p>
          <a:p>
            <a:pPr marL="457200" indent="-457200">
              <a:buFont typeface="+mj-lt"/>
              <a:buAutoNum type="arabicPeriod"/>
            </a:pPr>
            <a:r>
              <a:rPr lang="it-IT" sz="2400" b="1" dirty="0">
                <a:latin typeface="Times New Roman" panose="02020603050405020304" pitchFamily="18" charset="0"/>
                <a:cs typeface="Times New Roman" panose="02020603050405020304" pitchFamily="18" charset="0"/>
              </a:rPr>
              <a:t>La comunione dei beni </a:t>
            </a:r>
          </a:p>
          <a:p>
            <a:pPr marL="457200" indent="-457200">
              <a:buFont typeface="+mj-lt"/>
              <a:buAutoNum type="arabicPeriod"/>
            </a:pPr>
            <a:r>
              <a:rPr lang="it-IT" sz="2400" b="1" dirty="0">
                <a:latin typeface="Times New Roman" panose="02020603050405020304" pitchFamily="18" charset="0"/>
                <a:cs typeface="Times New Roman" panose="02020603050405020304" pitchFamily="18" charset="0"/>
              </a:rPr>
              <a:t>Beni in comune</a:t>
            </a:r>
          </a:p>
          <a:p>
            <a:pPr marL="457200" indent="-457200">
              <a:buFont typeface="+mj-lt"/>
              <a:buAutoNum type="arabicPeriod"/>
            </a:pPr>
            <a:r>
              <a:rPr lang="it-IT" sz="2400" b="1" dirty="0">
                <a:latin typeface="Times New Roman" panose="02020603050405020304" pitchFamily="18" charset="0"/>
                <a:cs typeface="Times New Roman" panose="02020603050405020304" pitchFamily="18" charset="0"/>
              </a:rPr>
              <a:t>Frequentazione del tempio</a:t>
            </a:r>
          </a:p>
        </p:txBody>
      </p:sp>
      <p:sp>
        <p:nvSpPr>
          <p:cNvPr id="4" name="Segnaposto contenuto 2"/>
          <p:cNvSpPr>
            <a:spLocks noGrp="1"/>
          </p:cNvSpPr>
          <p:nvPr>
            <p:ph sz="half" idx="1"/>
          </p:nvPr>
        </p:nvSpPr>
        <p:spPr>
          <a:xfrm>
            <a:off x="6720624" y="242370"/>
            <a:ext cx="5471376" cy="6373260"/>
          </a:xfrm>
          <a:solidFill>
            <a:srgbClr val="FFCC66"/>
          </a:solidFill>
          <a:ln w="38100">
            <a:solidFill>
              <a:srgbClr val="FFC000"/>
            </a:solidFill>
          </a:ln>
        </p:spPr>
        <p:txBody>
          <a:bodyPr>
            <a:noAutofit/>
          </a:bodyPr>
          <a:lstStyle/>
          <a:p>
            <a:pPr marL="0" indent="0">
              <a:lnSpc>
                <a:spcPct val="100000"/>
              </a:lnSpc>
              <a:buNone/>
            </a:pPr>
            <a:r>
              <a:rPr lang="it-IT" b="1" dirty="0">
                <a:latin typeface="Times New Roman" panose="02020603050405020304" pitchFamily="18" charset="0"/>
                <a:cs typeface="Times New Roman" panose="02020603050405020304" pitchFamily="18" charset="0"/>
              </a:rPr>
              <a:t>Elementi che troviamo anche nel gruppo di Gesù</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Organizzazione gerarchica</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L’opposizione e l’ostilità del sinedrio (è un modo per soddisfare l’ «Esigenza di legittimare il gruppo all’esterno»? ; </a:t>
            </a:r>
            <a:r>
              <a:rPr lang="it-IT" b="1" dirty="0" err="1">
                <a:latin typeface="Times New Roman" panose="02020603050405020304" pitchFamily="18" charset="0"/>
                <a:cs typeface="Times New Roman" panose="02020603050405020304" pitchFamily="18" charset="0"/>
              </a:rPr>
              <a:t>cf</a:t>
            </a:r>
            <a:r>
              <a:rPr lang="it-IT" b="1" dirty="0">
                <a:latin typeface="Times New Roman" panose="02020603050405020304" pitchFamily="18" charset="0"/>
                <a:cs typeface="Times New Roman" panose="02020603050405020304" pitchFamily="18" charset="0"/>
              </a:rPr>
              <a:t> Lc21,12)</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Pasti in comune</a:t>
            </a:r>
          </a:p>
          <a:p>
            <a:pPr marL="0" indent="0">
              <a:lnSpc>
                <a:spcPct val="100000"/>
              </a:lnSpc>
              <a:buNone/>
            </a:pPr>
            <a:endParaRPr lang="it-IT" b="1" dirty="0">
              <a:latin typeface="Times New Roman" panose="02020603050405020304" pitchFamily="18" charset="0"/>
              <a:cs typeface="Times New Roman" panose="02020603050405020304" pitchFamily="18" charset="0"/>
            </a:endParaRPr>
          </a:p>
          <a:p>
            <a:pPr marL="0" indent="0">
              <a:lnSpc>
                <a:spcPct val="100000"/>
              </a:lnSpc>
              <a:buNone/>
            </a:pPr>
            <a:r>
              <a:rPr lang="it-IT" b="1" dirty="0">
                <a:latin typeface="Times New Roman" panose="02020603050405020304" pitchFamily="18" charset="0"/>
                <a:cs typeface="Times New Roman" panose="02020603050405020304" pitchFamily="18" charset="0"/>
              </a:rPr>
              <a:t>Elementi propri della prima comunità</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Beni in comune</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Frequentazione del tempio</a:t>
            </a:r>
          </a:p>
          <a:p>
            <a:pPr marL="457200" indent="-457200">
              <a:lnSpc>
                <a:spcPct val="100000"/>
              </a:lnSpc>
              <a:buFont typeface="+mj-lt"/>
              <a:buAutoNum type="arabicPeriod"/>
            </a:pPr>
            <a:r>
              <a:rPr lang="it-IT" b="1" dirty="0">
                <a:latin typeface="Times New Roman" panose="02020603050405020304" pitchFamily="18" charset="0"/>
                <a:cs typeface="Times New Roman" panose="02020603050405020304" pitchFamily="18" charset="0"/>
              </a:rPr>
              <a:t>Stanzialità </a:t>
            </a:r>
          </a:p>
        </p:txBody>
      </p:sp>
    </p:spTree>
    <p:extLst>
      <p:ext uri="{BB962C8B-B14F-4D97-AF65-F5344CB8AC3E}">
        <p14:creationId xmlns:p14="http://schemas.microsoft.com/office/powerpoint/2010/main" val="525715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053780" y="599768"/>
            <a:ext cx="6074467" cy="5572432"/>
          </a:xfrm>
          <a:prstGeom prst="rect">
            <a:avLst/>
          </a:prstGeom>
        </p:spPr>
        <p:txBody>
          <a:bodyPr vert="horz" lIns="91440" tIns="45720" rIns="91440" bIns="45720" rtlCol="0" anchor="ctr">
            <a:normAutofit/>
          </a:bodyPr>
          <a:lstStyle/>
          <a:p>
            <a:pPr marL="285750" indent="-182880" defTabSz="914400">
              <a:lnSpc>
                <a:spcPct val="90000"/>
              </a:lnSpc>
              <a:spcAft>
                <a:spcPts val="600"/>
              </a:spcAft>
              <a:buClr>
                <a:schemeClr val="accent1">
                  <a:lumMod val="75000"/>
                </a:schemeClr>
              </a:buClr>
              <a:buSzPct val="85000"/>
              <a:buFont typeface="Wingdings" pitchFamily="2" charset="2"/>
              <a:buChar char="§"/>
            </a:pPr>
            <a:endParaRPr lang="en-US" dirty="0"/>
          </a:p>
        </p:txBody>
      </p:sp>
      <p:sp>
        <p:nvSpPr>
          <p:cNvPr id="2" name="CasellaDiTesto 1">
            <a:extLst>
              <a:ext uri="{FF2B5EF4-FFF2-40B4-BE49-F238E27FC236}">
                <a16:creationId xmlns:a16="http://schemas.microsoft.com/office/drawing/2014/main" id="{71353D85-19C0-422B-BE15-FAB6BDDC7210}"/>
              </a:ext>
            </a:extLst>
          </p:cNvPr>
          <p:cNvSpPr txBox="1"/>
          <p:nvPr/>
        </p:nvSpPr>
        <p:spPr>
          <a:xfrm>
            <a:off x="177282" y="335845"/>
            <a:ext cx="10580914" cy="5770811"/>
          </a:xfrm>
          <a:prstGeom prst="rect">
            <a:avLst/>
          </a:prstGeom>
          <a:noFill/>
        </p:spPr>
        <p:txBody>
          <a:bodyPr wrap="square" rtlCol="0">
            <a:spAutoFit/>
          </a:bodyPr>
          <a:lstStyle/>
          <a:p>
            <a:pPr algn="ctr">
              <a:lnSpc>
                <a:spcPct val="200000"/>
              </a:lnSpc>
            </a:pPr>
            <a:r>
              <a:rPr lang="it-IT" sz="1800" b="1" dirty="0">
                <a:highlight>
                  <a:srgbClr val="00FFFF"/>
                </a:highlight>
                <a:latin typeface="Bradley Hand ITC" panose="03070402050302030203" pitchFamily="66" charset="0"/>
              </a:rPr>
              <a:t>Ma quale storicità possiamo attribuire alla presentazione lucana?...</a:t>
            </a:r>
            <a:endParaRPr lang="it-IT" sz="1800" b="1" dirty="0">
              <a:highlight>
                <a:srgbClr val="00FFFF"/>
              </a:highlight>
              <a:latin typeface="Times New Roman" panose="02020603050405020304" pitchFamily="18" charset="0"/>
              <a:cs typeface="Times New Roman" panose="02020603050405020304" pitchFamily="18" charset="0"/>
            </a:endParaRPr>
          </a:p>
          <a:p>
            <a:pPr algn="just">
              <a:lnSpc>
                <a:spcPct val="150000"/>
              </a:lnSpc>
            </a:pPr>
            <a:r>
              <a:rPr lang="it-IT" dirty="0">
                <a:latin typeface="Times New Roman" panose="02020603050405020304" pitchFamily="18" charset="0"/>
                <a:cs typeface="Times New Roman" panose="02020603050405020304" pitchFamily="18" charset="0"/>
              </a:rPr>
              <a:t>Rispondere a questa domanda non solo è difficile, ma è forse anche inutile… non avendo elementi sufficienti per poter incrociare e verificare le notizie rischieremo solo di giungere a opinioni…non a verità storiche (che forse neppure esistono..). L’immagine che Luca offre riflette prima di tutto il modo in cui Luca (anni 80) vedeva [o voleva vedere] la comunità delle origini. Luca </a:t>
            </a:r>
            <a:r>
              <a:rPr lang="it-IT" b="1" dirty="0">
                <a:latin typeface="Times New Roman" panose="02020603050405020304" pitchFamily="18" charset="0"/>
                <a:cs typeface="Times New Roman" panose="02020603050405020304" pitchFamily="18" charset="0"/>
              </a:rPr>
              <a:t>non crea </a:t>
            </a:r>
            <a:r>
              <a:rPr lang="it-IT" dirty="0">
                <a:latin typeface="Times New Roman" panose="02020603050405020304" pitchFamily="18" charset="0"/>
                <a:cs typeface="Times New Roman" panose="02020603050405020304" pitchFamily="18" charset="0"/>
              </a:rPr>
              <a:t>una storia delle origini, ma </a:t>
            </a:r>
            <a:r>
              <a:rPr lang="it-IT" b="1" dirty="0">
                <a:latin typeface="Times New Roman" panose="02020603050405020304" pitchFamily="18" charset="0"/>
                <a:cs typeface="Times New Roman" panose="02020603050405020304" pitchFamily="18" charset="0"/>
              </a:rPr>
              <a:t>la compone servendosi di una tradizione </a:t>
            </a:r>
            <a:r>
              <a:rPr lang="it-IT" dirty="0">
                <a:latin typeface="Times New Roman" panose="02020603050405020304" pitchFamily="18" charset="0"/>
                <a:cs typeface="Times New Roman" panose="02020603050405020304" pitchFamily="18" charset="0"/>
              </a:rPr>
              <a:t>che mette insieme alla luce delle sue convinzioni e intenzioni… (</a:t>
            </a:r>
            <a:r>
              <a:rPr lang="it-IT" b="1" dirty="0">
                <a:latin typeface="Times New Roman" panose="02020603050405020304" pitchFamily="18" charset="0"/>
                <a:cs typeface="Times New Roman" panose="02020603050405020304" pitchFamily="18" charset="0"/>
              </a:rPr>
              <a:t>crea la composizione…); </a:t>
            </a:r>
            <a:r>
              <a:rPr lang="it-IT" dirty="0">
                <a:latin typeface="Times New Roman" panose="02020603050405020304" pitchFamily="18" charset="0"/>
                <a:cs typeface="Times New Roman" panose="02020603050405020304" pitchFamily="18" charset="0"/>
              </a:rPr>
              <a:t>ma queste convinzioni Luca le ha maturate perché ritiene che questa tradizione custodisca un’assoluta verità.</a:t>
            </a:r>
          </a:p>
          <a:p>
            <a:pPr algn="just">
              <a:lnSpc>
                <a:spcPct val="150000"/>
              </a:lnSpc>
            </a:pPr>
            <a:r>
              <a:rPr lang="it-IT" dirty="0">
                <a:latin typeface="Times New Roman" panose="02020603050405020304" pitchFamily="18" charset="0"/>
                <a:cs typeface="Times New Roman" panose="02020603050405020304" pitchFamily="18" charset="0"/>
              </a:rPr>
              <a:t>Esempio: </a:t>
            </a:r>
            <a:r>
              <a:rPr lang="it-IT" i="1" dirty="0">
                <a:latin typeface="Times New Roman" panose="02020603050405020304" pitchFamily="18" charset="0"/>
                <a:cs typeface="Times New Roman" panose="02020603050405020304" pitchFamily="18" charset="0"/>
              </a:rPr>
              <a:t>Per Luca i Dodici sono il nucleo iniziale del cristianesimo. Questo valore fondativo dei Dodici è attribuito da quelli che vengono dopo i Dodici. I Dodici andrebbero esaminati solo in quanto attori del loro presente, solo per quello che hanno concretamente fatto, e non visti come fondatori del futuro cristianesimo, cioè non perché in futuro sarebbero stati considerati importanti.. Ma…</a:t>
            </a:r>
          </a:p>
          <a:p>
            <a:pPr algn="just">
              <a:lnSpc>
                <a:spcPct val="150000"/>
              </a:lnSpc>
            </a:pPr>
            <a:r>
              <a:rPr lang="it-IT" dirty="0">
                <a:latin typeface="Times New Roman" panose="02020603050405020304" pitchFamily="18" charset="0"/>
                <a:cs typeface="Times New Roman" panose="02020603050405020304" pitchFamily="18" charset="0"/>
              </a:rPr>
              <a:t>Luca ha memoria di loro solo perché li considera «i fondatori» di quel movimento di cui si sente parte. </a:t>
            </a:r>
          </a:p>
          <a:p>
            <a:r>
              <a:rPr lang="it-IT" i="1" dirty="0">
                <a:latin typeface="Times New Roman" panose="02020603050405020304" pitchFamily="18" charset="0"/>
                <a:cs typeface="Times New Roman" panose="02020603050405020304" pitchFamily="18" charset="0"/>
              </a:rPr>
              <a:t>Emerge qui una distanza tra il dato storico (i Dodici) – chi racconta il dato storico (Luca scrittore di Atti) – il lettore del documento (noi)</a:t>
            </a:r>
            <a:endParaRPr lang="it-IT" i="1" dirty="0"/>
          </a:p>
        </p:txBody>
      </p:sp>
      <p:sp>
        <p:nvSpPr>
          <p:cNvPr id="6" name="Titolo 5">
            <a:extLst>
              <a:ext uri="{FF2B5EF4-FFF2-40B4-BE49-F238E27FC236}">
                <a16:creationId xmlns:a16="http://schemas.microsoft.com/office/drawing/2014/main" id="{4091C659-127C-F86A-F6B1-77D00A2D592A}"/>
              </a:ext>
            </a:extLst>
          </p:cNvPr>
          <p:cNvSpPr>
            <a:spLocks noGrp="1"/>
          </p:cNvSpPr>
          <p:nvPr>
            <p:ph type="title"/>
          </p:nvPr>
        </p:nvSpPr>
        <p:spPr>
          <a:xfrm>
            <a:off x="1069848" y="0"/>
            <a:ext cx="10058400" cy="354563"/>
          </a:xfrm>
        </p:spPr>
        <p:txBody>
          <a:bodyPr>
            <a:noAutofit/>
          </a:bodyPr>
          <a:lstStyle/>
          <a:p>
            <a:endParaRPr lang="it-IT" sz="2800" dirty="0"/>
          </a:p>
        </p:txBody>
      </p:sp>
    </p:spTree>
    <p:extLst>
      <p:ext uri="{BB962C8B-B14F-4D97-AF65-F5344CB8AC3E}">
        <p14:creationId xmlns:p14="http://schemas.microsoft.com/office/powerpoint/2010/main" val="1182144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a:xfrm>
            <a:off x="8549640" y="685799"/>
            <a:ext cx="3200400" cy="5304453"/>
          </a:xfrm>
        </p:spPr>
        <p:txBody>
          <a:bodyPr>
            <a:normAutofit/>
          </a:bodyPr>
          <a:lstStyle/>
          <a:p>
            <a:r>
              <a:rPr lang="it-IT" sz="2500" dirty="0"/>
              <a:t>Se ci attenessimo alla sola descrizione che Luca offre, potremmo rappresentare in questo modo la situazione di partenza di </a:t>
            </a:r>
            <a:r>
              <a:rPr lang="it-IT" sz="2500" i="1" dirty="0"/>
              <a:t>Atti, con uno sviluppo che va in questo senso…</a:t>
            </a:r>
            <a:endParaRPr lang="it-IT" sz="2500" dirty="0"/>
          </a:p>
        </p:txBody>
      </p:sp>
      <p:sp>
        <p:nvSpPr>
          <p:cNvPr id="3" name="Segnaposto contenuto 2">
            <a:extLst>
              <a:ext uri="{FF2B5EF4-FFF2-40B4-BE49-F238E27FC236}">
                <a16:creationId xmlns:a16="http://schemas.microsoft.com/office/drawing/2014/main" id="{E824663C-9F93-13CC-84E1-88E387117DB2}"/>
              </a:ext>
            </a:extLst>
          </p:cNvPr>
          <p:cNvSpPr>
            <a:spLocks noGrp="1"/>
          </p:cNvSpPr>
          <p:nvPr>
            <p:ph idx="1"/>
          </p:nvPr>
        </p:nvSpPr>
        <p:spPr/>
        <p:txBody>
          <a:bodyPr/>
          <a:lstStyle/>
          <a:p>
            <a:endParaRPr lang="it-IT" dirty="0"/>
          </a:p>
        </p:txBody>
      </p:sp>
      <p:sp>
        <p:nvSpPr>
          <p:cNvPr id="5" name="Ovale 4">
            <a:extLst>
              <a:ext uri="{FF2B5EF4-FFF2-40B4-BE49-F238E27FC236}">
                <a16:creationId xmlns:a16="http://schemas.microsoft.com/office/drawing/2014/main" id="{6886E8D6-57DB-4D16-82D3-E649FF8CE174}"/>
              </a:ext>
            </a:extLst>
          </p:cNvPr>
          <p:cNvSpPr/>
          <p:nvPr/>
        </p:nvSpPr>
        <p:spPr>
          <a:xfrm>
            <a:off x="1754155" y="1268963"/>
            <a:ext cx="5346441" cy="3946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e 5">
            <a:extLst>
              <a:ext uri="{FF2B5EF4-FFF2-40B4-BE49-F238E27FC236}">
                <a16:creationId xmlns:a16="http://schemas.microsoft.com/office/drawing/2014/main" id="{6BC32CDA-0FE5-804C-E6CA-B2616BA16B98}"/>
              </a:ext>
            </a:extLst>
          </p:cNvPr>
          <p:cNvSpPr/>
          <p:nvPr/>
        </p:nvSpPr>
        <p:spPr>
          <a:xfrm>
            <a:off x="2649894" y="3116424"/>
            <a:ext cx="2230016" cy="1352939"/>
          </a:xfrm>
          <a:prstGeom prst="ellipse">
            <a:avLst/>
          </a:prstGeom>
          <a:solidFill>
            <a:srgbClr val="FFC0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asellaDiTesto 6">
            <a:extLst>
              <a:ext uri="{FF2B5EF4-FFF2-40B4-BE49-F238E27FC236}">
                <a16:creationId xmlns:a16="http://schemas.microsoft.com/office/drawing/2014/main" id="{A873E87C-75E8-89C5-AE57-3B37C21337EF}"/>
              </a:ext>
            </a:extLst>
          </p:cNvPr>
          <p:cNvSpPr txBox="1"/>
          <p:nvPr/>
        </p:nvSpPr>
        <p:spPr>
          <a:xfrm>
            <a:off x="3666931" y="1772816"/>
            <a:ext cx="216470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giudaico</a:t>
            </a:r>
          </a:p>
        </p:txBody>
      </p:sp>
      <p:sp>
        <p:nvSpPr>
          <p:cNvPr id="8" name="CasellaDiTesto 7">
            <a:extLst>
              <a:ext uri="{FF2B5EF4-FFF2-40B4-BE49-F238E27FC236}">
                <a16:creationId xmlns:a16="http://schemas.microsoft.com/office/drawing/2014/main" id="{5C00FB72-EB08-879C-3F54-918BE9673BF9}"/>
              </a:ext>
            </a:extLst>
          </p:cNvPr>
          <p:cNvSpPr txBox="1"/>
          <p:nvPr/>
        </p:nvSpPr>
        <p:spPr>
          <a:xfrm>
            <a:off x="2957804" y="3429000"/>
            <a:ext cx="107302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Seguaci di Gesù</a:t>
            </a:r>
          </a:p>
        </p:txBody>
      </p:sp>
    </p:spTree>
    <p:extLst>
      <p:ext uri="{BB962C8B-B14F-4D97-AF65-F5344CB8AC3E}">
        <p14:creationId xmlns:p14="http://schemas.microsoft.com/office/powerpoint/2010/main" val="1064600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a:extLst>
              <a:ext uri="{FF2B5EF4-FFF2-40B4-BE49-F238E27FC236}">
                <a16:creationId xmlns:a16="http://schemas.microsoft.com/office/drawing/2014/main" id="{609DECD9-49F3-6110-6A3F-87B5AF28214F}"/>
              </a:ext>
            </a:extLst>
          </p:cNvPr>
          <p:cNvSpPr>
            <a:spLocks noGrp="1"/>
          </p:cNvSpPr>
          <p:nvPr>
            <p:ph idx="1"/>
          </p:nvPr>
        </p:nvSpPr>
        <p:spPr>
          <a:xfrm>
            <a:off x="0" y="2841706"/>
            <a:ext cx="5514392" cy="34310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dirty="0"/>
          </a:p>
        </p:txBody>
      </p:sp>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p:txBody>
          <a:bodyPr>
            <a:normAutofit/>
          </a:bodyPr>
          <a:lstStyle/>
          <a:p>
            <a:endParaRPr lang="it-IT" sz="2500" dirty="0"/>
          </a:p>
        </p:txBody>
      </p:sp>
      <p:sp>
        <p:nvSpPr>
          <p:cNvPr id="5" name="Ovale 4">
            <a:extLst>
              <a:ext uri="{FF2B5EF4-FFF2-40B4-BE49-F238E27FC236}">
                <a16:creationId xmlns:a16="http://schemas.microsoft.com/office/drawing/2014/main" id="{6886E8D6-57DB-4D16-82D3-E649FF8CE174}"/>
              </a:ext>
            </a:extLst>
          </p:cNvPr>
          <p:cNvSpPr/>
          <p:nvPr/>
        </p:nvSpPr>
        <p:spPr>
          <a:xfrm>
            <a:off x="3387012" y="0"/>
            <a:ext cx="4889241" cy="34310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e 5">
            <a:extLst>
              <a:ext uri="{FF2B5EF4-FFF2-40B4-BE49-F238E27FC236}">
                <a16:creationId xmlns:a16="http://schemas.microsoft.com/office/drawing/2014/main" id="{6BC32CDA-0FE5-804C-E6CA-B2616BA16B98}"/>
              </a:ext>
            </a:extLst>
          </p:cNvPr>
          <p:cNvSpPr/>
          <p:nvPr/>
        </p:nvSpPr>
        <p:spPr>
          <a:xfrm>
            <a:off x="3557763" y="2531078"/>
            <a:ext cx="2230016" cy="1352939"/>
          </a:xfrm>
          <a:prstGeom prst="ellipse">
            <a:avLst/>
          </a:prstGeom>
          <a:solidFill>
            <a:srgbClr val="FFC0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asellaDiTesto 6">
            <a:extLst>
              <a:ext uri="{FF2B5EF4-FFF2-40B4-BE49-F238E27FC236}">
                <a16:creationId xmlns:a16="http://schemas.microsoft.com/office/drawing/2014/main" id="{A873E87C-75E8-89C5-AE57-3B37C21337EF}"/>
              </a:ext>
            </a:extLst>
          </p:cNvPr>
          <p:cNvSpPr txBox="1"/>
          <p:nvPr/>
        </p:nvSpPr>
        <p:spPr>
          <a:xfrm>
            <a:off x="5165894" y="1369814"/>
            <a:ext cx="216470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giudaico</a:t>
            </a:r>
          </a:p>
        </p:txBody>
      </p:sp>
      <p:sp>
        <p:nvSpPr>
          <p:cNvPr id="8" name="CasellaDiTesto 7">
            <a:extLst>
              <a:ext uri="{FF2B5EF4-FFF2-40B4-BE49-F238E27FC236}">
                <a16:creationId xmlns:a16="http://schemas.microsoft.com/office/drawing/2014/main" id="{5C00FB72-EB08-879C-3F54-918BE9673BF9}"/>
              </a:ext>
            </a:extLst>
          </p:cNvPr>
          <p:cNvSpPr txBox="1"/>
          <p:nvPr/>
        </p:nvSpPr>
        <p:spPr>
          <a:xfrm>
            <a:off x="4312383" y="2802139"/>
            <a:ext cx="107302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Seguaci di Gesù</a:t>
            </a:r>
          </a:p>
        </p:txBody>
      </p:sp>
      <p:sp>
        <p:nvSpPr>
          <p:cNvPr id="10" name="CasellaDiTesto 9">
            <a:extLst>
              <a:ext uri="{FF2B5EF4-FFF2-40B4-BE49-F238E27FC236}">
                <a16:creationId xmlns:a16="http://schemas.microsoft.com/office/drawing/2014/main" id="{EA4FA989-F328-009D-E187-35CF77B0A015}"/>
              </a:ext>
            </a:extLst>
          </p:cNvPr>
          <p:cNvSpPr txBox="1"/>
          <p:nvPr/>
        </p:nvSpPr>
        <p:spPr>
          <a:xfrm>
            <a:off x="662475" y="3916565"/>
            <a:ext cx="233429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greco romano</a:t>
            </a:r>
          </a:p>
        </p:txBody>
      </p:sp>
      <p:sp>
        <p:nvSpPr>
          <p:cNvPr id="11" name="Segnaposto testo 10">
            <a:extLst>
              <a:ext uri="{FF2B5EF4-FFF2-40B4-BE49-F238E27FC236}">
                <a16:creationId xmlns:a16="http://schemas.microsoft.com/office/drawing/2014/main" id="{A0AAEB37-6A25-0A07-F509-F6A036016BD8}"/>
              </a:ext>
            </a:extLst>
          </p:cNvPr>
          <p:cNvSpPr>
            <a:spLocks noGrp="1"/>
          </p:cNvSpPr>
          <p:nvPr>
            <p:ph type="body" sz="half" idx="2"/>
          </p:nvPr>
        </p:nvSpPr>
        <p:spPr/>
        <p:txBody>
          <a:bodyPr/>
          <a:lstStyle/>
          <a:p>
            <a:endParaRPr lang="it-IT"/>
          </a:p>
        </p:txBody>
      </p:sp>
      <p:cxnSp>
        <p:nvCxnSpPr>
          <p:cNvPr id="13" name="Connettore 2 12">
            <a:extLst>
              <a:ext uri="{FF2B5EF4-FFF2-40B4-BE49-F238E27FC236}">
                <a16:creationId xmlns:a16="http://schemas.microsoft.com/office/drawing/2014/main" id="{86ABCDD1-215D-66E4-7713-756E75F5A372}"/>
              </a:ext>
            </a:extLst>
          </p:cNvPr>
          <p:cNvCxnSpPr>
            <a:cxnSpLocks/>
          </p:cNvCxnSpPr>
          <p:nvPr/>
        </p:nvCxnSpPr>
        <p:spPr>
          <a:xfrm flipH="1">
            <a:off x="2935878" y="3429000"/>
            <a:ext cx="1206914" cy="65155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915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e 8">
            <a:extLst>
              <a:ext uri="{FF2B5EF4-FFF2-40B4-BE49-F238E27FC236}">
                <a16:creationId xmlns:a16="http://schemas.microsoft.com/office/drawing/2014/main" id="{E4016D5C-F7AF-C1FD-C2C5-E29A3F5A9B5E}"/>
              </a:ext>
            </a:extLst>
          </p:cNvPr>
          <p:cNvSpPr/>
          <p:nvPr/>
        </p:nvSpPr>
        <p:spPr>
          <a:xfrm>
            <a:off x="1026367" y="793102"/>
            <a:ext cx="7081935" cy="5775649"/>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p:txBody>
          <a:bodyPr>
            <a:normAutofit/>
          </a:bodyPr>
          <a:lstStyle/>
          <a:p>
            <a:r>
              <a:rPr lang="it-IT" sz="2500" dirty="0"/>
              <a:t>Potremmo correggere l’immagine in questo senso?</a:t>
            </a:r>
          </a:p>
        </p:txBody>
      </p:sp>
      <p:sp>
        <p:nvSpPr>
          <p:cNvPr id="3" name="Segnaposto contenuto 2">
            <a:extLst>
              <a:ext uri="{FF2B5EF4-FFF2-40B4-BE49-F238E27FC236}">
                <a16:creationId xmlns:a16="http://schemas.microsoft.com/office/drawing/2014/main" id="{E824663C-9F93-13CC-84E1-88E387117DB2}"/>
              </a:ext>
            </a:extLst>
          </p:cNvPr>
          <p:cNvSpPr>
            <a:spLocks noGrp="1"/>
          </p:cNvSpPr>
          <p:nvPr>
            <p:ph idx="1"/>
          </p:nvPr>
        </p:nvSpPr>
        <p:spPr/>
        <p:txBody>
          <a:bodyPr/>
          <a:lstStyle/>
          <a:p>
            <a:endParaRPr lang="it-IT" dirty="0"/>
          </a:p>
        </p:txBody>
      </p:sp>
      <p:sp>
        <p:nvSpPr>
          <p:cNvPr id="4" name="Segnaposto testo 3">
            <a:extLst>
              <a:ext uri="{FF2B5EF4-FFF2-40B4-BE49-F238E27FC236}">
                <a16:creationId xmlns:a16="http://schemas.microsoft.com/office/drawing/2014/main" id="{53F51C06-3119-A50F-E937-7EC4597FA12A}"/>
              </a:ext>
            </a:extLst>
          </p:cNvPr>
          <p:cNvSpPr>
            <a:spLocks noGrp="1"/>
          </p:cNvSpPr>
          <p:nvPr>
            <p:ph type="body" sz="half" idx="2"/>
          </p:nvPr>
        </p:nvSpPr>
        <p:spPr/>
        <p:txBody>
          <a:bodyPr>
            <a:normAutofit/>
          </a:bodyPr>
          <a:lstStyle/>
          <a:p>
            <a:r>
              <a:rPr lang="it-IT" sz="1800" dirty="0"/>
              <a:t>È questa la giusta rappresentazione?</a:t>
            </a:r>
          </a:p>
        </p:txBody>
      </p:sp>
      <p:sp>
        <p:nvSpPr>
          <p:cNvPr id="5" name="Ovale 4">
            <a:extLst>
              <a:ext uri="{FF2B5EF4-FFF2-40B4-BE49-F238E27FC236}">
                <a16:creationId xmlns:a16="http://schemas.microsoft.com/office/drawing/2014/main" id="{6886E8D6-57DB-4D16-82D3-E649FF8CE174}"/>
              </a:ext>
            </a:extLst>
          </p:cNvPr>
          <p:cNvSpPr/>
          <p:nvPr/>
        </p:nvSpPr>
        <p:spPr>
          <a:xfrm>
            <a:off x="1754155" y="1268963"/>
            <a:ext cx="5346441" cy="3946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e 5">
            <a:extLst>
              <a:ext uri="{FF2B5EF4-FFF2-40B4-BE49-F238E27FC236}">
                <a16:creationId xmlns:a16="http://schemas.microsoft.com/office/drawing/2014/main" id="{6BC32CDA-0FE5-804C-E6CA-B2616BA16B98}"/>
              </a:ext>
            </a:extLst>
          </p:cNvPr>
          <p:cNvSpPr/>
          <p:nvPr/>
        </p:nvSpPr>
        <p:spPr>
          <a:xfrm>
            <a:off x="2649894" y="3116424"/>
            <a:ext cx="2230016" cy="1352939"/>
          </a:xfrm>
          <a:prstGeom prst="ellipse">
            <a:avLst/>
          </a:prstGeom>
          <a:solidFill>
            <a:srgbClr val="FFC0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asellaDiTesto 6">
            <a:extLst>
              <a:ext uri="{FF2B5EF4-FFF2-40B4-BE49-F238E27FC236}">
                <a16:creationId xmlns:a16="http://schemas.microsoft.com/office/drawing/2014/main" id="{A873E87C-75E8-89C5-AE57-3B37C21337EF}"/>
              </a:ext>
            </a:extLst>
          </p:cNvPr>
          <p:cNvSpPr txBox="1"/>
          <p:nvPr/>
        </p:nvSpPr>
        <p:spPr>
          <a:xfrm>
            <a:off x="3666931" y="1772816"/>
            <a:ext cx="216470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giudaico</a:t>
            </a:r>
          </a:p>
        </p:txBody>
      </p:sp>
      <p:sp>
        <p:nvSpPr>
          <p:cNvPr id="8" name="CasellaDiTesto 7">
            <a:extLst>
              <a:ext uri="{FF2B5EF4-FFF2-40B4-BE49-F238E27FC236}">
                <a16:creationId xmlns:a16="http://schemas.microsoft.com/office/drawing/2014/main" id="{5C00FB72-EB08-879C-3F54-918BE9673BF9}"/>
              </a:ext>
            </a:extLst>
          </p:cNvPr>
          <p:cNvSpPr txBox="1"/>
          <p:nvPr/>
        </p:nvSpPr>
        <p:spPr>
          <a:xfrm>
            <a:off x="2957804" y="3429000"/>
            <a:ext cx="107302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Seguaci di Gesù</a:t>
            </a:r>
          </a:p>
        </p:txBody>
      </p:sp>
      <p:sp>
        <p:nvSpPr>
          <p:cNvPr id="10" name="CasellaDiTesto 9">
            <a:extLst>
              <a:ext uri="{FF2B5EF4-FFF2-40B4-BE49-F238E27FC236}">
                <a16:creationId xmlns:a16="http://schemas.microsoft.com/office/drawing/2014/main" id="{CCFDEB6F-F123-9E10-6145-138A4531FFAE}"/>
              </a:ext>
            </a:extLst>
          </p:cNvPr>
          <p:cNvSpPr txBox="1"/>
          <p:nvPr/>
        </p:nvSpPr>
        <p:spPr>
          <a:xfrm>
            <a:off x="3020009" y="5880232"/>
            <a:ext cx="321906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greco romano</a:t>
            </a:r>
          </a:p>
        </p:txBody>
      </p:sp>
    </p:spTree>
    <p:extLst>
      <p:ext uri="{BB962C8B-B14F-4D97-AF65-F5344CB8AC3E}">
        <p14:creationId xmlns:p14="http://schemas.microsoft.com/office/powerpoint/2010/main" val="1300823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F4BA750A-DDAF-D5B8-3926-D76EF2E98DA9}"/>
              </a:ext>
            </a:extLst>
          </p:cNvPr>
          <p:cNvPicPr>
            <a:picLocks noChangeAspect="1"/>
          </p:cNvPicPr>
          <p:nvPr/>
        </p:nvPicPr>
        <p:blipFill rotWithShape="1">
          <a:blip r:embed="rId2"/>
          <a:srcRect l="11224" r="15028" b="2"/>
          <a:stretch/>
        </p:blipFill>
        <p:spPr>
          <a:xfrm>
            <a:off x="3343" y="10"/>
            <a:ext cx="7548923" cy="6857990"/>
          </a:xfrm>
          <a:prstGeom prst="rect">
            <a:avLst/>
          </a:prstGeom>
        </p:spPr>
      </p:pic>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a:xfrm>
            <a:off x="7883612" y="484632"/>
            <a:ext cx="3816774" cy="1609344"/>
          </a:xfrm>
          <a:ln>
            <a:noFill/>
          </a:ln>
        </p:spPr>
        <p:txBody>
          <a:bodyPr vert="horz" lIns="91440" tIns="45720" rIns="91440" bIns="45720" rtlCol="0" anchor="ctr">
            <a:normAutofit/>
          </a:bodyPr>
          <a:lstStyle/>
          <a:p>
            <a:r>
              <a:rPr lang="en-US" dirty="0" err="1"/>
              <a:t>L’identità</a:t>
            </a:r>
            <a:r>
              <a:rPr lang="en-US" dirty="0"/>
              <a:t> in </a:t>
            </a:r>
            <a:r>
              <a:rPr lang="en-US" dirty="0" err="1"/>
              <a:t>un’imagine</a:t>
            </a:r>
            <a:r>
              <a:rPr lang="en-US" dirty="0"/>
              <a:t>...</a:t>
            </a:r>
          </a:p>
        </p:txBody>
      </p:sp>
      <p:sp>
        <p:nvSpPr>
          <p:cNvPr id="4" name="Segnaposto testo 3">
            <a:extLst>
              <a:ext uri="{FF2B5EF4-FFF2-40B4-BE49-F238E27FC236}">
                <a16:creationId xmlns:a16="http://schemas.microsoft.com/office/drawing/2014/main" id="{53F51C06-3119-A50F-E937-7EC4597FA12A}"/>
              </a:ext>
            </a:extLst>
          </p:cNvPr>
          <p:cNvSpPr>
            <a:spLocks noGrp="1"/>
          </p:cNvSpPr>
          <p:nvPr>
            <p:ph type="body" sz="half" idx="2"/>
          </p:nvPr>
        </p:nvSpPr>
        <p:spPr>
          <a:xfrm>
            <a:off x="7883611" y="2121408"/>
            <a:ext cx="3816774" cy="4050792"/>
          </a:xfrm>
        </p:spPr>
        <p:txBody>
          <a:bodyPr vert="horz" lIns="91440" tIns="45720" rIns="91440" bIns="45720" rtlCol="0">
            <a:normAutofit/>
          </a:bodyPr>
          <a:lstStyle/>
          <a:p>
            <a:pPr>
              <a:lnSpc>
                <a:spcPct val="90000"/>
              </a:lnSpc>
            </a:pPr>
            <a:endParaRPr lang="en-US" sz="1600" dirty="0">
              <a:solidFill>
                <a:schemeClr val="tx1"/>
              </a:solidFill>
            </a:endParaRPr>
          </a:p>
        </p:txBody>
      </p:sp>
    </p:spTree>
    <p:extLst>
      <p:ext uri="{BB962C8B-B14F-4D97-AF65-F5344CB8AC3E}">
        <p14:creationId xmlns:p14="http://schemas.microsoft.com/office/powerpoint/2010/main" val="2519982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F4BA750A-DDAF-D5B8-3926-D76EF2E98DA9}"/>
              </a:ext>
            </a:extLst>
          </p:cNvPr>
          <p:cNvPicPr>
            <a:picLocks noChangeAspect="1"/>
          </p:cNvPicPr>
          <p:nvPr/>
        </p:nvPicPr>
        <p:blipFill rotWithShape="1">
          <a:blip r:embed="rId2"/>
          <a:srcRect l="11224" r="15028" b="2"/>
          <a:stretch/>
        </p:blipFill>
        <p:spPr>
          <a:xfrm>
            <a:off x="3343" y="10"/>
            <a:ext cx="7548923" cy="6857990"/>
          </a:xfrm>
          <a:prstGeom prst="rect">
            <a:avLst/>
          </a:prstGeom>
        </p:spPr>
      </p:pic>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a:xfrm>
            <a:off x="8508763" y="67740"/>
            <a:ext cx="3816774" cy="1609344"/>
          </a:xfrm>
          <a:ln>
            <a:noFill/>
          </a:ln>
        </p:spPr>
        <p:txBody>
          <a:bodyPr vert="horz" lIns="91440" tIns="45720" rIns="91440" bIns="45720" rtlCol="0" anchor="ctr">
            <a:normAutofit/>
          </a:bodyPr>
          <a:lstStyle/>
          <a:p>
            <a:r>
              <a:rPr lang="en-US" dirty="0" err="1"/>
              <a:t>L’identità</a:t>
            </a:r>
            <a:r>
              <a:rPr lang="en-US" dirty="0"/>
              <a:t> in </a:t>
            </a:r>
            <a:r>
              <a:rPr lang="en-US" dirty="0" err="1"/>
              <a:t>un’imagine</a:t>
            </a:r>
            <a:r>
              <a:rPr lang="en-US" dirty="0"/>
              <a:t>...</a:t>
            </a:r>
          </a:p>
        </p:txBody>
      </p:sp>
      <p:sp>
        <p:nvSpPr>
          <p:cNvPr id="4" name="Segnaposto testo 3">
            <a:extLst>
              <a:ext uri="{FF2B5EF4-FFF2-40B4-BE49-F238E27FC236}">
                <a16:creationId xmlns:a16="http://schemas.microsoft.com/office/drawing/2014/main" id="{53F51C06-3119-A50F-E937-7EC4597FA12A}"/>
              </a:ext>
            </a:extLst>
          </p:cNvPr>
          <p:cNvSpPr>
            <a:spLocks noGrp="1"/>
          </p:cNvSpPr>
          <p:nvPr>
            <p:ph type="body" sz="half" idx="2"/>
          </p:nvPr>
        </p:nvSpPr>
        <p:spPr>
          <a:xfrm>
            <a:off x="8375226" y="1934796"/>
            <a:ext cx="3816774" cy="4050792"/>
          </a:xfrm>
        </p:spPr>
        <p:txBody>
          <a:bodyPr vert="horz" lIns="91440" tIns="45720" rIns="91440" bIns="45720" rtlCol="0">
            <a:normAutofit lnSpcReduction="10000"/>
          </a:bodyPr>
          <a:lstStyle/>
          <a:p>
            <a:pPr>
              <a:lnSpc>
                <a:spcPct val="90000"/>
              </a:lnSpc>
            </a:pPr>
            <a:r>
              <a:rPr lang="en-US" sz="2000" dirty="0">
                <a:solidFill>
                  <a:schemeClr val="tx1"/>
                </a:solidFill>
              </a:rPr>
              <a:t>Ogni </a:t>
            </a:r>
            <a:r>
              <a:rPr lang="en-US" sz="2000" dirty="0" err="1">
                <a:solidFill>
                  <a:schemeClr val="tx1"/>
                </a:solidFill>
              </a:rPr>
              <a:t>goccia</a:t>
            </a:r>
            <a:r>
              <a:rPr lang="en-US" sz="2000" dirty="0">
                <a:solidFill>
                  <a:schemeClr val="tx1"/>
                </a:solidFill>
              </a:rPr>
              <a:t> </a:t>
            </a:r>
            <a:r>
              <a:rPr lang="en-US" sz="2000" dirty="0" err="1">
                <a:solidFill>
                  <a:schemeClr val="tx1"/>
                </a:solidFill>
              </a:rPr>
              <a:t>d’olio</a:t>
            </a:r>
            <a:r>
              <a:rPr lang="en-US" sz="2000" dirty="0">
                <a:solidFill>
                  <a:schemeClr val="tx1"/>
                </a:solidFill>
              </a:rPr>
              <a:t> non è </a:t>
            </a:r>
            <a:r>
              <a:rPr lang="en-US" sz="2000" dirty="0" err="1">
                <a:solidFill>
                  <a:schemeClr val="tx1"/>
                </a:solidFill>
              </a:rPr>
              <a:t>indifferente</a:t>
            </a:r>
            <a:r>
              <a:rPr lang="en-US" sz="2000" dirty="0">
                <a:solidFill>
                  <a:schemeClr val="tx1"/>
                </a:solidFill>
              </a:rPr>
              <a:t> al </a:t>
            </a:r>
            <a:r>
              <a:rPr lang="en-US" sz="2000" dirty="0" err="1">
                <a:solidFill>
                  <a:schemeClr val="tx1"/>
                </a:solidFill>
              </a:rPr>
              <a:t>movimento</a:t>
            </a:r>
            <a:r>
              <a:rPr lang="en-US" sz="2000" dirty="0">
                <a:solidFill>
                  <a:schemeClr val="tx1"/>
                </a:solidFill>
              </a:rPr>
              <a:t> </a:t>
            </a:r>
            <a:r>
              <a:rPr lang="en-US" sz="2000" dirty="0" err="1">
                <a:solidFill>
                  <a:schemeClr val="tx1"/>
                </a:solidFill>
              </a:rPr>
              <a:t>delle</a:t>
            </a:r>
            <a:r>
              <a:rPr lang="en-US" sz="2000" dirty="0">
                <a:solidFill>
                  <a:schemeClr val="tx1"/>
                </a:solidFill>
              </a:rPr>
              <a:t> </a:t>
            </a:r>
            <a:r>
              <a:rPr lang="en-US" sz="2000" dirty="0" err="1">
                <a:solidFill>
                  <a:schemeClr val="tx1"/>
                </a:solidFill>
              </a:rPr>
              <a:t>altre</a:t>
            </a:r>
            <a:r>
              <a:rPr lang="en-US" sz="2000" dirty="0">
                <a:solidFill>
                  <a:schemeClr val="tx1"/>
                </a:solidFill>
              </a:rPr>
              <a:t>, </a:t>
            </a:r>
            <a:r>
              <a:rPr lang="en-US" sz="2000" dirty="0" err="1">
                <a:solidFill>
                  <a:schemeClr val="tx1"/>
                </a:solidFill>
              </a:rPr>
              <a:t>nè</a:t>
            </a:r>
            <a:r>
              <a:rPr lang="en-US" sz="2000" dirty="0">
                <a:solidFill>
                  <a:schemeClr val="tx1"/>
                </a:solidFill>
              </a:rPr>
              <a:t> è </a:t>
            </a:r>
            <a:r>
              <a:rPr lang="en-US" sz="2000" dirty="0" err="1">
                <a:solidFill>
                  <a:schemeClr val="tx1"/>
                </a:solidFill>
              </a:rPr>
              <a:t>indifferente</a:t>
            </a:r>
            <a:r>
              <a:rPr lang="en-US" sz="2000" dirty="0">
                <a:solidFill>
                  <a:schemeClr val="tx1"/>
                </a:solidFill>
              </a:rPr>
              <a:t> ai </a:t>
            </a:r>
            <a:r>
              <a:rPr lang="en-US" sz="2000" dirty="0" err="1">
                <a:solidFill>
                  <a:schemeClr val="tx1"/>
                </a:solidFill>
              </a:rPr>
              <a:t>movimenti</a:t>
            </a:r>
            <a:r>
              <a:rPr lang="en-US" sz="2000" dirty="0">
                <a:solidFill>
                  <a:schemeClr val="tx1"/>
                </a:solidFill>
              </a:rPr>
              <a:t> (e ai </a:t>
            </a:r>
            <a:r>
              <a:rPr lang="en-US" sz="2000" dirty="0" err="1">
                <a:solidFill>
                  <a:schemeClr val="tx1"/>
                </a:solidFill>
              </a:rPr>
              <a:t>cambiamenti</a:t>
            </a:r>
            <a:r>
              <a:rPr lang="en-US" sz="2000" dirty="0">
                <a:solidFill>
                  <a:schemeClr val="tx1"/>
                </a:solidFill>
              </a:rPr>
              <a:t> di </a:t>
            </a:r>
            <a:r>
              <a:rPr lang="en-US" sz="2000" dirty="0" err="1">
                <a:solidFill>
                  <a:schemeClr val="tx1"/>
                </a:solidFill>
              </a:rPr>
              <a:t>stato</a:t>
            </a:r>
            <a:r>
              <a:rPr lang="en-US" sz="2000" dirty="0">
                <a:solidFill>
                  <a:schemeClr val="tx1"/>
                </a:solidFill>
              </a:rPr>
              <a:t>) </a:t>
            </a:r>
            <a:r>
              <a:rPr lang="en-US" sz="2000" dirty="0" err="1">
                <a:solidFill>
                  <a:schemeClr val="tx1"/>
                </a:solidFill>
              </a:rPr>
              <a:t>dell’acqua</a:t>
            </a:r>
            <a:r>
              <a:rPr lang="en-US" sz="2000" dirty="0">
                <a:solidFill>
                  <a:schemeClr val="tx1"/>
                </a:solidFill>
              </a:rPr>
              <a:t> </a:t>
            </a:r>
            <a:r>
              <a:rPr lang="en-US" sz="2000" dirty="0" err="1">
                <a:solidFill>
                  <a:schemeClr val="tx1"/>
                </a:solidFill>
              </a:rPr>
              <a:t>dentro</a:t>
            </a:r>
            <a:r>
              <a:rPr lang="en-US" sz="2000" dirty="0">
                <a:solidFill>
                  <a:schemeClr val="tx1"/>
                </a:solidFill>
              </a:rPr>
              <a:t> cui </a:t>
            </a:r>
            <a:r>
              <a:rPr lang="en-US" sz="2000" dirty="0" err="1">
                <a:solidFill>
                  <a:schemeClr val="tx1"/>
                </a:solidFill>
              </a:rPr>
              <a:t>si</a:t>
            </a:r>
            <a:r>
              <a:rPr lang="en-US" sz="2000" dirty="0">
                <a:solidFill>
                  <a:schemeClr val="tx1"/>
                </a:solidFill>
              </a:rPr>
              <a:t> </a:t>
            </a:r>
            <a:r>
              <a:rPr lang="en-US" sz="2000" dirty="0" err="1">
                <a:solidFill>
                  <a:schemeClr val="tx1"/>
                </a:solidFill>
              </a:rPr>
              <a:t>muove</a:t>
            </a:r>
            <a:r>
              <a:rPr lang="en-US" sz="2000" dirty="0">
                <a:solidFill>
                  <a:schemeClr val="tx1"/>
                </a:solidFill>
              </a:rPr>
              <a:t>…</a:t>
            </a:r>
          </a:p>
          <a:p>
            <a:pPr>
              <a:lnSpc>
                <a:spcPct val="90000"/>
              </a:lnSpc>
            </a:pPr>
            <a:r>
              <a:rPr lang="en-US" sz="2000" dirty="0">
                <a:solidFill>
                  <a:schemeClr val="tx1"/>
                </a:solidFill>
              </a:rPr>
              <a:t>I </a:t>
            </a:r>
            <a:r>
              <a:rPr lang="en-US" sz="2000" dirty="0" err="1">
                <a:solidFill>
                  <a:schemeClr val="tx1"/>
                </a:solidFill>
              </a:rPr>
              <a:t>suoi</a:t>
            </a:r>
            <a:r>
              <a:rPr lang="en-US" sz="2000" dirty="0">
                <a:solidFill>
                  <a:schemeClr val="tx1"/>
                </a:solidFill>
              </a:rPr>
              <a:t> confine non </a:t>
            </a:r>
            <a:r>
              <a:rPr lang="en-US" sz="2000" dirty="0" err="1">
                <a:solidFill>
                  <a:schemeClr val="tx1"/>
                </a:solidFill>
              </a:rPr>
              <a:t>sono</a:t>
            </a:r>
            <a:r>
              <a:rPr lang="en-US" sz="2000" dirty="0">
                <a:solidFill>
                  <a:schemeClr val="tx1"/>
                </a:solidFill>
              </a:rPr>
              <a:t> </a:t>
            </a:r>
            <a:r>
              <a:rPr lang="en-US" sz="2000" dirty="0" err="1">
                <a:solidFill>
                  <a:schemeClr val="tx1"/>
                </a:solidFill>
              </a:rPr>
              <a:t>statbili</a:t>
            </a:r>
            <a:r>
              <a:rPr lang="en-US" sz="2000" dirty="0">
                <a:solidFill>
                  <a:schemeClr val="tx1"/>
                </a:solidFill>
              </a:rPr>
              <a:t>, </a:t>
            </a:r>
            <a:r>
              <a:rPr lang="en-US" sz="2000" dirty="0" err="1">
                <a:solidFill>
                  <a:schemeClr val="tx1"/>
                </a:solidFill>
              </a:rPr>
              <a:t>sono</a:t>
            </a:r>
            <a:r>
              <a:rPr lang="en-US" sz="2000" dirty="0">
                <a:solidFill>
                  <a:schemeClr val="tx1"/>
                </a:solidFill>
              </a:rPr>
              <a:t> in continuo </a:t>
            </a:r>
            <a:r>
              <a:rPr lang="en-US" sz="2000" dirty="0" err="1">
                <a:solidFill>
                  <a:schemeClr val="tx1"/>
                </a:solidFill>
              </a:rPr>
              <a:t>divenire</a:t>
            </a:r>
            <a:endParaRPr lang="en-US" sz="2000" dirty="0">
              <a:solidFill>
                <a:schemeClr val="tx1"/>
              </a:solidFill>
            </a:endParaRPr>
          </a:p>
          <a:p>
            <a:pPr>
              <a:lnSpc>
                <a:spcPct val="90000"/>
              </a:lnSpc>
            </a:pPr>
            <a:r>
              <a:rPr lang="en-US" sz="2000" dirty="0" err="1">
                <a:solidFill>
                  <a:schemeClr val="tx1"/>
                </a:solidFill>
              </a:rPr>
              <a:t>Così</a:t>
            </a:r>
            <a:r>
              <a:rPr lang="en-US" sz="2000" dirty="0">
                <a:solidFill>
                  <a:schemeClr val="tx1"/>
                </a:solidFill>
              </a:rPr>
              <a:t> </a:t>
            </a:r>
            <a:r>
              <a:rPr lang="en-US" sz="2000" dirty="0" err="1">
                <a:solidFill>
                  <a:schemeClr val="tx1"/>
                </a:solidFill>
              </a:rPr>
              <a:t>dobbiamo</a:t>
            </a:r>
            <a:r>
              <a:rPr lang="en-US" sz="2000" dirty="0">
                <a:solidFill>
                  <a:schemeClr val="tx1"/>
                </a:solidFill>
              </a:rPr>
              <a:t> </a:t>
            </a:r>
            <a:r>
              <a:rPr lang="en-US" sz="2000" dirty="0" err="1">
                <a:solidFill>
                  <a:schemeClr val="tx1"/>
                </a:solidFill>
              </a:rPr>
              <a:t>immaginare</a:t>
            </a:r>
            <a:r>
              <a:rPr lang="en-US" sz="2000" dirty="0">
                <a:solidFill>
                  <a:schemeClr val="tx1"/>
                </a:solidFill>
              </a:rPr>
              <a:t> il Gruppo </a:t>
            </a:r>
            <a:r>
              <a:rPr lang="en-US" sz="2000" dirty="0" err="1">
                <a:solidFill>
                  <a:schemeClr val="tx1"/>
                </a:solidFill>
              </a:rPr>
              <a:t>dei</a:t>
            </a:r>
            <a:r>
              <a:rPr lang="en-US" sz="2000" dirty="0">
                <a:solidFill>
                  <a:schemeClr val="tx1"/>
                </a:solidFill>
              </a:rPr>
              <a:t> </a:t>
            </a:r>
            <a:r>
              <a:rPr lang="en-US" sz="2000" dirty="0" err="1">
                <a:solidFill>
                  <a:schemeClr val="tx1"/>
                </a:solidFill>
              </a:rPr>
              <a:t>seguaci</a:t>
            </a:r>
            <a:r>
              <a:rPr lang="en-US" sz="2000" dirty="0">
                <a:solidFill>
                  <a:schemeClr val="tx1"/>
                </a:solidFill>
              </a:rPr>
              <a:t>…</a:t>
            </a:r>
          </a:p>
          <a:p>
            <a:pPr>
              <a:lnSpc>
                <a:spcPct val="90000"/>
              </a:lnSpc>
            </a:pPr>
            <a:endParaRPr lang="en-US" sz="2000" dirty="0">
              <a:solidFill>
                <a:schemeClr val="tx1"/>
              </a:solidFill>
            </a:endParaRPr>
          </a:p>
          <a:p>
            <a:pPr>
              <a:lnSpc>
                <a:spcPct val="90000"/>
              </a:lnSpc>
            </a:pPr>
            <a:r>
              <a:rPr lang="en-US" sz="2000" dirty="0">
                <a:solidFill>
                  <a:schemeClr val="tx1"/>
                </a:solidFill>
              </a:rPr>
              <a:t>…ma… </a:t>
            </a:r>
            <a:r>
              <a:rPr lang="en-US" sz="2000" dirty="0" err="1">
                <a:solidFill>
                  <a:schemeClr val="tx1"/>
                </a:solidFill>
              </a:rPr>
              <a:t>dobbiamo</a:t>
            </a:r>
            <a:r>
              <a:rPr lang="en-US" sz="2000" dirty="0">
                <a:solidFill>
                  <a:schemeClr val="tx1"/>
                </a:solidFill>
              </a:rPr>
              <a:t> </a:t>
            </a:r>
            <a:r>
              <a:rPr lang="en-US" sz="2000" dirty="0" err="1">
                <a:solidFill>
                  <a:schemeClr val="tx1"/>
                </a:solidFill>
              </a:rPr>
              <a:t>essere</a:t>
            </a:r>
            <a:r>
              <a:rPr lang="en-US" sz="2000" dirty="0">
                <a:solidFill>
                  <a:schemeClr val="tx1"/>
                </a:solidFill>
              </a:rPr>
              <a:t> </a:t>
            </a:r>
            <a:r>
              <a:rPr lang="en-US" sz="2000" dirty="0" err="1">
                <a:solidFill>
                  <a:schemeClr val="tx1"/>
                </a:solidFill>
              </a:rPr>
              <a:t>consapevoli</a:t>
            </a:r>
            <a:r>
              <a:rPr lang="en-US" sz="2000" dirty="0">
                <a:solidFill>
                  <a:schemeClr val="tx1"/>
                </a:solidFill>
              </a:rPr>
              <a:t> </a:t>
            </a:r>
            <a:r>
              <a:rPr lang="en-US" sz="2000" dirty="0" err="1">
                <a:solidFill>
                  <a:schemeClr val="tx1"/>
                </a:solidFill>
              </a:rPr>
              <a:t>che</a:t>
            </a:r>
            <a:r>
              <a:rPr lang="en-US" sz="2000" dirty="0">
                <a:solidFill>
                  <a:schemeClr val="tx1"/>
                </a:solidFill>
              </a:rPr>
              <a:t> Luca</a:t>
            </a:r>
          </a:p>
        </p:txBody>
      </p:sp>
    </p:spTree>
    <p:extLst>
      <p:ext uri="{BB962C8B-B14F-4D97-AF65-F5344CB8AC3E}">
        <p14:creationId xmlns:p14="http://schemas.microsoft.com/office/powerpoint/2010/main" val="1213111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3111E1-0B15-A08A-0674-4FA4B3342AE7}"/>
              </a:ext>
            </a:extLst>
          </p:cNvPr>
          <p:cNvSpPr>
            <a:spLocks noGrp="1"/>
          </p:cNvSpPr>
          <p:nvPr>
            <p:ph type="title"/>
          </p:nvPr>
        </p:nvSpPr>
        <p:spPr/>
        <p:txBody>
          <a:bodyPr>
            <a:normAutofit/>
          </a:bodyPr>
          <a:lstStyle/>
          <a:p>
            <a:endParaRPr lang="it-IT" sz="2500" dirty="0"/>
          </a:p>
        </p:txBody>
      </p:sp>
      <p:sp>
        <p:nvSpPr>
          <p:cNvPr id="3" name="Segnaposto contenuto 2">
            <a:extLst>
              <a:ext uri="{FF2B5EF4-FFF2-40B4-BE49-F238E27FC236}">
                <a16:creationId xmlns:a16="http://schemas.microsoft.com/office/drawing/2014/main" id="{E824663C-9F93-13CC-84E1-88E387117DB2}"/>
              </a:ext>
            </a:extLst>
          </p:cNvPr>
          <p:cNvSpPr>
            <a:spLocks noGrp="1"/>
          </p:cNvSpPr>
          <p:nvPr>
            <p:ph idx="1"/>
          </p:nvPr>
        </p:nvSpPr>
        <p:spPr/>
        <p:txBody>
          <a:bodyPr/>
          <a:lstStyle/>
          <a:p>
            <a:endParaRPr lang="it-IT" dirty="0"/>
          </a:p>
        </p:txBody>
      </p:sp>
      <p:sp>
        <p:nvSpPr>
          <p:cNvPr id="4" name="Segnaposto testo 3">
            <a:extLst>
              <a:ext uri="{FF2B5EF4-FFF2-40B4-BE49-F238E27FC236}">
                <a16:creationId xmlns:a16="http://schemas.microsoft.com/office/drawing/2014/main" id="{53F51C06-3119-A50F-E937-7EC4597FA12A}"/>
              </a:ext>
            </a:extLst>
          </p:cNvPr>
          <p:cNvSpPr>
            <a:spLocks noGrp="1"/>
          </p:cNvSpPr>
          <p:nvPr>
            <p:ph type="body" sz="half" idx="2"/>
          </p:nvPr>
        </p:nvSpPr>
        <p:spPr/>
        <p:txBody>
          <a:bodyPr>
            <a:normAutofit/>
          </a:bodyPr>
          <a:lstStyle/>
          <a:p>
            <a:endParaRPr lang="it-IT" sz="2400" dirty="0">
              <a:solidFill>
                <a:schemeClr val="tx1"/>
              </a:solidFill>
            </a:endParaRPr>
          </a:p>
          <a:p>
            <a:endParaRPr lang="it-IT" sz="2400" dirty="0">
              <a:solidFill>
                <a:schemeClr val="tx1"/>
              </a:solidFill>
            </a:endParaRPr>
          </a:p>
          <a:p>
            <a:r>
              <a:rPr lang="it-IT" sz="2400" dirty="0">
                <a:solidFill>
                  <a:schemeClr val="tx1"/>
                </a:solidFill>
              </a:rPr>
              <a:t>...che Luca ci racconta le cose come se fossero così…</a:t>
            </a:r>
          </a:p>
        </p:txBody>
      </p:sp>
      <p:sp>
        <p:nvSpPr>
          <p:cNvPr id="5" name="Ovale 4">
            <a:extLst>
              <a:ext uri="{FF2B5EF4-FFF2-40B4-BE49-F238E27FC236}">
                <a16:creationId xmlns:a16="http://schemas.microsoft.com/office/drawing/2014/main" id="{6886E8D6-57DB-4D16-82D3-E649FF8CE174}"/>
              </a:ext>
            </a:extLst>
          </p:cNvPr>
          <p:cNvSpPr/>
          <p:nvPr/>
        </p:nvSpPr>
        <p:spPr>
          <a:xfrm>
            <a:off x="1754155" y="1268963"/>
            <a:ext cx="5346441" cy="39468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e 5">
            <a:extLst>
              <a:ext uri="{FF2B5EF4-FFF2-40B4-BE49-F238E27FC236}">
                <a16:creationId xmlns:a16="http://schemas.microsoft.com/office/drawing/2014/main" id="{6BC32CDA-0FE5-804C-E6CA-B2616BA16B98}"/>
              </a:ext>
            </a:extLst>
          </p:cNvPr>
          <p:cNvSpPr/>
          <p:nvPr/>
        </p:nvSpPr>
        <p:spPr>
          <a:xfrm>
            <a:off x="2649894" y="3116424"/>
            <a:ext cx="2230016" cy="1352939"/>
          </a:xfrm>
          <a:prstGeom prst="ellipse">
            <a:avLst/>
          </a:prstGeom>
          <a:solidFill>
            <a:srgbClr val="FFC0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asellaDiTesto 6">
            <a:extLst>
              <a:ext uri="{FF2B5EF4-FFF2-40B4-BE49-F238E27FC236}">
                <a16:creationId xmlns:a16="http://schemas.microsoft.com/office/drawing/2014/main" id="{A873E87C-75E8-89C5-AE57-3B37C21337EF}"/>
              </a:ext>
            </a:extLst>
          </p:cNvPr>
          <p:cNvSpPr txBox="1"/>
          <p:nvPr/>
        </p:nvSpPr>
        <p:spPr>
          <a:xfrm>
            <a:off x="3666931" y="1772816"/>
            <a:ext cx="216470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Mondo giudaico</a:t>
            </a:r>
          </a:p>
        </p:txBody>
      </p:sp>
      <p:sp>
        <p:nvSpPr>
          <p:cNvPr id="8" name="CasellaDiTesto 7">
            <a:extLst>
              <a:ext uri="{FF2B5EF4-FFF2-40B4-BE49-F238E27FC236}">
                <a16:creationId xmlns:a16="http://schemas.microsoft.com/office/drawing/2014/main" id="{5C00FB72-EB08-879C-3F54-918BE9673BF9}"/>
              </a:ext>
            </a:extLst>
          </p:cNvPr>
          <p:cNvSpPr txBox="1"/>
          <p:nvPr/>
        </p:nvSpPr>
        <p:spPr>
          <a:xfrm>
            <a:off x="2957804" y="3429000"/>
            <a:ext cx="107302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rPr>
              <a:t>Seguaci di Gesù</a:t>
            </a:r>
          </a:p>
        </p:txBody>
      </p:sp>
    </p:spTree>
    <p:extLst>
      <p:ext uri="{BB962C8B-B14F-4D97-AF65-F5344CB8AC3E}">
        <p14:creationId xmlns:p14="http://schemas.microsoft.com/office/powerpoint/2010/main" val="50135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p:txBody>
          <a:bodyPr/>
          <a:lstStyle/>
          <a:p>
            <a:endParaRPr lang="it-IT" dirty="0"/>
          </a:p>
          <a:p>
            <a:endParaRPr lang="it-IT" dirty="0"/>
          </a:p>
          <a:p>
            <a:endParaRPr lang="it-IT" dirty="0"/>
          </a:p>
          <a:p>
            <a:endParaRPr lang="it-IT" dirty="0"/>
          </a:p>
        </p:txBody>
      </p:sp>
      <p:sp>
        <p:nvSpPr>
          <p:cNvPr id="3" name="CasellaDiTesto 2"/>
          <p:cNvSpPr txBox="1"/>
          <p:nvPr/>
        </p:nvSpPr>
        <p:spPr>
          <a:xfrm>
            <a:off x="5649686" y="1308620"/>
            <a:ext cx="6542314" cy="3539430"/>
          </a:xfrm>
          <a:prstGeom prst="rect">
            <a:avLst/>
          </a:prstGeom>
          <a:solidFill>
            <a:srgbClr val="FFC000"/>
          </a:solidFill>
        </p:spPr>
        <p:txBody>
          <a:bodyPr wrap="square" rtlCol="0">
            <a:spAutoFit/>
          </a:bodyPr>
          <a:lstStyle/>
          <a:p>
            <a:pPr marL="571500" indent="-571500">
              <a:buFont typeface="Arial" panose="020B0604020202020204" pitchFamily="34" charset="0"/>
              <a:buChar char="•"/>
            </a:pPr>
            <a:r>
              <a:rPr lang="it-IT" sz="2800" dirty="0">
                <a:solidFill>
                  <a:prstClr val="black"/>
                </a:solidFill>
              </a:rPr>
              <a:t>Ci sono tensioni nella prima comunità?</a:t>
            </a:r>
          </a:p>
          <a:p>
            <a:pPr marL="571500" indent="-571500">
              <a:buFont typeface="Arial" panose="020B0604020202020204" pitchFamily="34" charset="0"/>
              <a:buChar char="•"/>
            </a:pPr>
            <a:r>
              <a:rPr lang="it-IT" sz="2800" dirty="0">
                <a:solidFill>
                  <a:prstClr val="black"/>
                </a:solidFill>
              </a:rPr>
              <a:t>Chi sono gli Ebrei e gli Ellenisti?</a:t>
            </a:r>
          </a:p>
          <a:p>
            <a:pPr marL="571500" indent="-571500">
              <a:buFont typeface="Arial" panose="020B0604020202020204" pitchFamily="34" charset="0"/>
              <a:buChar char="•"/>
            </a:pPr>
            <a:endParaRPr lang="it-IT" sz="2800" dirty="0">
              <a:solidFill>
                <a:prstClr val="black"/>
              </a:solidFill>
            </a:endParaRPr>
          </a:p>
          <a:p>
            <a:pPr marL="571500" indent="-571500">
              <a:buFont typeface="Arial" panose="020B0604020202020204" pitchFamily="34" charset="0"/>
              <a:buChar char="•"/>
            </a:pPr>
            <a:r>
              <a:rPr lang="it-IT" sz="2800" dirty="0">
                <a:solidFill>
                  <a:prstClr val="black"/>
                </a:solidFill>
              </a:rPr>
              <a:t>Un’altra storia della prima comunità? </a:t>
            </a:r>
          </a:p>
          <a:p>
            <a:pPr marL="571500" indent="-571500">
              <a:buFont typeface="Arial" panose="020B0604020202020204" pitchFamily="34" charset="0"/>
              <a:buChar char="•"/>
            </a:pPr>
            <a:r>
              <a:rPr lang="it-IT" sz="2800" dirty="0">
                <a:solidFill>
                  <a:prstClr val="black"/>
                </a:solidFill>
              </a:rPr>
              <a:t>Prima comunità o prime comunità?</a:t>
            </a:r>
          </a:p>
        </p:txBody>
      </p:sp>
      <p:sp>
        <p:nvSpPr>
          <p:cNvPr id="7" name="Titolo 6"/>
          <p:cNvSpPr>
            <a:spLocks noGrp="1"/>
          </p:cNvSpPr>
          <p:nvPr>
            <p:ph type="title"/>
          </p:nvPr>
        </p:nvSpPr>
        <p:spPr>
          <a:xfrm>
            <a:off x="4343400" y="169238"/>
            <a:ext cx="7548307" cy="1110922"/>
          </a:xfrm>
          <a:solidFill>
            <a:srgbClr val="FFC000"/>
          </a:solidFill>
        </p:spPr>
        <p:txBody>
          <a:bodyPr>
            <a:normAutofit/>
          </a:bodyPr>
          <a:lstStyle/>
          <a:p>
            <a:r>
              <a:rPr lang="it-IT" dirty="0"/>
              <a:t>La complessa realtà dei seguaci di Gesù a Gerusalemme</a:t>
            </a:r>
          </a:p>
        </p:txBody>
      </p:sp>
      <p:pic>
        <p:nvPicPr>
          <p:cNvPr id="2" name="Immagine 1"/>
          <p:cNvPicPr>
            <a:picLocks noChangeAspect="1"/>
          </p:cNvPicPr>
          <p:nvPr/>
        </p:nvPicPr>
        <p:blipFill>
          <a:blip r:embed="rId2"/>
          <a:stretch>
            <a:fillRect/>
          </a:stretch>
        </p:blipFill>
        <p:spPr>
          <a:xfrm>
            <a:off x="1430888" y="1462461"/>
            <a:ext cx="4218798" cy="5102794"/>
          </a:xfrm>
          <a:prstGeom prst="rect">
            <a:avLst/>
          </a:prstGeom>
        </p:spPr>
      </p:pic>
    </p:spTree>
    <p:extLst>
      <p:ext uri="{BB962C8B-B14F-4D97-AF65-F5344CB8AC3E}">
        <p14:creationId xmlns:p14="http://schemas.microsoft.com/office/powerpoint/2010/main" val="3284655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0" y="517525"/>
            <a:ext cx="12192000" cy="6340475"/>
          </a:xfrm>
          <a:ln w="38100">
            <a:solidFill>
              <a:srgbClr val="FFC000"/>
            </a:solidFill>
            <a:miter lim="800000"/>
            <a:headEnd/>
            <a:tailEnd/>
          </a:ln>
        </p:spPr>
        <p:txBody>
          <a:bodyPr>
            <a:normAutofit lnSpcReduction="10000"/>
          </a:bodyPr>
          <a:lstStyle/>
          <a:p>
            <a:pPr marL="0" indent="0" eaLnBrk="1" hangingPunct="1">
              <a:lnSpc>
                <a:spcPct val="100000"/>
              </a:lnSpc>
              <a:buFont typeface="Wingdings" panose="05000000000000000000" pitchFamily="2" charset="2"/>
              <a:buNone/>
            </a:pPr>
            <a:r>
              <a:rPr lang="it-IT" altLang="it-IT" dirty="0"/>
              <a:t>In quei giorni, aumentando il numero dei discepoli, quelli di lingua greca mormorarono contro quelli di lingua ebraica perché, nell’assistenza quotidiana, venivano trascurate le loro vedove. Allora i Dodici convocarono il gruppo dei discepoli e dissero: «Non è giusto che noi lasciamo da parte la parola di Dio per servire alle mense. Dunque, fratelli, cercate fra voi sette uomini di buona reputazione, pieni di Spirito e di sapienza, ai quali affideremo questo incarico. Noi, invece, ci dedicheremo alla preghiera e al servizio della Parola». Piacque questa proposta a tutto il gruppo e scelsero Stefano, uomo pieno di fede e di Spirito Santo, Filippo, </a:t>
            </a:r>
            <a:r>
              <a:rPr lang="it-IT" altLang="it-IT" dirty="0" err="1"/>
              <a:t>Pròcoro</a:t>
            </a:r>
            <a:r>
              <a:rPr lang="it-IT" altLang="it-IT" dirty="0"/>
              <a:t>, </a:t>
            </a:r>
            <a:r>
              <a:rPr lang="it-IT" altLang="it-IT" dirty="0" err="1"/>
              <a:t>Nicànore</a:t>
            </a:r>
            <a:r>
              <a:rPr lang="it-IT" altLang="it-IT" dirty="0"/>
              <a:t>, Timone, </a:t>
            </a:r>
            <a:r>
              <a:rPr lang="it-IT" altLang="it-IT" dirty="0" err="1"/>
              <a:t>Parmenàs</a:t>
            </a:r>
            <a:r>
              <a:rPr lang="it-IT" altLang="it-IT" dirty="0"/>
              <a:t> e Nicola, un </a:t>
            </a:r>
            <a:r>
              <a:rPr lang="it-IT" altLang="it-IT" dirty="0" err="1"/>
              <a:t>prosèlito</a:t>
            </a:r>
            <a:r>
              <a:rPr lang="it-IT" altLang="it-IT" dirty="0"/>
              <a:t> di </a:t>
            </a:r>
            <a:r>
              <a:rPr lang="it-IT" altLang="it-IT" dirty="0" err="1"/>
              <a:t>Antiòchia</a:t>
            </a:r>
            <a:r>
              <a:rPr lang="it-IT" altLang="it-IT" dirty="0"/>
              <a:t>. Li presentarono agli apostoli e, dopo aver pregato, imposero loro le mani.</a:t>
            </a:r>
            <a:r>
              <a:rPr lang="it-IT" altLang="it-IT" sz="1800" dirty="0"/>
              <a:t> </a:t>
            </a:r>
          </a:p>
          <a:p>
            <a:pPr marL="0" indent="0" eaLnBrk="1" hangingPunct="1">
              <a:lnSpc>
                <a:spcPct val="100000"/>
              </a:lnSpc>
              <a:buFont typeface="Wingdings" panose="05000000000000000000" pitchFamily="2" charset="2"/>
              <a:buNone/>
            </a:pPr>
            <a:endParaRPr lang="it-IT" altLang="it-IT" sz="1800" dirty="0"/>
          </a:p>
          <a:p>
            <a:pPr marL="0" indent="0" eaLnBrk="1" hangingPunct="1">
              <a:lnSpc>
                <a:spcPct val="100000"/>
              </a:lnSpc>
              <a:buFont typeface="Wingdings" panose="05000000000000000000" pitchFamily="2" charset="2"/>
              <a:buNone/>
            </a:pPr>
            <a:r>
              <a:rPr lang="it-IT" altLang="it-IT" sz="2400" dirty="0">
                <a:latin typeface="Times New Roman" panose="02020603050405020304" pitchFamily="18" charset="0"/>
                <a:cs typeface="Times New Roman" panose="02020603050405020304" pitchFamily="18" charset="0"/>
              </a:rPr>
              <a:t>ΕΝ ΔΕ ΤΑΙΣ ΗΜΕΡΑΙΣ τα</a:t>
            </a:r>
            <a:r>
              <a:rPr lang="it-IT" altLang="it-IT" sz="2400" dirty="0" err="1">
                <a:latin typeface="Times New Roman" panose="02020603050405020304" pitchFamily="18" charset="0"/>
                <a:cs typeface="Times New Roman" panose="02020603050405020304" pitchFamily="18" charset="0"/>
              </a:rPr>
              <a:t>ύτ</a:t>
            </a:r>
            <a:r>
              <a:rPr lang="it-IT" altLang="it-IT" sz="2400" dirty="0">
                <a:latin typeface="Times New Roman" panose="02020603050405020304" pitchFamily="18" charset="0"/>
                <a:cs typeface="Times New Roman" panose="02020603050405020304" pitchFamily="18" charset="0"/>
              </a:rPr>
              <a:t>αις πληθυνόντων τῶν μαθητῶν ἐγένετο </a:t>
            </a:r>
            <a:r>
              <a:rPr lang="it-IT" altLang="it-IT" sz="2400" u="sng" dirty="0">
                <a:latin typeface="Times New Roman" panose="02020603050405020304" pitchFamily="18" charset="0"/>
                <a:cs typeface="Times New Roman" panose="02020603050405020304" pitchFamily="18" charset="0"/>
              </a:rPr>
              <a:t>γογγυσμὸς τῶν Ἑλληνιστῶν πρὸς τοὺς Ἐβραίους</a:t>
            </a:r>
            <a:r>
              <a:rPr lang="it-IT" altLang="it-IT" sz="2400" dirty="0">
                <a:latin typeface="Times New Roman" panose="02020603050405020304" pitchFamily="18" charset="0"/>
                <a:cs typeface="Times New Roman" panose="02020603050405020304" pitchFamily="18" charset="0"/>
              </a:rPr>
              <a:t> ὅτι παρεθεωροῦντο ἐν τῇ διακονίᾳ τῇ καθημερινῇ αἱ χῆραι αὐτῶν. π</a:t>
            </a:r>
            <a:r>
              <a:rPr lang="it-IT" altLang="it-IT" sz="2400" dirty="0" err="1">
                <a:latin typeface="Times New Roman" panose="02020603050405020304" pitchFamily="18" charset="0"/>
                <a:cs typeface="Times New Roman" panose="02020603050405020304" pitchFamily="18" charset="0"/>
              </a:rPr>
              <a:t>ροσκ</a:t>
            </a:r>
            <a:r>
              <a:rPr lang="it-IT" altLang="it-IT" sz="2400" dirty="0">
                <a:latin typeface="Times New Roman" panose="02020603050405020304" pitchFamily="18" charset="0"/>
                <a:cs typeface="Times New Roman" panose="02020603050405020304" pitchFamily="18" charset="0"/>
              </a:rPr>
              <a:t>αλεσάμενοι δὲ οἱ δώδεκα τὸ πλῆθος τῶν μαθητῶν εἶπαν Οὐκ ἀρεστόν ἐστιν ἡμᾶς καταλείψαντας τὸν λόγον τοῦ θεοῦ διακονεῖν τραπέζαις:  ἐπισκέψασθε δέ, ἀδελφοί, ἄνδρας ἐξ ὑμῶν μαρτυρουμένους ἑπτὰ πλήρεις πνεύματος καὶ σοφίας, οὓς καταστήσομεν ἐπὶ τῆς χρείας ταύτης: ἡμεῖς δὲ τῇ προσευχῇ καὶ τῇ διακονίᾳ τοῦ λόγου προσκαρτερήσομεν. καὶ </a:t>
            </a:r>
            <a:r>
              <a:rPr lang="it-IT" altLang="it-IT" sz="2400" dirty="0" err="1">
                <a:latin typeface="Times New Roman" panose="02020603050405020304" pitchFamily="18" charset="0"/>
                <a:cs typeface="Times New Roman" panose="02020603050405020304" pitchFamily="18" charset="0"/>
              </a:rPr>
              <a:t>ἤρεσεν</a:t>
            </a:r>
            <a:r>
              <a:rPr lang="it-IT" altLang="it-IT" sz="2400" dirty="0">
                <a:latin typeface="Times New Roman" panose="02020603050405020304" pitchFamily="18" charset="0"/>
                <a:cs typeface="Times New Roman" panose="02020603050405020304" pitchFamily="18" charset="0"/>
              </a:rPr>
              <a:t> ὁ </a:t>
            </a:r>
            <a:r>
              <a:rPr lang="it-IT" altLang="it-IT" sz="2400" dirty="0" err="1">
                <a:latin typeface="Times New Roman" panose="02020603050405020304" pitchFamily="18" charset="0"/>
                <a:cs typeface="Times New Roman" panose="02020603050405020304" pitchFamily="18" charset="0"/>
              </a:rPr>
              <a:t>λόγος</a:t>
            </a:r>
            <a:r>
              <a:rPr lang="it-IT" altLang="it-IT" sz="2400" dirty="0">
                <a:latin typeface="Times New Roman" panose="02020603050405020304" pitchFamily="18" charset="0"/>
                <a:cs typeface="Times New Roman" panose="02020603050405020304" pitchFamily="18" charset="0"/>
              </a:rPr>
              <a:t> </a:t>
            </a:r>
            <a:r>
              <a:rPr lang="it-IT" altLang="it-IT" sz="2400" dirty="0" err="1">
                <a:latin typeface="Times New Roman" panose="02020603050405020304" pitchFamily="18" charset="0"/>
                <a:cs typeface="Times New Roman" panose="02020603050405020304" pitchFamily="18" charset="0"/>
              </a:rPr>
              <a:t>ἐνώ</a:t>
            </a:r>
            <a:r>
              <a:rPr lang="it-IT" altLang="it-IT" sz="2400" dirty="0">
                <a:latin typeface="Times New Roman" panose="02020603050405020304" pitchFamily="18" charset="0"/>
                <a:cs typeface="Times New Roman" panose="02020603050405020304" pitchFamily="18" charset="0"/>
              </a:rPr>
              <a:t>πιον παντὸς τοῦ πλήθους, καὶ ἐξελέξαντο Στέφανον, ἄνδρα πλήρη πίστεως καὶ πνεύματος ἁγίου, καὶ Φίλιππον καὶ Πρόχορον καὶ Νικάνορα καὶ Τίμωνα καὶ Παρμενᾶν καὶ Νικόλαον προσήλυτον Ἀντιοχέα, οὓς ἔστησαν ἐνώπιον τῶν ἀποστόλων, καὶ προσευξάμενοι ἐπέθηκαν αὐτοῖς τὰς χεῖρας.</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a:t>Atti 6, 1-6: Ebrei ed Ellenisti</a:t>
            </a:r>
          </a:p>
        </p:txBody>
      </p:sp>
    </p:spTree>
    <p:extLst>
      <p:ext uri="{BB962C8B-B14F-4D97-AF65-F5344CB8AC3E}">
        <p14:creationId xmlns:p14="http://schemas.microsoft.com/office/powerpoint/2010/main" val="3299469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0" y="517525"/>
            <a:ext cx="12192000" cy="6340475"/>
          </a:xfrm>
          <a:ln w="38100">
            <a:solidFill>
              <a:srgbClr val="FFC000"/>
            </a:solidFill>
            <a:miter lim="800000"/>
            <a:headEnd/>
            <a:tailEnd/>
          </a:ln>
        </p:spPr>
        <p:txBody>
          <a:bodyPr>
            <a:normAutofit lnSpcReduction="10000"/>
          </a:bodyPr>
          <a:lstStyle/>
          <a:p>
            <a:pPr marL="0" indent="0" eaLnBrk="1" hangingPunct="1">
              <a:lnSpc>
                <a:spcPct val="100000"/>
              </a:lnSpc>
              <a:buFont typeface="Wingdings" panose="05000000000000000000" pitchFamily="2" charset="2"/>
              <a:buNone/>
            </a:pPr>
            <a:r>
              <a:rPr lang="it-IT" altLang="it-IT" dirty="0"/>
              <a:t>In quei giorni, </a:t>
            </a:r>
            <a:r>
              <a:rPr lang="it-IT" altLang="it-IT" u="sng" dirty="0"/>
              <a:t>aumentando il numero </a:t>
            </a:r>
            <a:r>
              <a:rPr lang="it-IT" altLang="it-IT" dirty="0"/>
              <a:t>dei </a:t>
            </a:r>
            <a:r>
              <a:rPr lang="it-IT" altLang="it-IT" dirty="0">
                <a:solidFill>
                  <a:srgbClr val="C00000"/>
                </a:solidFill>
              </a:rPr>
              <a:t>discepoli</a:t>
            </a:r>
            <a:r>
              <a:rPr lang="it-IT" altLang="it-IT" dirty="0"/>
              <a:t>, </a:t>
            </a:r>
            <a:r>
              <a:rPr lang="it-IT" altLang="it-IT" i="1" cap="small" dirty="0"/>
              <a:t>quelli di lingua greca </a:t>
            </a:r>
            <a:r>
              <a:rPr lang="it-IT" altLang="it-IT" i="1" dirty="0"/>
              <a:t>mormorarono contro </a:t>
            </a:r>
            <a:r>
              <a:rPr lang="it-IT" altLang="it-IT" i="1" cap="small" dirty="0"/>
              <a:t>quelli di lingua ebraica</a:t>
            </a:r>
            <a:r>
              <a:rPr lang="it-IT" altLang="it-IT" dirty="0"/>
              <a:t> </a:t>
            </a:r>
            <a:r>
              <a:rPr lang="it-IT" altLang="it-IT" i="1" dirty="0"/>
              <a:t>perché, nell’assistenza quotidiana, venivano trascurate le loro </a:t>
            </a:r>
            <a:r>
              <a:rPr lang="it-IT" altLang="it-IT" i="1" dirty="0">
                <a:solidFill>
                  <a:srgbClr val="C00000"/>
                </a:solidFill>
              </a:rPr>
              <a:t>vedove</a:t>
            </a:r>
            <a:r>
              <a:rPr lang="it-IT" altLang="it-IT" dirty="0"/>
              <a:t>. Allora i </a:t>
            </a:r>
            <a:r>
              <a:rPr lang="it-IT" altLang="it-IT" dirty="0">
                <a:solidFill>
                  <a:srgbClr val="C00000"/>
                </a:solidFill>
              </a:rPr>
              <a:t>Dodici</a:t>
            </a:r>
            <a:r>
              <a:rPr lang="it-IT" altLang="it-IT" dirty="0"/>
              <a:t> convocarono il gruppo dei </a:t>
            </a:r>
            <a:r>
              <a:rPr lang="it-IT" altLang="it-IT" dirty="0">
                <a:solidFill>
                  <a:srgbClr val="C00000"/>
                </a:solidFill>
              </a:rPr>
              <a:t>discepoli</a:t>
            </a:r>
            <a:r>
              <a:rPr lang="it-IT" altLang="it-IT" dirty="0"/>
              <a:t> e dissero: «Non è giusto che </a:t>
            </a:r>
            <a:r>
              <a:rPr lang="it-IT" altLang="it-IT" dirty="0">
                <a:solidFill>
                  <a:srgbClr val="C00000"/>
                </a:solidFill>
              </a:rPr>
              <a:t>noi</a:t>
            </a:r>
            <a:r>
              <a:rPr lang="it-IT" altLang="it-IT" dirty="0"/>
              <a:t> lasciamo da parte la parola di Dio per servire alle mense. Dunque, fratelli, cercate fra </a:t>
            </a:r>
            <a:r>
              <a:rPr lang="it-IT" altLang="it-IT" dirty="0">
                <a:solidFill>
                  <a:srgbClr val="C00000"/>
                </a:solidFill>
              </a:rPr>
              <a:t>voi</a:t>
            </a:r>
            <a:r>
              <a:rPr lang="it-IT" altLang="it-IT" dirty="0"/>
              <a:t> </a:t>
            </a:r>
            <a:r>
              <a:rPr lang="it-IT" altLang="it-IT" dirty="0">
                <a:solidFill>
                  <a:srgbClr val="C00000"/>
                </a:solidFill>
              </a:rPr>
              <a:t>sette uomini </a:t>
            </a:r>
            <a:r>
              <a:rPr lang="it-IT" altLang="it-IT" dirty="0"/>
              <a:t>di buona reputazione, pieni di Spirito e di sapienza, ai quali affideremo questo incarico. Noi, invece, ci dedicheremo alla preghiera e al servizio della Parola». Piacque questa proposta </a:t>
            </a:r>
            <a:r>
              <a:rPr lang="it-IT" altLang="it-IT" dirty="0">
                <a:solidFill>
                  <a:srgbClr val="C00000"/>
                </a:solidFill>
              </a:rPr>
              <a:t>a tutto il gruppo </a:t>
            </a:r>
            <a:r>
              <a:rPr lang="it-IT" altLang="it-IT" dirty="0"/>
              <a:t>e scelsero Stefano, uomo pieno di fede e di Spirito Santo, Filippo, </a:t>
            </a:r>
            <a:r>
              <a:rPr lang="it-IT" altLang="it-IT" dirty="0" err="1"/>
              <a:t>Pròcoro</a:t>
            </a:r>
            <a:r>
              <a:rPr lang="it-IT" altLang="it-IT" dirty="0"/>
              <a:t>, </a:t>
            </a:r>
            <a:r>
              <a:rPr lang="it-IT" altLang="it-IT" dirty="0" err="1"/>
              <a:t>Nicànore</a:t>
            </a:r>
            <a:r>
              <a:rPr lang="it-IT" altLang="it-IT" dirty="0"/>
              <a:t>, Timone, </a:t>
            </a:r>
            <a:r>
              <a:rPr lang="it-IT" altLang="it-IT" dirty="0" err="1"/>
              <a:t>Parmenàs</a:t>
            </a:r>
            <a:r>
              <a:rPr lang="it-IT" altLang="it-IT" dirty="0"/>
              <a:t> e Nicola, un </a:t>
            </a:r>
            <a:r>
              <a:rPr lang="it-IT" altLang="it-IT" dirty="0" err="1"/>
              <a:t>prosèlito</a:t>
            </a:r>
            <a:r>
              <a:rPr lang="it-IT" altLang="it-IT" dirty="0"/>
              <a:t> di </a:t>
            </a:r>
            <a:r>
              <a:rPr lang="it-IT" altLang="it-IT" dirty="0" err="1"/>
              <a:t>Antiòchia</a:t>
            </a:r>
            <a:r>
              <a:rPr lang="it-IT" altLang="it-IT" dirty="0"/>
              <a:t>. Li presentarono agli </a:t>
            </a:r>
            <a:r>
              <a:rPr lang="it-IT" altLang="it-IT" dirty="0">
                <a:solidFill>
                  <a:srgbClr val="C00000"/>
                </a:solidFill>
              </a:rPr>
              <a:t>apostoli</a:t>
            </a:r>
            <a:r>
              <a:rPr lang="it-IT" altLang="it-IT" dirty="0"/>
              <a:t> e, dopo aver pregato, imposero loro le mani.</a:t>
            </a:r>
            <a:r>
              <a:rPr lang="it-IT" altLang="it-IT" sz="1800" dirty="0"/>
              <a:t> </a:t>
            </a:r>
          </a:p>
          <a:p>
            <a:pPr marL="0" indent="0" eaLnBrk="1" hangingPunct="1">
              <a:lnSpc>
                <a:spcPct val="100000"/>
              </a:lnSpc>
              <a:buFont typeface="Wingdings" panose="05000000000000000000" pitchFamily="2" charset="2"/>
              <a:buNone/>
            </a:pPr>
            <a:endParaRPr lang="it-IT" altLang="it-IT" sz="1800" dirty="0"/>
          </a:p>
          <a:p>
            <a:pPr marL="0" indent="0" eaLnBrk="1" hangingPunct="1">
              <a:lnSpc>
                <a:spcPct val="100000"/>
              </a:lnSpc>
              <a:buFont typeface="Wingdings" panose="05000000000000000000" pitchFamily="2" charset="2"/>
              <a:buNone/>
            </a:pPr>
            <a:r>
              <a:rPr lang="it-IT" altLang="it-IT" sz="2400" dirty="0">
                <a:latin typeface="Times New Roman" panose="02020603050405020304" pitchFamily="18" charset="0"/>
                <a:cs typeface="Times New Roman" panose="02020603050405020304" pitchFamily="18" charset="0"/>
              </a:rPr>
              <a:t>ΕΝ ΔΕ ΤΑΙΣ ΗΜΕΡΑΙΣ τα</a:t>
            </a:r>
            <a:r>
              <a:rPr lang="it-IT" altLang="it-IT" sz="2400" dirty="0" err="1">
                <a:latin typeface="Times New Roman" panose="02020603050405020304" pitchFamily="18" charset="0"/>
                <a:cs typeface="Times New Roman" panose="02020603050405020304" pitchFamily="18" charset="0"/>
              </a:rPr>
              <a:t>ύτ</a:t>
            </a:r>
            <a:r>
              <a:rPr lang="it-IT" altLang="it-IT" sz="2400" dirty="0">
                <a:latin typeface="Times New Roman" panose="02020603050405020304" pitchFamily="18" charset="0"/>
                <a:cs typeface="Times New Roman" panose="02020603050405020304" pitchFamily="18" charset="0"/>
              </a:rPr>
              <a:t>αις </a:t>
            </a:r>
            <a:r>
              <a:rPr lang="it-IT" altLang="it-IT" sz="2400" u="sng" dirty="0">
                <a:solidFill>
                  <a:srgbClr val="C00000"/>
                </a:solidFill>
                <a:highlight>
                  <a:srgbClr val="FFFF00"/>
                </a:highlight>
                <a:latin typeface="Times New Roman" panose="02020603050405020304" pitchFamily="18" charset="0"/>
                <a:cs typeface="Times New Roman" panose="02020603050405020304" pitchFamily="18" charset="0"/>
              </a:rPr>
              <a:t>πληθυνόντων</a:t>
            </a:r>
            <a:r>
              <a:rPr lang="it-IT" altLang="it-IT" sz="2400" dirty="0">
                <a:solidFill>
                  <a:srgbClr val="C00000"/>
                </a:solidFill>
                <a:highlight>
                  <a:srgbClr val="FFFF00"/>
                </a:highlight>
                <a:latin typeface="Times New Roman" panose="02020603050405020304" pitchFamily="18" charset="0"/>
                <a:cs typeface="Times New Roman" panose="02020603050405020304" pitchFamily="18" charset="0"/>
              </a:rPr>
              <a:t> τῶν μαθητῶν </a:t>
            </a:r>
            <a:r>
              <a:rPr lang="it-IT" altLang="it-IT" sz="2400" dirty="0">
                <a:latin typeface="Times New Roman" panose="02020603050405020304" pitchFamily="18" charset="0"/>
                <a:cs typeface="Times New Roman" panose="02020603050405020304" pitchFamily="18" charset="0"/>
              </a:rPr>
              <a:t>ἐγένετο </a:t>
            </a:r>
            <a:r>
              <a:rPr lang="it-IT" altLang="it-IT" sz="2400" u="sng" dirty="0">
                <a:latin typeface="Times New Roman" panose="02020603050405020304" pitchFamily="18" charset="0"/>
                <a:cs typeface="Times New Roman" panose="02020603050405020304" pitchFamily="18" charset="0"/>
              </a:rPr>
              <a:t>γογγυσμὸς </a:t>
            </a:r>
            <a:r>
              <a:rPr lang="it-IT" altLang="it-IT" sz="2400" u="sng" dirty="0">
                <a:highlight>
                  <a:srgbClr val="00FF00"/>
                </a:highlight>
                <a:latin typeface="Times New Roman" panose="02020603050405020304" pitchFamily="18" charset="0"/>
                <a:cs typeface="Times New Roman" panose="02020603050405020304" pitchFamily="18" charset="0"/>
              </a:rPr>
              <a:t>τῶν Ἑλληνιστῶν </a:t>
            </a:r>
            <a:r>
              <a:rPr lang="it-IT" altLang="it-IT" sz="2400" u="sng" dirty="0">
                <a:highlight>
                  <a:srgbClr val="FF00FF"/>
                </a:highlight>
                <a:latin typeface="Times New Roman" panose="02020603050405020304" pitchFamily="18" charset="0"/>
                <a:cs typeface="Times New Roman" panose="02020603050405020304" pitchFamily="18" charset="0"/>
              </a:rPr>
              <a:t>πρὸς τοὺς Ἐβραίους</a:t>
            </a:r>
            <a:r>
              <a:rPr lang="it-IT" altLang="it-IT" sz="2400" dirty="0">
                <a:highlight>
                  <a:srgbClr val="FF00FF"/>
                </a:highlight>
                <a:latin typeface="Times New Roman" panose="02020603050405020304" pitchFamily="18" charset="0"/>
                <a:cs typeface="Times New Roman" panose="02020603050405020304" pitchFamily="18" charset="0"/>
              </a:rPr>
              <a:t> </a:t>
            </a:r>
            <a:r>
              <a:rPr lang="it-IT" altLang="it-IT" sz="2400" dirty="0">
                <a:latin typeface="Times New Roman" panose="02020603050405020304" pitchFamily="18" charset="0"/>
                <a:cs typeface="Times New Roman" panose="02020603050405020304" pitchFamily="18" charset="0"/>
              </a:rPr>
              <a:t>ὅτι παρεθεωροῦντο ἐν τῇ διακονίᾳ τῇ καθημερινῇ αἱ χῆραι αὐτῶν. π</a:t>
            </a:r>
            <a:r>
              <a:rPr lang="it-IT" altLang="it-IT" sz="2400" dirty="0" err="1">
                <a:latin typeface="Times New Roman" panose="02020603050405020304" pitchFamily="18" charset="0"/>
                <a:cs typeface="Times New Roman" panose="02020603050405020304" pitchFamily="18" charset="0"/>
              </a:rPr>
              <a:t>ροσκ</a:t>
            </a:r>
            <a:r>
              <a:rPr lang="it-IT" altLang="it-IT" sz="2400" dirty="0">
                <a:latin typeface="Times New Roman" panose="02020603050405020304" pitchFamily="18" charset="0"/>
                <a:cs typeface="Times New Roman" panose="02020603050405020304" pitchFamily="18" charset="0"/>
              </a:rPr>
              <a:t>αλεσάμενοι δὲ </a:t>
            </a:r>
            <a:r>
              <a:rPr lang="it-IT" altLang="it-IT" sz="2400" dirty="0">
                <a:highlight>
                  <a:srgbClr val="00FFFF"/>
                </a:highlight>
                <a:latin typeface="Times New Roman" panose="02020603050405020304" pitchFamily="18" charset="0"/>
                <a:cs typeface="Times New Roman" panose="02020603050405020304" pitchFamily="18" charset="0"/>
              </a:rPr>
              <a:t>οἱ δώδεκα </a:t>
            </a:r>
            <a:r>
              <a:rPr lang="it-IT" altLang="it-IT" sz="2400" dirty="0">
                <a:solidFill>
                  <a:srgbClr val="C00000"/>
                </a:solidFill>
                <a:highlight>
                  <a:srgbClr val="FFFF00"/>
                </a:highlight>
                <a:latin typeface="Times New Roman" panose="02020603050405020304" pitchFamily="18" charset="0"/>
                <a:cs typeface="Times New Roman" panose="02020603050405020304" pitchFamily="18" charset="0"/>
              </a:rPr>
              <a:t>τὸ πλῆθος τῶν μαθητῶν </a:t>
            </a:r>
            <a:r>
              <a:rPr lang="it-IT" altLang="it-IT" sz="2400" dirty="0">
                <a:latin typeface="Times New Roman" panose="02020603050405020304" pitchFamily="18" charset="0"/>
                <a:cs typeface="Times New Roman" panose="02020603050405020304" pitchFamily="18" charset="0"/>
              </a:rPr>
              <a:t>εἶπαν Οὐκ ἀρεστόν ἐστιν ἡμᾶς καταλείψαντας τὸν λόγον τοῦ θεοῦ διακονεῖν τραπέζαις:  ἐπισκέψασθε δέ, ἀδελφοί, ἄνδρας ἐξ ὑμῶν μαρτυρουμένους </a:t>
            </a:r>
            <a:r>
              <a:rPr lang="it-IT" altLang="it-IT" sz="2400" dirty="0">
                <a:solidFill>
                  <a:srgbClr val="C00000"/>
                </a:solidFill>
                <a:latin typeface="Times New Roman" panose="02020603050405020304" pitchFamily="18" charset="0"/>
                <a:cs typeface="Times New Roman" panose="02020603050405020304" pitchFamily="18" charset="0"/>
              </a:rPr>
              <a:t>ἑπτὰ</a:t>
            </a:r>
            <a:r>
              <a:rPr lang="it-IT" altLang="it-IT" sz="2400" dirty="0">
                <a:latin typeface="Times New Roman" panose="02020603050405020304" pitchFamily="18" charset="0"/>
                <a:cs typeface="Times New Roman" panose="02020603050405020304" pitchFamily="18" charset="0"/>
              </a:rPr>
              <a:t> πλήρεις πνεύματος καὶ σοφίας, οὓς καταστήσομεν ἐπὶ τῆς χρείας ταύτης: </a:t>
            </a:r>
            <a:r>
              <a:rPr lang="it-IT" altLang="it-IT" sz="2400" dirty="0">
                <a:solidFill>
                  <a:srgbClr val="C00000"/>
                </a:solidFill>
                <a:latin typeface="Times New Roman" panose="02020603050405020304" pitchFamily="18" charset="0"/>
                <a:cs typeface="Times New Roman" panose="02020603050405020304" pitchFamily="18" charset="0"/>
              </a:rPr>
              <a:t>ἡμεῖς</a:t>
            </a:r>
            <a:r>
              <a:rPr lang="it-IT" altLang="it-IT" sz="2400" dirty="0">
                <a:latin typeface="Times New Roman" panose="02020603050405020304" pitchFamily="18" charset="0"/>
                <a:cs typeface="Times New Roman" panose="02020603050405020304" pitchFamily="18" charset="0"/>
              </a:rPr>
              <a:t> δὲ τῇ προσευχῇ καὶ τῇ διακονίᾳ τοῦ λόγου προσκαρτερήσομεν. καὶ </a:t>
            </a:r>
            <a:r>
              <a:rPr lang="it-IT" altLang="it-IT" sz="2400" dirty="0" err="1">
                <a:latin typeface="Times New Roman" panose="02020603050405020304" pitchFamily="18" charset="0"/>
                <a:cs typeface="Times New Roman" panose="02020603050405020304" pitchFamily="18" charset="0"/>
              </a:rPr>
              <a:t>ἤρεσεν</a:t>
            </a:r>
            <a:r>
              <a:rPr lang="it-IT" altLang="it-IT" sz="2400" dirty="0">
                <a:latin typeface="Times New Roman" panose="02020603050405020304" pitchFamily="18" charset="0"/>
                <a:cs typeface="Times New Roman" panose="02020603050405020304" pitchFamily="18" charset="0"/>
              </a:rPr>
              <a:t> ὁ </a:t>
            </a:r>
            <a:r>
              <a:rPr lang="it-IT" altLang="it-IT" sz="2400" dirty="0" err="1">
                <a:latin typeface="Times New Roman" panose="02020603050405020304" pitchFamily="18" charset="0"/>
                <a:cs typeface="Times New Roman" panose="02020603050405020304" pitchFamily="18" charset="0"/>
              </a:rPr>
              <a:t>λόγος</a:t>
            </a:r>
            <a:r>
              <a:rPr lang="it-IT" altLang="it-IT" sz="2400" dirty="0">
                <a:latin typeface="Times New Roman" panose="02020603050405020304" pitchFamily="18" charset="0"/>
                <a:cs typeface="Times New Roman" panose="02020603050405020304" pitchFamily="18" charset="0"/>
              </a:rPr>
              <a:t> </a:t>
            </a:r>
            <a:r>
              <a:rPr lang="it-IT" altLang="it-IT" sz="2400" dirty="0" err="1">
                <a:latin typeface="Times New Roman" panose="02020603050405020304" pitchFamily="18" charset="0"/>
                <a:cs typeface="Times New Roman" panose="02020603050405020304" pitchFamily="18" charset="0"/>
              </a:rPr>
              <a:t>ἐνώ</a:t>
            </a:r>
            <a:r>
              <a:rPr lang="it-IT" altLang="it-IT" sz="2400" dirty="0">
                <a:latin typeface="Times New Roman" panose="02020603050405020304" pitchFamily="18" charset="0"/>
                <a:cs typeface="Times New Roman" panose="02020603050405020304" pitchFamily="18" charset="0"/>
              </a:rPr>
              <a:t>πιον παντὸς τοῦ πλήθους, καὶ ἐξελέξαντο Στέφανον, ἄνδρα πλήρη πίστεως καὶ πνεύματος ἁγίου, καὶ Φίλιππον καὶ Πρόχορον καὶ Νικάνορα καὶ Τίμωνα καὶ Παρμενᾶν καὶ Νικόλαον προσήλυτον Ἀντιοχέα, οὓς ἔστησαν ἐνώπιον </a:t>
            </a:r>
            <a:r>
              <a:rPr lang="it-IT" altLang="it-IT" sz="2400" dirty="0">
                <a:solidFill>
                  <a:srgbClr val="C00000"/>
                </a:solidFill>
                <a:highlight>
                  <a:srgbClr val="C0C0C0"/>
                </a:highlight>
                <a:latin typeface="Times New Roman" panose="02020603050405020304" pitchFamily="18" charset="0"/>
                <a:cs typeface="Times New Roman" panose="02020603050405020304" pitchFamily="18" charset="0"/>
              </a:rPr>
              <a:t>τῶν ἀποστόλων</a:t>
            </a:r>
            <a:r>
              <a:rPr lang="it-IT" altLang="it-IT" sz="2400" dirty="0">
                <a:latin typeface="Times New Roman" panose="02020603050405020304" pitchFamily="18" charset="0"/>
                <a:cs typeface="Times New Roman" panose="02020603050405020304" pitchFamily="18" charset="0"/>
              </a:rPr>
              <a:t>, καὶ προσευξάμενοι ἐπέθηκαν αὐτοῖς τὰς χεῖρας.</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1880316" y="0"/>
            <a:ext cx="8397026" cy="461665"/>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dirty="0"/>
              <a:t>Quali e quanti gruppi sono presenti in questo racconto?</a:t>
            </a:r>
          </a:p>
        </p:txBody>
      </p:sp>
    </p:spTree>
    <p:extLst>
      <p:ext uri="{BB962C8B-B14F-4D97-AF65-F5344CB8AC3E}">
        <p14:creationId xmlns:p14="http://schemas.microsoft.com/office/powerpoint/2010/main" val="1283539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fontScale="90000"/>
          </a:bodyPr>
          <a:lstStyle/>
          <a:p>
            <a:r>
              <a:rPr lang="it-IT" dirty="0">
                <a:solidFill>
                  <a:srgbClr val="0070C0"/>
                </a:solidFill>
              </a:rPr>
              <a:t>Quali e quanti gruppi si celano dietro questo racconto?</a:t>
            </a:r>
            <a:endParaRPr lang="it-IT" i="1" dirty="0">
              <a:solidFill>
                <a:srgbClr val="0070C0"/>
              </a:solidFill>
            </a:endParaRPr>
          </a:p>
        </p:txBody>
      </p:sp>
      <p:sp>
        <p:nvSpPr>
          <p:cNvPr id="3" name="Segnaposto contenuto 2"/>
          <p:cNvSpPr>
            <a:spLocks noGrp="1"/>
          </p:cNvSpPr>
          <p:nvPr>
            <p:ph sz="half" idx="1"/>
          </p:nvPr>
        </p:nvSpPr>
        <p:spPr>
          <a:xfrm>
            <a:off x="1069848" y="1392702"/>
            <a:ext cx="10430986" cy="5092074"/>
          </a:xfrm>
          <a:ln w="38100">
            <a:solidFill>
              <a:srgbClr val="FFC000"/>
            </a:solidFill>
          </a:ln>
        </p:spPr>
        <p:txBody>
          <a:bodyPr>
            <a:noAutofit/>
          </a:bodyPr>
          <a:lstStyle/>
          <a:p>
            <a:pPr marL="0" indent="0">
              <a:buNone/>
            </a:pPr>
            <a:endParaRPr lang="it-IT" sz="2400" dirty="0"/>
          </a:p>
          <a:p>
            <a:pPr marL="0" indent="0">
              <a:buNone/>
            </a:pPr>
            <a:r>
              <a:rPr lang="it-IT" sz="2400" dirty="0">
                <a:latin typeface="Times New Roman" panose="02020603050405020304" pitchFamily="18" charset="0"/>
                <a:cs typeface="Times New Roman" panose="02020603050405020304" pitchFamily="18" charset="0"/>
              </a:rPr>
              <a:t>Paolo, </a:t>
            </a:r>
            <a:r>
              <a:rPr lang="it-IT" sz="2400" i="1" dirty="0">
                <a:latin typeface="Times New Roman" panose="02020603050405020304" pitchFamily="18" charset="0"/>
                <a:cs typeface="Times New Roman" panose="02020603050405020304" pitchFamily="18" charset="0"/>
              </a:rPr>
              <a:t>1Cor</a:t>
            </a:r>
            <a:r>
              <a:rPr lang="it-IT" sz="2400" dirty="0">
                <a:latin typeface="Times New Roman" panose="02020603050405020304" pitchFamily="18" charset="0"/>
                <a:cs typeface="Times New Roman" panose="02020603050405020304" pitchFamily="18" charset="0"/>
              </a:rPr>
              <a:t> 15,5-8</a:t>
            </a:r>
          </a:p>
          <a:p>
            <a:pPr marL="0" indent="0">
              <a:buNone/>
            </a:pPr>
            <a:r>
              <a:rPr lang="it-IT" sz="2400" dirty="0">
                <a:latin typeface="Times New Roman" panose="02020603050405020304" pitchFamily="18" charset="0"/>
                <a:cs typeface="Times New Roman" panose="02020603050405020304" pitchFamily="18" charset="0"/>
              </a:rPr>
              <a:t>…Apparve a Cefa e quindi ai Dodici. In seguito apparve a più di cinquecento fratelli in una sola volta: la maggior parte di essi vive ancora, mentre alcuni sono morti. Inoltre apparve a Giacomo, e quindi a tutti gli apostoli (</a:t>
            </a:r>
            <a:r>
              <a:rPr lang="el-GR" sz="2400" dirty="0">
                <a:latin typeface="Times New Roman" panose="02020603050405020304" pitchFamily="18" charset="0"/>
                <a:cs typeface="Times New Roman" panose="02020603050405020304" pitchFamily="18" charset="0"/>
              </a:rPr>
              <a:t>ἔπειτα ὤφθη Ἰακώβῳ, εἶτα τοῖς ἀποστόλοις πᾶσιν</a:t>
            </a:r>
            <a:r>
              <a:rPr lang="it-IT" sz="2400" dirty="0">
                <a:latin typeface="Times New Roman" panose="02020603050405020304" pitchFamily="18" charset="0"/>
                <a:cs typeface="Times New Roman" panose="02020603050405020304" pitchFamily="18" charset="0"/>
              </a:rPr>
              <a:t>).</a:t>
            </a:r>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r>
              <a:rPr lang="el-GR" sz="2400" dirty="0">
                <a:latin typeface="Times New Roman" panose="02020603050405020304" pitchFamily="18" charset="0"/>
                <a:cs typeface="Times New Roman" panose="02020603050405020304" pitchFamily="18" charset="0"/>
              </a:rPr>
              <a:t>παρέδωκα γὰρ ὑμῖν ἐν πρώτοις, ὃ καὶ παρέλαβον, ὅτι Χριστὸς ἀπέθανεν ὑπὲρ τῶν ἁμαρτιῶν ἡμῶν κατὰ τὰς γραφὰς 4καὶ ὅτι ἐτάφη καὶ ὅτι ἐγήγερται τῇ ἡμέρᾳ τῇ τρίτῃ κατὰ τὰς γραφὰς 5καὶ ὅτι ὤφθη </a:t>
            </a:r>
            <a:r>
              <a:rPr lang="el-GR" sz="2400" dirty="0">
                <a:highlight>
                  <a:srgbClr val="00FFFF"/>
                </a:highlight>
                <a:latin typeface="Times New Roman" panose="02020603050405020304" pitchFamily="18" charset="0"/>
                <a:cs typeface="Times New Roman" panose="02020603050405020304" pitchFamily="18" charset="0"/>
              </a:rPr>
              <a:t>Κηφᾷ εἶτα τοῖς δώδεκα</a:t>
            </a:r>
            <a:r>
              <a:rPr lang="el-GR" sz="2400" dirty="0">
                <a:latin typeface="Times New Roman" panose="02020603050405020304" pitchFamily="18" charset="0"/>
                <a:cs typeface="Times New Roman" panose="02020603050405020304" pitchFamily="18" charset="0"/>
              </a:rPr>
              <a:t>· </a:t>
            </a:r>
            <a:r>
              <a:rPr lang="el-GR" sz="2400" dirty="0">
                <a:highlight>
                  <a:srgbClr val="FF0000"/>
                </a:highlight>
                <a:latin typeface="Times New Roman" panose="02020603050405020304" pitchFamily="18" charset="0"/>
                <a:cs typeface="Times New Roman" panose="02020603050405020304" pitchFamily="18" charset="0"/>
              </a:rPr>
              <a:t>6</a:t>
            </a:r>
            <a:r>
              <a:rPr lang="it-IT" sz="2400" dirty="0">
                <a:highlight>
                  <a:srgbClr val="FF0000"/>
                </a:highlight>
                <a:latin typeface="Times New Roman" panose="02020603050405020304" pitchFamily="18" charset="0"/>
                <a:cs typeface="Times New Roman" panose="02020603050405020304" pitchFamily="18" charset="0"/>
              </a:rPr>
              <a:t> </a:t>
            </a:r>
            <a:r>
              <a:rPr lang="el-GR" sz="2400" dirty="0">
                <a:highlight>
                  <a:srgbClr val="FF0000"/>
                </a:highlight>
                <a:latin typeface="Times New Roman" panose="02020603050405020304" pitchFamily="18" charset="0"/>
                <a:cs typeface="Times New Roman" panose="02020603050405020304" pitchFamily="18" charset="0"/>
              </a:rPr>
              <a:t>ἔπειτα ὤφθη ἐπάνω πεντακοσίοις ἀδελφοῖς ἐφάπαξ</a:t>
            </a:r>
            <a:r>
              <a:rPr lang="el-GR" sz="2400" dirty="0">
                <a:latin typeface="Times New Roman" panose="02020603050405020304" pitchFamily="18" charset="0"/>
                <a:cs typeface="Times New Roman" panose="02020603050405020304" pitchFamily="18" charset="0"/>
              </a:rPr>
              <a:t>, ἐξ ὧν οἱ πλείονες μένουσιν ἕως ἄρτι, τινὲς δὲ ἐκοιμήθησαν· 7</a:t>
            </a:r>
            <a:r>
              <a:rPr lang="it-IT" sz="2400" dirty="0">
                <a:latin typeface="Times New Roman" panose="02020603050405020304" pitchFamily="18" charset="0"/>
                <a:cs typeface="Times New Roman" panose="02020603050405020304" pitchFamily="18" charset="0"/>
              </a:rPr>
              <a:t> </a:t>
            </a:r>
            <a:r>
              <a:rPr lang="el-GR" sz="2400" dirty="0">
                <a:highlight>
                  <a:srgbClr val="C0C0C0"/>
                </a:highlight>
                <a:latin typeface="Times New Roman" panose="02020603050405020304" pitchFamily="18" charset="0"/>
                <a:cs typeface="Times New Roman" panose="02020603050405020304" pitchFamily="18" charset="0"/>
              </a:rPr>
              <a:t>ἔπειτα ὤφθη Ἰακώβῳ εἶτα τοῖς ἀποστόλοις πᾶσιν</a:t>
            </a:r>
            <a:r>
              <a:rPr lang="el-GR" sz="2400" dirty="0">
                <a:latin typeface="Times New Roman" panose="02020603050405020304" pitchFamily="18" charset="0"/>
                <a:cs typeface="Times New Roman" panose="02020603050405020304" pitchFamily="18" charset="0"/>
              </a:rPr>
              <a:t>· 8</a:t>
            </a:r>
            <a:r>
              <a:rPr lang="it-IT" sz="2400" dirty="0">
                <a:latin typeface="Times New Roman" panose="02020603050405020304" pitchFamily="18" charset="0"/>
                <a:cs typeface="Times New Roman" panose="02020603050405020304" pitchFamily="18" charset="0"/>
              </a:rPr>
              <a:t> </a:t>
            </a:r>
            <a:r>
              <a:rPr lang="el-GR" sz="2400" dirty="0">
                <a:latin typeface="Times New Roman" panose="02020603050405020304" pitchFamily="18" charset="0"/>
                <a:cs typeface="Times New Roman" panose="02020603050405020304" pitchFamily="18" charset="0"/>
              </a:rPr>
              <a:t>ἔσχατον δὲ πάντων ὡσπερεὶ τῷ ἐκτρώματι ὤφθη κἀμοί.</a:t>
            </a: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p>
          <a:p>
            <a:pPr marL="0" indent="0">
              <a:buNone/>
            </a:pPr>
            <a:endParaRPr lang="it-IT" sz="2400" dirty="0"/>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73378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fontScale="90000"/>
          </a:bodyPr>
          <a:lstStyle/>
          <a:p>
            <a:r>
              <a:rPr lang="it-IT" dirty="0">
                <a:solidFill>
                  <a:srgbClr val="0070C0"/>
                </a:solidFill>
              </a:rPr>
              <a:t>Quali e quanti gruppi si celano dietro questo racconto?</a:t>
            </a:r>
            <a:endParaRPr lang="it-IT" i="1" dirty="0">
              <a:solidFill>
                <a:srgbClr val="0070C0"/>
              </a:solidFill>
            </a:endParaRP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r>
              <a:rPr lang="it-IT" sz="2800" dirty="0">
                <a:latin typeface="Times New Roman" panose="02020603050405020304" pitchFamily="18" charset="0"/>
                <a:cs typeface="Times New Roman" panose="02020603050405020304" pitchFamily="18" charset="0"/>
              </a:rPr>
              <a:t>Paolo (</a:t>
            </a:r>
            <a:r>
              <a:rPr lang="it-IT" sz="2800" i="1" dirty="0">
                <a:latin typeface="Times New Roman" panose="02020603050405020304" pitchFamily="18" charset="0"/>
                <a:cs typeface="Times New Roman" panose="02020603050405020304" pitchFamily="18" charset="0"/>
              </a:rPr>
              <a:t>1Cor 9,1</a:t>
            </a:r>
            <a:r>
              <a:rPr lang="it-IT" sz="2800" dirty="0">
                <a:latin typeface="Times New Roman" panose="02020603050405020304" pitchFamily="18" charset="0"/>
                <a:cs typeface="Times New Roman" panose="02020603050405020304" pitchFamily="18" charset="0"/>
              </a:rPr>
              <a:t>): </a:t>
            </a:r>
          </a:p>
          <a:p>
            <a:pPr marL="0" indent="0">
              <a:buNone/>
            </a:pPr>
            <a:r>
              <a:rPr lang="it-IT" sz="2800" dirty="0">
                <a:latin typeface="Times New Roman" panose="02020603050405020304" pitchFamily="18" charset="0"/>
                <a:cs typeface="Times New Roman" panose="02020603050405020304" pitchFamily="18" charset="0"/>
              </a:rPr>
              <a:t>Non sono forse libero, io? Non sono un apostolo? Non ho veduto Gesù, Signore nostro? E non siete voi la mia opera nel Signore? Anche se non sono apostolo per altri, almeno per voi lo sono; voi siete nel Signore il sigillo del mio apostolato</a:t>
            </a:r>
          </a:p>
          <a:p>
            <a:pPr marL="0" indent="0">
              <a:buNone/>
            </a:pPr>
            <a:endParaRPr lang="it-IT" sz="2800" dirty="0">
              <a:latin typeface="Times New Roman" panose="02020603050405020304" pitchFamily="18" charset="0"/>
              <a:cs typeface="Times New Roman" panose="02020603050405020304" pitchFamily="18" charset="0"/>
            </a:endParaRPr>
          </a:p>
          <a:p>
            <a:pPr marL="0" indent="0">
              <a:buNone/>
            </a:pPr>
            <a:r>
              <a:rPr lang="el-GR" sz="2800" dirty="0">
                <a:latin typeface="Times New Roman" panose="02020603050405020304" pitchFamily="18" charset="0"/>
                <a:cs typeface="Times New Roman" panose="02020603050405020304" pitchFamily="18" charset="0"/>
              </a:rPr>
              <a:t>1Οὐκ εἰμὶ ἐλεύθερος; οὐκ εἰμὶ ἀπόστολος; οὐχὶ Ἰησοῦν τὸν κύριον ἡμῶν ἑόρακα; οὐ τὸ ἔργον μου ὑμεῖς ἐστε ἐν κυρίῳ; 2</a:t>
            </a:r>
            <a:r>
              <a:rPr lang="it-IT"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εἰ ἄλλοις οὐκ εἰμὶ ἀπόστολος, ἀλλά γε ὑμῖν εἰμι· ἡ γὰρ σφραγίς μου τῆς ἀποστολῆς ὑμεῖς ἐστε ἐν κυρίῳ. </a:t>
            </a:r>
            <a:endParaRPr lang="it-IT" sz="2800" dirty="0">
              <a:latin typeface="Times New Roman" panose="02020603050405020304" pitchFamily="18" charset="0"/>
              <a:cs typeface="Times New Roman" panose="02020603050405020304" pitchFamily="18" charset="0"/>
            </a:endParaRPr>
          </a:p>
          <a:p>
            <a:pPr marL="0" indent="0">
              <a:buNone/>
            </a:pPr>
            <a:endParaRPr lang="it-IT" sz="2800" dirty="0">
              <a:latin typeface="Times New Roman" panose="02020603050405020304" pitchFamily="18" charset="0"/>
              <a:cs typeface="Times New Roman" panose="02020603050405020304" pitchFamily="18" charset="0"/>
            </a:endParaRPr>
          </a:p>
          <a:p>
            <a:pPr marL="0" indent="0">
              <a:buNone/>
            </a:pPr>
            <a:endParaRPr lang="it-IT" sz="2800" dirty="0">
              <a:latin typeface="Times New Roman" panose="02020603050405020304" pitchFamily="18" charset="0"/>
              <a:cs typeface="Times New Roman" panose="02020603050405020304" pitchFamily="18" charset="0"/>
            </a:endParaRPr>
          </a:p>
          <a:p>
            <a:endParaRPr lang="it-IT"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6900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FF00"/>
          </a:solidFill>
        </p:spPr>
        <p:txBody>
          <a:bodyPr/>
          <a:lstStyle/>
          <a:p>
            <a:r>
              <a:rPr lang="it-IT" dirty="0"/>
              <a:t>Problemi che emergono…</a:t>
            </a:r>
          </a:p>
        </p:txBody>
      </p:sp>
      <p:sp>
        <p:nvSpPr>
          <p:cNvPr id="3" name="Segnaposto contenuto 2"/>
          <p:cNvSpPr>
            <a:spLocks noGrp="1"/>
          </p:cNvSpPr>
          <p:nvPr>
            <p:ph sz="half" idx="1"/>
          </p:nvPr>
        </p:nvSpPr>
        <p:spPr>
          <a:solidFill>
            <a:srgbClr val="FFC000"/>
          </a:solidFill>
        </p:spPr>
        <p:txBody>
          <a:bodyPr/>
          <a:lstStyle/>
          <a:p>
            <a:pPr marL="0" indent="0">
              <a:buNone/>
            </a:pPr>
            <a:r>
              <a:rPr lang="it-IT" dirty="0"/>
              <a:t>… sul piano narrativo…</a:t>
            </a:r>
          </a:p>
          <a:p>
            <a:r>
              <a:rPr lang="it-IT" dirty="0"/>
              <a:t>Quale storicità è da attribuire al racconto? Criterio dell’imbarazzo</a:t>
            </a:r>
          </a:p>
          <a:p>
            <a:r>
              <a:rPr lang="it-IT" dirty="0"/>
              <a:t>Chi sono per Luca gli apostoli?</a:t>
            </a:r>
          </a:p>
          <a:p>
            <a:r>
              <a:rPr lang="it-IT" dirty="0"/>
              <a:t>Quale controllo ha Luca di ciò che narra?</a:t>
            </a:r>
          </a:p>
          <a:p>
            <a:r>
              <a:rPr lang="it-IT" dirty="0"/>
              <a:t>Quale rapporto ha questo brano con i capitoli precedenti e con quelli seguenti?</a:t>
            </a:r>
          </a:p>
        </p:txBody>
      </p:sp>
      <p:sp>
        <p:nvSpPr>
          <p:cNvPr id="5" name="Segnaposto contenuto 2"/>
          <p:cNvSpPr>
            <a:spLocks noGrp="1"/>
          </p:cNvSpPr>
          <p:nvPr>
            <p:ph sz="half" idx="1"/>
          </p:nvPr>
        </p:nvSpPr>
        <p:spPr>
          <a:xfrm>
            <a:off x="7522028" y="2133600"/>
            <a:ext cx="4669971" cy="3777622"/>
          </a:xfrm>
          <a:solidFill>
            <a:srgbClr val="FFC000"/>
          </a:solidFill>
        </p:spPr>
        <p:txBody>
          <a:bodyPr/>
          <a:lstStyle/>
          <a:p>
            <a:pPr marL="0" indent="0">
              <a:buNone/>
            </a:pPr>
            <a:r>
              <a:rPr lang="it-IT" dirty="0"/>
              <a:t>… e su quello storico…</a:t>
            </a:r>
          </a:p>
          <a:p>
            <a:r>
              <a:rPr lang="it-IT" dirty="0"/>
              <a:t>Quali sono i caratteri identitari dei sottogruppi?</a:t>
            </a:r>
          </a:p>
          <a:p>
            <a:r>
              <a:rPr lang="it-IT" dirty="0"/>
              <a:t>Quali sono le ragioni storiche dello scontro?</a:t>
            </a:r>
          </a:p>
          <a:p>
            <a:r>
              <a:rPr lang="it-IT" dirty="0"/>
              <a:t>Quale è il valore storico della decisione dei dodici?</a:t>
            </a:r>
          </a:p>
          <a:p>
            <a:r>
              <a:rPr lang="it-IT" dirty="0"/>
              <a:t>Quale rapporto ha la decisione dei dodici con l’arresto di Stefano?</a:t>
            </a:r>
          </a:p>
        </p:txBody>
      </p:sp>
    </p:spTree>
    <p:extLst>
      <p:ext uri="{BB962C8B-B14F-4D97-AF65-F5344CB8AC3E}">
        <p14:creationId xmlns:p14="http://schemas.microsoft.com/office/powerpoint/2010/main" val="3341381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981E3390-B04A-27EF-8E4A-A488CC7FFAD8}"/>
              </a:ext>
            </a:extLst>
          </p:cNvPr>
          <p:cNvSpPr>
            <a:spLocks noGrp="1"/>
          </p:cNvSpPr>
          <p:nvPr>
            <p:ph type="body" sz="half" idx="2"/>
          </p:nvPr>
        </p:nvSpPr>
        <p:spPr>
          <a:xfrm>
            <a:off x="8550275" y="2422525"/>
            <a:ext cx="3200400" cy="3292475"/>
          </a:xfrm>
        </p:spPr>
        <p:txBody>
          <a:bodyPr rtlCol="0"/>
          <a:lstStyle/>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a:p>
            <a:pPr eaLnBrk="1" fontAlgn="auto" hangingPunct="1">
              <a:spcAft>
                <a:spcPts val="0"/>
              </a:spcAft>
              <a:buClr>
                <a:schemeClr val="accent1">
                  <a:lumMod val="75000"/>
                </a:schemeClr>
              </a:buClr>
              <a:defRPr/>
            </a:pPr>
            <a:endParaRPr lang="it-IT" dirty="0"/>
          </a:p>
        </p:txBody>
      </p:sp>
      <p:sp>
        <p:nvSpPr>
          <p:cNvPr id="7" name="Titolo 6">
            <a:extLst>
              <a:ext uri="{FF2B5EF4-FFF2-40B4-BE49-F238E27FC236}">
                <a16:creationId xmlns:a16="http://schemas.microsoft.com/office/drawing/2014/main" id="{F8316E96-CBF4-2DFD-5344-718A68A566D5}"/>
              </a:ext>
            </a:extLst>
          </p:cNvPr>
          <p:cNvSpPr>
            <a:spLocks noGrp="1"/>
          </p:cNvSpPr>
          <p:nvPr>
            <p:ph type="title"/>
          </p:nvPr>
        </p:nvSpPr>
        <p:spPr>
          <a:xfrm>
            <a:off x="8307388" y="702724"/>
            <a:ext cx="3884612" cy="5114925"/>
          </a:xfrm>
          <a:solidFill>
            <a:srgbClr val="FFC000"/>
          </a:solidFill>
        </p:spPr>
        <p:txBody>
          <a:bodyPr/>
          <a:lstStyle/>
          <a:p>
            <a:pPr eaLnBrk="1" fontAlgn="auto" hangingPunct="1">
              <a:spcAft>
                <a:spcPts val="0"/>
              </a:spcAft>
              <a:defRPr/>
            </a:pPr>
            <a:r>
              <a:rPr lang="it-IT" dirty="0"/>
              <a:t>Stefano</a:t>
            </a:r>
          </a:p>
        </p:txBody>
      </p:sp>
      <p:pic>
        <p:nvPicPr>
          <p:cNvPr id="7172" name="Immagine 1">
            <a:extLst>
              <a:ext uri="{FF2B5EF4-FFF2-40B4-BE49-F238E27FC236}">
                <a16:creationId xmlns:a16="http://schemas.microsoft.com/office/drawing/2014/main" id="{AAC5F23D-F241-25D3-28A2-85F3A00CFC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994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contenuto 2"/>
          <p:cNvSpPr>
            <a:spLocks noGrp="1"/>
          </p:cNvSpPr>
          <p:nvPr>
            <p:ph sz="half" idx="1"/>
          </p:nvPr>
        </p:nvSpPr>
        <p:spPr>
          <a:xfrm>
            <a:off x="962025" y="754063"/>
            <a:ext cx="4754563" cy="5619750"/>
          </a:xfrm>
          <a:ln w="38100">
            <a:solidFill>
              <a:srgbClr val="FFC000"/>
            </a:solidFill>
            <a:miter lim="800000"/>
            <a:headEnd/>
            <a:tailEnd/>
          </a:ln>
        </p:spPr>
        <p:txBody>
          <a:bodyPr>
            <a:normAutofit fontScale="92500" lnSpcReduction="10000"/>
          </a:bodyPr>
          <a:lstStyle/>
          <a:p>
            <a:pPr marL="0" indent="0" algn="just" eaLnBrk="1" hangingPunct="1">
              <a:lnSpc>
                <a:spcPct val="100000"/>
              </a:lnSpc>
              <a:buFont typeface="Wingdings" panose="05000000000000000000" pitchFamily="2" charset="2"/>
              <a:buNone/>
            </a:pPr>
            <a:r>
              <a:rPr lang="it-IT" altLang="it-IT" sz="1800" dirty="0"/>
              <a:t> Stefano intanto, pieno di grazia e di potenza, </a:t>
            </a:r>
            <a:r>
              <a:rPr lang="it-IT" altLang="it-IT" sz="1800" dirty="0">
                <a:solidFill>
                  <a:srgbClr val="FF0000"/>
                </a:solidFill>
              </a:rPr>
              <a:t>faceva grandi prodigi e segni tra il popolo</a:t>
            </a:r>
            <a:r>
              <a:rPr lang="it-IT" altLang="it-IT" sz="1800" dirty="0"/>
              <a:t>. </a:t>
            </a:r>
            <a:r>
              <a:rPr lang="it-IT" altLang="it-IT" sz="1800" dirty="0">
                <a:solidFill>
                  <a:srgbClr val="0070C0"/>
                </a:solidFill>
              </a:rPr>
              <a:t>Allora alcuni della sinagoga detta dei Liberti, dei Cirenei, degli Alessandrini e di quelli della </a:t>
            </a:r>
            <a:r>
              <a:rPr lang="it-IT" altLang="it-IT" sz="1800" dirty="0" err="1">
                <a:solidFill>
                  <a:srgbClr val="0070C0"/>
                </a:solidFill>
              </a:rPr>
              <a:t>Cilìcia</a:t>
            </a:r>
            <a:r>
              <a:rPr lang="it-IT" altLang="it-IT" sz="1800" dirty="0">
                <a:solidFill>
                  <a:srgbClr val="0070C0"/>
                </a:solidFill>
              </a:rPr>
              <a:t> e dell’Asia</a:t>
            </a:r>
            <a:r>
              <a:rPr lang="it-IT" altLang="it-IT" sz="1800" dirty="0"/>
              <a:t>, si alzarono a discutere con Stefano, ma non riuscivano a resistere alla sapienza e allo Spirito con cui egli parlava. Allora istigarono alcuni perché dicessero: «Lo abbiamo udito pronunciare parole blasfeme contro Mosè e contro Dio». E così sollevarono il popolo, gli anziani e gli scribi, gli piombarono addosso, lo catturarono e lo condussero davanti al sinedrio. </a:t>
            </a:r>
            <a:r>
              <a:rPr lang="it-IT" altLang="it-IT" sz="1800" dirty="0">
                <a:solidFill>
                  <a:srgbClr val="FF0000"/>
                </a:solidFill>
              </a:rPr>
              <a:t>Presentarono quindi falsi testimoni, che dissero: «Costui non fa che parlare contro questo luogo santo e contro la Legge</a:t>
            </a:r>
            <a:r>
              <a:rPr lang="it-IT" altLang="it-IT" sz="1800" dirty="0"/>
              <a:t>. </a:t>
            </a:r>
            <a:r>
              <a:rPr lang="it-IT" altLang="it-IT" sz="1800" dirty="0">
                <a:solidFill>
                  <a:srgbClr val="FF0000"/>
                </a:solidFill>
              </a:rPr>
              <a:t>Lo abbiamo infatti udito dichiarare che Gesù, questo Nazareno, distruggerà questo luogo e sovvertirà le usanze che Mosè ci ha tramandato</a:t>
            </a:r>
            <a:r>
              <a:rPr lang="it-IT" altLang="it-IT" sz="1800" dirty="0"/>
              <a:t>».</a:t>
            </a:r>
            <a:br>
              <a:rPr lang="it-IT" altLang="it-IT" sz="1800" b="1" dirty="0"/>
            </a:br>
            <a:endParaRPr lang="it-IT" altLang="it-IT" sz="1800" b="1" dirty="0"/>
          </a:p>
        </p:txBody>
      </p:sp>
      <p:sp>
        <p:nvSpPr>
          <p:cNvPr id="9219" name="Segnaposto contenuto 2"/>
          <p:cNvSpPr>
            <a:spLocks noGrp="1"/>
          </p:cNvSpPr>
          <p:nvPr>
            <p:ph sz="half" idx="1"/>
          </p:nvPr>
        </p:nvSpPr>
        <p:spPr>
          <a:xfrm>
            <a:off x="6135688" y="754063"/>
            <a:ext cx="4754562" cy="5619750"/>
          </a:xfrm>
          <a:ln w="38100">
            <a:solidFill>
              <a:srgbClr val="FFC000"/>
            </a:solidFill>
            <a:miter lim="800000"/>
            <a:headEnd/>
            <a:tailEnd/>
          </a:ln>
        </p:spPr>
        <p:txBody>
          <a:bodyPr>
            <a:normAutofit fontScale="92500" lnSpcReduction="10000"/>
          </a:bodyPr>
          <a:lstStyle/>
          <a:p>
            <a:pPr marL="0" indent="0" algn="just" eaLnBrk="1" hangingPunct="1">
              <a:buFont typeface="Wingdings" panose="05000000000000000000" pitchFamily="2" charset="2"/>
              <a:buNone/>
            </a:pPr>
            <a:r>
              <a:rPr lang="el-GR" altLang="it-IT" sz="1800" dirty="0"/>
              <a:t>Στέφανος δὲ πλήρης χάριτος καὶ δυνάμεως </a:t>
            </a:r>
            <a:r>
              <a:rPr lang="el-GR" altLang="it-IT" sz="1800" dirty="0">
                <a:solidFill>
                  <a:srgbClr val="FF0000"/>
                </a:solidFill>
              </a:rPr>
              <a:t>ἐποίει τέρατα καὶ σημεῖα μεγάλα ἐν τῷ λαῷ</a:t>
            </a:r>
            <a:r>
              <a:rPr lang="el-GR" altLang="it-IT" sz="1800" dirty="0"/>
              <a:t>.</a:t>
            </a:r>
            <a:endParaRPr lang="it-IT" altLang="it-IT" sz="1800" dirty="0"/>
          </a:p>
          <a:p>
            <a:pPr marL="0" indent="0" algn="just" eaLnBrk="1" hangingPunct="1">
              <a:buFont typeface="Wingdings" panose="05000000000000000000" pitchFamily="2" charset="2"/>
              <a:buNone/>
            </a:pPr>
            <a:r>
              <a:rPr lang="it-IT" altLang="it-IT" sz="1800" dirty="0" err="1"/>
              <a:t>Ἀνέστησ</a:t>
            </a:r>
            <a:r>
              <a:rPr lang="it-IT" altLang="it-IT" sz="1800" dirty="0"/>
              <a:t>αν δέ </a:t>
            </a:r>
            <a:r>
              <a:rPr lang="it-IT" altLang="it-IT" sz="1800" dirty="0">
                <a:solidFill>
                  <a:srgbClr val="0070C0"/>
                </a:solidFill>
              </a:rPr>
              <a:t>τινες τῶν ἐκ τῆς συναγωγῆς τῆς λεγομένης Λιβερτίνων καὶ Κυρηναίων καὶ Ἀλεξανδρέων καὶ τῶν ἀπὸ Κιλικίας καὶ Ἀσίας</a:t>
            </a:r>
            <a:r>
              <a:rPr lang="it-IT" altLang="it-IT" sz="1800" dirty="0"/>
              <a:t> συνζητοῦντες τῷ Στεφάνῳ, καὶ οὐκ ἴσχυον ἀντιστῆναι τῇ σοφίᾳ καὶ τῷ πνεύματι ᾧ ἐλάλει. </a:t>
            </a:r>
            <a:r>
              <a:rPr lang="it-IT" altLang="it-IT" sz="1800" dirty="0" err="1"/>
              <a:t>tότε</a:t>
            </a:r>
            <a:r>
              <a:rPr lang="it-IT" altLang="it-IT" sz="1800" dirty="0"/>
              <a:t> ὑπέβα</a:t>
            </a:r>
            <a:r>
              <a:rPr lang="it-IT" altLang="it-IT" sz="1800" dirty="0" err="1"/>
              <a:t>λον</a:t>
            </a:r>
            <a:r>
              <a:rPr lang="it-IT" altLang="it-IT" sz="1800" dirty="0"/>
              <a:t> </a:t>
            </a:r>
            <a:r>
              <a:rPr lang="it-IT" altLang="it-IT" sz="1800" dirty="0" err="1"/>
              <a:t>ἄνδρ</a:t>
            </a:r>
            <a:r>
              <a:rPr lang="it-IT" altLang="it-IT" sz="1800" dirty="0"/>
              <a:t>ας λέγοντας ὅτι Ἀκηκόαμεν αὐτοῦ λαλοῦντος ῥήματα βλάσφημα εἰς Μωυσῆν καὶ τὸν θεόν: συνεκίνησάν τε τὸν λαὸν καὶ τοὺς πρεσβυτέρους καὶ τοὺς γραμματεῖς, καὶ ἐπιστάντες συνήρπασαν αὐτὸν καὶ ἤγαγον εἰς τὸ συνέδριον, </a:t>
            </a:r>
            <a:r>
              <a:rPr lang="it-IT" altLang="it-IT" sz="1800" dirty="0">
                <a:solidFill>
                  <a:srgbClr val="FF0000"/>
                </a:solidFill>
              </a:rPr>
              <a:t>ἔστησάν τε μάρτυρας ψευδεῖς λέγοντας Ὁ ἄνθρωπος οὗτος οὐ παύεται λαλῶν ῥήματα κατὰ τοῦ τόπου τοῦ ἁγίου [τούτου] καὶ τοῦ νόμου, ἀκηκόαμεν γὰρ αὐτοῦ λέγοντος ὅτι Ἰησοῦς ὁ Ναζωραῖος οὗτος καταλύσει τὸν τόπον τοῦτον καὶ ἀλλάξει τὰ ἔθη ἃ παρέδωκεν ἡμῖν Μωυσῆς.</a:t>
            </a:r>
          </a:p>
        </p:txBody>
      </p:sp>
      <p:sp>
        <p:nvSpPr>
          <p:cNvPr id="17413" name="Text Box 5"/>
          <p:cNvSpPr txBox="1">
            <a:spLocks noChangeArrowheads="1"/>
          </p:cNvSpPr>
          <p:nvPr/>
        </p:nvSpPr>
        <p:spPr bwMode="auto">
          <a:xfrm>
            <a:off x="1429555" y="52388"/>
            <a:ext cx="7598535" cy="366712"/>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t="100000" r="100000"/>
            </a:path>
            <a:tileRect l="-100000" b="-100000"/>
          </a:gradFill>
          <a:ln>
            <a:noFill/>
          </a:ln>
          <a:effectLst/>
        </p:spPr>
        <p:txBody>
          <a:bodyPr>
            <a:spAutoFit/>
          </a:bodyPr>
          <a:lstStyle>
            <a:lvl1pPr>
              <a:defRPr>
                <a:solidFill>
                  <a:schemeClr val="tx1"/>
                </a:solidFill>
                <a:latin typeface="Trebuchet MS" panose="020B0603020202020204" pitchFamily="34" charset="0"/>
              </a:defRPr>
            </a:lvl1pPr>
            <a:lvl2pPr>
              <a:defRPr>
                <a:solidFill>
                  <a:schemeClr val="tx1"/>
                </a:solidFill>
                <a:latin typeface="Trebuchet MS" panose="020B0603020202020204" pitchFamily="34" charset="0"/>
              </a:defRPr>
            </a:lvl2pPr>
            <a:lvl3pPr>
              <a:defRPr>
                <a:solidFill>
                  <a:schemeClr val="tx1"/>
                </a:solidFill>
                <a:latin typeface="Trebuchet MS" panose="020B0603020202020204" pitchFamily="34" charset="0"/>
              </a:defRPr>
            </a:lvl3pPr>
            <a:lvl4pPr>
              <a:defRPr>
                <a:solidFill>
                  <a:schemeClr val="tx1"/>
                </a:solidFill>
                <a:latin typeface="Trebuchet MS" panose="020B0603020202020204" pitchFamily="34" charset="0"/>
              </a:defRPr>
            </a:lvl4pPr>
            <a:lvl5pPr>
              <a:defRPr>
                <a:solidFill>
                  <a:schemeClr val="tx1"/>
                </a:solidFill>
                <a:latin typeface="Trebuchet MS" panose="020B0603020202020204" pitchFamily="34" charset="0"/>
              </a:defRPr>
            </a:lvl5pPr>
            <a:lvl6pPr fontAlgn="base">
              <a:spcBef>
                <a:spcPct val="0"/>
              </a:spcBef>
              <a:spcAft>
                <a:spcPct val="0"/>
              </a:spcAft>
              <a:defRPr>
                <a:solidFill>
                  <a:schemeClr val="tx1"/>
                </a:solidFill>
                <a:latin typeface="Trebuchet MS" panose="020B0603020202020204" pitchFamily="34" charset="0"/>
              </a:defRPr>
            </a:lvl6pPr>
            <a:lvl7pPr fontAlgn="base">
              <a:spcBef>
                <a:spcPct val="0"/>
              </a:spcBef>
              <a:spcAft>
                <a:spcPct val="0"/>
              </a:spcAft>
              <a:defRPr>
                <a:solidFill>
                  <a:schemeClr val="tx1"/>
                </a:solidFill>
                <a:latin typeface="Trebuchet MS" panose="020B0603020202020204" pitchFamily="34" charset="0"/>
              </a:defRPr>
            </a:lvl7pPr>
            <a:lvl8pPr fontAlgn="base">
              <a:spcBef>
                <a:spcPct val="0"/>
              </a:spcBef>
              <a:spcAft>
                <a:spcPct val="0"/>
              </a:spcAft>
              <a:defRPr>
                <a:solidFill>
                  <a:schemeClr val="tx1"/>
                </a:solidFill>
                <a:latin typeface="Trebuchet MS" panose="020B0603020202020204" pitchFamily="34" charset="0"/>
              </a:defRPr>
            </a:lvl8pPr>
            <a:lvl9pPr fontAlgn="base">
              <a:spcBef>
                <a:spcPct val="0"/>
              </a:spcBef>
              <a:spcAft>
                <a:spcPct val="0"/>
              </a:spcAft>
              <a:defRPr>
                <a:solidFill>
                  <a:schemeClr val="tx1"/>
                </a:solidFill>
                <a:latin typeface="Trebuchet MS" panose="020B0603020202020204" pitchFamily="34" charset="0"/>
              </a:defRPr>
            </a:lvl9pPr>
          </a:lstStyle>
          <a:p>
            <a:pPr algn="ctr" defTabSz="914400" eaLnBrk="1" hangingPunct="1">
              <a:defRPr/>
            </a:pPr>
            <a:r>
              <a:rPr lang="it-IT" altLang="it-IT" dirty="0">
                <a:latin typeface="Arial" panose="020B0604020202020204" pitchFamily="34" charset="0"/>
              </a:rPr>
              <a:t>Atti 6,8-14</a:t>
            </a:r>
          </a:p>
        </p:txBody>
      </p:sp>
    </p:spTree>
    <p:extLst>
      <p:ext uri="{BB962C8B-B14F-4D97-AF65-F5344CB8AC3E}">
        <p14:creationId xmlns:p14="http://schemas.microsoft.com/office/powerpoint/2010/main" val="866486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FF00"/>
          </a:solidFill>
        </p:spPr>
        <p:txBody>
          <a:bodyPr/>
          <a:lstStyle/>
          <a:p>
            <a:r>
              <a:rPr lang="it-IT" dirty="0"/>
              <a:t>Osservazioni…</a:t>
            </a:r>
          </a:p>
        </p:txBody>
      </p:sp>
      <p:sp>
        <p:nvSpPr>
          <p:cNvPr id="3" name="Segnaposto contenuto 2"/>
          <p:cNvSpPr>
            <a:spLocks noGrp="1"/>
          </p:cNvSpPr>
          <p:nvPr>
            <p:ph sz="half" idx="1"/>
          </p:nvPr>
        </p:nvSpPr>
        <p:spPr>
          <a:solidFill>
            <a:srgbClr val="FFC000"/>
          </a:solidFill>
        </p:spPr>
        <p:txBody>
          <a:bodyPr>
            <a:normAutofit lnSpcReduction="10000"/>
          </a:bodyPr>
          <a:lstStyle/>
          <a:p>
            <a:pPr marL="0" indent="0">
              <a:buNone/>
            </a:pPr>
            <a:r>
              <a:rPr lang="it-IT" dirty="0"/>
              <a:t>… sul piano narrativo…</a:t>
            </a:r>
          </a:p>
          <a:p>
            <a:pPr>
              <a:lnSpc>
                <a:spcPct val="100000"/>
              </a:lnSpc>
              <a:defRPr/>
            </a:pPr>
            <a:r>
              <a:rPr lang="it-IT" altLang="it-IT" b="1" dirty="0">
                <a:latin typeface="Times New Roman" panose="02020603050405020304" pitchFamily="18" charset="0"/>
                <a:cs typeface="Times New Roman" panose="02020603050405020304" pitchFamily="18" charset="0"/>
              </a:rPr>
              <a:t>Forte dimensione letteraria – episodio centrale per lo sviluppo narrativo= origine della missione</a:t>
            </a:r>
          </a:p>
          <a:p>
            <a:pPr marL="0" indent="0">
              <a:lnSpc>
                <a:spcPct val="100000"/>
              </a:lnSpc>
              <a:defRPr/>
            </a:pPr>
            <a:r>
              <a:rPr lang="it-IT" altLang="it-IT" b="1" dirty="0">
                <a:latin typeface="Times New Roman" panose="02020603050405020304" pitchFamily="18" charset="0"/>
                <a:cs typeface="Times New Roman" panose="02020603050405020304" pitchFamily="18" charset="0"/>
              </a:rPr>
              <a:t>Precisa volontà di sovrapposizione tra Stefano e Gesù</a:t>
            </a:r>
          </a:p>
          <a:p>
            <a:pPr marL="0" indent="0">
              <a:lnSpc>
                <a:spcPct val="100000"/>
              </a:lnSpc>
              <a:defRPr/>
            </a:pPr>
            <a:r>
              <a:rPr lang="it-IT" altLang="it-IT" b="1" dirty="0">
                <a:latin typeface="Times New Roman" panose="02020603050405020304" pitchFamily="18" charset="0"/>
                <a:cs typeface="Times New Roman" panose="02020603050405020304" pitchFamily="18" charset="0"/>
              </a:rPr>
              <a:t> Rielaborazione e composizione di notizie provenienti da altre fonti, non tutte concordi tra loro: due blocchi narrativi integrati?</a:t>
            </a:r>
          </a:p>
          <a:p>
            <a:pPr marL="0" indent="0">
              <a:lnSpc>
                <a:spcPct val="100000"/>
              </a:lnSpc>
              <a:defRPr/>
            </a:pPr>
            <a:r>
              <a:rPr lang="it-IT" altLang="it-IT" b="1" dirty="0">
                <a:latin typeface="Times New Roman" panose="02020603050405020304" pitchFamily="18" charset="0"/>
                <a:cs typeface="Times New Roman" panose="02020603050405020304" pitchFamily="18" charset="0"/>
              </a:rPr>
              <a:t> volontà di armonizzazione delle notizie, ma scarso controllo.</a:t>
            </a:r>
          </a:p>
          <a:p>
            <a:endParaRPr lang="it-IT" dirty="0"/>
          </a:p>
        </p:txBody>
      </p:sp>
      <p:sp>
        <p:nvSpPr>
          <p:cNvPr id="5" name="Segnaposto contenuto 2"/>
          <p:cNvSpPr>
            <a:spLocks noGrp="1"/>
          </p:cNvSpPr>
          <p:nvPr>
            <p:ph sz="half" idx="1"/>
          </p:nvPr>
        </p:nvSpPr>
        <p:spPr>
          <a:xfrm>
            <a:off x="7086600" y="2194560"/>
            <a:ext cx="4145108" cy="3716662"/>
          </a:xfrm>
          <a:solidFill>
            <a:srgbClr val="FFC000"/>
          </a:solidFill>
        </p:spPr>
        <p:txBody>
          <a:bodyPr/>
          <a:lstStyle/>
          <a:p>
            <a:pPr marL="0" indent="0">
              <a:buNone/>
            </a:pPr>
            <a:r>
              <a:rPr lang="it-IT" dirty="0"/>
              <a:t>… e su quello storico…</a:t>
            </a:r>
          </a:p>
          <a:p>
            <a:r>
              <a:rPr lang="it-IT" dirty="0"/>
              <a:t>Diversa interpretazione degli eventi della resurrezione?</a:t>
            </a:r>
          </a:p>
          <a:p>
            <a:r>
              <a:rPr lang="it-IT" dirty="0"/>
              <a:t>Diversa visione dello sviluppo della comunità?</a:t>
            </a:r>
          </a:p>
          <a:p>
            <a:r>
              <a:rPr lang="it-IT" dirty="0"/>
              <a:t>La soluzione dei dodici, se è </a:t>
            </a:r>
            <a:r>
              <a:rPr lang="it-IT" dirty="0" err="1"/>
              <a:t>esisitita</a:t>
            </a:r>
            <a:r>
              <a:rPr lang="it-IT" dirty="0"/>
              <a:t>, non ha funzionato</a:t>
            </a:r>
          </a:p>
        </p:txBody>
      </p:sp>
    </p:spTree>
    <p:extLst>
      <p:ext uri="{BB962C8B-B14F-4D97-AF65-F5344CB8AC3E}">
        <p14:creationId xmlns:p14="http://schemas.microsoft.com/office/powerpoint/2010/main" val="3150960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00A0BD-C393-5DCA-388F-E63DFA87F8AE}"/>
              </a:ext>
            </a:extLst>
          </p:cNvPr>
          <p:cNvSpPr>
            <a:spLocks noGrp="1"/>
          </p:cNvSpPr>
          <p:nvPr>
            <p:ph type="title"/>
          </p:nvPr>
        </p:nvSpPr>
        <p:spPr/>
        <p:txBody>
          <a:bodyPr/>
          <a:lstStyle/>
          <a:p>
            <a:pPr algn="ctr"/>
            <a:r>
              <a:rPr lang="it-IT" dirty="0"/>
              <a:t>La Galilea</a:t>
            </a:r>
          </a:p>
        </p:txBody>
      </p:sp>
      <p:sp>
        <p:nvSpPr>
          <p:cNvPr id="3" name="Segnaposto contenuto 2">
            <a:extLst>
              <a:ext uri="{FF2B5EF4-FFF2-40B4-BE49-F238E27FC236}">
                <a16:creationId xmlns:a16="http://schemas.microsoft.com/office/drawing/2014/main" id="{68A5B68E-2217-7F29-72F4-9B937CB4350B}"/>
              </a:ext>
            </a:extLst>
          </p:cNvPr>
          <p:cNvSpPr>
            <a:spLocks noGrp="1"/>
          </p:cNvSpPr>
          <p:nvPr>
            <p:ph idx="1"/>
          </p:nvPr>
        </p:nvSpPr>
        <p:spPr/>
        <p:txBody>
          <a:bodyPr>
            <a:noAutofit/>
          </a:bodyPr>
          <a:lstStyle/>
          <a:p>
            <a:pPr indent="228600" algn="just">
              <a:lnSpc>
                <a:spcPct val="150000"/>
              </a:lnSpc>
            </a:pPr>
            <a:r>
              <a:rPr lang="it-IT" sz="2400" dirty="0">
                <a:effectLst/>
                <a:ea typeface="Times New Roman" panose="02020603050405020304" pitchFamily="18" charset="0"/>
                <a:cs typeface="Times New Roman" panose="02020603050405020304" pitchFamily="18" charset="0"/>
              </a:rPr>
              <a:t>Uno dei primi gruppi di seguaci di Gesù, senza dubbio, si è formato in Galilea. Tra questi gruppi va fatta menzione anche quello della sua famiglia; su quest’aspetto abbiamo numerose tracce che fanno capo, con molta probabilità, alla tradizione in chiave di successione dinastica/familiare. </a:t>
            </a:r>
            <a:endParaRPr lang="it-IT" sz="2400" dirty="0"/>
          </a:p>
        </p:txBody>
      </p:sp>
    </p:spTree>
    <p:extLst>
      <p:ext uri="{BB962C8B-B14F-4D97-AF65-F5344CB8AC3E}">
        <p14:creationId xmlns:p14="http://schemas.microsoft.com/office/powerpoint/2010/main" val="3676860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76D039-9D89-7AD5-EC7D-8858B0592EBC}"/>
              </a:ext>
            </a:extLst>
          </p:cNvPr>
          <p:cNvSpPr>
            <a:spLocks noGrp="1"/>
          </p:cNvSpPr>
          <p:nvPr>
            <p:ph type="title"/>
          </p:nvPr>
        </p:nvSpPr>
        <p:spPr/>
        <p:txBody>
          <a:bodyPr/>
          <a:lstStyle/>
          <a:p>
            <a:pPr algn="ctr"/>
            <a:r>
              <a:rPr lang="it-IT" dirty="0"/>
              <a:t>Una comunità in Galilea?</a:t>
            </a:r>
          </a:p>
        </p:txBody>
      </p:sp>
      <p:sp>
        <p:nvSpPr>
          <p:cNvPr id="3" name="Segnaposto contenuto 2">
            <a:extLst>
              <a:ext uri="{FF2B5EF4-FFF2-40B4-BE49-F238E27FC236}">
                <a16:creationId xmlns:a16="http://schemas.microsoft.com/office/drawing/2014/main" id="{436557A9-8011-1CBA-A4C1-071F4E544E16}"/>
              </a:ext>
            </a:extLst>
          </p:cNvPr>
          <p:cNvSpPr>
            <a:spLocks noGrp="1"/>
          </p:cNvSpPr>
          <p:nvPr>
            <p:ph idx="1"/>
          </p:nvPr>
        </p:nvSpPr>
        <p:spPr/>
        <p:txBody>
          <a:bodyPr/>
          <a:lstStyle/>
          <a:p>
            <a:pPr algn="just"/>
            <a:r>
              <a:rPr lang="it-IT" sz="2400" dirty="0">
                <a:effectLst/>
                <a:ea typeface="Times New Roman" panose="02020603050405020304" pitchFamily="18" charset="0"/>
                <a:cs typeface="Times New Roman" panose="02020603050405020304" pitchFamily="18" charset="0"/>
              </a:rPr>
              <a:t>L’autore degli </a:t>
            </a:r>
            <a:r>
              <a:rPr lang="it-IT" sz="2400" i="1" dirty="0">
                <a:effectLst/>
                <a:ea typeface="Times New Roman" panose="02020603050405020304" pitchFamily="18" charset="0"/>
                <a:cs typeface="Times New Roman" panose="02020603050405020304" pitchFamily="18" charset="0"/>
              </a:rPr>
              <a:t>Atti degli Apostoli </a:t>
            </a:r>
            <a:r>
              <a:rPr lang="it-IT" sz="2400" dirty="0">
                <a:effectLst/>
                <a:ea typeface="Times New Roman" panose="02020603050405020304" pitchFamily="18" charset="0"/>
                <a:cs typeface="Times New Roman" panose="02020603050405020304" pitchFamily="18" charset="0"/>
              </a:rPr>
              <a:t>accenna a questa realtà, potremmo chiamarla comunità della Galilea, ma poi non ne parla più nel prosieguo dell’opera, forse perché suggerita dalle sue fonti, ma di cui non sembra disporre ulteriori notizie e/o informazioni. Oppure la Galilea non rientra nel progetto teologico lucano, dove detiene un singolare e fondamentale ruolo la città di Gerusalemme, rispetto ad altri contesti geografici meno significativi e importanti per i giudei. </a:t>
            </a:r>
          </a:p>
          <a:p>
            <a:endParaRPr lang="it-IT" dirty="0"/>
          </a:p>
        </p:txBody>
      </p:sp>
    </p:spTree>
    <p:extLst>
      <p:ext uri="{BB962C8B-B14F-4D97-AF65-F5344CB8AC3E}">
        <p14:creationId xmlns:p14="http://schemas.microsoft.com/office/powerpoint/2010/main" val="8471300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028B50-8848-0A3A-2669-0B2205E3A803}"/>
              </a:ext>
            </a:extLst>
          </p:cNvPr>
          <p:cNvSpPr>
            <a:spLocks noGrp="1"/>
          </p:cNvSpPr>
          <p:nvPr>
            <p:ph type="title"/>
          </p:nvPr>
        </p:nvSpPr>
        <p:spPr/>
        <p:txBody>
          <a:bodyPr/>
          <a:lstStyle/>
          <a:p>
            <a:pPr algn="ctr"/>
            <a:r>
              <a:rPr lang="it-IT" dirty="0"/>
              <a:t>A partire dalla Galilea</a:t>
            </a:r>
          </a:p>
        </p:txBody>
      </p:sp>
      <p:sp>
        <p:nvSpPr>
          <p:cNvPr id="3" name="Segnaposto contenuto 2">
            <a:extLst>
              <a:ext uri="{FF2B5EF4-FFF2-40B4-BE49-F238E27FC236}">
                <a16:creationId xmlns:a16="http://schemas.microsoft.com/office/drawing/2014/main" id="{9110A962-F36F-A9EA-5365-CEA843012916}"/>
              </a:ext>
            </a:extLst>
          </p:cNvPr>
          <p:cNvSpPr>
            <a:spLocks noGrp="1"/>
          </p:cNvSpPr>
          <p:nvPr>
            <p:ph idx="1"/>
          </p:nvPr>
        </p:nvSpPr>
        <p:spPr/>
        <p:txBody>
          <a:bodyPr/>
          <a:lstStyle/>
          <a:p>
            <a:pPr marL="179705" indent="228600" algn="just">
              <a:lnSpc>
                <a:spcPct val="150000"/>
              </a:lnSpc>
              <a:spcAft>
                <a:spcPts val="600"/>
              </a:spcAft>
            </a:pP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Scrive il biblista Romano Penna che è «del tutto verosimile che in città e villaggi della Galilea esistessero già all’indomani della Pasqua dei gruppi di discepoli rimasti in qualche modo fedeli agli insegnamenti del Gesù terreno; lo si desume, sia dal fatto che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Mt</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28, 16-20 e per accenno anche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Mc</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16,7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cf</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pure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Gv</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21[ma non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Lc </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24 né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Gv</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20]) ambientano le loro tradizioni sulle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cristofanie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pasquali proprio là, sia dalla particolare menzione in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1Cor</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15,6 di ben “500 fratelli” che vanno collocati probabilmente in quella regione (essendo impossibile pensarli così numerosi in Giudea)».</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R</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 Penna</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I ritratti originali di Gesù il Cristo. Inizi e sviluppi della cristologia neotestamentaria</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vol. II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Gli sviluppi,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San Paolo, Cinisello Balsamo (Mi) 1998, 7.</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1277485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1FCCCF-110D-F506-D91C-9F20F208C833}"/>
              </a:ext>
            </a:extLst>
          </p:cNvPr>
          <p:cNvSpPr>
            <a:spLocks noGrp="1"/>
          </p:cNvSpPr>
          <p:nvPr>
            <p:ph type="title"/>
          </p:nvPr>
        </p:nvSpPr>
        <p:spPr/>
        <p:txBody>
          <a:bodyPr/>
          <a:lstStyle/>
          <a:p>
            <a:pPr algn="ctr"/>
            <a:r>
              <a:rPr lang="it-IT" dirty="0"/>
              <a:t>Dove tutto ebbe inizio…</a:t>
            </a:r>
          </a:p>
        </p:txBody>
      </p:sp>
      <p:sp>
        <p:nvSpPr>
          <p:cNvPr id="3" name="Segnaposto contenuto 2">
            <a:extLst>
              <a:ext uri="{FF2B5EF4-FFF2-40B4-BE49-F238E27FC236}">
                <a16:creationId xmlns:a16="http://schemas.microsoft.com/office/drawing/2014/main" id="{76BDAA49-832A-D8F0-1431-25369E8ECDBA}"/>
              </a:ext>
            </a:extLst>
          </p:cNvPr>
          <p:cNvSpPr>
            <a:spLocks noGrp="1"/>
          </p:cNvSpPr>
          <p:nvPr>
            <p:ph idx="1"/>
          </p:nvPr>
        </p:nvSpPr>
        <p:spPr/>
        <p:txBody>
          <a:bodyPr>
            <a:normAutofit/>
          </a:bodyPr>
          <a:lstStyle/>
          <a:p>
            <a:pPr marL="179705" algn="just">
              <a:lnSpc>
                <a:spcPct val="150000"/>
              </a:lnSpc>
              <a:spcAft>
                <a:spcPts val="600"/>
              </a:spcAft>
            </a:pPr>
            <a:r>
              <a:rPr lang="it-IT" sz="2000" dirty="0">
                <a:effectLst/>
                <a:ea typeface="Times New Roman" panose="02020603050405020304" pitchFamily="18" charset="0"/>
                <a:cs typeface="Times New Roman" panose="02020603050405020304" pitchFamily="18" charset="0"/>
              </a:rPr>
              <a:t>È proprio la Galilea lo scenario fondamentale dell’inizio del movimento, che attirò l’attenzione di intere “folle” con, secondo il modo di scrivere lucano, un “vastissimo successo” («Tutti rimasero stupiti e levavano lode a Dio» </a:t>
            </a:r>
            <a:r>
              <a:rPr lang="it-IT" sz="2000" i="1" dirty="0">
                <a:effectLst/>
                <a:ea typeface="Times New Roman" panose="02020603050405020304" pitchFamily="18" charset="0"/>
                <a:cs typeface="Times New Roman" panose="02020603050405020304" pitchFamily="18" charset="0"/>
              </a:rPr>
              <a:t>Lc</a:t>
            </a:r>
            <a:r>
              <a:rPr lang="it-IT" sz="2000" dirty="0">
                <a:effectLst/>
                <a:ea typeface="Times New Roman" panose="02020603050405020304" pitchFamily="18" charset="0"/>
                <a:cs typeface="Times New Roman" panose="02020603050405020304" pitchFamily="18" charset="0"/>
              </a:rPr>
              <a:t> 5,26). In questo contesto rurale vengono scelti e chiamati i primi discepoli (talvolta presi anche dalle stesse famiglie), una modalità in netto contrasto con le consuetudini del rabbinato giudaico. </a:t>
            </a:r>
          </a:p>
          <a:p>
            <a:endParaRPr lang="it-IT" dirty="0"/>
          </a:p>
        </p:txBody>
      </p:sp>
    </p:spTree>
    <p:extLst>
      <p:ext uri="{BB962C8B-B14F-4D97-AF65-F5344CB8AC3E}">
        <p14:creationId xmlns:p14="http://schemas.microsoft.com/office/powerpoint/2010/main" val="27608040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1CB2B6-8361-CE90-5F64-7D398110E371}"/>
              </a:ext>
            </a:extLst>
          </p:cNvPr>
          <p:cNvSpPr>
            <a:spLocks noGrp="1"/>
          </p:cNvSpPr>
          <p:nvPr>
            <p:ph type="title"/>
          </p:nvPr>
        </p:nvSpPr>
        <p:spPr/>
        <p:txBody>
          <a:bodyPr/>
          <a:lstStyle/>
          <a:p>
            <a:pPr algn="ctr"/>
            <a:r>
              <a:rPr lang="it-IT" dirty="0"/>
              <a:t>I Galilei</a:t>
            </a:r>
          </a:p>
        </p:txBody>
      </p:sp>
      <p:sp>
        <p:nvSpPr>
          <p:cNvPr id="3" name="Segnaposto contenuto 2">
            <a:extLst>
              <a:ext uri="{FF2B5EF4-FFF2-40B4-BE49-F238E27FC236}">
                <a16:creationId xmlns:a16="http://schemas.microsoft.com/office/drawing/2014/main" id="{4981E53C-5532-B50D-0C95-D8C96E4CF1C0}"/>
              </a:ext>
            </a:extLst>
          </p:cNvPr>
          <p:cNvSpPr>
            <a:spLocks noGrp="1"/>
          </p:cNvSpPr>
          <p:nvPr>
            <p:ph idx="1"/>
          </p:nvPr>
        </p:nvSpPr>
        <p:spPr/>
        <p:txBody>
          <a:bodyPr>
            <a:noAutofit/>
          </a:bodyPr>
          <a:lstStyle/>
          <a:p>
            <a:pPr algn="just"/>
            <a:r>
              <a:rPr lang="it-IT" sz="2400" dirty="0">
                <a:effectLst/>
                <a:ea typeface="Times New Roman" panose="02020603050405020304" pitchFamily="18" charset="0"/>
                <a:cs typeface="Times New Roman" panose="02020603050405020304" pitchFamily="18" charset="0"/>
              </a:rPr>
              <a:t>Avendo come punto di riferimento proprio la Galilea, i discepoli vengono appunto chiamati “galilei” (</a:t>
            </a:r>
            <a:r>
              <a:rPr lang="it-IT" sz="2400" i="1" dirty="0">
                <a:effectLst/>
                <a:ea typeface="Times New Roman" panose="02020603050405020304" pitchFamily="18" charset="0"/>
                <a:cs typeface="Times New Roman" panose="02020603050405020304" pitchFamily="18" charset="0"/>
              </a:rPr>
              <a:t>At </a:t>
            </a:r>
            <a:r>
              <a:rPr lang="it-IT" sz="2400" dirty="0">
                <a:effectLst/>
                <a:ea typeface="Times New Roman" panose="02020603050405020304" pitchFamily="18" charset="0"/>
                <a:cs typeface="Times New Roman" panose="02020603050405020304" pitchFamily="18" charset="0"/>
              </a:rPr>
              <a:t>2,7: «Tutti costoro che parlano non sono forse galilei?») e “</a:t>
            </a:r>
            <a:r>
              <a:rPr lang="it-IT" sz="2400" dirty="0" err="1">
                <a:effectLst/>
                <a:ea typeface="Times New Roman" panose="02020603050405020304" pitchFamily="18" charset="0"/>
                <a:cs typeface="Times New Roman" panose="02020603050405020304" pitchFamily="18" charset="0"/>
              </a:rPr>
              <a:t>nazorei</a:t>
            </a:r>
            <a:r>
              <a:rPr lang="it-IT" sz="2400" dirty="0">
                <a:effectLst/>
                <a:ea typeface="Times New Roman" panose="02020603050405020304" pitchFamily="18" charset="0"/>
                <a:cs typeface="Times New Roman" panose="02020603050405020304" pitchFamily="18" charset="0"/>
              </a:rPr>
              <a:t>” (</a:t>
            </a:r>
            <a:r>
              <a:rPr lang="it-IT" sz="2400" i="1" dirty="0">
                <a:effectLst/>
                <a:ea typeface="Times New Roman" panose="02020603050405020304" pitchFamily="18" charset="0"/>
                <a:cs typeface="Times New Roman" panose="02020603050405020304" pitchFamily="18" charset="0"/>
              </a:rPr>
              <a:t>At </a:t>
            </a:r>
            <a:r>
              <a:rPr lang="it-IT" sz="2400" dirty="0">
                <a:effectLst/>
                <a:ea typeface="Times New Roman" panose="02020603050405020304" pitchFamily="18" charset="0"/>
                <a:cs typeface="Times New Roman" panose="02020603050405020304" pitchFamily="18" charset="0"/>
              </a:rPr>
              <a:t>24,5: «è un capo della setta dei </a:t>
            </a:r>
            <a:r>
              <a:rPr lang="it-IT" sz="2400" dirty="0" err="1">
                <a:effectLst/>
                <a:ea typeface="Times New Roman" panose="02020603050405020304" pitchFamily="18" charset="0"/>
                <a:cs typeface="Times New Roman" panose="02020603050405020304" pitchFamily="18" charset="0"/>
              </a:rPr>
              <a:t>Nazorei</a:t>
            </a:r>
            <a:r>
              <a:rPr lang="it-IT" sz="2400" dirty="0">
                <a:effectLst/>
                <a:ea typeface="Times New Roman" panose="02020603050405020304" pitchFamily="18" charset="0"/>
                <a:cs typeface="Times New Roman" panose="02020603050405020304" pitchFamily="18" charset="0"/>
              </a:rPr>
              <a:t>», con esplicito riferimento a Nazaret). Quest’appellativo di galilei è usato anche per indicare gli appartenenti al movimento di Gesù in testi dei secoli successivi; è del tutto plausibile che l’annuncio evangelico sia arrivato in altri posti proprio partendo da quelle regioni. </a:t>
            </a:r>
            <a:endParaRPr lang="it-IT" sz="2400" dirty="0"/>
          </a:p>
        </p:txBody>
      </p:sp>
    </p:spTree>
    <p:extLst>
      <p:ext uri="{BB962C8B-B14F-4D97-AF65-F5344CB8AC3E}">
        <p14:creationId xmlns:p14="http://schemas.microsoft.com/office/powerpoint/2010/main" val="2190736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105B87-DECC-16AF-78EB-B30A913A42C0}"/>
              </a:ext>
            </a:extLst>
          </p:cNvPr>
          <p:cNvSpPr>
            <a:spLocks noGrp="1"/>
          </p:cNvSpPr>
          <p:nvPr>
            <p:ph type="title"/>
          </p:nvPr>
        </p:nvSpPr>
        <p:spPr/>
        <p:txBody>
          <a:bodyPr/>
          <a:lstStyle/>
          <a:p>
            <a:pPr algn="ctr"/>
            <a:r>
              <a:rPr lang="it-IT" dirty="0"/>
              <a:t>Comunità </a:t>
            </a:r>
            <a:r>
              <a:rPr lang="it-IT" dirty="0" err="1"/>
              <a:t>galilaiche</a:t>
            </a:r>
            <a:endParaRPr lang="it-IT" dirty="0"/>
          </a:p>
        </p:txBody>
      </p:sp>
      <p:sp>
        <p:nvSpPr>
          <p:cNvPr id="3" name="Segnaposto contenuto 2">
            <a:extLst>
              <a:ext uri="{FF2B5EF4-FFF2-40B4-BE49-F238E27FC236}">
                <a16:creationId xmlns:a16="http://schemas.microsoft.com/office/drawing/2014/main" id="{0A300260-1E5F-95E6-7E94-941C2F2B5246}"/>
              </a:ext>
            </a:extLst>
          </p:cNvPr>
          <p:cNvSpPr>
            <a:spLocks noGrp="1"/>
          </p:cNvSpPr>
          <p:nvPr>
            <p:ph idx="1"/>
          </p:nvPr>
        </p:nvSpPr>
        <p:spPr/>
        <p:txBody>
          <a:bodyPr/>
          <a:lstStyle/>
          <a:p>
            <a:pPr algn="just"/>
            <a:r>
              <a:rPr lang="it-IT" sz="2800" dirty="0">
                <a:effectLst/>
                <a:ea typeface="Times New Roman" panose="02020603050405020304" pitchFamily="18" charset="0"/>
                <a:cs typeface="Times New Roman" panose="02020603050405020304" pitchFamily="18" charset="0"/>
              </a:rPr>
              <a:t>Nelle fonti postume, in nostro possesso, si annoverano la presenza di comunità in Galilea, di cui erano capi alcuni parenti di Gesù comparsi davanti a Domiziano, come riporta Eusebio, citando </a:t>
            </a:r>
            <a:r>
              <a:rPr lang="it-IT" sz="2800" dirty="0" err="1">
                <a:effectLst/>
                <a:ea typeface="Times New Roman" panose="02020603050405020304" pitchFamily="18" charset="0"/>
                <a:cs typeface="Times New Roman" panose="02020603050405020304" pitchFamily="18" charset="0"/>
              </a:rPr>
              <a:t>Egesippo</a:t>
            </a:r>
            <a:r>
              <a:rPr lang="it-IT" sz="2800" dirty="0">
                <a:effectLst/>
                <a:ea typeface="Times New Roman" panose="02020603050405020304" pitchFamily="18" charset="0"/>
                <a:cs typeface="Times New Roman" panose="02020603050405020304" pitchFamily="18" charset="0"/>
              </a:rPr>
              <a:t>.</a:t>
            </a:r>
          </a:p>
          <a:p>
            <a:pPr algn="just"/>
            <a:r>
              <a:rPr lang="it-IT" sz="2800" cap="small" dirty="0">
                <a:effectLst/>
                <a:ea typeface="Times New Roman" panose="02020603050405020304" pitchFamily="18" charset="0"/>
                <a:cs typeface="Times New Roman" panose="02020603050405020304" pitchFamily="18" charset="0"/>
              </a:rPr>
              <a:t>Eusebio, </a:t>
            </a:r>
            <a:r>
              <a:rPr lang="it-IT" sz="2800" i="1" dirty="0">
                <a:effectLst/>
                <a:ea typeface="Times New Roman" panose="02020603050405020304" pitchFamily="18" charset="0"/>
                <a:cs typeface="Times New Roman" panose="02020603050405020304" pitchFamily="18" charset="0"/>
              </a:rPr>
              <a:t>Historia </a:t>
            </a:r>
            <a:r>
              <a:rPr lang="it-IT" sz="2800" i="1" dirty="0" err="1">
                <a:effectLst/>
                <a:ea typeface="Times New Roman" panose="02020603050405020304" pitchFamily="18" charset="0"/>
                <a:cs typeface="Times New Roman" panose="02020603050405020304" pitchFamily="18" charset="0"/>
              </a:rPr>
              <a:t>Ecclesiasticae</a:t>
            </a:r>
            <a:r>
              <a:rPr lang="it-IT" sz="2800" dirty="0">
                <a:effectLst/>
                <a:ea typeface="Times New Roman" panose="02020603050405020304" pitchFamily="18" charset="0"/>
                <a:cs typeface="Times New Roman" panose="02020603050405020304" pitchFamily="18" charset="0"/>
              </a:rPr>
              <a:t>, Liber III, cap. </a:t>
            </a:r>
            <a:r>
              <a:rPr lang="en-US" sz="2800" dirty="0">
                <a:effectLst/>
                <a:ea typeface="Times New Roman" panose="02020603050405020304" pitchFamily="18" charset="0"/>
                <a:cs typeface="Times New Roman" panose="02020603050405020304" pitchFamily="18" charset="0"/>
              </a:rPr>
              <a:t>XIX e XX, 1-6; tr. it. </a:t>
            </a:r>
            <a:r>
              <a:rPr lang="it-IT" sz="2800" i="1" dirty="0">
                <a:effectLst/>
                <a:ea typeface="Times New Roman" panose="02020603050405020304" pitchFamily="18" charset="0"/>
                <a:cs typeface="Times New Roman" panose="02020603050405020304" pitchFamily="18" charset="0"/>
              </a:rPr>
              <a:t>Storia Ecclesiastica e i martiri della Palestina</a:t>
            </a:r>
            <a:r>
              <a:rPr lang="it-IT" sz="2800" dirty="0">
                <a:effectLst/>
                <a:ea typeface="Times New Roman" panose="02020603050405020304" pitchFamily="18" charset="0"/>
                <a:cs typeface="Times New Roman" panose="02020603050405020304" pitchFamily="18" charset="0"/>
              </a:rPr>
              <a:t>, 190-193.</a:t>
            </a:r>
          </a:p>
          <a:p>
            <a:endParaRPr lang="it-IT" dirty="0"/>
          </a:p>
        </p:txBody>
      </p:sp>
    </p:spTree>
    <p:extLst>
      <p:ext uri="{BB962C8B-B14F-4D97-AF65-F5344CB8AC3E}">
        <p14:creationId xmlns:p14="http://schemas.microsoft.com/office/powerpoint/2010/main" val="19592937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820EFC-81A8-3BD0-EE9B-22D6EAB143BC}"/>
              </a:ext>
            </a:extLst>
          </p:cNvPr>
          <p:cNvSpPr>
            <a:spLocks noGrp="1"/>
          </p:cNvSpPr>
          <p:nvPr>
            <p:ph type="title"/>
          </p:nvPr>
        </p:nvSpPr>
        <p:spPr/>
        <p:txBody>
          <a:bodyPr/>
          <a:lstStyle/>
          <a:p>
            <a:pPr algn="ctr"/>
            <a:r>
              <a:rPr lang="it-IT" dirty="0"/>
              <a:t>Galilea-&gt;Gerusalemme</a:t>
            </a:r>
          </a:p>
        </p:txBody>
      </p:sp>
      <p:sp>
        <p:nvSpPr>
          <p:cNvPr id="3" name="Segnaposto contenuto 2">
            <a:extLst>
              <a:ext uri="{FF2B5EF4-FFF2-40B4-BE49-F238E27FC236}">
                <a16:creationId xmlns:a16="http://schemas.microsoft.com/office/drawing/2014/main" id="{6B9993CD-9AD8-1C7F-0633-D07A1B033293}"/>
              </a:ext>
            </a:extLst>
          </p:cNvPr>
          <p:cNvSpPr>
            <a:spLocks noGrp="1"/>
          </p:cNvSpPr>
          <p:nvPr>
            <p:ph idx="1"/>
          </p:nvPr>
        </p:nvSpPr>
        <p:spPr/>
        <p:txBody>
          <a:bodyPr>
            <a:normAutofit/>
          </a:bodyPr>
          <a:lstStyle/>
          <a:p>
            <a:r>
              <a:rPr lang="it-IT" sz="2400" dirty="0">
                <a:effectLst/>
                <a:ea typeface="Times New Roman" panose="02020603050405020304" pitchFamily="18" charset="0"/>
                <a:cs typeface="Times New Roman" panose="02020603050405020304" pitchFamily="18" charset="0"/>
              </a:rPr>
              <a:t>La Galilea non era solo un luogo diverso e lontano rispetto a Gerusalemme, ma è stato sempre composto da svariate popolazioni come cananei, assiri e babilonesi. Pertanto, possiamo supporre che, rispetto all’ortodossia gerosolimitana, la Galilea, già al tempo in cui visse Gesù, venisse considerata, non solo zona di frontiera, ma anche una regione “contaminata” dalle limitrofe regioni non giudee. </a:t>
            </a:r>
            <a:endParaRPr lang="it-IT" sz="2400" dirty="0"/>
          </a:p>
        </p:txBody>
      </p:sp>
    </p:spTree>
    <p:extLst>
      <p:ext uri="{BB962C8B-B14F-4D97-AF65-F5344CB8AC3E}">
        <p14:creationId xmlns:p14="http://schemas.microsoft.com/office/powerpoint/2010/main" val="35512516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03BCD79-A241-17B7-300F-26D79BE07614}"/>
              </a:ext>
            </a:extLst>
          </p:cNvPr>
          <p:cNvSpPr>
            <a:spLocks noGrp="1"/>
          </p:cNvSpPr>
          <p:nvPr>
            <p:ph type="title"/>
          </p:nvPr>
        </p:nvSpPr>
        <p:spPr/>
        <p:txBody>
          <a:bodyPr/>
          <a:lstStyle/>
          <a:p>
            <a:pPr algn="ctr"/>
            <a:r>
              <a:rPr lang="it-IT" dirty="0"/>
              <a:t>I Galilei</a:t>
            </a:r>
          </a:p>
        </p:txBody>
      </p:sp>
      <p:sp>
        <p:nvSpPr>
          <p:cNvPr id="3" name="Segnaposto contenuto 2">
            <a:extLst>
              <a:ext uri="{FF2B5EF4-FFF2-40B4-BE49-F238E27FC236}">
                <a16:creationId xmlns:a16="http://schemas.microsoft.com/office/drawing/2014/main" id="{F0B54D0A-11B3-6B10-9D69-5774B8EFC53B}"/>
              </a:ext>
            </a:extLst>
          </p:cNvPr>
          <p:cNvSpPr>
            <a:spLocks noGrp="1"/>
          </p:cNvSpPr>
          <p:nvPr>
            <p:ph idx="1"/>
          </p:nvPr>
        </p:nvSpPr>
        <p:spPr/>
        <p:txBody>
          <a:bodyPr/>
          <a:lstStyle/>
          <a:p>
            <a:r>
              <a:rPr lang="it-IT" sz="2400" dirty="0">
                <a:effectLst/>
                <a:ea typeface="Times New Roman" panose="02020603050405020304" pitchFamily="18" charset="0"/>
                <a:cs typeface="Times New Roman" panose="02020603050405020304" pitchFamily="18" charset="0"/>
              </a:rPr>
              <a:t>I galilei vengono, infatti, ricordati per la loro cattiva pronuncia (</a:t>
            </a:r>
            <a:r>
              <a:rPr lang="it-IT" sz="2400" dirty="0" err="1">
                <a:effectLst/>
                <a:ea typeface="Times New Roman" panose="02020603050405020304" pitchFamily="18" charset="0"/>
                <a:cs typeface="Times New Roman" panose="02020603050405020304" pitchFamily="18" charset="0"/>
              </a:rPr>
              <a:t>cf</a:t>
            </a:r>
            <a:r>
              <a:rPr lang="it-IT" sz="2400" dirty="0">
                <a:effectLst/>
                <a:ea typeface="Times New Roman" panose="02020603050405020304" pitchFamily="18" charset="0"/>
                <a:cs typeface="Times New Roman" panose="02020603050405020304" pitchFamily="18" charset="0"/>
              </a:rPr>
              <a:t> </a:t>
            </a:r>
            <a:r>
              <a:rPr lang="it-IT" sz="2400" i="1" dirty="0">
                <a:effectLst/>
                <a:ea typeface="Times New Roman" panose="02020603050405020304" pitchFamily="18" charset="0"/>
                <a:cs typeface="Times New Roman" panose="02020603050405020304" pitchFamily="18" charset="0"/>
              </a:rPr>
              <a:t>Mt</a:t>
            </a:r>
            <a:r>
              <a:rPr lang="it-IT" sz="2400" dirty="0">
                <a:effectLst/>
                <a:ea typeface="Times New Roman" panose="02020603050405020304" pitchFamily="18" charset="0"/>
                <a:cs typeface="Times New Roman" panose="02020603050405020304" pitchFamily="18" charset="0"/>
              </a:rPr>
              <a:t> 26,73) e più tardi, nel vangelo giovanneo, un gruppo di farisei reclama, con una certa enfasi, che nessun profeta può venire dalla Galilea (</a:t>
            </a:r>
            <a:r>
              <a:rPr lang="it-IT" sz="2400" dirty="0" err="1">
                <a:effectLst/>
                <a:ea typeface="Times New Roman" panose="02020603050405020304" pitchFamily="18" charset="0"/>
                <a:cs typeface="Times New Roman" panose="02020603050405020304" pitchFamily="18" charset="0"/>
              </a:rPr>
              <a:t>cf</a:t>
            </a:r>
            <a:r>
              <a:rPr lang="it-IT" sz="2400" dirty="0">
                <a:effectLst/>
                <a:ea typeface="Times New Roman" panose="02020603050405020304" pitchFamily="18" charset="0"/>
                <a:cs typeface="Times New Roman" panose="02020603050405020304" pitchFamily="18" charset="0"/>
              </a:rPr>
              <a:t> </a:t>
            </a:r>
            <a:r>
              <a:rPr lang="it-IT" sz="2400" i="1" dirty="0" err="1">
                <a:effectLst/>
                <a:ea typeface="Times New Roman" panose="02020603050405020304" pitchFamily="18" charset="0"/>
                <a:cs typeface="Times New Roman" panose="02020603050405020304" pitchFamily="18" charset="0"/>
              </a:rPr>
              <a:t>Gv</a:t>
            </a:r>
            <a:r>
              <a:rPr lang="it-IT" sz="2400" dirty="0">
                <a:effectLst/>
                <a:ea typeface="Times New Roman" panose="02020603050405020304" pitchFamily="18" charset="0"/>
                <a:cs typeface="Times New Roman" panose="02020603050405020304" pitchFamily="18" charset="0"/>
              </a:rPr>
              <a:t> 7,52). Per questo motivo, la Galilea veniva vista come una terra impura, anche se il riferimento presente in Isaia che l’aveva chiamata “</a:t>
            </a:r>
            <a:r>
              <a:rPr lang="it-IT" sz="2400" i="1" dirty="0">
                <a:effectLst/>
                <a:ea typeface="Times New Roman" panose="02020603050405020304" pitchFamily="18" charset="0"/>
                <a:cs typeface="Times New Roman" panose="02020603050405020304" pitchFamily="18" charset="0"/>
              </a:rPr>
              <a:t>Galilea delle genti</a:t>
            </a:r>
            <a:r>
              <a:rPr lang="it-IT" sz="2400" dirty="0">
                <a:effectLst/>
                <a:ea typeface="Times New Roman" panose="02020603050405020304" pitchFamily="18" charset="0"/>
                <a:cs typeface="Times New Roman" panose="02020603050405020304" pitchFamily="18" charset="0"/>
              </a:rPr>
              <a:t>” (</a:t>
            </a:r>
            <a:r>
              <a:rPr lang="it-IT" sz="2400" dirty="0" err="1">
                <a:effectLst/>
                <a:ea typeface="Times New Roman" panose="02020603050405020304" pitchFamily="18" charset="0"/>
                <a:cs typeface="Times New Roman" panose="02020603050405020304" pitchFamily="18" charset="0"/>
              </a:rPr>
              <a:t>cf</a:t>
            </a:r>
            <a:r>
              <a:rPr lang="it-IT" sz="2400" dirty="0">
                <a:effectLst/>
                <a:ea typeface="Times New Roman" panose="02020603050405020304" pitchFamily="18" charset="0"/>
                <a:cs typeface="Times New Roman" panose="02020603050405020304" pitchFamily="18" charset="0"/>
              </a:rPr>
              <a:t> </a:t>
            </a:r>
            <a:r>
              <a:rPr lang="it-IT" sz="2400" i="1" dirty="0" err="1">
                <a:effectLst/>
                <a:ea typeface="Times New Roman" panose="02020603050405020304" pitchFamily="18" charset="0"/>
                <a:cs typeface="Times New Roman" panose="02020603050405020304" pitchFamily="18" charset="0"/>
              </a:rPr>
              <a:t>Is</a:t>
            </a:r>
            <a:r>
              <a:rPr lang="it-IT" sz="2400" i="1" dirty="0">
                <a:effectLst/>
                <a:ea typeface="Times New Roman" panose="02020603050405020304" pitchFamily="18" charset="0"/>
                <a:cs typeface="Times New Roman" panose="02020603050405020304" pitchFamily="18" charset="0"/>
              </a:rPr>
              <a:t> </a:t>
            </a:r>
            <a:r>
              <a:rPr lang="it-IT" sz="2400" dirty="0">
                <a:effectLst/>
                <a:ea typeface="Times New Roman" panose="02020603050405020304" pitchFamily="18" charset="0"/>
                <a:cs typeface="Times New Roman" panose="02020603050405020304" pitchFamily="18" charset="0"/>
              </a:rPr>
              <a:t>8, 23b; </a:t>
            </a:r>
            <a:r>
              <a:rPr lang="it-IT" sz="2400" i="1" dirty="0">
                <a:effectLst/>
                <a:ea typeface="Times New Roman" panose="02020603050405020304" pitchFamily="18" charset="0"/>
                <a:cs typeface="Times New Roman" panose="02020603050405020304" pitchFamily="18" charset="0"/>
              </a:rPr>
              <a:t>Mt</a:t>
            </a:r>
            <a:r>
              <a:rPr lang="it-IT" sz="2400" dirty="0">
                <a:effectLst/>
                <a:ea typeface="Times New Roman" panose="02020603050405020304" pitchFamily="18" charset="0"/>
                <a:cs typeface="Times New Roman" panose="02020603050405020304" pitchFamily="18" charset="0"/>
              </a:rPr>
              <a:t> 4,15) sembra attestare non un aspetto negativo, ma una decisiva caratteristica multietnica e multiculturale. </a:t>
            </a:r>
          </a:p>
          <a:p>
            <a:endParaRPr lang="it-IT" dirty="0"/>
          </a:p>
        </p:txBody>
      </p:sp>
    </p:spTree>
    <p:extLst>
      <p:ext uri="{BB962C8B-B14F-4D97-AF65-F5344CB8AC3E}">
        <p14:creationId xmlns:p14="http://schemas.microsoft.com/office/powerpoint/2010/main" val="37698693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7A6A98-69C8-A243-F664-DB61FC1C0FFC}"/>
              </a:ext>
            </a:extLst>
          </p:cNvPr>
          <p:cNvSpPr>
            <a:spLocks noGrp="1"/>
          </p:cNvSpPr>
          <p:nvPr>
            <p:ph type="title"/>
          </p:nvPr>
        </p:nvSpPr>
        <p:spPr/>
        <p:txBody>
          <a:bodyPr/>
          <a:lstStyle/>
          <a:p>
            <a:pPr algn="ctr"/>
            <a:r>
              <a:rPr lang="it-IT" dirty="0"/>
              <a:t>Le ricerche archeologiche</a:t>
            </a:r>
          </a:p>
        </p:txBody>
      </p:sp>
      <p:sp>
        <p:nvSpPr>
          <p:cNvPr id="3" name="Segnaposto contenuto 2">
            <a:extLst>
              <a:ext uri="{FF2B5EF4-FFF2-40B4-BE49-F238E27FC236}">
                <a16:creationId xmlns:a16="http://schemas.microsoft.com/office/drawing/2014/main" id="{CC0C5FCF-4B9B-DCC3-C2BA-738F71F4A9B7}"/>
              </a:ext>
            </a:extLst>
          </p:cNvPr>
          <p:cNvSpPr>
            <a:spLocks noGrp="1"/>
          </p:cNvSpPr>
          <p:nvPr>
            <p:ph idx="1"/>
          </p:nvPr>
        </p:nvSpPr>
        <p:spPr/>
        <p:txBody>
          <a:bodyPr>
            <a:normAutofit fontScale="77500" lnSpcReduction="20000"/>
          </a:bodyPr>
          <a:lstStyle/>
          <a:p>
            <a:pPr algn="just">
              <a:lnSpc>
                <a:spcPct val="150000"/>
              </a:lnSpc>
            </a:pPr>
            <a:r>
              <a:rPr lang="it-IT" dirty="0">
                <a:latin typeface="Calisto MT" panose="02040603050505030304" pitchFamily="18" charset="77"/>
                <a:ea typeface="Times New Roman" panose="02020603050405020304" pitchFamily="18" charset="0"/>
                <a:cs typeface="Times New Roman" panose="02020603050405020304" pitchFamily="18" charset="0"/>
              </a:rPr>
              <a:t>L</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e ricerche archeologiche degli ultimi anni – secondo il teologo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F</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 ribaltano l’ipotesi della Galilea come una esclusiva “regione pagana”. Sono stati rinvenuti numerosi reperti, in campo archeologico, che attestano una massiccia presenza di giudei. Gli abitanti della Galilea, scrive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«concretamente osservavano il sabato, rispettavano le leggi di purità e le norme dietetiche, aborrivano gli idoli e osservavano il divieto di raffigurare immagini, pagavano il tributo al tempio di Gerusalemme, effettuavano pellegrinaggi in occasione delle maggiori festività e consideravano sacre le scritture».</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F</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Galilea al tempo di Gesù. Nuove scoperte archeologiche e prospettive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Cittadella Editrice, Assisi 2018, 35. Questo agile e documentatissimo studio dimostra, attraverso i risultati delle ricerche più recenti in ambito storico e archeologico, che la Galilea, al tempo di Gesù, non era assolutamente una periferia rispetto al giudaismo esclusivo della Giudea. Inoltre, questa terra era tutt’altro che di matrice gentile, inoltre né rurale né rivoluzionaria, così come spesso viene presentata nell’immaginario collettivo. Lo studioso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passa in rassegna diverse e rigorose ricerche in questa prospettiva: </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S.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Freyne</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Galilee.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From </a:t>
            </a:r>
            <a:r>
              <a:rPr lang="en-US" sz="1800" i="1" dirty="0" err="1">
                <a:effectLst/>
                <a:latin typeface="Calisto MT" panose="02040603050505030304" pitchFamily="18" charset="77"/>
                <a:ea typeface="Times New Roman" panose="02020603050405020304" pitchFamily="18" charset="0"/>
                <a:cs typeface="Times New Roman" panose="02020603050405020304" pitchFamily="18" charset="0"/>
              </a:rPr>
              <a:t>Alexsander</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 the Great to Hadrian 323 BCE to 135 CE</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T&amp;T Clark, Edinburgh 1998, in </a:t>
            </a:r>
            <a:r>
              <a:rPr lang="en-US" sz="1800" dirty="0" err="1">
                <a:effectLst/>
                <a:latin typeface="Calisto MT" panose="02040603050505030304" pitchFamily="18" charset="77"/>
                <a:ea typeface="Times New Roman" panose="02020603050405020304" pitchFamily="18" charset="0"/>
                <a:cs typeface="Times New Roman" panose="02020603050405020304" pitchFamily="18" charset="0"/>
              </a:rPr>
              <a:t>particolare</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344-391; J.L. </a:t>
            </a:r>
            <a:r>
              <a:rPr lang="en-US" sz="1800" cap="small" dirty="0">
                <a:effectLst/>
                <a:latin typeface="Calisto MT" panose="02040603050505030304" pitchFamily="18" charset="77"/>
                <a:ea typeface="Times New Roman" panose="02020603050405020304" pitchFamily="18" charset="0"/>
                <a:cs typeface="Times New Roman" panose="02020603050405020304" pitchFamily="18" charset="0"/>
              </a:rPr>
              <a:t>Reed,</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Archaeology and Galilean Jesus, </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Trinity Press International, Harrisburg 2002,</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di M.A. </a:t>
            </a:r>
            <a:r>
              <a:rPr lang="en-US"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Chancey</a:t>
            </a:r>
            <a:r>
              <a:rPr lang="en-US" sz="1800" cap="small" dirty="0">
                <a:effectLst/>
                <a:latin typeface="Calisto MT" panose="02040603050505030304" pitchFamily="18" charset="77"/>
                <a:ea typeface="Times New Roman" panose="02020603050405020304" pitchFamily="18" charset="0"/>
                <a:cs typeface="Times New Roman" panose="02020603050405020304" pitchFamily="18" charset="0"/>
              </a:rPr>
              <a:t>,</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The </a:t>
            </a:r>
            <a:r>
              <a:rPr lang="en-US" sz="1800" i="1" dirty="0" err="1">
                <a:effectLst/>
                <a:latin typeface="Calisto MT" panose="02040603050505030304" pitchFamily="18" charset="77"/>
                <a:ea typeface="Times New Roman" panose="02020603050405020304" pitchFamily="18" charset="0"/>
                <a:cs typeface="Times New Roman" panose="02020603050405020304" pitchFamily="18" charset="0"/>
              </a:rPr>
              <a:t>Muth</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 of a Gentile Galilee</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Cambridge University Press, Cambridge - UK 2002, di </a:t>
            </a:r>
            <a:r>
              <a:rPr lang="en-US" sz="1800" cap="small" dirty="0">
                <a:effectLst/>
                <a:latin typeface="Calisto MT" panose="02040603050505030304" pitchFamily="18" charset="77"/>
                <a:ea typeface="Times New Roman" panose="02020603050405020304" pitchFamily="18" charset="0"/>
                <a:cs typeface="Times New Roman" panose="02020603050405020304" pitchFamily="18" charset="0"/>
              </a:rPr>
              <a:t>U. </a:t>
            </a:r>
            <a:r>
              <a:rPr lang="en-US"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Leibner</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Settlement and History in the Hellenistic, Roman, and Byzantine Galilee. An archeological Survey of the Eastern Galilee</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Mohr </a:t>
            </a:r>
            <a:r>
              <a:rPr lang="en-US" sz="1800" dirty="0" err="1">
                <a:effectLst/>
                <a:latin typeface="Calisto MT" panose="02040603050505030304" pitchFamily="18" charset="77"/>
                <a:ea typeface="Times New Roman" panose="02020603050405020304" pitchFamily="18" charset="0"/>
                <a:cs typeface="Times New Roman" panose="02020603050405020304" pitchFamily="18" charset="0"/>
              </a:rPr>
              <a:t>Siebeck</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Tübingen 2009, e di B.W. </a:t>
            </a:r>
            <a:r>
              <a:rPr lang="en-US" sz="1800" cap="small" dirty="0">
                <a:effectLst/>
                <a:latin typeface="Calisto MT" panose="02040603050505030304" pitchFamily="18" charset="77"/>
                <a:ea typeface="Times New Roman" panose="02020603050405020304" pitchFamily="18" charset="0"/>
                <a:cs typeface="Times New Roman" panose="02020603050405020304" pitchFamily="18" charset="0"/>
              </a:rPr>
              <a:t>Root</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First Century Galilee.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A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fresh</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Examination</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of the Sources,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Mohr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Siebeck</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Tübingen 2014.</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9112166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3064E7-B65D-B86F-CBF8-8A362795D8D9}"/>
              </a:ext>
            </a:extLst>
          </p:cNvPr>
          <p:cNvSpPr>
            <a:spLocks noGrp="1"/>
          </p:cNvSpPr>
          <p:nvPr>
            <p:ph type="title"/>
          </p:nvPr>
        </p:nvSpPr>
        <p:spPr/>
        <p:txBody>
          <a:bodyPr/>
          <a:lstStyle/>
          <a:p>
            <a:pPr algn="ctr"/>
            <a:r>
              <a:rPr lang="it-IT" dirty="0"/>
              <a:t>La Galilea</a:t>
            </a:r>
          </a:p>
        </p:txBody>
      </p:sp>
      <p:sp>
        <p:nvSpPr>
          <p:cNvPr id="3" name="Segnaposto contenuto 2">
            <a:extLst>
              <a:ext uri="{FF2B5EF4-FFF2-40B4-BE49-F238E27FC236}">
                <a16:creationId xmlns:a16="http://schemas.microsoft.com/office/drawing/2014/main" id="{D5619977-ABDB-0BFC-BF6C-45B9C477A951}"/>
              </a:ext>
            </a:extLst>
          </p:cNvPr>
          <p:cNvSpPr>
            <a:spLocks noGrp="1"/>
          </p:cNvSpPr>
          <p:nvPr>
            <p:ph idx="1"/>
          </p:nvPr>
        </p:nvSpPr>
        <p:spPr/>
        <p:txBody>
          <a:bodyPr/>
          <a:lstStyle/>
          <a:p>
            <a:pPr indent="228600" algn="just">
              <a:lnSpc>
                <a:spcPct val="150000"/>
              </a:lnSpc>
            </a:pP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Condividiamo del tutto il giudizio conclusivo, partendo anche dai dati archeologici, redatto da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228600" algn="just"/>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«Gesù, pertanto, non marginale, non povero, non ribelle, va compreso a partire da una situazione molto particolare nella quale diventa difficile pensare la possibilità di esprimere con intensità e relativo equilibrio l’istanza di un movimento profetico di rinnovamento e piena valorizzazione della fede giudaica, senza dirette mire politiche, senza equivoci compromessi con la politica, senza snervamenti ed esagerazioni, tenendo a distanza tutte quelle letture che alla fine si rivelano ideologiche esasperando l’analisi dei dati e disattendendo la peculiare testimonianza dell’archeologia».</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F</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Testaferri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Galilea al tempo di Gesù. Nuove scoperte archeologiche e prospettive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85.</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27885766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DFCCC7-EC7A-D92D-81A5-90F09682D69C}"/>
              </a:ext>
            </a:extLst>
          </p:cNvPr>
          <p:cNvSpPr>
            <a:spLocks noGrp="1"/>
          </p:cNvSpPr>
          <p:nvPr>
            <p:ph type="title"/>
          </p:nvPr>
        </p:nvSpPr>
        <p:spPr/>
        <p:txBody>
          <a:bodyPr/>
          <a:lstStyle/>
          <a:p>
            <a:pPr algn="ctr"/>
            <a:r>
              <a:rPr lang="it-IT" dirty="0"/>
              <a:t>La casa di Pietro</a:t>
            </a:r>
          </a:p>
        </p:txBody>
      </p:sp>
      <p:sp>
        <p:nvSpPr>
          <p:cNvPr id="3" name="Segnaposto contenuto 2">
            <a:extLst>
              <a:ext uri="{FF2B5EF4-FFF2-40B4-BE49-F238E27FC236}">
                <a16:creationId xmlns:a16="http://schemas.microsoft.com/office/drawing/2014/main" id="{72643611-FD9A-5BFC-43B1-A01228DAC2DC}"/>
              </a:ext>
            </a:extLst>
          </p:cNvPr>
          <p:cNvSpPr>
            <a:spLocks noGrp="1"/>
          </p:cNvSpPr>
          <p:nvPr>
            <p:ph idx="1"/>
          </p:nvPr>
        </p:nvSpPr>
        <p:spPr/>
        <p:txBody>
          <a:bodyPr>
            <a:normAutofit fontScale="62500" lnSpcReduction="20000"/>
          </a:bodyPr>
          <a:lstStyle/>
          <a:p>
            <a:pPr algn="just">
              <a:lnSpc>
                <a:spcPct val="150000"/>
              </a:lnSpc>
            </a:pP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Il dato archeologico, nella sua complessità, rappresenta anche un importante contributo alla conoscenza della teologia. In particolare, a Cafarnao è stata rinvenuta la cosiddetta “casa di Pietro”, una ampia area di abitazioni domestiche con una sinagoga annessa del I sec. d.C. Negli strati più antichi è stato riportato alla luce, un «edificio tardo ellenistico trovato sotto la chiesa ottagonale [che] serviva come luogo di incontro dei credenti in Cristo già nel 1° secolo». Una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Domus Ecclesia</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sulla cui datazione non vi è un consenso unanime, dove sono state ritrovate numerose scritte in varie lingue, che hanno un chiaro orientamento cristiano. Tutto ciò ci fa supporre che nei pressi della Galilea ci siano stati seguaci e comunità sin dal I sec. d.C.</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r>
              <a:rPr lang="en-US" sz="1800" cap="small" dirty="0">
                <a:effectLst/>
                <a:latin typeface="Calisto MT" panose="02040603050505030304" pitchFamily="18" charset="77"/>
                <a:ea typeface="Times New Roman" panose="02020603050405020304" pitchFamily="18" charset="0"/>
                <a:cs typeface="Times New Roman" panose="02020603050405020304" pitchFamily="18" charset="0"/>
              </a:rPr>
              <a:t>V. </a:t>
            </a:r>
            <a:r>
              <a:rPr lang="en-US"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Corbo</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en-US" sz="1800" i="1" dirty="0">
                <a:effectLst/>
                <a:latin typeface="Calisto MT" panose="02040603050505030304" pitchFamily="18" charset="77"/>
                <a:ea typeface="Times New Roman" panose="02020603050405020304" pitchFamily="18" charset="0"/>
                <a:cs typeface="Times New Roman" panose="02020603050405020304" pitchFamily="18" charset="0"/>
              </a:rPr>
              <a:t>The House of Saint Peter at Capharnaum</a:t>
            </a:r>
            <a:r>
              <a:rPr lang="en-US" sz="1800" dirty="0">
                <a:effectLst/>
                <a:latin typeface="Calisto MT" panose="02040603050505030304" pitchFamily="18" charset="77"/>
                <a:ea typeface="Times New Roman" panose="02020603050405020304" pitchFamily="18" charset="0"/>
                <a:cs typeface="Times New Roman" panose="02020603050405020304" pitchFamily="18" charset="0"/>
              </a:rPr>
              <a:t>, Franciscan Printing Press, Jerusalem 1969. </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L’autore francescano morto nel 1991, sostiene che dai sondaggi sotto la Chiesa domestica ritrovata vi sono tracce di un luogo di culto o di una chiesa domestica primitiva già nel I sec. d.C.</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C.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Giannotto</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«I primi sviluppi del movimento di Gesù in Galilea», in </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D.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Garribba</a:t>
            </a:r>
            <a:r>
              <a:rPr lang="it-IT" sz="1800" cap="small" dirty="0">
                <a:effectLst/>
                <a:latin typeface="Calisto MT" panose="02040603050505030304" pitchFamily="18" charset="77"/>
                <a:ea typeface="Times New Roman" panose="02020603050405020304" pitchFamily="18" charset="0"/>
                <a:cs typeface="Times New Roman" panose="02020603050405020304" pitchFamily="18" charset="0"/>
              </a:rPr>
              <a:t> - M. Vitelli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edd</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Le città del cristianesimo antico: La Galilea e Gerusalemme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123-143. L’autore, nel bilancio conclusivo di questo breve studio, sostiene «che a questi seguaci di Gesù di origine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galilaica</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stanziati nella regione si siano uniti, dopo egli eventi del 70, altri credenti in Gesù, verosimilmente fuoriusciti da Gerusalemme in seguito alla migrazione a Pella e poi non più rientrati nella Giudea, e indicati nelle fonti eresiologiche sotto l’etichetta di ebioniti 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nazorei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/nazareni»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Ibidem</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143. Gli ebioniti, letteralmente “i poveri”, veneravano Gesù senza considerarlo di natura divina né credevano alla sua nascita verginale.).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Giannotto</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riporta, anche se tardiva, in questi sviluppi dei seguaci di Gesù in Galilea, la testimonianza della scrittrice romana Egeria o Eteria (IV sec.) che nei racconti del suo viaggio nella Terra Santa racconta di aver visitato al casa di Pietro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cf</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cap="small" dirty="0" err="1">
                <a:effectLst/>
                <a:latin typeface="Calisto MT" panose="02040603050505030304" pitchFamily="18" charset="77"/>
                <a:ea typeface="Times New Roman" panose="02020603050405020304" pitchFamily="18" charset="0"/>
                <a:cs typeface="Times New Roman" panose="02020603050405020304" pitchFamily="18" charset="0"/>
              </a:rPr>
              <a:t>Égerié</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Journal de Voyage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Introduction</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Texte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critique</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traduction</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notes, index et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cartes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par P.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Maraval</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SCh</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296],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Les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Éditions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du</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Cerf, Paris 1982). Di questo diario è rimasta solo la parte centrale, riprodotta nel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Codex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Aretinus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di Montecassino (scoperto alla fine del 1800), datato XI secolo. Ripreso anche da Pietro Diacono (</a:t>
            </a:r>
            <a:r>
              <a:rPr lang="it-IT" sz="1800" dirty="0" err="1">
                <a:effectLst/>
                <a:latin typeface="Calisto MT" panose="02040603050505030304" pitchFamily="18" charset="77"/>
                <a:ea typeface="Times New Roman" panose="02020603050405020304" pitchFamily="18" charset="0"/>
                <a:cs typeface="Times New Roman" panose="02020603050405020304" pitchFamily="18" charset="0"/>
              </a:rPr>
              <a:t>XIIsec</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bibliotecario dell’Abbazia di Montecassino, nel testo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Liber de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locis</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sanctis</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in PL 173, 1128B [il testo intero PL 173, 1115-1134]. </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34924970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495171-115C-E139-85C7-52C2252157E1}"/>
              </a:ext>
            </a:extLst>
          </p:cNvPr>
          <p:cNvSpPr>
            <a:spLocks noGrp="1"/>
          </p:cNvSpPr>
          <p:nvPr>
            <p:ph type="title"/>
          </p:nvPr>
        </p:nvSpPr>
        <p:spPr/>
        <p:txBody>
          <a:bodyPr/>
          <a:lstStyle/>
          <a:p>
            <a:pPr algn="ctr"/>
            <a:r>
              <a:rPr lang="it-IT" dirty="0"/>
              <a:t>Ritornare </a:t>
            </a:r>
            <a:r>
              <a:rPr lang="it-IT"/>
              <a:t>in Galilea</a:t>
            </a:r>
          </a:p>
        </p:txBody>
      </p:sp>
      <p:sp>
        <p:nvSpPr>
          <p:cNvPr id="3" name="Segnaposto contenuto 2">
            <a:extLst>
              <a:ext uri="{FF2B5EF4-FFF2-40B4-BE49-F238E27FC236}">
                <a16:creationId xmlns:a16="http://schemas.microsoft.com/office/drawing/2014/main" id="{ADDD1320-F9C9-5239-BFEE-D528F6897133}"/>
              </a:ext>
            </a:extLst>
          </p:cNvPr>
          <p:cNvSpPr>
            <a:spLocks noGrp="1"/>
          </p:cNvSpPr>
          <p:nvPr>
            <p:ph idx="1"/>
          </p:nvPr>
        </p:nvSpPr>
        <p:spPr/>
        <p:txBody>
          <a:bodyPr>
            <a:normAutofit fontScale="70000" lnSpcReduction="20000"/>
          </a:bodyPr>
          <a:lstStyle/>
          <a:p>
            <a:pPr indent="449580" algn="just">
              <a:lnSpc>
                <a:spcPct val="150000"/>
              </a:lnSpc>
            </a:pP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La riflessione ecclesiologica, da questo punto di vista, ha ricevuto poche e marginali notizie sulla presenza di comunità operanti nella Galilea, ma non per questo vi sono nei testi del NT continui riferimenti alla Galilea, epicentro del messaggio di Gesù di Nazaret. </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pPr algn="just">
              <a:lnSpc>
                <a:spcPct val="150000"/>
              </a:lnSpc>
            </a:pP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Per la maggior parte degli studiosi, le relazioni, le amicizie e i legami di parentela, sviluppatisi in Galilea, abbiano dato vita al primo nucleo delle comunità locali, ancora pienamente “integrate” nella comunità giudaica del tempo; si può anche ipotizzare come la stessa famiglia di Gesù abbia goduto di una certa rilevanza in parecchie zone, dove si riuniscono i discepoli dopo la sua morte. Basti pensare al singolare ruolo, esplicitato negli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Atti</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della figura di Giacomo, fratello di Gesù. In seguito alla morte di Gesù, secondo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Mc</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Mt</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e </a:t>
            </a:r>
            <a:r>
              <a:rPr lang="it-IT" sz="1800" i="1" dirty="0" err="1">
                <a:effectLst/>
                <a:latin typeface="Calisto MT" panose="02040603050505030304" pitchFamily="18" charset="77"/>
                <a:ea typeface="Times New Roman" panose="02020603050405020304" pitchFamily="18" charset="0"/>
                <a:cs typeface="Times New Roman" panose="02020603050405020304" pitchFamily="18" charset="0"/>
              </a:rPr>
              <a:t>Gv</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una parte dei discepoli fece ritorno in Galilea (dove era iniziata l’attività pubblica di Gesù) e quindi è ipotizzabile che già dei discepoli di Gesù siano stati ivi presenti. Questo dato è confermato anche dall’insistenza con la quale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Mc</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 sostiene che le apparizioni del risorto siano avvenute in Galilea (</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Mc </a:t>
            </a:r>
            <a:r>
              <a:rPr lang="it-IT" sz="1800" dirty="0">
                <a:effectLst/>
                <a:latin typeface="Calisto MT" panose="02040603050505030304" pitchFamily="18" charset="77"/>
                <a:ea typeface="Times New Roman" panose="02020603050405020304" pitchFamily="18" charset="0"/>
                <a:cs typeface="Times New Roman" panose="02020603050405020304" pitchFamily="18" charset="0"/>
              </a:rPr>
              <a:t>14,28;16,7) con l’ipotesi, forse, di continuare a diffondere il messaggio di Gesù e “ripartire dalla Galilea”; luogo della presenza di numerosi seguaci e comunità.</a:t>
            </a:r>
            <a:r>
              <a:rPr lang="it-IT" sz="1800" i="1" dirty="0">
                <a:effectLst/>
                <a:latin typeface="Calisto MT" panose="02040603050505030304" pitchFamily="18" charset="77"/>
                <a:ea typeface="Times New Roman" panose="02020603050405020304" pitchFamily="18" charset="0"/>
                <a:cs typeface="Times New Roman" panose="02020603050405020304" pitchFamily="18" charset="0"/>
              </a:rPr>
              <a:t> </a:t>
            </a:r>
            <a:endParaRPr lang="it-IT" sz="1800" dirty="0">
              <a:effectLst/>
              <a:latin typeface="Book Antiqua" panose="02040602050305030304" pitchFamily="18" charset="0"/>
              <a:ea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862985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578AF7-754E-AC7C-649F-E0754A23A72A}"/>
              </a:ext>
            </a:extLst>
          </p:cNvPr>
          <p:cNvSpPr>
            <a:spLocks noGrp="1"/>
          </p:cNvSpPr>
          <p:nvPr>
            <p:ph type="title"/>
          </p:nvPr>
        </p:nvSpPr>
        <p:spPr/>
        <p:txBody>
          <a:bodyPr/>
          <a:lstStyle/>
          <a:p>
            <a:pPr algn="ctr"/>
            <a:r>
              <a:rPr lang="it-IT" dirty="0"/>
              <a:t>I carismatici itineranti</a:t>
            </a:r>
          </a:p>
        </p:txBody>
      </p:sp>
      <p:sp>
        <p:nvSpPr>
          <p:cNvPr id="3" name="Segnaposto contenuto 2">
            <a:extLst>
              <a:ext uri="{FF2B5EF4-FFF2-40B4-BE49-F238E27FC236}">
                <a16:creationId xmlns:a16="http://schemas.microsoft.com/office/drawing/2014/main" id="{0DC1F039-2504-C803-0CEC-76F319C48664}"/>
              </a:ext>
            </a:extLst>
          </p:cNvPr>
          <p:cNvSpPr>
            <a:spLocks noGrp="1"/>
          </p:cNvSpPr>
          <p:nvPr>
            <p:ph idx="1"/>
          </p:nvPr>
        </p:nvSpPr>
        <p:spPr/>
        <p:txBody>
          <a:bodyPr>
            <a:normAutofit/>
          </a:bodyPr>
          <a:lstStyle/>
          <a:p>
            <a:r>
              <a:rPr lang="it-IT" sz="2400" dirty="0">
                <a:effectLst/>
                <a:ea typeface="Times New Roman" panose="02020603050405020304" pitchFamily="18" charset="0"/>
                <a:cs typeface="Times New Roman" panose="02020603050405020304" pitchFamily="18" charset="0"/>
              </a:rPr>
              <a:t>Un’altra affascinante ipotesi, elaborata da G. </a:t>
            </a:r>
            <a:r>
              <a:rPr lang="it-IT" sz="2400" dirty="0" err="1">
                <a:effectLst/>
                <a:ea typeface="Times New Roman" panose="02020603050405020304" pitchFamily="18" charset="0"/>
                <a:cs typeface="Times New Roman" panose="02020603050405020304" pitchFamily="18" charset="0"/>
              </a:rPr>
              <a:t>Theißen</a:t>
            </a:r>
            <a:r>
              <a:rPr lang="it-IT" sz="2400" dirty="0">
                <a:effectLst/>
                <a:ea typeface="Times New Roman" panose="02020603050405020304" pitchFamily="18" charset="0"/>
                <a:cs typeface="Times New Roman" panose="02020603050405020304" pitchFamily="18" charset="0"/>
              </a:rPr>
              <a:t>, riguarda il gruppo sociale dei carismatici itineranti che prendono l’avvio proprio dalla Galilea. Con molta probabilità, questi gruppi di credenti hanno dei collegamenti con i familiari di Gesù (</a:t>
            </a:r>
            <a:r>
              <a:rPr lang="it-IT" sz="2400" i="1" dirty="0">
                <a:effectLst/>
                <a:ea typeface="Times New Roman" panose="02020603050405020304" pitchFamily="18" charset="0"/>
                <a:cs typeface="Times New Roman" panose="02020603050405020304" pitchFamily="18" charset="0"/>
              </a:rPr>
              <a:t>Lc</a:t>
            </a:r>
            <a:r>
              <a:rPr lang="it-IT" sz="2400" dirty="0">
                <a:effectLst/>
                <a:ea typeface="Times New Roman" panose="02020603050405020304" pitchFamily="18" charset="0"/>
                <a:cs typeface="Times New Roman" panose="02020603050405020304" pitchFamily="18" charset="0"/>
              </a:rPr>
              <a:t> 11,19; </a:t>
            </a:r>
            <a:r>
              <a:rPr lang="it-IT" sz="2400" i="1" dirty="0">
                <a:effectLst/>
                <a:ea typeface="Times New Roman" panose="02020603050405020304" pitchFamily="18" charset="0"/>
                <a:cs typeface="Times New Roman" panose="02020603050405020304" pitchFamily="18" charset="0"/>
              </a:rPr>
              <a:t>Mc </a:t>
            </a:r>
            <a:r>
              <a:rPr lang="it-IT" sz="2400" dirty="0">
                <a:effectLst/>
                <a:ea typeface="Times New Roman" panose="02020603050405020304" pitchFamily="18" charset="0"/>
                <a:cs typeface="Times New Roman" panose="02020603050405020304" pitchFamily="18" charset="0"/>
              </a:rPr>
              <a:t>1, 29-31), che sembrano radicati in questi luoghi, assieme a quelli che sceglievano, forse, </a:t>
            </a:r>
            <a:r>
              <a:rPr lang="it-IT" sz="2400" dirty="0">
                <a:ea typeface="Times New Roman" panose="02020603050405020304" pitchFamily="18" charset="0"/>
                <a:cs typeface="Times New Roman" panose="02020603050405020304" pitchFamily="18" charset="0"/>
              </a:rPr>
              <a:t>la</a:t>
            </a:r>
            <a:r>
              <a:rPr lang="it-IT" sz="2400" dirty="0">
                <a:effectLst/>
                <a:ea typeface="Times New Roman" panose="02020603050405020304" pitchFamily="18" charset="0"/>
                <a:cs typeface="Times New Roman" panose="02020603050405020304" pitchFamily="18" charset="0"/>
              </a:rPr>
              <a:t> missione itinerante come sembra emergere nel testo di </a:t>
            </a:r>
            <a:r>
              <a:rPr lang="it-IT" sz="2400" i="1" dirty="0">
                <a:effectLst/>
                <a:ea typeface="Times New Roman" panose="02020603050405020304" pitchFamily="18" charset="0"/>
                <a:cs typeface="Times New Roman" panose="02020603050405020304" pitchFamily="18" charset="0"/>
              </a:rPr>
              <a:t>Lc</a:t>
            </a:r>
            <a:r>
              <a:rPr lang="it-IT" sz="2400" dirty="0">
                <a:effectLst/>
                <a:ea typeface="Times New Roman" panose="02020603050405020304" pitchFamily="18" charset="0"/>
                <a:cs typeface="Times New Roman" panose="02020603050405020304" pitchFamily="18" charset="0"/>
              </a:rPr>
              <a:t> 9,57-62. </a:t>
            </a:r>
            <a:endParaRPr lang="it-IT" dirty="0"/>
          </a:p>
        </p:txBody>
      </p:sp>
    </p:spTree>
    <p:extLst>
      <p:ext uri="{BB962C8B-B14F-4D97-AF65-F5344CB8AC3E}">
        <p14:creationId xmlns:p14="http://schemas.microsoft.com/office/powerpoint/2010/main" val="40455877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EA6B18-D8B4-BE92-F10F-087269F37759}"/>
              </a:ext>
            </a:extLst>
          </p:cNvPr>
          <p:cNvSpPr>
            <a:spLocks noGrp="1"/>
          </p:cNvSpPr>
          <p:nvPr>
            <p:ph type="title"/>
          </p:nvPr>
        </p:nvSpPr>
        <p:spPr/>
        <p:txBody>
          <a:bodyPr/>
          <a:lstStyle/>
          <a:p>
            <a:pPr algn="ctr"/>
            <a:r>
              <a:rPr lang="it-IT" b="1" dirty="0"/>
              <a:t>La Chiesa apostolica primitiva</a:t>
            </a:r>
          </a:p>
        </p:txBody>
      </p:sp>
      <p:sp>
        <p:nvSpPr>
          <p:cNvPr id="3" name="Segnaposto contenuto 2">
            <a:extLst>
              <a:ext uri="{FF2B5EF4-FFF2-40B4-BE49-F238E27FC236}">
                <a16:creationId xmlns:a16="http://schemas.microsoft.com/office/drawing/2014/main" id="{4F80EF06-DDD4-67EF-F2BB-878708A278A0}"/>
              </a:ext>
            </a:extLst>
          </p:cNvPr>
          <p:cNvSpPr>
            <a:spLocks noGrp="1"/>
          </p:cNvSpPr>
          <p:nvPr>
            <p:ph idx="1"/>
          </p:nvPr>
        </p:nvSpPr>
        <p:spPr/>
        <p:txBody>
          <a:bodyPr>
            <a:normAutofit/>
          </a:bodyPr>
          <a:lstStyle/>
          <a:p>
            <a:r>
              <a:rPr lang="it-IT" sz="3200" dirty="0"/>
              <a:t>«L’importanza dell’epoca apostolica della Chiesa primitiva è decisiva per l’ecclesiologia e per tutta la fede cristiana a motivo del carattere definitivo della rivelazione piena che è Gesù Cristo»</a:t>
            </a:r>
          </a:p>
          <a:p>
            <a:pPr algn="r"/>
            <a:r>
              <a:rPr lang="it-IT" sz="3200" dirty="0"/>
              <a:t>Salvador </a:t>
            </a:r>
            <a:r>
              <a:rPr lang="it-IT" sz="3200" dirty="0" err="1"/>
              <a:t>Pié-Ninot</a:t>
            </a:r>
            <a:endParaRPr lang="it-IT" sz="3200" dirty="0"/>
          </a:p>
        </p:txBody>
      </p:sp>
    </p:spTree>
    <p:extLst>
      <p:ext uri="{BB962C8B-B14F-4D97-AF65-F5344CB8AC3E}">
        <p14:creationId xmlns:p14="http://schemas.microsoft.com/office/powerpoint/2010/main" val="11962475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F9D2B5-F228-14EE-62A9-35B55B0D64C4}"/>
              </a:ext>
            </a:extLst>
          </p:cNvPr>
          <p:cNvSpPr>
            <a:spLocks noGrp="1"/>
          </p:cNvSpPr>
          <p:nvPr>
            <p:ph type="title"/>
          </p:nvPr>
        </p:nvSpPr>
        <p:spPr/>
        <p:txBody>
          <a:bodyPr/>
          <a:lstStyle/>
          <a:p>
            <a:pPr algn="ctr"/>
            <a:r>
              <a:rPr lang="it-IT" dirty="0"/>
              <a:t>La prima comunità</a:t>
            </a:r>
          </a:p>
        </p:txBody>
      </p:sp>
      <p:sp>
        <p:nvSpPr>
          <p:cNvPr id="3" name="Segnaposto contenuto 2">
            <a:extLst>
              <a:ext uri="{FF2B5EF4-FFF2-40B4-BE49-F238E27FC236}">
                <a16:creationId xmlns:a16="http://schemas.microsoft.com/office/drawing/2014/main" id="{230C3E39-299F-8F6A-098D-D04054536AA7}"/>
              </a:ext>
            </a:extLst>
          </p:cNvPr>
          <p:cNvSpPr>
            <a:spLocks noGrp="1"/>
          </p:cNvSpPr>
          <p:nvPr>
            <p:ph idx="1"/>
          </p:nvPr>
        </p:nvSpPr>
        <p:spPr/>
        <p:txBody>
          <a:bodyPr>
            <a:noAutofit/>
          </a:bodyPr>
          <a:lstStyle/>
          <a:p>
            <a:r>
              <a:rPr lang="it-IT" sz="2800" dirty="0"/>
              <a:t>La comunità apostolica di Gerusalemme (cioè la prima comunità cristiana, che nasce subito dopo la Pasqua di Gesù, guidata dagli apostoli) come il «modello originario e fondativo» della Chiesa stessa.</a:t>
            </a:r>
            <a:br>
              <a:rPr lang="it-IT" sz="2800" dirty="0"/>
            </a:br>
            <a:r>
              <a:rPr lang="it-IT" sz="2800" dirty="0"/>
              <a:t>Questa interpretazione si fonda:</a:t>
            </a:r>
          </a:p>
          <a:p>
            <a:r>
              <a:rPr lang="it-IT" sz="2800" dirty="0"/>
              <a:t>1. Atti degli Apostoli</a:t>
            </a:r>
          </a:p>
          <a:p>
            <a:r>
              <a:rPr lang="it-IT" sz="2800" dirty="0"/>
              <a:t>2. tradizione teologica</a:t>
            </a:r>
          </a:p>
        </p:txBody>
      </p:sp>
    </p:spTree>
    <p:extLst>
      <p:ext uri="{BB962C8B-B14F-4D97-AF65-F5344CB8AC3E}">
        <p14:creationId xmlns:p14="http://schemas.microsoft.com/office/powerpoint/2010/main" val="3923671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C1B616-DDD6-2DE2-8603-5C8E1F50D264}"/>
              </a:ext>
            </a:extLst>
          </p:cNvPr>
          <p:cNvSpPr>
            <a:spLocks noGrp="1"/>
          </p:cNvSpPr>
          <p:nvPr>
            <p:ph type="title"/>
          </p:nvPr>
        </p:nvSpPr>
        <p:spPr/>
        <p:txBody>
          <a:bodyPr/>
          <a:lstStyle/>
          <a:p>
            <a:pPr algn="ctr"/>
            <a:r>
              <a:rPr lang="it-IT" dirty="0"/>
              <a:t>La comunità a Gerusalemme</a:t>
            </a:r>
          </a:p>
        </p:txBody>
      </p:sp>
      <p:sp>
        <p:nvSpPr>
          <p:cNvPr id="3" name="Segnaposto contenuto 2">
            <a:extLst>
              <a:ext uri="{FF2B5EF4-FFF2-40B4-BE49-F238E27FC236}">
                <a16:creationId xmlns:a16="http://schemas.microsoft.com/office/drawing/2014/main" id="{C03FB813-44D6-9A41-DB42-EEF89557C111}"/>
              </a:ext>
            </a:extLst>
          </p:cNvPr>
          <p:cNvSpPr>
            <a:spLocks noGrp="1"/>
          </p:cNvSpPr>
          <p:nvPr>
            <p:ph idx="1"/>
          </p:nvPr>
        </p:nvSpPr>
        <p:spPr/>
        <p:txBody>
          <a:bodyPr>
            <a:noAutofit/>
          </a:bodyPr>
          <a:lstStyle/>
          <a:p>
            <a:r>
              <a:rPr lang="it-IT" sz="2400" dirty="0">
                <a:solidFill>
                  <a:schemeClr val="tx1"/>
                </a:solidFill>
                <a:effectLst/>
                <a:ea typeface="Times New Roman" panose="02020603050405020304" pitchFamily="18" charset="0"/>
                <a:cs typeface="Times New Roman" panose="02020603050405020304" pitchFamily="18" charset="0"/>
              </a:rPr>
              <a:t>Una delle prime comunità del movimento di Gesù si costituisce a Gerusalemme, con molta probabilità, subito dopo la sua morte dal 30 circa fino al 49 d.C.; un periodo oscuro per le fonti e di cui non disponiamo notizie certe. Questa comunità gerosolimitana, anche per la sua posizione privilegiata, gode di una fondamentale importanza nell’ambito dei diversi gruppi giudaici consolidatosi dopo la distruzione del Tempio. </a:t>
            </a:r>
            <a:endParaRPr lang="it-IT" sz="2400" dirty="0">
              <a:solidFill>
                <a:schemeClr val="tx1"/>
              </a:solidFill>
            </a:endParaRPr>
          </a:p>
        </p:txBody>
      </p:sp>
    </p:spTree>
    <p:extLst>
      <p:ext uri="{BB962C8B-B14F-4D97-AF65-F5344CB8AC3E}">
        <p14:creationId xmlns:p14="http://schemas.microsoft.com/office/powerpoint/2010/main" val="2473428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4AF24D-C266-A085-9C68-83080586DADE}"/>
              </a:ext>
            </a:extLst>
          </p:cNvPr>
          <p:cNvSpPr>
            <a:spLocks noGrp="1"/>
          </p:cNvSpPr>
          <p:nvPr>
            <p:ph type="title"/>
          </p:nvPr>
        </p:nvSpPr>
        <p:spPr/>
        <p:txBody>
          <a:bodyPr/>
          <a:lstStyle/>
          <a:p>
            <a:r>
              <a:rPr lang="it-IT" dirty="0"/>
              <a:t>I diversi gruppi dei seguaci di Gesù a Gerusalemme</a:t>
            </a:r>
          </a:p>
        </p:txBody>
      </p:sp>
      <p:sp>
        <p:nvSpPr>
          <p:cNvPr id="3" name="Segnaposto contenuto 2">
            <a:extLst>
              <a:ext uri="{FF2B5EF4-FFF2-40B4-BE49-F238E27FC236}">
                <a16:creationId xmlns:a16="http://schemas.microsoft.com/office/drawing/2014/main" id="{282A632D-6BA2-4BA5-B0E6-B3157D9F02B8}"/>
              </a:ext>
            </a:extLst>
          </p:cNvPr>
          <p:cNvSpPr>
            <a:spLocks noGrp="1"/>
          </p:cNvSpPr>
          <p:nvPr>
            <p:ph idx="1"/>
          </p:nvPr>
        </p:nvSpPr>
        <p:spPr/>
        <p:txBody>
          <a:bodyPr>
            <a:normAutofit/>
          </a:bodyPr>
          <a:lstStyle/>
          <a:p>
            <a:r>
              <a:rPr lang="it-IT" sz="2800" dirty="0">
                <a:solidFill>
                  <a:srgbClr val="000000"/>
                </a:solidFill>
                <a:effectLst/>
                <a:ea typeface="Times New Roman" panose="02020603050405020304" pitchFamily="18" charset="0"/>
                <a:cs typeface="Times New Roman" panose="02020603050405020304" pitchFamily="18" charset="0"/>
              </a:rPr>
              <a:t>A Gerusalemme si evidenziano la presenza di due gruppi in tensione quello capeggiato da Giacomo, fratello del Signore, fedele all’osservanza dei precetti, e un altro gruppo ebraico di lingua greca (ellenisti), che anche per estrazione culturale forse non ritiene vincolanti le consuetudini del giudaismo del tempo.</a:t>
            </a:r>
            <a:endParaRPr lang="it-IT" sz="2800" dirty="0"/>
          </a:p>
        </p:txBody>
      </p:sp>
    </p:spTree>
    <p:extLst>
      <p:ext uri="{BB962C8B-B14F-4D97-AF65-F5344CB8AC3E}">
        <p14:creationId xmlns:p14="http://schemas.microsoft.com/office/powerpoint/2010/main" val="20491092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La casa di Pietro</a:t>
            </a:r>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endParaRPr lang="it-IT" sz="2400" dirty="0"/>
          </a:p>
        </p:txBody>
      </p:sp>
      <p:sp>
        <p:nvSpPr>
          <p:cNvPr id="4" name="Segnaposto testo 3"/>
          <p:cNvSpPr>
            <a:spLocks noGrp="1"/>
          </p:cNvSpPr>
          <p:nvPr>
            <p:ph type="body" sz="half" idx="2"/>
          </p:nvPr>
        </p:nvSpPr>
        <p:spPr/>
        <p:txBody>
          <a:bodyPr/>
          <a:lstStyle/>
          <a:p>
            <a:r>
              <a:rPr lang="it-IT" dirty="0"/>
              <a:t>Egeria, Diario di viaggio, fine IV secolo: «In </a:t>
            </a:r>
            <a:r>
              <a:rPr lang="it-IT" dirty="0" err="1"/>
              <a:t>Capharnaum</a:t>
            </a:r>
            <a:r>
              <a:rPr lang="it-IT" dirty="0"/>
              <a:t> </a:t>
            </a:r>
            <a:r>
              <a:rPr lang="it-IT" dirty="0" err="1"/>
              <a:t>autem</a:t>
            </a:r>
            <a:r>
              <a:rPr lang="it-IT" dirty="0"/>
              <a:t> ex domo </a:t>
            </a:r>
            <a:r>
              <a:rPr lang="it-IT" dirty="0" err="1"/>
              <a:t>apostolorum</a:t>
            </a:r>
            <a:r>
              <a:rPr lang="it-IT" dirty="0"/>
              <a:t> </a:t>
            </a:r>
            <a:r>
              <a:rPr lang="it-IT" dirty="0" err="1"/>
              <a:t>principis</a:t>
            </a:r>
            <a:r>
              <a:rPr lang="it-IT" dirty="0"/>
              <a:t> ecclesia </a:t>
            </a:r>
            <a:r>
              <a:rPr lang="it-IT" dirty="0" err="1"/>
              <a:t>facta</a:t>
            </a:r>
            <a:r>
              <a:rPr lang="it-IT" dirty="0"/>
              <a:t> est, </a:t>
            </a:r>
            <a:r>
              <a:rPr lang="it-IT" dirty="0" err="1"/>
              <a:t>cuius</a:t>
            </a:r>
            <a:r>
              <a:rPr lang="it-IT" dirty="0"/>
              <a:t> </a:t>
            </a:r>
            <a:r>
              <a:rPr lang="it-IT" dirty="0" err="1"/>
              <a:t>parietes</a:t>
            </a:r>
            <a:r>
              <a:rPr lang="it-IT" dirty="0"/>
              <a:t> </a:t>
            </a:r>
            <a:r>
              <a:rPr lang="it-IT" dirty="0" err="1"/>
              <a:t>usque</a:t>
            </a:r>
            <a:r>
              <a:rPr lang="it-IT" dirty="0"/>
              <a:t> </a:t>
            </a:r>
            <a:r>
              <a:rPr lang="it-IT" dirty="0" err="1"/>
              <a:t>hodie</a:t>
            </a:r>
            <a:r>
              <a:rPr lang="it-IT" dirty="0"/>
              <a:t> ita </a:t>
            </a:r>
            <a:r>
              <a:rPr lang="it-IT" dirty="0" err="1"/>
              <a:t>stant</a:t>
            </a:r>
            <a:r>
              <a:rPr lang="it-IT" dirty="0"/>
              <a:t>, </a:t>
            </a:r>
            <a:r>
              <a:rPr lang="it-IT" dirty="0" err="1"/>
              <a:t>sicut</a:t>
            </a:r>
            <a:r>
              <a:rPr lang="it-IT" dirty="0"/>
              <a:t> </a:t>
            </a:r>
            <a:r>
              <a:rPr lang="it-IT" dirty="0" err="1"/>
              <a:t>fuerunt</a:t>
            </a:r>
            <a:r>
              <a:rPr lang="it-IT" dirty="0"/>
              <a:t>. Ibi </a:t>
            </a:r>
            <a:r>
              <a:rPr lang="it-IT" dirty="0" err="1"/>
              <a:t>paralyticum</a:t>
            </a:r>
            <a:r>
              <a:rPr lang="it-IT" dirty="0"/>
              <a:t> Dominus </a:t>
            </a:r>
            <a:r>
              <a:rPr lang="it-IT" dirty="0" err="1"/>
              <a:t>Curavit</a:t>
            </a:r>
            <a:r>
              <a:rPr lang="it-IT" dirty="0"/>
              <a:t>». </a:t>
            </a:r>
          </a:p>
        </p:txBody>
      </p:sp>
      <p:pic>
        <p:nvPicPr>
          <p:cNvPr id="2050" name="Picture 2" descr="Cafarnao, dall'alto, prima della costruzione della nuova chiesa">
            <a:extLst>
              <a:ext uri="{FF2B5EF4-FFF2-40B4-BE49-F238E27FC236}">
                <a16:creationId xmlns:a16="http://schemas.microsoft.com/office/drawing/2014/main" id="{05A487DE-D476-661D-1278-0CD6E32BE9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662" y="1044931"/>
            <a:ext cx="6096000" cy="458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8999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a:t>La casa di Pietro</a:t>
            </a:r>
          </a:p>
        </p:txBody>
      </p:sp>
      <p:sp>
        <p:nvSpPr>
          <p:cNvPr id="9" name="Segnaposto contenuto 8"/>
          <p:cNvSpPr>
            <a:spLocks noGrp="1"/>
          </p:cNvSpPr>
          <p:nvPr>
            <p:ph idx="1"/>
          </p:nvPr>
        </p:nvSpPr>
        <p:spPr>
          <a:xfrm>
            <a:off x="0" y="0"/>
            <a:ext cx="8319751" cy="6858000"/>
          </a:xfrm>
          <a:solidFill>
            <a:srgbClr val="FFC000"/>
          </a:solidFill>
        </p:spPr>
        <p:txBody>
          <a:bodyPr>
            <a:normAutofit/>
          </a:bodyPr>
          <a:lstStyle/>
          <a:p>
            <a:endParaRPr lang="it-IT" sz="2400" dirty="0"/>
          </a:p>
        </p:txBody>
      </p:sp>
      <p:sp>
        <p:nvSpPr>
          <p:cNvPr id="4" name="Segnaposto testo 3"/>
          <p:cNvSpPr>
            <a:spLocks noGrp="1"/>
          </p:cNvSpPr>
          <p:nvPr>
            <p:ph type="body" sz="half" idx="2"/>
          </p:nvPr>
        </p:nvSpPr>
        <p:spPr/>
        <p:txBody>
          <a:bodyPr/>
          <a:lstStyle/>
          <a:p>
            <a:r>
              <a:rPr lang="it-IT" dirty="0"/>
              <a:t>Egeria, Diario di viaggio, fine IV secolo: «In </a:t>
            </a:r>
            <a:r>
              <a:rPr lang="it-IT" dirty="0" err="1"/>
              <a:t>Capharnaum</a:t>
            </a:r>
            <a:r>
              <a:rPr lang="it-IT" dirty="0"/>
              <a:t> </a:t>
            </a:r>
            <a:r>
              <a:rPr lang="it-IT" dirty="0" err="1"/>
              <a:t>autem</a:t>
            </a:r>
            <a:r>
              <a:rPr lang="it-IT" dirty="0"/>
              <a:t> ex domo </a:t>
            </a:r>
            <a:r>
              <a:rPr lang="it-IT" dirty="0" err="1"/>
              <a:t>apostolorum</a:t>
            </a:r>
            <a:r>
              <a:rPr lang="it-IT" dirty="0"/>
              <a:t> </a:t>
            </a:r>
            <a:r>
              <a:rPr lang="it-IT" dirty="0" err="1"/>
              <a:t>principis</a:t>
            </a:r>
            <a:r>
              <a:rPr lang="it-IT" dirty="0"/>
              <a:t> ecclesia </a:t>
            </a:r>
            <a:r>
              <a:rPr lang="it-IT" dirty="0" err="1"/>
              <a:t>facta</a:t>
            </a:r>
            <a:r>
              <a:rPr lang="it-IT" dirty="0"/>
              <a:t> est, </a:t>
            </a:r>
            <a:r>
              <a:rPr lang="it-IT" dirty="0" err="1"/>
              <a:t>cuius</a:t>
            </a:r>
            <a:r>
              <a:rPr lang="it-IT" dirty="0"/>
              <a:t> </a:t>
            </a:r>
            <a:r>
              <a:rPr lang="it-IT" dirty="0" err="1"/>
              <a:t>parietes</a:t>
            </a:r>
            <a:r>
              <a:rPr lang="it-IT" dirty="0"/>
              <a:t> </a:t>
            </a:r>
            <a:r>
              <a:rPr lang="it-IT" dirty="0" err="1"/>
              <a:t>usque</a:t>
            </a:r>
            <a:r>
              <a:rPr lang="it-IT" dirty="0"/>
              <a:t> </a:t>
            </a:r>
            <a:r>
              <a:rPr lang="it-IT" dirty="0" err="1"/>
              <a:t>hodie</a:t>
            </a:r>
            <a:r>
              <a:rPr lang="it-IT" dirty="0"/>
              <a:t> ita </a:t>
            </a:r>
            <a:r>
              <a:rPr lang="it-IT" dirty="0" err="1"/>
              <a:t>stant</a:t>
            </a:r>
            <a:r>
              <a:rPr lang="it-IT" dirty="0"/>
              <a:t>, </a:t>
            </a:r>
            <a:r>
              <a:rPr lang="it-IT" dirty="0" err="1"/>
              <a:t>sicut</a:t>
            </a:r>
            <a:r>
              <a:rPr lang="it-IT" dirty="0"/>
              <a:t> </a:t>
            </a:r>
            <a:r>
              <a:rPr lang="it-IT" dirty="0" err="1"/>
              <a:t>fuerunt</a:t>
            </a:r>
            <a:r>
              <a:rPr lang="it-IT" dirty="0"/>
              <a:t>. Ibi </a:t>
            </a:r>
            <a:r>
              <a:rPr lang="it-IT" dirty="0" err="1"/>
              <a:t>paralyticum</a:t>
            </a:r>
            <a:r>
              <a:rPr lang="it-IT" dirty="0"/>
              <a:t> Dominus </a:t>
            </a:r>
            <a:r>
              <a:rPr lang="it-IT" dirty="0" err="1"/>
              <a:t>Curavit</a:t>
            </a:r>
            <a:r>
              <a:rPr lang="it-IT" dirty="0"/>
              <a:t>». </a:t>
            </a:r>
          </a:p>
        </p:txBody>
      </p:sp>
      <p:pic>
        <p:nvPicPr>
          <p:cNvPr id="3074" name="Picture 2" descr="La Domus Ecclesia di Cafarnao. La casa di Pietro – gloria.tv">
            <a:extLst>
              <a:ext uri="{FF2B5EF4-FFF2-40B4-BE49-F238E27FC236}">
                <a16:creationId xmlns:a16="http://schemas.microsoft.com/office/drawing/2014/main" id="{83817D97-4914-3FFB-DB1A-142B6FCC6F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615" y="1311884"/>
            <a:ext cx="5907201" cy="4622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19561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Legno">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3.xml><?xml version="1.0" encoding="utf-8"?>
<a:theme xmlns:a="http://schemas.openxmlformats.org/drawingml/2006/main" name="1_Legn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emplate>Wisp</Template>
  <TotalTime>0</TotalTime>
  <Words>5653</Words>
  <Application>Microsoft Office PowerPoint</Application>
  <PresentationFormat>Widescreen</PresentationFormat>
  <Paragraphs>232</Paragraphs>
  <Slides>55</Slides>
  <Notes>0</Notes>
  <HiddenSlides>0</HiddenSlides>
  <MMClips>0</MMClips>
  <ScaleCrop>false</ScaleCrop>
  <HeadingPairs>
    <vt:vector size="6" baseType="variant">
      <vt:variant>
        <vt:lpstr>Caratteri utilizzati</vt:lpstr>
      </vt:variant>
      <vt:variant>
        <vt:i4>14</vt:i4>
      </vt:variant>
      <vt:variant>
        <vt:lpstr>Tema</vt:lpstr>
      </vt:variant>
      <vt:variant>
        <vt:i4>3</vt:i4>
      </vt:variant>
      <vt:variant>
        <vt:lpstr>Titoli diapositive</vt:lpstr>
      </vt:variant>
      <vt:variant>
        <vt:i4>55</vt:i4>
      </vt:variant>
    </vt:vector>
  </HeadingPairs>
  <TitlesOfParts>
    <vt:vector size="72" baseType="lpstr">
      <vt:lpstr>Abadi</vt:lpstr>
      <vt:lpstr>Arial</vt:lpstr>
      <vt:lpstr>Book Antiqua</vt:lpstr>
      <vt:lpstr>Bradley Hand ITC</vt:lpstr>
      <vt:lpstr>Calisto MT</vt:lpstr>
      <vt:lpstr>Century Gothic</vt:lpstr>
      <vt:lpstr>Georgia</vt:lpstr>
      <vt:lpstr>Rockwell</vt:lpstr>
      <vt:lpstr>Times New Roman</vt:lpstr>
      <vt:lpstr>Trebuchet MS</vt:lpstr>
      <vt:lpstr>Verdana</vt:lpstr>
      <vt:lpstr>Viner Hand ITC</vt:lpstr>
      <vt:lpstr>Wingdings</vt:lpstr>
      <vt:lpstr>Wingdings 3</vt:lpstr>
      <vt:lpstr>Filo</vt:lpstr>
      <vt:lpstr>Legno</vt:lpstr>
      <vt:lpstr>1_Legno</vt:lpstr>
      <vt:lpstr>Chiesa di Chiese.  Per una ecclesiologia dal Mediterraneo</vt:lpstr>
      <vt:lpstr>I luoghi di Gesù</vt:lpstr>
      <vt:lpstr>    Inquadramento storico   Regno di Erode il Grande alla sua morte (4 a.C.)</vt:lpstr>
      <vt:lpstr>Presentazione standard di PowerPoint</vt:lpstr>
      <vt:lpstr>La Galilea</vt:lpstr>
      <vt:lpstr>Presentazione standard di PowerPoint</vt:lpstr>
      <vt:lpstr>Presentazione standard di PowerPoint</vt:lpstr>
      <vt:lpstr>Presentazione standard di PowerPoint</vt:lpstr>
      <vt:lpstr>Presentazione standard di PowerPoint</vt:lpstr>
      <vt:lpstr>La nuova immagine del giudaismo che la ricerca storica ha prodotto costringe a considerare quello di Gesù come un movimento interno alla realtà giudaica: come i seguaci di Gesù avvertivano e manifestavano la propria appartenenza al gruppo dei seguaci di Gesù? come facevano a essere e a sentirsi seguaci di Gesù e a considerare e a distinguere i «compagni di gruppo»?</vt:lpstr>
      <vt:lpstr>Presentazione standard di PowerPoint</vt:lpstr>
      <vt:lpstr>La comunità di Gerusalemme in Atti/1</vt:lpstr>
      <vt:lpstr>La comunità di Gerusalemme in Atti/2</vt:lpstr>
      <vt:lpstr>La comunità di Gerusalemme in Atti/3</vt:lpstr>
      <vt:lpstr>La comunità di Gerusalemme in Atti/4</vt:lpstr>
      <vt:lpstr>La comunità di Gerusalemme in Atti</vt:lpstr>
      <vt:lpstr>I caratteri identitari della comunità nella presentazione di At</vt:lpstr>
      <vt:lpstr>I caratteri identitari della comunità nella presentazione di At</vt:lpstr>
      <vt:lpstr>La comunità di Gerusalemme in Atti/4</vt:lpstr>
      <vt:lpstr>Presentazione standard di PowerPoint</vt:lpstr>
      <vt:lpstr>Presentazione standard di PowerPoint</vt:lpstr>
      <vt:lpstr>Se ci attenessimo alla sola descrizione che Luca offre, potremmo rappresentare in questo modo la situazione di partenza di Atti, con uno sviluppo che va in questo senso…</vt:lpstr>
      <vt:lpstr>Presentazione standard di PowerPoint</vt:lpstr>
      <vt:lpstr>Potremmo correggere l’immagine in questo senso?</vt:lpstr>
      <vt:lpstr>L’identità in un’imagine...</vt:lpstr>
      <vt:lpstr>L’identità in un’imagine...</vt:lpstr>
      <vt:lpstr>Presentazione standard di PowerPoint</vt:lpstr>
      <vt:lpstr>La complessa realtà dei seguaci di Gesù a Gerusalemme</vt:lpstr>
      <vt:lpstr>Presentazione standard di PowerPoint</vt:lpstr>
      <vt:lpstr>Presentazione standard di PowerPoint</vt:lpstr>
      <vt:lpstr>Quali e quanti gruppi si celano dietro questo racconto?</vt:lpstr>
      <vt:lpstr>Quali e quanti gruppi si celano dietro questo racconto?</vt:lpstr>
      <vt:lpstr>Problemi che emergono…</vt:lpstr>
      <vt:lpstr>Stefano</vt:lpstr>
      <vt:lpstr>Presentazione standard di PowerPoint</vt:lpstr>
      <vt:lpstr>Osservazioni…</vt:lpstr>
      <vt:lpstr>La Galilea</vt:lpstr>
      <vt:lpstr>Una comunità in Galilea?</vt:lpstr>
      <vt:lpstr>A partire dalla Galilea</vt:lpstr>
      <vt:lpstr>Dove tutto ebbe inizio…</vt:lpstr>
      <vt:lpstr>I Galilei</vt:lpstr>
      <vt:lpstr>Comunità galilaiche</vt:lpstr>
      <vt:lpstr>Galilea-&gt;Gerusalemme</vt:lpstr>
      <vt:lpstr>I Galilei</vt:lpstr>
      <vt:lpstr>Le ricerche archeologiche</vt:lpstr>
      <vt:lpstr>La Galilea</vt:lpstr>
      <vt:lpstr>La casa di Pietro</vt:lpstr>
      <vt:lpstr>Ritornare in Galilea</vt:lpstr>
      <vt:lpstr>I carismatici itineranti</vt:lpstr>
      <vt:lpstr>La Chiesa apostolica primitiva</vt:lpstr>
      <vt:lpstr>La prima comunità</vt:lpstr>
      <vt:lpstr>La comunità a Gerusalemme</vt:lpstr>
      <vt:lpstr>I diversi gruppi dei seguaci di Gesù a Gerusalemme</vt:lpstr>
      <vt:lpstr>La casa di Pietro</vt:lpstr>
      <vt:lpstr>La casa di Pietro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 lotta e abbraccio: giudaismo, ellenismo e cristianesimo tra III sec. a.C. e il II d.C.</dc:title>
  <dc:creator>dario garribba</dc:creator>
  <cp:lastModifiedBy>dario garribba</cp:lastModifiedBy>
  <cp:revision>34</cp:revision>
  <dcterms:created xsi:type="dcterms:W3CDTF">2020-09-15T14:21:02Z</dcterms:created>
  <dcterms:modified xsi:type="dcterms:W3CDTF">2025-10-28T09:17:47Z</dcterms:modified>
</cp:coreProperties>
</file>