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72" r:id="rId3"/>
    <p:sldId id="288" r:id="rId4"/>
    <p:sldId id="291" r:id="rId5"/>
    <p:sldId id="294" r:id="rId6"/>
    <p:sldId id="299" r:id="rId7"/>
    <p:sldId id="296" r:id="rId8"/>
    <p:sldId id="300" r:id="rId9"/>
    <p:sldId id="301" r:id="rId10"/>
    <p:sldId id="302" r:id="rId11"/>
    <p:sldId id="30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4/26/2020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4/26/2020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4800" dirty="0" smtClean="0"/>
              <a:t>Giudei e Pagani nelle Chiese del NT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Dario Garribba</a:t>
            </a:r>
            <a:endParaRPr lang="it-IT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882083"/>
            <a:ext cx="7891272" cy="540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 smtClean="0"/>
              <a:t>Lezione 9</a:t>
            </a:r>
            <a:endParaRPr lang="it-IT" u="sng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34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66"/>
    </mc:Choice>
    <mc:Fallback>
      <p:transition spd="slow" advTm="9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0" y="199217"/>
            <a:ext cx="7610475" cy="169277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200" dirty="0" smtClean="0"/>
              <a:t>L’evangelizzazione nella diaspora:</a:t>
            </a:r>
          </a:p>
          <a:p>
            <a:r>
              <a:rPr lang="it-IT" sz="3200" dirty="0" smtClean="0"/>
              <a:t>Come funziona la missione ai</a:t>
            </a:r>
            <a:r>
              <a:rPr lang="it-IT" sz="3600" dirty="0" smtClean="0"/>
              <a:t> </a:t>
            </a:r>
            <a:r>
              <a:rPr lang="it-IT" sz="3200" dirty="0" smtClean="0"/>
              <a:t>gentili</a:t>
            </a:r>
            <a:r>
              <a:rPr lang="it-IT" sz="3200" dirty="0"/>
              <a:t>?</a:t>
            </a:r>
            <a:endParaRPr lang="it-IT" sz="3200" i="1" dirty="0" smtClean="0"/>
          </a:p>
          <a:p>
            <a:endParaRPr lang="it-IT" sz="3600" dirty="0" smtClean="0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8549640" y="1718924"/>
            <a:ext cx="3200400" cy="1737360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Temi da sviluppare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23534"/>
            <a:ext cx="7610475" cy="493446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16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305"/>
    </mc:Choice>
    <mc:Fallback>
      <p:transition spd="slow" advTm="50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Evangelizzazione nella diaspora</a:t>
            </a:r>
            <a:endParaRPr lang="it-IT" sz="24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1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La missione (ai gentili) come «deduzione» alla luce della posizione di Gesù verso la Legge, ma anche risposta adattativa al divenire storico</a:t>
            </a:r>
          </a:p>
          <a:p>
            <a:pPr algn="ctr"/>
            <a:r>
              <a:rPr lang="it-IT" dirty="0"/>
              <a:t>in ogni caso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La missione è avvertita come elemento identitario del primo cristianesimo (o almeno di una larga parte di esso). Questo determina: </a:t>
            </a:r>
          </a:p>
          <a:p>
            <a:pPr marL="800100" lvl="1" indent="-342900">
              <a:buFont typeface="+mj-lt"/>
              <a:buAutoNum type="alphaLcParenR"/>
            </a:pPr>
            <a:r>
              <a:rPr lang="it-IT" dirty="0"/>
              <a:t>Forte esigenza di legare la missione alla figura di Gesù (predicazione + eventi della passione)</a:t>
            </a:r>
          </a:p>
          <a:p>
            <a:pPr marL="800100" lvl="1" indent="-342900">
              <a:buFont typeface="+mj-lt"/>
              <a:buAutoNum type="alphaLcParenR"/>
            </a:pPr>
            <a:r>
              <a:rPr lang="it-IT" dirty="0"/>
              <a:t>Costruzione di uno stretto rapporto tra mandato missionario e apparizioni del risorto</a:t>
            </a:r>
          </a:p>
          <a:p>
            <a:pPr marL="800100" lvl="1" indent="-342900">
              <a:buFont typeface="+mj-lt"/>
              <a:buAutoNum type="alphaLcParenR"/>
            </a:pPr>
            <a:r>
              <a:rPr lang="it-IT" dirty="0"/>
              <a:t>La missione come piena comprensione del messaggio </a:t>
            </a:r>
            <a:r>
              <a:rPr lang="it-IT" dirty="0" err="1"/>
              <a:t>gesuano</a:t>
            </a:r>
            <a:r>
              <a:rPr lang="it-IT" dirty="0"/>
              <a:t> (messaggio = predicazione + eventi della </a:t>
            </a:r>
            <a:r>
              <a:rPr lang="it-IT" dirty="0" smtClean="0"/>
              <a:t>passione</a:t>
            </a:r>
          </a:p>
          <a:p>
            <a:pPr marL="800100" lvl="1" indent="-342900">
              <a:buFont typeface="+mj-lt"/>
              <a:buAutoNum type="alphaLcParenR"/>
            </a:pPr>
            <a:endParaRPr lang="it-IT" dirty="0"/>
          </a:p>
          <a:p>
            <a:r>
              <a:rPr lang="it-IT" dirty="0"/>
              <a:t>Missione = evangelizzazione</a:t>
            </a:r>
          </a:p>
          <a:p>
            <a:r>
              <a:rPr lang="it-IT" dirty="0"/>
              <a:t>L’azione missionaria è sottoposta ad un continuo processo di elaborazione teorica/legittimazione teologica</a:t>
            </a:r>
          </a:p>
          <a:p>
            <a:pPr lvl="1" indent="0">
              <a:buNone/>
            </a:pPr>
            <a:endParaRPr lang="it-IT" dirty="0"/>
          </a:p>
          <a:p>
            <a:endParaRPr lang="it-IT" dirty="0" smtClean="0"/>
          </a:p>
          <a:p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Riepilogo di alcuni elementi emersi la scorsa lezione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96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6510"/>
    </mc:Choice>
    <mc:Fallback>
      <p:transition spd="slow" advTm="356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 smtClean="0"/>
              <a:t>È possibile individuare una prassi missionaria?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r>
              <a:rPr lang="it-IT" dirty="0" smtClean="0"/>
              <a:t>Problemi concreti dell’azione missionaria:</a:t>
            </a:r>
          </a:p>
          <a:p>
            <a:r>
              <a:rPr lang="it-IT" dirty="0" smtClean="0"/>
              <a:t>Come si evangelizza? Cosa significa fondare una comunità?</a:t>
            </a:r>
          </a:p>
          <a:p>
            <a:r>
              <a:rPr lang="it-IT" dirty="0"/>
              <a:t>Mc 6,7-13</a:t>
            </a:r>
          </a:p>
          <a:p>
            <a:r>
              <a:rPr lang="it-IT" dirty="0"/>
              <a:t>Chiamò a sé i Dodici e prese a mandarli a due a due e dava loro potere sugli spiriti impuri. E ordinò loro di non prendere per il viaggio nient'altro che un bastone: né pane, né sacca, né denaro nella cintura; ma di calzare sandali e di non portare due tuniche.</a:t>
            </a:r>
          </a:p>
          <a:p>
            <a:r>
              <a:rPr lang="it-IT" dirty="0"/>
              <a:t>E diceva loro: «Dovunque entriate in una casa, rimanetevi finché non sarete partiti di lì.</a:t>
            </a:r>
            <a:r>
              <a:rPr lang="it-IT" baseline="30000" dirty="0"/>
              <a:t>11</a:t>
            </a:r>
            <a:r>
              <a:rPr lang="it-IT" dirty="0"/>
              <a:t>Se in qualche luogo non vi accogliessero e non vi ascoltassero, andatevene e scuotete la polvere sotto i vostri piedi come testimonianza per loro».</a:t>
            </a:r>
          </a:p>
          <a:p>
            <a:r>
              <a:rPr lang="it-IT" dirty="0" err="1"/>
              <a:t>Cf</a:t>
            </a:r>
            <a:r>
              <a:rPr lang="it-IT" dirty="0"/>
              <a:t> Paolo: </a:t>
            </a:r>
          </a:p>
          <a:p>
            <a:pPr marL="457200" indent="-457200">
              <a:buFont typeface="+mj-lt"/>
              <a:buAutoNum type="alphaLcParenR"/>
            </a:pPr>
            <a:r>
              <a:rPr lang="it-IT" dirty="0"/>
              <a:t>seguire gli assi viari dell’impero</a:t>
            </a:r>
          </a:p>
          <a:p>
            <a:pPr marL="457200" indent="-457200">
              <a:buFont typeface="+mj-lt"/>
              <a:buAutoNum type="alphaLcParenR"/>
            </a:pPr>
            <a:r>
              <a:rPr lang="it-IT" dirty="0"/>
              <a:t>Appoggiarsi presso amici/correligionari</a:t>
            </a:r>
          </a:p>
          <a:p>
            <a:pPr marL="457200" indent="-457200">
              <a:buFont typeface="+mj-lt"/>
              <a:buAutoNum type="alphaLcParenR"/>
            </a:pPr>
            <a:r>
              <a:rPr lang="it-IT" dirty="0"/>
              <a:t>Bisogno di una forma di sostentamento/lavoro</a:t>
            </a:r>
          </a:p>
          <a:p>
            <a:pPr marL="457200" indent="-457200">
              <a:buFont typeface="+mj-lt"/>
              <a:buAutoNum type="alphaLcParenR"/>
            </a:pPr>
            <a:r>
              <a:rPr lang="it-IT" dirty="0"/>
              <a:t>Individuazioni di spazi dove predicare</a:t>
            </a:r>
          </a:p>
          <a:p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Missione o missioni?</a:t>
            </a:r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19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5848"/>
    </mc:Choice>
    <mc:Fallback>
      <p:transition spd="slow" advTm="355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 smtClean="0"/>
              <a:t>Evangelizzazione nella diaspora</a:t>
            </a:r>
            <a:endParaRPr lang="it-IT" sz="24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1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Le fonti: </a:t>
            </a:r>
          </a:p>
          <a:p>
            <a:r>
              <a:rPr lang="it-IT" dirty="0" smtClean="0"/>
              <a:t>le lettere di Paolo </a:t>
            </a:r>
          </a:p>
          <a:p>
            <a:r>
              <a:rPr lang="it-IT" dirty="0"/>
              <a:t>g</a:t>
            </a:r>
            <a:r>
              <a:rPr lang="it-IT" dirty="0" smtClean="0"/>
              <a:t>li Atti degli Apostoli</a:t>
            </a:r>
          </a:p>
          <a:p>
            <a:endParaRPr lang="it-IT" dirty="0" smtClean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18" y="447675"/>
            <a:ext cx="7425690" cy="596265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640" y="3489767"/>
            <a:ext cx="2926334" cy="2225233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41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538"/>
    </mc:Choice>
    <mc:Fallback>
      <p:transition spd="slow" advTm="177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Primo viaggio missionario</a:t>
            </a:r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293994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/>
              <a:t>Essi dunque, inviati dallo Spirito Santo, scesero a </a:t>
            </a:r>
            <a:r>
              <a:rPr lang="it-IT" dirty="0" err="1"/>
              <a:t>Selèucia</a:t>
            </a:r>
            <a:r>
              <a:rPr lang="it-IT" dirty="0"/>
              <a:t> e di qui salparono per Cipro. </a:t>
            </a:r>
            <a:r>
              <a:rPr lang="it-IT" b="1" baseline="30000" dirty="0"/>
              <a:t>5</a:t>
            </a:r>
            <a:r>
              <a:rPr lang="it-IT" dirty="0"/>
              <a:t>Giunti a Salamina, cominciarono ad annunciare la parola di Dio nelle sinagoghe dei Giudei, avendo con sé anche Giovanni come aiutante. </a:t>
            </a:r>
            <a:r>
              <a:rPr lang="it-IT" b="1" baseline="30000" dirty="0"/>
              <a:t>6</a:t>
            </a:r>
            <a:r>
              <a:rPr lang="it-IT" dirty="0"/>
              <a:t>Attraversata tutta l’isola fino a </a:t>
            </a:r>
            <a:r>
              <a:rPr lang="it-IT" dirty="0" err="1"/>
              <a:t>Pafo</a:t>
            </a:r>
            <a:r>
              <a:rPr lang="it-IT" dirty="0"/>
              <a:t>, vi trovarono un tale, mago e falso profeta giudeo, di nome Bar-</a:t>
            </a:r>
            <a:r>
              <a:rPr lang="it-IT" dirty="0" err="1"/>
              <a:t>Iesus</a:t>
            </a:r>
            <a:r>
              <a:rPr lang="it-IT" dirty="0"/>
              <a:t>, </a:t>
            </a:r>
            <a:r>
              <a:rPr lang="it-IT" b="1" baseline="30000" dirty="0"/>
              <a:t>7</a:t>
            </a:r>
            <a:r>
              <a:rPr lang="it-IT" dirty="0"/>
              <a:t>al seguito del proconsole Sergio Paolo, uomo saggio, che aveva fatto chiamare a sé </a:t>
            </a:r>
            <a:r>
              <a:rPr lang="it-IT" dirty="0" err="1"/>
              <a:t>Bàrnaba</a:t>
            </a:r>
            <a:r>
              <a:rPr lang="it-IT" dirty="0"/>
              <a:t> e Saulo e desiderava ascoltare la parola di Dio. </a:t>
            </a:r>
            <a:r>
              <a:rPr lang="it-IT" b="1" baseline="30000" dirty="0"/>
              <a:t>8</a:t>
            </a:r>
            <a:r>
              <a:rPr lang="it-IT" dirty="0"/>
              <a:t>Ma </a:t>
            </a:r>
            <a:r>
              <a:rPr lang="it-IT" dirty="0" err="1"/>
              <a:t>Elimas</a:t>
            </a:r>
            <a:r>
              <a:rPr lang="it-IT" dirty="0"/>
              <a:t>, il mago – ciò infatti significa il suo nome –, faceva loro opposizione, cercando di distogliere il proconsole dalla fede. </a:t>
            </a:r>
            <a:r>
              <a:rPr lang="it-IT" b="1" baseline="30000" dirty="0"/>
              <a:t>9</a:t>
            </a:r>
            <a:r>
              <a:rPr lang="it-IT" dirty="0"/>
              <a:t>Allora Saulo, detto anche Paolo, colmato di Spirito Santo, fissò gli occhi su di lui </a:t>
            </a:r>
            <a:r>
              <a:rPr lang="it-IT" b="1" baseline="30000" dirty="0"/>
              <a:t>10</a:t>
            </a:r>
            <a:r>
              <a:rPr lang="it-IT" dirty="0"/>
              <a:t>e disse: «Uomo pieno di ogni frode e di ogni malizia, figlio del diavolo, nemico di ogni giustizia, quando cesserai di sconvolgere le vie diritte del Signore? </a:t>
            </a:r>
            <a:r>
              <a:rPr lang="it-IT" b="1" baseline="30000" dirty="0"/>
              <a:t>11</a:t>
            </a:r>
            <a:r>
              <a:rPr lang="it-IT" dirty="0"/>
              <a:t>Ed ecco, dunque, la mano del Signore è sopra di te: sarai cieco e per un certo tempo non vedrai il sole». Di colpo piombarono su di lui oscurità e tenebra, e brancolando cercava chi lo guidasse per mano. </a:t>
            </a:r>
            <a:r>
              <a:rPr lang="it-IT" b="1" baseline="30000" dirty="0"/>
              <a:t>12</a:t>
            </a:r>
            <a:r>
              <a:rPr lang="it-IT" dirty="0"/>
              <a:t>Quando vide l’accaduto, il proconsole credette, colpito dall’insegnamento del Signore.</a:t>
            </a:r>
            <a:br>
              <a:rPr lang="it-IT" dirty="0"/>
            </a:br>
            <a:r>
              <a:rPr lang="it-IT" b="1" baseline="30000" dirty="0"/>
              <a:t>13</a:t>
            </a:r>
            <a:r>
              <a:rPr lang="it-IT" dirty="0"/>
              <a:t>Salpati da </a:t>
            </a:r>
            <a:r>
              <a:rPr lang="it-IT" dirty="0" err="1"/>
              <a:t>Pafo</a:t>
            </a:r>
            <a:r>
              <a:rPr lang="it-IT" dirty="0"/>
              <a:t>, Paolo e i suoi compagni giunsero a </a:t>
            </a:r>
            <a:r>
              <a:rPr lang="it-IT" dirty="0" err="1"/>
              <a:t>Perge</a:t>
            </a:r>
            <a:r>
              <a:rPr lang="it-IT" dirty="0"/>
              <a:t>, in </a:t>
            </a:r>
            <a:r>
              <a:rPr lang="it-IT" dirty="0" err="1"/>
              <a:t>Panfìlia</a:t>
            </a:r>
            <a:r>
              <a:rPr lang="it-IT" dirty="0"/>
              <a:t>. Ma Giovanni si separò da loro e ritornò a Gerusalemme.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7752" y="2954655"/>
            <a:ext cx="2924175" cy="222885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16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6587"/>
    </mc:Choice>
    <mc:Fallback>
      <p:transition spd="slow" advTm="326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 smtClean="0"/>
              <a:t>Esiste un modello missionario cristiano?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 smtClean="0"/>
              <a:t>La predicazione missionaria:</a:t>
            </a:r>
          </a:p>
          <a:p>
            <a:endParaRPr lang="it-IT" dirty="0"/>
          </a:p>
          <a:p>
            <a:r>
              <a:rPr lang="it-IT" dirty="0" smtClean="0"/>
              <a:t>Cosa annunciano i missionari? In che lingua?</a:t>
            </a:r>
          </a:p>
          <a:p>
            <a:r>
              <a:rPr lang="it-IT" dirty="0" smtClean="0"/>
              <a:t>Quali «categorie» del pensiero sono usate?</a:t>
            </a:r>
          </a:p>
          <a:p>
            <a:r>
              <a:rPr lang="it-IT" dirty="0" smtClean="0"/>
              <a:t>La missione presuppone la rielaborazione ermeneutica di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 smtClean="0"/>
              <a:t>Gesù (elaborazione di una cristologia)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 smtClean="0"/>
              <a:t>Scrittura (ermeneutica biblica)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dirty="0" smtClean="0"/>
              <a:t>Tempo (elaborazione di risposte escatologiche)</a:t>
            </a:r>
          </a:p>
          <a:p>
            <a:pPr marL="731520" lvl="1" indent="-457200">
              <a:buFont typeface="+mj-lt"/>
              <a:buAutoNum type="alphaLcParenR"/>
            </a:pPr>
            <a:endParaRPr lang="it-IT" dirty="0" smtClean="0"/>
          </a:p>
          <a:p>
            <a:r>
              <a:rPr lang="it-IT" dirty="0" smtClean="0"/>
              <a:t>E i destinatari?.... Dobbiamo spostare ora l’attenzione sui «convertiti»…</a:t>
            </a:r>
            <a:endParaRPr lang="it-IT" dirty="0"/>
          </a:p>
          <a:p>
            <a:pPr lvl="1"/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5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219"/>
    </mc:Choice>
    <mc:Fallback>
      <p:transition spd="slow" advTm="193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Antiochia di </a:t>
            </a:r>
            <a:r>
              <a:rPr lang="it-IT" dirty="0" err="1" smtClean="0"/>
              <a:t>Pisidia</a:t>
            </a:r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448541" cy="6858000"/>
          </a:xfrm>
          <a:solidFill>
            <a:srgbClr val="FFC000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14,Essi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invece, proseguendo da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Perge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arrivarono ad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Antiòchia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Pisìdia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e, entrati nella sinagoga nel giorno di sabato, sedettero. 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Dopo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lettura della Legge e dei Profeti, </a:t>
            </a:r>
            <a:r>
              <a:rPr lang="it-I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capi della sinagoga mandarono a dire loro: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«Fratelli, se avete qualche parola di esortazione per il popolo, parlate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alzò Paolo e, fatto cenno con la mano, disse: 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it-IT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Uomini d’Israele e voi timorati di Dio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ascoltate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.…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ἀναστὰς δὲ Παῦλος καὶ κατασείσας τῇ χειρὶ εἶπεν Ἄνδρες Ἰσραηλεῖται καὶ οἱ φοβούμενοι τὸν θεόν,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ἀκούσατε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[RILETTURA DELLA STORIA DI ISRAELE ALLA LUCE DI GESU’]</a:t>
            </a:r>
          </a:p>
          <a:p>
            <a:pPr marL="0" indent="0">
              <a:buNone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42ss: 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Mentre uscivano, furono pregati di parlare di quelle medesime cose il sabato seguente. 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Dopo che la riunione si fu sciolta, 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molti Giudei e proseliti pii seguirono Paolo e </a:t>
            </a:r>
            <a:r>
              <a:rPr lang="it-IT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Barnaba (</a:t>
            </a:r>
            <a:r>
              <a:rPr lang="el-GR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πολλοὶ τῶν Ἰουδαίων καὶ τῶν σεβομένων προσηλύτων τῷ Παύλῳ καὶ τῷ </a:t>
            </a:r>
            <a:r>
              <a:rPr lang="el-GR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Βαρνάβᾳ</a:t>
            </a:r>
            <a:r>
              <a:rPr lang="it-IT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quali, parlando loro, li convincevano a perseverare nella grazia di Dio.</a:t>
            </a:r>
            <a:b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Il sabato seguente quasi tutta la città si radunò per udire la Parola di Dio. 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Ma 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Giudei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vedendo la folla, furono pieni di invidia e, bestemmiando, contraddicevano le cose dette da Paolo. 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Ma Paolo e Barnaba dissero con franchezza: «Era necessario che a voi per primi si annunciasse la Parola di Dio; ma poiché la respingete e non vi ritenete degni della vita eterna, ecco, ci rivolgiamo agli stranieri. 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Così infatti ci ha ordinato il Signore, dicendo:</a:t>
            </a:r>
            <a:b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 ti ho posto come luce dei popoli,</a:t>
            </a:r>
            <a:b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perché tu porti la salvezza fino all'estremità della terra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"».</a:t>
            </a:r>
            <a:b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Gli </a:t>
            </a:r>
            <a:r>
              <a:rPr lang="it-IT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stranieri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τὰ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ἔθνη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udendo queste cose, si rallegravano e glorificavano la Parola di Dio; e tutti quelli che erano ordinati a vita eterna, credettero.</a:t>
            </a:r>
            <a:b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 la Parola del Signore si diffondeva per tutta la regione. 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i Giudei istigarono le donne pie e ragguardevoli e i notabili della città, scatenando una persecuzione contro Paolo e Barnaba, che furono cacciati fuori dal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loro territorio. 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Allora essi, scossa la polvere dei piedi contro di loro, andarono a Iconio, 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mentre i discepoli erano pieni di gioia e di Spirito Santo.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At 13,14-49</a:t>
            </a:r>
          </a:p>
          <a:p>
            <a:r>
              <a:rPr lang="it-IT" dirty="0" smtClean="0"/>
              <a:t>(abbiate a portata di mano il testo di Atti)</a:t>
            </a:r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06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5245"/>
    </mc:Choice>
    <mc:Fallback>
      <p:transition spd="slow" advTm="765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Antiochia di </a:t>
            </a:r>
            <a:r>
              <a:rPr lang="it-IT" dirty="0" err="1"/>
              <a:t>Pisidia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38200" y="958321"/>
            <a:ext cx="6711950" cy="4474633"/>
          </a:xfrm>
          <a:prstGeom prst="rect">
            <a:avLst/>
          </a:prstGeo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Basilica di San Paolo</a:t>
            </a:r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62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33"/>
    </mc:Choice>
    <mc:Fallback>
      <p:transition spd="slow" advTm="151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Antiochia di </a:t>
            </a:r>
            <a:r>
              <a:rPr lang="it-IT" dirty="0" err="1" smtClean="0"/>
              <a:t>Pisidia</a:t>
            </a:r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293994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Mentre </a:t>
            </a:r>
            <a:r>
              <a:rPr lang="it-IT" dirty="0"/>
              <a:t>uscivano, li esortavano ad annunciare loro queste cose il sabato seguente. </a:t>
            </a:r>
            <a:r>
              <a:rPr lang="it-IT" dirty="0" smtClean="0"/>
              <a:t>(</a:t>
            </a:r>
            <a:r>
              <a:rPr lang="el-GR" dirty="0"/>
              <a:t>Ἐξιόντων δὲ αὐτῶν παρεκάλουν εἰς τὸ μεταξὺ σάββατον λαληθῆναι αὐτοῖς τὰ ῥήματα </a:t>
            </a:r>
            <a:r>
              <a:rPr lang="el-GR" dirty="0" smtClean="0"/>
              <a:t>ταῦτα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r>
              <a:rPr lang="it-IT" dirty="0" smtClean="0"/>
              <a:t>Sciolta </a:t>
            </a:r>
            <a:r>
              <a:rPr lang="it-IT" dirty="0"/>
              <a:t>l’assemblea, </a:t>
            </a:r>
            <a:r>
              <a:rPr lang="it-IT" u="sng" dirty="0"/>
              <a:t>molti Giudei e </a:t>
            </a:r>
            <a:r>
              <a:rPr lang="it-IT" u="sng" dirty="0" err="1"/>
              <a:t>prosèliti</a:t>
            </a:r>
            <a:r>
              <a:rPr lang="it-IT" u="sng" dirty="0"/>
              <a:t> credenti in Dio </a:t>
            </a:r>
            <a:r>
              <a:rPr lang="it-IT" dirty="0"/>
              <a:t>seguirono Paolo e </a:t>
            </a:r>
            <a:r>
              <a:rPr lang="it-IT" dirty="0" err="1"/>
              <a:t>Bàrnaba</a:t>
            </a:r>
            <a:r>
              <a:rPr lang="it-IT" dirty="0"/>
              <a:t> ed essi, intrattenendosi con loro, cercavano di persuaderli a perseverare nella grazia di Dio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r>
              <a:rPr lang="el-GR" dirty="0"/>
              <a:t>[43] λυθείσης δὲ τῆς συναγωγῆς ἠκολούθησαν πολλοὶ τῶν Ἰουδαίων καὶ </a:t>
            </a:r>
            <a:r>
              <a:rPr lang="el-GR" u="sng" dirty="0"/>
              <a:t>τῶν σεβομένων προσηλύτων </a:t>
            </a:r>
            <a:r>
              <a:rPr lang="el-GR" dirty="0"/>
              <a:t>τῷ Παύλῳ καὶ τῷ Βαρνάβᾳ, οἵτινες προσλαλοῦντες αὐτοῖς ἔπειθον αὐτοὺς προσμένειν τῇ χάριτι τοῦ θεοῦ.</a:t>
            </a: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Il </a:t>
            </a:r>
            <a:r>
              <a:rPr lang="it-IT" dirty="0"/>
              <a:t>sabato seguente quasi tutta la città si radunò per ascoltare la parola del Signore. </a:t>
            </a:r>
            <a:r>
              <a:rPr lang="it-IT" dirty="0" smtClean="0"/>
              <a:t>Quando </a:t>
            </a:r>
            <a:r>
              <a:rPr lang="it-IT" dirty="0"/>
              <a:t>videro quella moltitudine, i Giudei furono ricolmi di gelosia e con parole ingiuriose contrastavano le affermazioni di </a:t>
            </a:r>
            <a:r>
              <a:rPr lang="it-IT" dirty="0" smtClean="0"/>
              <a:t>Paolo […rifiuto die Giudei] </a:t>
            </a:r>
            <a:r>
              <a:rPr lang="el-GR" dirty="0"/>
              <a:t>οὕτω γὰρ ἐντέταλται ἡμῖν ὁ κύριος “ Τέθεικά σε εἰς φῶς </a:t>
            </a:r>
            <a:r>
              <a:rPr lang="el-GR" dirty="0" smtClean="0"/>
              <a:t>ἐθνῶν</a:t>
            </a:r>
            <a:r>
              <a:rPr lang="it-IT" dirty="0" smtClean="0"/>
              <a:t> </a:t>
            </a:r>
            <a:r>
              <a:rPr lang="el-GR" dirty="0" smtClean="0"/>
              <a:t>τοῦ </a:t>
            </a:r>
            <a:r>
              <a:rPr lang="el-GR" dirty="0"/>
              <a:t>εἶναί σε εἰς σωτηρίαν ἕως ἐσχάτου τῆς γῆς.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Nell’udire </a:t>
            </a:r>
            <a:r>
              <a:rPr lang="it-IT" dirty="0"/>
              <a:t>ciò, </a:t>
            </a:r>
            <a:r>
              <a:rPr lang="it-IT" u="sng" dirty="0"/>
              <a:t>i pagani </a:t>
            </a:r>
            <a:r>
              <a:rPr lang="it-IT" u="sng" dirty="0" smtClean="0"/>
              <a:t>(</a:t>
            </a:r>
            <a:r>
              <a:rPr lang="el-GR" u="sng" dirty="0"/>
              <a:t>τὰ ἔθνη </a:t>
            </a:r>
            <a:r>
              <a:rPr lang="el-GR" u="sng" dirty="0" smtClean="0"/>
              <a:t>ἔχαιρον</a:t>
            </a:r>
            <a:r>
              <a:rPr lang="it-IT" u="sng" dirty="0" smtClean="0"/>
              <a:t>) </a:t>
            </a:r>
            <a:r>
              <a:rPr lang="it-IT" dirty="0" smtClean="0"/>
              <a:t>si </a:t>
            </a:r>
            <a:r>
              <a:rPr lang="it-IT" dirty="0"/>
              <a:t>rallegravano e glorificavano la parola del Signore, e tutti quelli che erano destinati alla vita eterna credettero. </a:t>
            </a:r>
            <a:r>
              <a:rPr lang="it-IT" dirty="0" smtClean="0"/>
              <a:t>La </a:t>
            </a:r>
            <a:r>
              <a:rPr lang="it-IT" dirty="0"/>
              <a:t>parola del Signore si diffondeva per tutta la regione. </a:t>
            </a:r>
            <a:r>
              <a:rPr lang="it-IT" dirty="0" smtClean="0"/>
              <a:t>Ma </a:t>
            </a:r>
            <a:r>
              <a:rPr lang="it-IT" dirty="0"/>
              <a:t>i Giudei sobillarono le pie donne della nobiltà e i notabili della città e suscitarono una persecuzione contro Paolo e </a:t>
            </a:r>
            <a:r>
              <a:rPr lang="it-IT" dirty="0" err="1"/>
              <a:t>Bàrnaba</a:t>
            </a:r>
            <a:r>
              <a:rPr lang="it-IT" dirty="0"/>
              <a:t> e li cacciarono dal loro territorio. </a:t>
            </a:r>
            <a:r>
              <a:rPr lang="it-IT" dirty="0" smtClean="0"/>
              <a:t>Allora </a:t>
            </a:r>
            <a:r>
              <a:rPr lang="it-IT" dirty="0"/>
              <a:t>essi, scossa contro di loro la polvere dei piedi, andarono a </a:t>
            </a:r>
            <a:r>
              <a:rPr lang="it-IT" dirty="0" err="1"/>
              <a:t>Icònio</a:t>
            </a:r>
            <a:r>
              <a:rPr lang="it-IT" dirty="0"/>
              <a:t>. </a:t>
            </a:r>
            <a:r>
              <a:rPr lang="it-IT" dirty="0" smtClean="0"/>
              <a:t>I </a:t>
            </a:r>
            <a:r>
              <a:rPr lang="it-IT" dirty="0"/>
              <a:t>discepoli erano pieni di gioia e di Spirito Santo.</a:t>
            </a:r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La comparsa dei timorati di Dio (</a:t>
            </a:r>
            <a:r>
              <a:rPr lang="it-IT" dirty="0" err="1" smtClean="0"/>
              <a:t>cf</a:t>
            </a:r>
            <a:r>
              <a:rPr lang="it-IT" dirty="0" smtClean="0"/>
              <a:t> At 14,1; 17,4; 17,17; 18,4</a:t>
            </a:r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0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756"/>
    </mc:Choice>
    <mc:Fallback>
      <p:transition spd="slow" advTm="31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/>
          </a:bodyPr>
          <a:lstStyle/>
          <a:p>
            <a:r>
              <a:rPr lang="it-IT" sz="2000" dirty="0" smtClean="0"/>
              <a:t>Proseliti e Timorati di Dio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dirty="0" smtClean="0"/>
              <a:t>Chi sono i Proseliti? </a:t>
            </a:r>
            <a:endParaRPr lang="it-IT" dirty="0" smtClean="0">
              <a:solidFill>
                <a:srgbClr val="0070C0"/>
              </a:solidFill>
            </a:endParaRPr>
          </a:p>
          <a:p>
            <a:r>
              <a:rPr lang="it-IT" dirty="0" smtClean="0"/>
              <a:t>Chi sono i Timorati di Dio? </a:t>
            </a:r>
            <a:endParaRPr lang="it-IT" dirty="0" smtClean="0">
              <a:solidFill>
                <a:srgbClr val="0070C0"/>
              </a:solidFill>
            </a:endParaRPr>
          </a:p>
          <a:p>
            <a:r>
              <a:rPr lang="it-IT" dirty="0" smtClean="0"/>
              <a:t>Sono categorie storicamente </a:t>
            </a:r>
            <a:r>
              <a:rPr lang="it-IT" dirty="0"/>
              <a:t>identificabili? </a:t>
            </a:r>
            <a:r>
              <a:rPr lang="it-IT" dirty="0" smtClean="0">
                <a:solidFill>
                  <a:srgbClr val="0070C0"/>
                </a:solidFill>
              </a:rPr>
              <a:t>Sì, anello </a:t>
            </a:r>
            <a:r>
              <a:rPr lang="it-IT" dirty="0">
                <a:solidFill>
                  <a:srgbClr val="0070C0"/>
                </a:solidFill>
              </a:rPr>
              <a:t>intermedio tra Cristiani e </a:t>
            </a:r>
            <a:r>
              <a:rPr lang="it-IT" dirty="0" smtClean="0">
                <a:solidFill>
                  <a:srgbClr val="0070C0"/>
                </a:solidFill>
              </a:rPr>
              <a:t>Gentili = 1950: L.H. </a:t>
            </a:r>
            <a:r>
              <a:rPr lang="it-IT" dirty="0" err="1" smtClean="0">
                <a:solidFill>
                  <a:srgbClr val="0070C0"/>
                </a:solidFill>
              </a:rPr>
              <a:t>Feldman</a:t>
            </a:r>
            <a:r>
              <a:rPr lang="it-IT" dirty="0" smtClean="0">
                <a:solidFill>
                  <a:srgbClr val="0070C0"/>
                </a:solidFill>
              </a:rPr>
              <a:t> «inventa» la categoria dei «simpatizzanti» (</a:t>
            </a:r>
            <a:r>
              <a:rPr lang="it-IT" dirty="0"/>
              <a:t>"</a:t>
            </a:r>
            <a:r>
              <a:rPr lang="it-IT" dirty="0" err="1"/>
              <a:t>Jewish</a:t>
            </a:r>
            <a:r>
              <a:rPr lang="it-IT" dirty="0"/>
              <a:t> '</a:t>
            </a:r>
            <a:r>
              <a:rPr lang="it-IT" dirty="0" err="1"/>
              <a:t>sympathizers</a:t>
            </a:r>
            <a:r>
              <a:rPr lang="it-IT" dirty="0"/>
              <a:t>' in </a:t>
            </a:r>
            <a:r>
              <a:rPr lang="it-IT" dirty="0" err="1"/>
              <a:t>classical</a:t>
            </a:r>
            <a:r>
              <a:rPr lang="it-IT" dirty="0"/>
              <a:t> </a:t>
            </a:r>
            <a:r>
              <a:rPr lang="it-IT" dirty="0" err="1"/>
              <a:t>literature</a:t>
            </a:r>
            <a:r>
              <a:rPr lang="it-IT" dirty="0"/>
              <a:t> and </a:t>
            </a:r>
            <a:r>
              <a:rPr lang="it-IT" dirty="0" err="1"/>
              <a:t>inscriptions</a:t>
            </a:r>
            <a:r>
              <a:rPr lang="it-IT" dirty="0"/>
              <a:t>", pubblicato in </a:t>
            </a:r>
            <a:r>
              <a:rPr lang="it-IT" i="1" dirty="0" err="1"/>
              <a:t>Transactions</a:t>
            </a:r>
            <a:r>
              <a:rPr lang="it-IT" i="1" dirty="0"/>
              <a:t> of american </a:t>
            </a:r>
            <a:r>
              <a:rPr lang="it-IT" i="1" dirty="0" err="1"/>
              <a:t>philological</a:t>
            </a:r>
            <a:r>
              <a:rPr lang="it-IT" i="1" dirty="0"/>
              <a:t> </a:t>
            </a:r>
            <a:r>
              <a:rPr lang="it-IT" i="1" dirty="0" err="1" smtClean="0"/>
              <a:t>association</a:t>
            </a:r>
            <a:r>
              <a:rPr lang="it-IT" dirty="0"/>
              <a:t> </a:t>
            </a:r>
            <a:r>
              <a:rPr lang="it-IT" dirty="0" smtClean="0"/>
              <a:t>81, 1950)</a:t>
            </a:r>
            <a:endParaRPr lang="it-IT" dirty="0">
              <a:solidFill>
                <a:srgbClr val="0070C0"/>
              </a:solidFill>
            </a:endParaRPr>
          </a:p>
          <a:p>
            <a:r>
              <a:rPr lang="it-IT" dirty="0" smtClean="0">
                <a:solidFill>
                  <a:srgbClr val="0070C0"/>
                </a:solidFill>
              </a:rPr>
              <a:t>Sono categorie storicamente identificabili: NO, sono un invenzione di Luca (T. </a:t>
            </a:r>
            <a:r>
              <a:rPr lang="it-IT" dirty="0" err="1" smtClean="0">
                <a:solidFill>
                  <a:srgbClr val="0070C0"/>
                </a:solidFill>
              </a:rPr>
              <a:t>Kraabel</a:t>
            </a:r>
            <a:r>
              <a:rPr lang="it-IT" dirty="0" smtClean="0">
                <a:solidFill>
                  <a:srgbClr val="0070C0"/>
                </a:solidFill>
              </a:rPr>
              <a:t>, «The </a:t>
            </a:r>
            <a:r>
              <a:rPr lang="it-IT" dirty="0" err="1" smtClean="0">
                <a:solidFill>
                  <a:srgbClr val="0070C0"/>
                </a:solidFill>
              </a:rPr>
              <a:t>Diseapparence</a:t>
            </a:r>
            <a:r>
              <a:rPr lang="it-IT" dirty="0" smtClean="0">
                <a:solidFill>
                  <a:srgbClr val="0070C0"/>
                </a:solidFill>
              </a:rPr>
              <a:t> of the </a:t>
            </a:r>
            <a:r>
              <a:rPr lang="it-IT" dirty="0" err="1" smtClean="0">
                <a:solidFill>
                  <a:srgbClr val="0070C0"/>
                </a:solidFill>
              </a:rPr>
              <a:t>God-fearers</a:t>
            </a:r>
            <a:r>
              <a:rPr lang="it-IT" dirty="0" smtClean="0">
                <a:solidFill>
                  <a:srgbClr val="0070C0"/>
                </a:solidFill>
              </a:rPr>
              <a:t>», 1981)</a:t>
            </a:r>
            <a:endParaRPr lang="it-IT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categorie storiche o letterarie?</a:t>
            </a:r>
            <a:r>
              <a:rPr lang="it-IT" dirty="0" smtClean="0">
                <a:solidFill>
                  <a:srgbClr val="0070C0"/>
                </a:solidFill>
              </a:rPr>
              <a:t> </a:t>
            </a:r>
          </a:p>
          <a:p>
            <a:endParaRPr lang="it-IT" dirty="0" smtClean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r>
              <a:rPr lang="it-IT" dirty="0"/>
              <a:t>J. </a:t>
            </a:r>
            <a:r>
              <a:rPr lang="it-IT" dirty="0" err="1"/>
              <a:t>Sievers</a:t>
            </a:r>
            <a:r>
              <a:rPr lang="it-IT" dirty="0"/>
              <a:t>, </a:t>
            </a:r>
            <a:r>
              <a:rPr lang="it-IT" i="1" dirty="0"/>
              <a:t>Lo status socio-religioso dei proseliti e dei timorati di Dio</a:t>
            </a:r>
            <a:r>
              <a:rPr lang="it-IT" dirty="0"/>
              <a:t>, in “Ricerche Storico Bibliche” 8 (1996), pp. </a:t>
            </a:r>
            <a:r>
              <a:rPr lang="it-IT" dirty="0" smtClean="0"/>
              <a:t>183-196; 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9215" y="2586036"/>
            <a:ext cx="2381250" cy="351472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32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255"/>
    </mc:Choice>
    <mc:Fallback>
      <p:transition spd="slow" advTm="157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1047</TotalTime>
  <Words>581</Words>
  <Application>Microsoft Office PowerPoint</Application>
  <PresentationFormat>Widescreen</PresentationFormat>
  <Paragraphs>80</Paragraphs>
  <Slides>11</Slides>
  <Notes>0</Notes>
  <HiddenSlides>0</HiddenSlides>
  <MMClips>11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Georgia</vt:lpstr>
      <vt:lpstr>Times New Roman</vt:lpstr>
      <vt:lpstr>Trebuchet MS</vt:lpstr>
      <vt:lpstr>Wingdings</vt:lpstr>
      <vt:lpstr>Legno</vt:lpstr>
      <vt:lpstr>Giudei e Pagani nelle Chiese del NT</vt:lpstr>
      <vt:lpstr>Temi da sviluppare</vt:lpstr>
      <vt:lpstr>Evangelizzazione nella diaspora</vt:lpstr>
      <vt:lpstr>È possibile individuare una prassi missionaria?</vt:lpstr>
      <vt:lpstr>Evangelizzazione nella diaspora</vt:lpstr>
      <vt:lpstr>Primo viaggio missionario</vt:lpstr>
      <vt:lpstr>Esiste un modello missionario cristiano?</vt:lpstr>
      <vt:lpstr>Antiochia di Pisidia</vt:lpstr>
      <vt:lpstr>Antiochia di Pisidia</vt:lpstr>
      <vt:lpstr>Antiochia di Pisidia</vt:lpstr>
      <vt:lpstr>Proseliti e Timorati di Dio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Gesù, ebreo di Galilea, nella società mediterranea del I sec.</dc:title>
  <dc:creator>dario garribba</dc:creator>
  <cp:lastModifiedBy>dario garribba</cp:lastModifiedBy>
  <cp:revision>115</cp:revision>
  <dcterms:created xsi:type="dcterms:W3CDTF">2017-09-22T20:39:27Z</dcterms:created>
  <dcterms:modified xsi:type="dcterms:W3CDTF">2020-04-26T14:10:48Z</dcterms:modified>
</cp:coreProperties>
</file>