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3" r:id="rId5"/>
    <p:sldId id="257" r:id="rId6"/>
    <p:sldId id="259" r:id="rId7"/>
    <p:sldId id="260" r:id="rId8"/>
    <p:sldId id="258"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B52F91-BFF3-4F4D-BC19-EF96F0413012}" v="4" dt="2021-11-08T20:45:45.411"/>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85B52F91-BFF3-4F4D-BC19-EF96F0413012}"/>
    <pc:docChg chg="undo custSel modSld modShowInfo">
      <pc:chgData name="dario garribba" userId="13526be42269ae35" providerId="LiveId" clId="{85B52F91-BFF3-4F4D-BC19-EF96F0413012}" dt="2021-11-08T20:47:00.948" v="34" actId="207"/>
      <pc:docMkLst>
        <pc:docMk/>
      </pc:docMkLst>
      <pc:sldChg chg="modSp mod">
        <pc:chgData name="dario garribba" userId="13526be42269ae35" providerId="LiveId" clId="{85B52F91-BFF3-4F4D-BC19-EF96F0413012}" dt="2021-11-08T20:45:45.411" v="28"/>
        <pc:sldMkLst>
          <pc:docMk/>
          <pc:sldMk cId="2278149513" sldId="256"/>
        </pc:sldMkLst>
        <pc:spChg chg="mod">
          <ac:chgData name="dario garribba" userId="13526be42269ae35" providerId="LiveId" clId="{85B52F91-BFF3-4F4D-BC19-EF96F0413012}" dt="2021-11-08T20:45:45.411" v="28"/>
          <ac:spMkLst>
            <pc:docMk/>
            <pc:sldMk cId="2278149513" sldId="256"/>
            <ac:spMk id="2" creationId="{00000000-0000-0000-0000-000000000000}"/>
          </ac:spMkLst>
        </pc:spChg>
        <pc:spChg chg="mod">
          <ac:chgData name="dario garribba" userId="13526be42269ae35" providerId="LiveId" clId="{85B52F91-BFF3-4F4D-BC19-EF96F0413012}" dt="2021-11-08T20:45:45.411" v="28"/>
          <ac:spMkLst>
            <pc:docMk/>
            <pc:sldMk cId="2278149513" sldId="256"/>
            <ac:spMk id="3" creationId="{00000000-0000-0000-0000-000000000000}"/>
          </ac:spMkLst>
        </pc:spChg>
      </pc:sldChg>
      <pc:sldChg chg="modSp">
        <pc:chgData name="dario garribba" userId="13526be42269ae35" providerId="LiveId" clId="{85B52F91-BFF3-4F4D-BC19-EF96F0413012}" dt="2021-11-08T20:45:45.411" v="28"/>
        <pc:sldMkLst>
          <pc:docMk/>
          <pc:sldMk cId="2549728051" sldId="257"/>
        </pc:sldMkLst>
        <pc:spChg chg="mod">
          <ac:chgData name="dario garribba" userId="13526be42269ae35" providerId="LiveId" clId="{85B52F91-BFF3-4F4D-BC19-EF96F0413012}" dt="2021-11-08T20:45:45.411" v="28"/>
          <ac:spMkLst>
            <pc:docMk/>
            <pc:sldMk cId="2549728051" sldId="257"/>
            <ac:spMk id="2" creationId="{00000000-0000-0000-0000-000000000000}"/>
          </ac:spMkLst>
        </pc:spChg>
      </pc:sldChg>
      <pc:sldChg chg="modSp">
        <pc:chgData name="dario garribba" userId="13526be42269ae35" providerId="LiveId" clId="{85B52F91-BFF3-4F4D-BC19-EF96F0413012}" dt="2021-11-08T20:45:45.411" v="28"/>
        <pc:sldMkLst>
          <pc:docMk/>
          <pc:sldMk cId="826495907" sldId="258"/>
        </pc:sldMkLst>
        <pc:spChg chg="mod">
          <ac:chgData name="dario garribba" userId="13526be42269ae35" providerId="LiveId" clId="{85B52F91-BFF3-4F4D-BC19-EF96F0413012}" dt="2021-11-08T20:45:45.411" v="28"/>
          <ac:spMkLst>
            <pc:docMk/>
            <pc:sldMk cId="826495907" sldId="258"/>
            <ac:spMk id="2" creationId="{00000000-0000-0000-0000-000000000000}"/>
          </ac:spMkLst>
        </pc:spChg>
        <pc:graphicFrameChg chg="mod">
          <ac:chgData name="dario garribba" userId="13526be42269ae35" providerId="LiveId" clId="{85B52F91-BFF3-4F4D-BC19-EF96F0413012}" dt="2021-11-08T20:45:45.411" v="28"/>
          <ac:graphicFrameMkLst>
            <pc:docMk/>
            <pc:sldMk cId="826495907" sldId="258"/>
            <ac:graphicFrameMk id="11" creationId="{00000000-0000-0000-0000-000000000000}"/>
          </ac:graphicFrameMkLst>
        </pc:graphicFrameChg>
      </pc:sldChg>
      <pc:sldChg chg="modSp mod">
        <pc:chgData name="dario garribba" userId="13526be42269ae35" providerId="LiveId" clId="{85B52F91-BFF3-4F4D-BC19-EF96F0413012}" dt="2021-11-08T20:46:03.422" v="29" actId="207"/>
        <pc:sldMkLst>
          <pc:docMk/>
          <pc:sldMk cId="3579587205" sldId="259"/>
        </pc:sldMkLst>
        <pc:spChg chg="mod">
          <ac:chgData name="dario garribba" userId="13526be42269ae35" providerId="LiveId" clId="{85B52F91-BFF3-4F4D-BC19-EF96F0413012}" dt="2021-11-08T20:46:03.422" v="29" actId="207"/>
          <ac:spMkLst>
            <pc:docMk/>
            <pc:sldMk cId="3579587205" sldId="259"/>
            <ac:spMk id="3" creationId="{00000000-0000-0000-0000-000000000000}"/>
          </ac:spMkLst>
        </pc:spChg>
      </pc:sldChg>
      <pc:sldChg chg="modSp mod">
        <pc:chgData name="dario garribba" userId="13526be42269ae35" providerId="LiveId" clId="{85B52F91-BFF3-4F4D-BC19-EF96F0413012}" dt="2021-11-08T20:46:39.483" v="33" actId="207"/>
        <pc:sldMkLst>
          <pc:docMk/>
          <pc:sldMk cId="1912166161" sldId="260"/>
        </pc:sldMkLst>
        <pc:spChg chg="mod">
          <ac:chgData name="dario garribba" userId="13526be42269ae35" providerId="LiveId" clId="{85B52F91-BFF3-4F4D-BC19-EF96F0413012}" dt="2021-11-08T20:46:39.483" v="33" actId="207"/>
          <ac:spMkLst>
            <pc:docMk/>
            <pc:sldMk cId="1912166161" sldId="260"/>
            <ac:spMk id="3" creationId="{00000000-0000-0000-0000-000000000000}"/>
          </ac:spMkLst>
        </pc:spChg>
      </pc:sldChg>
      <pc:sldChg chg="modSp mod">
        <pc:chgData name="dario garribba" userId="13526be42269ae35" providerId="LiveId" clId="{85B52F91-BFF3-4F4D-BC19-EF96F0413012}" dt="2021-11-08T20:46:31.099" v="32" actId="207"/>
        <pc:sldMkLst>
          <pc:docMk/>
          <pc:sldMk cId="2108847064" sldId="261"/>
        </pc:sldMkLst>
        <pc:spChg chg="mod">
          <ac:chgData name="dario garribba" userId="13526be42269ae35" providerId="LiveId" clId="{85B52F91-BFF3-4F4D-BC19-EF96F0413012}" dt="2021-11-08T20:45:45.411" v="28"/>
          <ac:spMkLst>
            <pc:docMk/>
            <pc:sldMk cId="2108847064" sldId="261"/>
            <ac:spMk id="2" creationId="{00000000-0000-0000-0000-000000000000}"/>
          </ac:spMkLst>
        </pc:spChg>
        <pc:spChg chg="mod">
          <ac:chgData name="dario garribba" userId="13526be42269ae35" providerId="LiveId" clId="{85B52F91-BFF3-4F4D-BC19-EF96F0413012}" dt="2021-11-08T20:46:31.099" v="32" actId="207"/>
          <ac:spMkLst>
            <pc:docMk/>
            <pc:sldMk cId="2108847064" sldId="261"/>
            <ac:spMk id="3" creationId="{00000000-0000-0000-0000-000000000000}"/>
          </ac:spMkLst>
        </pc:spChg>
      </pc:sldChg>
      <pc:sldChg chg="modSp mod">
        <pc:chgData name="dario garribba" userId="13526be42269ae35" providerId="LiveId" clId="{85B52F91-BFF3-4F4D-BC19-EF96F0413012}" dt="2021-11-08T20:46:23.372" v="31" actId="207"/>
        <pc:sldMkLst>
          <pc:docMk/>
          <pc:sldMk cId="4060706576" sldId="262"/>
        </pc:sldMkLst>
        <pc:spChg chg="mod">
          <ac:chgData name="dario garribba" userId="13526be42269ae35" providerId="LiveId" clId="{85B52F91-BFF3-4F4D-BC19-EF96F0413012}" dt="2021-11-08T20:45:45.411" v="28"/>
          <ac:spMkLst>
            <pc:docMk/>
            <pc:sldMk cId="4060706576" sldId="262"/>
            <ac:spMk id="2" creationId="{00000000-0000-0000-0000-000000000000}"/>
          </ac:spMkLst>
        </pc:spChg>
        <pc:spChg chg="mod">
          <ac:chgData name="dario garribba" userId="13526be42269ae35" providerId="LiveId" clId="{85B52F91-BFF3-4F4D-BC19-EF96F0413012}" dt="2021-11-08T20:46:23.372" v="31" actId="207"/>
          <ac:spMkLst>
            <pc:docMk/>
            <pc:sldMk cId="4060706576" sldId="262"/>
            <ac:spMk id="3" creationId="{00000000-0000-0000-0000-000000000000}"/>
          </ac:spMkLst>
        </pc:spChg>
      </pc:sldChg>
      <pc:sldChg chg="modSp mod">
        <pc:chgData name="dario garribba" userId="13526be42269ae35" providerId="LiveId" clId="{85B52F91-BFF3-4F4D-BC19-EF96F0413012}" dt="2021-11-08T20:46:13.362" v="30" actId="207"/>
        <pc:sldMkLst>
          <pc:docMk/>
          <pc:sldMk cId="62147481" sldId="263"/>
        </pc:sldMkLst>
        <pc:spChg chg="mod">
          <ac:chgData name="dario garribba" userId="13526be42269ae35" providerId="LiveId" clId="{85B52F91-BFF3-4F4D-BC19-EF96F0413012}" dt="2021-11-08T20:45:45.411" v="28"/>
          <ac:spMkLst>
            <pc:docMk/>
            <pc:sldMk cId="62147481" sldId="263"/>
            <ac:spMk id="2" creationId="{00000000-0000-0000-0000-000000000000}"/>
          </ac:spMkLst>
        </pc:spChg>
        <pc:spChg chg="mod">
          <ac:chgData name="dario garribba" userId="13526be42269ae35" providerId="LiveId" clId="{85B52F91-BFF3-4F4D-BC19-EF96F0413012}" dt="2021-11-08T20:46:13.362" v="30" actId="207"/>
          <ac:spMkLst>
            <pc:docMk/>
            <pc:sldMk cId="62147481" sldId="263"/>
            <ac:spMk id="3" creationId="{00000000-0000-0000-0000-000000000000}"/>
          </ac:spMkLst>
        </pc:spChg>
      </pc:sldChg>
      <pc:sldChg chg="modSp">
        <pc:chgData name="dario garribba" userId="13526be42269ae35" providerId="LiveId" clId="{85B52F91-BFF3-4F4D-BC19-EF96F0413012}" dt="2021-11-08T20:45:45.411" v="28"/>
        <pc:sldMkLst>
          <pc:docMk/>
          <pc:sldMk cId="349795870" sldId="264"/>
        </pc:sldMkLst>
        <pc:spChg chg="mod">
          <ac:chgData name="dario garribba" userId="13526be42269ae35" providerId="LiveId" clId="{85B52F91-BFF3-4F4D-BC19-EF96F0413012}" dt="2021-11-08T20:45:45.411" v="28"/>
          <ac:spMkLst>
            <pc:docMk/>
            <pc:sldMk cId="349795870" sldId="264"/>
            <ac:spMk id="2" creationId="{00000000-0000-0000-0000-000000000000}"/>
          </ac:spMkLst>
        </pc:spChg>
        <pc:spChg chg="mod">
          <ac:chgData name="dario garribba" userId="13526be42269ae35" providerId="LiveId" clId="{85B52F91-BFF3-4F4D-BC19-EF96F0413012}" dt="2021-11-08T20:45:45.411" v="28"/>
          <ac:spMkLst>
            <pc:docMk/>
            <pc:sldMk cId="349795870" sldId="264"/>
            <ac:spMk id="3" creationId="{00000000-0000-0000-0000-000000000000}"/>
          </ac:spMkLst>
        </pc:spChg>
      </pc:sldChg>
      <pc:sldChg chg="modSp mod">
        <pc:chgData name="dario garribba" userId="13526be42269ae35" providerId="LiveId" clId="{85B52F91-BFF3-4F4D-BC19-EF96F0413012}" dt="2021-11-08T20:47:00.948" v="34" actId="207"/>
        <pc:sldMkLst>
          <pc:docMk/>
          <pc:sldMk cId="2909551897" sldId="265"/>
        </pc:sldMkLst>
        <pc:spChg chg="mod">
          <ac:chgData name="dario garribba" userId="13526be42269ae35" providerId="LiveId" clId="{85B52F91-BFF3-4F4D-BC19-EF96F0413012}" dt="2021-11-08T20:47:00.948" v="34" actId="207"/>
          <ac:spMkLst>
            <pc:docMk/>
            <pc:sldMk cId="2909551897" sldId="265"/>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a:t>Fare clic per modificare lo stile del titolo</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Fare clic per modificare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Fare clic per modificare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11/8/2021</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solidFill>
                  <a:srgbClr val="002060"/>
                </a:solidFill>
              </a:rPr>
              <a:t>Integrazione Linguistica/greco</a:t>
            </a:r>
          </a:p>
        </p:txBody>
      </p:sp>
      <p:sp>
        <p:nvSpPr>
          <p:cNvPr id="3" name="Sottotitolo 2"/>
          <p:cNvSpPr>
            <a:spLocks noGrp="1"/>
          </p:cNvSpPr>
          <p:nvPr>
            <p:ph type="subTitle" idx="1"/>
          </p:nvPr>
        </p:nvSpPr>
        <p:spPr/>
        <p:txBody>
          <a:bodyPr/>
          <a:lstStyle/>
          <a:p>
            <a:r>
              <a:rPr lang="it-IT" dirty="0" err="1">
                <a:solidFill>
                  <a:schemeClr val="bg1"/>
                </a:solidFill>
                <a:latin typeface="Consolas" panose="020B0609020204030204" pitchFamily="49" charset="0"/>
              </a:rPr>
              <a:t>a.s.</a:t>
            </a:r>
            <a:r>
              <a:rPr lang="it-IT" dirty="0">
                <a:solidFill>
                  <a:schemeClr val="bg1"/>
                </a:solidFill>
                <a:latin typeface="Consolas" panose="020B0609020204030204" pitchFamily="49" charset="0"/>
              </a:rPr>
              <a:t> 2020/2021</a:t>
            </a:r>
          </a:p>
          <a:p>
            <a:r>
              <a:rPr lang="it-IT" dirty="0">
                <a:solidFill>
                  <a:schemeClr val="bg1"/>
                </a:solidFill>
                <a:latin typeface="Consolas" panose="020B0609020204030204" pitchFamily="49" charset="0"/>
              </a:rPr>
              <a:t>Lezione del 17/11/2020</a:t>
            </a:r>
          </a:p>
          <a:p>
            <a:r>
              <a:rPr lang="it-IT" dirty="0">
                <a:solidFill>
                  <a:schemeClr val="bg1"/>
                </a:solidFill>
                <a:latin typeface="Consolas" panose="020B0609020204030204" pitchFamily="49" charset="0"/>
              </a:rPr>
              <a:t>Dario Garribba</a:t>
            </a:r>
          </a:p>
        </p:txBody>
      </p:sp>
    </p:spTree>
    <p:extLst>
      <p:ext uri="{BB962C8B-B14F-4D97-AF65-F5344CB8AC3E}">
        <p14:creationId xmlns:p14="http://schemas.microsoft.com/office/powerpoint/2010/main" val="2278149513"/>
      </p:ext>
    </p:extLst>
  </p:cSld>
  <p:clrMapOvr>
    <a:masterClrMapping/>
  </p:clrMapOvr>
  <mc:AlternateContent xmlns:mc="http://schemas.openxmlformats.org/markup-compatibility/2006" xmlns:p14="http://schemas.microsoft.com/office/powerpoint/2010/main">
    <mc:Choice Requires="p14">
      <p:transition spd="slow" p14:dur="2000" advTm="25756"/>
    </mc:Choice>
    <mc:Fallback xmlns="">
      <p:transition spd="slow" advTm="257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Leggere, quindi ricopiare in maiuscola sul proprio quaderno</a:t>
            </a:r>
          </a:p>
        </p:txBody>
      </p:sp>
      <p:sp>
        <p:nvSpPr>
          <p:cNvPr id="3" name="Segnaposto contenuto 2"/>
          <p:cNvSpPr>
            <a:spLocks noGrp="1"/>
          </p:cNvSpPr>
          <p:nvPr>
            <p:ph idx="1"/>
          </p:nvPr>
        </p:nvSpPr>
        <p:spPr>
          <a:solidFill>
            <a:schemeClr val="accent3">
              <a:lumMod val="60000"/>
              <a:lumOff val="40000"/>
            </a:schemeClr>
          </a:solidFill>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Luca 2,14-17</a:t>
            </a:r>
          </a:p>
          <a:p>
            <a:pPr marL="0" indent="0">
              <a:buNone/>
            </a:pPr>
            <a:r>
              <a:rPr lang="el-GR" sz="2400" dirty="0">
                <a:latin typeface="Times New Roman" panose="02020603050405020304" pitchFamily="18" charset="0"/>
                <a:cs typeface="Times New Roman" panose="02020603050405020304" pitchFamily="18" charset="0"/>
              </a:rPr>
              <a:t>Δόξα ἐν ὑψίστοις θεῷ καὶ ἐπὶ γῆς εἰρήνη ἐν ἀνθρώποις εὐδοκίας. 15Καὶ ἐγένετο ὡς ἀπῆλθον ἀπ' αὐτῶν εἰς τὸν οὐρανὸν οἱ ἄγγελοι, οἱ ποιμένες ἐλάλουν πρὸς ἀλλήλους, Διέλθωμεν δὴ ἕως Βηθλέεμ καὶ ἴδωμεν τὸ ῥῆμα τοῦτο τὸ γεγονὸς ὃ ὁ κύριος ἐγνώρισεν ἡμῖν. 16καὶ ἦλθαν σπεύσαντες καὶ ἀνεῦραν τήν τε Μαριὰμ καὶ τὸν Ἰωσὴφ καὶ τὸ βρέφος κείμενον ἐν τῇ φάτνῃ: 17ἰδόντες δὲ ἐγνώρισαν περὶ τοῦ ῥήματος τοῦ λαληθέντος αὐτοῖς περὶ τοῦ παιδίου τούτο</a:t>
            </a:r>
            <a:endParaRPr lang="it-IT" sz="2400" dirty="0">
              <a:latin typeface="Times New Roman" panose="02020603050405020304" pitchFamily="18" charset="0"/>
              <a:cs typeface="Times New Roman" panose="020206030504050203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108847064"/>
      </p:ext>
    </p:extLst>
  </p:cSld>
  <p:clrMapOvr>
    <a:masterClrMapping/>
  </p:clrMapOvr>
  <mc:AlternateContent xmlns:mc="http://schemas.openxmlformats.org/markup-compatibility/2006" xmlns:p14="http://schemas.microsoft.com/office/powerpoint/2010/main">
    <mc:Choice Requires="p14">
      <p:transition spd="slow" p14:dur="2000" advTm="32213"/>
    </mc:Choice>
    <mc:Fallback xmlns="">
      <p:transition spd="slow" advTm="32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Sottolinea i dittonghi propri</a:t>
            </a:r>
          </a:p>
        </p:txBody>
      </p:sp>
      <p:sp>
        <p:nvSpPr>
          <p:cNvPr id="3" name="Segnaposto contenuto 2"/>
          <p:cNvSpPr>
            <a:spLocks noGrp="1"/>
          </p:cNvSpPr>
          <p:nvPr>
            <p:ph idx="1"/>
          </p:nvPr>
        </p:nvSpPr>
        <p:spPr>
          <a:solidFill>
            <a:schemeClr val="accent3">
              <a:lumMod val="60000"/>
              <a:lumOff val="40000"/>
            </a:schemeClr>
          </a:solidFill>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Luca 2,14-17</a:t>
            </a:r>
          </a:p>
          <a:p>
            <a:pPr marL="0" indent="0">
              <a:buNone/>
            </a:pPr>
            <a:r>
              <a:rPr lang="el-GR" sz="2400" dirty="0">
                <a:latin typeface="Times New Roman" panose="02020603050405020304" pitchFamily="18" charset="0"/>
                <a:cs typeface="Times New Roman" panose="02020603050405020304" pitchFamily="18" charset="0"/>
              </a:rPr>
              <a:t>Δόξα ἐν ὑψίστοις θεῷ καὶ ἐπὶ γῆς εἰρήνη ἐν ἀνθρώποις εὐδοκίας. 15Καὶ ἐγένετο ὡς ἀπῆλθον ἀπ' αὐτῶν εἰς τὸν οὐρανὸν οἱ ἄγγελοι, οἱ ποιμένες ἐλάλουν πρὸς ἀλλήλους, Διέλθωμεν δὴ ἕως Βηθλέεμ καὶ ἴδωμεν τὸ ῥῆμα τοῦτο τὸ γεγονὸς ὃ ὁ κύριος ἐγνώρισεν ἡμῖν. 16καὶ ἦλθαν σπεύσαντες καὶ ἀνεῦραν τήν τε Μαριὰμ καὶ τὸν Ἰωσὴφ καὶ τὸ βρέφος κείμενον ἐν τῇ φάτνῃ: 17ἰδόντες δὲ ἐγνώρισαν περὶ τοῦ ῥήματος τοῦ λαληθέντος αὐτοῖς περὶ τοῦ παιδίου τούτο</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0706576"/>
      </p:ext>
    </p:extLst>
  </p:cSld>
  <p:clrMapOvr>
    <a:masterClrMapping/>
  </p:clrMapOvr>
  <mc:AlternateContent xmlns:mc="http://schemas.openxmlformats.org/markup-compatibility/2006" xmlns:p14="http://schemas.microsoft.com/office/powerpoint/2010/main">
    <mc:Choice Requires="p14">
      <p:transition spd="slow" p14:dur="2000" advTm="14285"/>
    </mc:Choice>
    <mc:Fallback xmlns="">
      <p:transition spd="slow" advTm="1428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Indicare sul proprio quaderno su quale sillaba delle parole in blu cade l’accento</a:t>
            </a:r>
          </a:p>
        </p:txBody>
      </p:sp>
      <p:sp>
        <p:nvSpPr>
          <p:cNvPr id="3" name="Segnaposto contenuto 2"/>
          <p:cNvSpPr>
            <a:spLocks noGrp="1"/>
          </p:cNvSpPr>
          <p:nvPr>
            <p:ph idx="1"/>
          </p:nvPr>
        </p:nvSpPr>
        <p:spPr>
          <a:solidFill>
            <a:schemeClr val="accent3">
              <a:lumMod val="60000"/>
              <a:lumOff val="40000"/>
            </a:schemeClr>
          </a:solidFill>
        </p:spPr>
        <p:txBody>
          <a:bodyPr>
            <a:normAutofit/>
          </a:bodyPr>
          <a:lstStyle/>
          <a:p>
            <a:pPr marL="0" indent="0">
              <a:buNone/>
            </a:pPr>
            <a:r>
              <a:rPr lang="it-IT" sz="2400" dirty="0">
                <a:latin typeface="Times New Roman" panose="02020603050405020304" pitchFamily="18" charset="0"/>
                <a:cs typeface="Times New Roman" panose="02020603050405020304" pitchFamily="18" charset="0"/>
              </a:rPr>
              <a:t>Luca 2,14-17</a:t>
            </a:r>
          </a:p>
          <a:p>
            <a:pPr marL="0" indent="0">
              <a:buNone/>
            </a:pPr>
            <a:r>
              <a:rPr lang="el-GR" sz="2400" dirty="0">
                <a:latin typeface="Times New Roman" panose="02020603050405020304" pitchFamily="18" charset="0"/>
                <a:cs typeface="Times New Roman" panose="02020603050405020304" pitchFamily="18" charset="0"/>
              </a:rPr>
              <a:t>Δόξα ἐν </a:t>
            </a:r>
            <a:r>
              <a:rPr lang="el-GR" sz="2400" dirty="0">
                <a:solidFill>
                  <a:srgbClr val="0070C0"/>
                </a:solidFill>
                <a:latin typeface="Times New Roman" panose="02020603050405020304" pitchFamily="18" charset="0"/>
                <a:cs typeface="Times New Roman" panose="02020603050405020304" pitchFamily="18" charset="0"/>
              </a:rPr>
              <a:t>ὑψίστοις</a:t>
            </a:r>
            <a:r>
              <a:rPr lang="el-GR" sz="2400" dirty="0">
                <a:latin typeface="Times New Roman" panose="02020603050405020304" pitchFamily="18" charset="0"/>
                <a:cs typeface="Times New Roman" panose="02020603050405020304" pitchFamily="18" charset="0"/>
              </a:rPr>
              <a:t> θεῷ καὶ ἐπὶ γῆς εἰρήνη ἐν </a:t>
            </a:r>
            <a:r>
              <a:rPr lang="el-GR" sz="2400" dirty="0">
                <a:solidFill>
                  <a:srgbClr val="0070C0"/>
                </a:solidFill>
                <a:latin typeface="Times New Roman" panose="02020603050405020304" pitchFamily="18" charset="0"/>
                <a:cs typeface="Times New Roman" panose="02020603050405020304" pitchFamily="18" charset="0"/>
              </a:rPr>
              <a:t>ἀνθρώποις</a:t>
            </a:r>
            <a:r>
              <a:rPr lang="el-GR" sz="2400" dirty="0">
                <a:latin typeface="Times New Roman" panose="02020603050405020304" pitchFamily="18" charset="0"/>
                <a:cs typeface="Times New Roman" panose="02020603050405020304" pitchFamily="18" charset="0"/>
              </a:rPr>
              <a:t> εὐδοκίας. 15Καὶ ἐγένετο ὡς ἀπῆλθον ἀπ' αὐτῶν εἰς τὸν οὐρανὸν οἱ </a:t>
            </a:r>
            <a:r>
              <a:rPr lang="el-GR" sz="2400" dirty="0">
                <a:solidFill>
                  <a:srgbClr val="0070C0"/>
                </a:solidFill>
                <a:latin typeface="Times New Roman" panose="02020603050405020304" pitchFamily="18" charset="0"/>
                <a:cs typeface="Times New Roman" panose="02020603050405020304" pitchFamily="18" charset="0"/>
              </a:rPr>
              <a:t>ἄγγελοι</a:t>
            </a:r>
            <a:r>
              <a:rPr lang="el-GR" sz="2400" dirty="0">
                <a:latin typeface="Times New Roman" panose="02020603050405020304" pitchFamily="18" charset="0"/>
                <a:cs typeface="Times New Roman" panose="02020603050405020304" pitchFamily="18" charset="0"/>
              </a:rPr>
              <a:t>, οἱ ποιμένες ἐλάλουν πρὸς ἀλλήλους, Διέλθωμεν δὴ ἕως </a:t>
            </a:r>
            <a:r>
              <a:rPr lang="el-GR" sz="2400" dirty="0">
                <a:solidFill>
                  <a:srgbClr val="0070C0"/>
                </a:solidFill>
                <a:latin typeface="Times New Roman" panose="02020603050405020304" pitchFamily="18" charset="0"/>
                <a:cs typeface="Times New Roman" panose="02020603050405020304" pitchFamily="18" charset="0"/>
              </a:rPr>
              <a:t>Βηθλέεμ</a:t>
            </a:r>
            <a:r>
              <a:rPr lang="el-GR" sz="2400" dirty="0">
                <a:latin typeface="Times New Roman" panose="02020603050405020304" pitchFamily="18" charset="0"/>
                <a:cs typeface="Times New Roman" panose="02020603050405020304" pitchFamily="18" charset="0"/>
              </a:rPr>
              <a:t> καὶ </a:t>
            </a:r>
            <a:r>
              <a:rPr lang="el-GR" sz="2400" dirty="0">
                <a:solidFill>
                  <a:srgbClr val="0070C0"/>
                </a:solidFill>
                <a:latin typeface="Times New Roman" panose="02020603050405020304" pitchFamily="18" charset="0"/>
                <a:cs typeface="Times New Roman" panose="02020603050405020304" pitchFamily="18" charset="0"/>
              </a:rPr>
              <a:t>ἴδωμεν</a:t>
            </a:r>
            <a:r>
              <a:rPr lang="el-GR" sz="2400" dirty="0">
                <a:latin typeface="Times New Roman" panose="02020603050405020304" pitchFamily="18" charset="0"/>
                <a:cs typeface="Times New Roman" panose="02020603050405020304" pitchFamily="18" charset="0"/>
              </a:rPr>
              <a:t> τὸ ῥῆμα τοῦτο τὸ </a:t>
            </a:r>
            <a:r>
              <a:rPr lang="el-GR" sz="2400" dirty="0">
                <a:solidFill>
                  <a:srgbClr val="0070C0"/>
                </a:solidFill>
                <a:latin typeface="Times New Roman" panose="02020603050405020304" pitchFamily="18" charset="0"/>
                <a:cs typeface="Times New Roman" panose="02020603050405020304" pitchFamily="18" charset="0"/>
              </a:rPr>
              <a:t>γεγονὸς</a:t>
            </a:r>
            <a:r>
              <a:rPr lang="el-GR" sz="2400" dirty="0">
                <a:latin typeface="Times New Roman" panose="02020603050405020304" pitchFamily="18" charset="0"/>
                <a:cs typeface="Times New Roman" panose="02020603050405020304" pitchFamily="18" charset="0"/>
              </a:rPr>
              <a:t> ὃ ὁ κύριος </a:t>
            </a:r>
            <a:r>
              <a:rPr lang="el-GR" sz="2400" dirty="0">
                <a:solidFill>
                  <a:srgbClr val="0070C0"/>
                </a:solidFill>
                <a:latin typeface="Times New Roman" panose="02020603050405020304" pitchFamily="18" charset="0"/>
                <a:cs typeface="Times New Roman" panose="02020603050405020304" pitchFamily="18" charset="0"/>
              </a:rPr>
              <a:t>ἐγνώρισεν</a:t>
            </a:r>
            <a:r>
              <a:rPr lang="el-GR" sz="2400" dirty="0">
                <a:latin typeface="Times New Roman" panose="02020603050405020304" pitchFamily="18" charset="0"/>
                <a:cs typeface="Times New Roman" panose="02020603050405020304" pitchFamily="18" charset="0"/>
              </a:rPr>
              <a:t> ἡμῖν. 16καὶ ἦλθαν σπεύσαντες καὶ ἀνεῦραν τήν τε Μαριὰμ καὶ τὸν Ἰωσὴφ καὶ τὸ βρέφος κείμενον ἐν τῇ </a:t>
            </a:r>
            <a:r>
              <a:rPr lang="el-GR" sz="2400" dirty="0">
                <a:solidFill>
                  <a:srgbClr val="0070C0"/>
                </a:solidFill>
                <a:latin typeface="Times New Roman" panose="02020603050405020304" pitchFamily="18" charset="0"/>
                <a:cs typeface="Times New Roman" panose="02020603050405020304" pitchFamily="18" charset="0"/>
              </a:rPr>
              <a:t>φάτνῃ</a:t>
            </a:r>
            <a:r>
              <a:rPr lang="el-GR" sz="2400" dirty="0">
                <a:latin typeface="Times New Roman" panose="02020603050405020304" pitchFamily="18" charset="0"/>
                <a:cs typeface="Times New Roman" panose="02020603050405020304" pitchFamily="18" charset="0"/>
              </a:rPr>
              <a:t>: 17ἰδόντες δὲ ἐγνώρισαν </a:t>
            </a:r>
            <a:r>
              <a:rPr lang="el-GR" sz="2400" dirty="0">
                <a:solidFill>
                  <a:srgbClr val="0070C0"/>
                </a:solidFill>
                <a:latin typeface="Times New Roman" panose="02020603050405020304" pitchFamily="18" charset="0"/>
                <a:cs typeface="Times New Roman" panose="02020603050405020304" pitchFamily="18" charset="0"/>
              </a:rPr>
              <a:t>περὶ</a:t>
            </a:r>
            <a:r>
              <a:rPr lang="el-GR" sz="2400" dirty="0">
                <a:latin typeface="Times New Roman" panose="02020603050405020304" pitchFamily="18" charset="0"/>
                <a:cs typeface="Times New Roman" panose="02020603050405020304" pitchFamily="18" charset="0"/>
              </a:rPr>
              <a:t> τοῦ ῥήματος τοῦ </a:t>
            </a:r>
            <a:r>
              <a:rPr lang="el-GR" sz="2400" dirty="0">
                <a:solidFill>
                  <a:srgbClr val="0070C0"/>
                </a:solidFill>
                <a:latin typeface="Times New Roman" panose="02020603050405020304" pitchFamily="18" charset="0"/>
                <a:cs typeface="Times New Roman" panose="02020603050405020304" pitchFamily="18" charset="0"/>
              </a:rPr>
              <a:t>λαληθέντος</a:t>
            </a:r>
            <a:r>
              <a:rPr lang="el-GR" sz="2400" dirty="0">
                <a:latin typeface="Times New Roman" panose="02020603050405020304" pitchFamily="18" charset="0"/>
                <a:cs typeface="Times New Roman" panose="02020603050405020304" pitchFamily="18" charset="0"/>
              </a:rPr>
              <a:t> αὐτοῖς περὶ τοῦ παιδίου τούτο</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147481"/>
      </p:ext>
    </p:extLst>
  </p:cSld>
  <p:clrMapOvr>
    <a:masterClrMapping/>
  </p:clrMapOvr>
  <mc:AlternateContent xmlns:mc="http://schemas.openxmlformats.org/markup-compatibility/2006" xmlns:p14="http://schemas.microsoft.com/office/powerpoint/2010/main">
    <mc:Choice Requires="p14">
      <p:transition spd="slow" p14:dur="2000" advTm="16334"/>
    </mc:Choice>
    <mc:Fallback xmlns="">
      <p:transition spd="slow" advTm="163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t>
            </a: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2274203176"/>
              </p:ext>
            </p:extLst>
          </p:nvPr>
        </p:nvGraphicFramePr>
        <p:xfrm>
          <a:off x="3932862" y="3015825"/>
          <a:ext cx="4267200" cy="22250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tblGrid>
              <a:tr h="370840">
                <a:tc>
                  <a:txBody>
                    <a:bodyPr/>
                    <a:lstStyle/>
                    <a:p>
                      <a:r>
                        <a:rPr lang="it-IT" dirty="0">
                          <a:latin typeface="Consolas" panose="020B0609020204030204" pitchFamily="49" charset="0"/>
                        </a:rPr>
                        <a:t>caso</a:t>
                      </a:r>
                    </a:p>
                  </a:txBody>
                  <a:tcPr/>
                </a:tc>
                <a:tc>
                  <a:txBody>
                    <a:bodyPr/>
                    <a:lstStyle/>
                    <a:p>
                      <a:endParaRPr lang="it-IT" dirty="0">
                        <a:latin typeface="Consolas" panose="020B0609020204030204" pitchFamily="49" charset="0"/>
                      </a:endParaRPr>
                    </a:p>
                  </a:txBody>
                  <a:tcPr/>
                </a:tc>
                <a:extLst>
                  <a:ext uri="{0D108BD9-81ED-4DB2-BD59-A6C34878D82A}">
                    <a16:rowId xmlns:a16="http://schemas.microsoft.com/office/drawing/2014/main" val="10000"/>
                  </a:ext>
                </a:extLst>
              </a:tr>
              <a:tr h="370840">
                <a:tc>
                  <a:txBody>
                    <a:bodyPr/>
                    <a:lstStyle/>
                    <a:p>
                      <a:r>
                        <a:rPr lang="it-IT" dirty="0">
                          <a:latin typeface="Consolas" panose="020B0609020204030204" pitchFamily="49" charset="0"/>
                        </a:rPr>
                        <a:t>Nominativo</a:t>
                      </a:r>
                    </a:p>
                  </a:txBody>
                  <a:tcPr/>
                </a:tc>
                <a:tc>
                  <a:txBody>
                    <a:bodyPr/>
                    <a:lstStyle/>
                    <a:p>
                      <a:endParaRPr lang="it-IT" dirty="0"/>
                    </a:p>
                  </a:txBody>
                  <a:tcPr/>
                </a:tc>
                <a:extLst>
                  <a:ext uri="{0D108BD9-81ED-4DB2-BD59-A6C34878D82A}">
                    <a16:rowId xmlns:a16="http://schemas.microsoft.com/office/drawing/2014/main" val="10001"/>
                  </a:ext>
                </a:extLst>
              </a:tr>
              <a:tr h="370840">
                <a:tc>
                  <a:txBody>
                    <a:bodyPr/>
                    <a:lstStyle/>
                    <a:p>
                      <a:r>
                        <a:rPr lang="it-IT" dirty="0">
                          <a:latin typeface="Consolas" panose="020B0609020204030204" pitchFamily="49" charset="0"/>
                        </a:rPr>
                        <a:t>Genitivo</a:t>
                      </a:r>
                    </a:p>
                  </a:txBody>
                  <a:tcPr/>
                </a:tc>
                <a:tc>
                  <a:txBody>
                    <a:bodyPr/>
                    <a:lstStyle/>
                    <a:p>
                      <a:endParaRPr lang="it-IT"/>
                    </a:p>
                  </a:txBody>
                  <a:tcPr/>
                </a:tc>
                <a:extLst>
                  <a:ext uri="{0D108BD9-81ED-4DB2-BD59-A6C34878D82A}">
                    <a16:rowId xmlns:a16="http://schemas.microsoft.com/office/drawing/2014/main" val="10002"/>
                  </a:ext>
                </a:extLst>
              </a:tr>
              <a:tr h="370840">
                <a:tc>
                  <a:txBody>
                    <a:bodyPr/>
                    <a:lstStyle/>
                    <a:p>
                      <a:r>
                        <a:rPr lang="it-IT" dirty="0">
                          <a:latin typeface="Consolas" panose="020B0609020204030204" pitchFamily="49" charset="0"/>
                        </a:rPr>
                        <a:t>Dativo</a:t>
                      </a:r>
                    </a:p>
                  </a:txBody>
                  <a:tcPr/>
                </a:tc>
                <a:tc>
                  <a:txBody>
                    <a:bodyPr/>
                    <a:lstStyle/>
                    <a:p>
                      <a:endParaRPr lang="it-IT"/>
                    </a:p>
                  </a:txBody>
                  <a:tcPr/>
                </a:tc>
                <a:extLst>
                  <a:ext uri="{0D108BD9-81ED-4DB2-BD59-A6C34878D82A}">
                    <a16:rowId xmlns:a16="http://schemas.microsoft.com/office/drawing/2014/main" val="10003"/>
                  </a:ext>
                </a:extLst>
              </a:tr>
              <a:tr h="370840">
                <a:tc>
                  <a:txBody>
                    <a:bodyPr/>
                    <a:lstStyle/>
                    <a:p>
                      <a:r>
                        <a:rPr lang="it-IT" dirty="0">
                          <a:latin typeface="Consolas" panose="020B0609020204030204" pitchFamily="49" charset="0"/>
                        </a:rPr>
                        <a:t>Accusativo</a:t>
                      </a:r>
                    </a:p>
                  </a:txBody>
                  <a:tcPr/>
                </a:tc>
                <a:tc>
                  <a:txBody>
                    <a:bodyPr/>
                    <a:lstStyle/>
                    <a:p>
                      <a:endParaRPr lang="it-IT"/>
                    </a:p>
                  </a:txBody>
                  <a:tcPr/>
                </a:tc>
                <a:extLst>
                  <a:ext uri="{0D108BD9-81ED-4DB2-BD59-A6C34878D82A}">
                    <a16:rowId xmlns:a16="http://schemas.microsoft.com/office/drawing/2014/main" val="10004"/>
                  </a:ext>
                </a:extLst>
              </a:tr>
              <a:tr h="370840">
                <a:tc>
                  <a:txBody>
                    <a:bodyPr/>
                    <a:lstStyle/>
                    <a:p>
                      <a:r>
                        <a:rPr lang="it-IT" dirty="0">
                          <a:latin typeface="Consolas" panose="020B0609020204030204" pitchFamily="49" charset="0"/>
                        </a:rPr>
                        <a:t>Vocativo</a:t>
                      </a:r>
                    </a:p>
                  </a:txBody>
                  <a:tcPr/>
                </a:tc>
                <a:tc>
                  <a:txBody>
                    <a:bodyPr/>
                    <a:lstStyle/>
                    <a:p>
                      <a:endParaRPr lang="it-IT" dirty="0"/>
                    </a:p>
                  </a:txBody>
                  <a:tcPr/>
                </a:tc>
                <a:extLst>
                  <a:ext uri="{0D108BD9-81ED-4DB2-BD59-A6C34878D82A}">
                    <a16:rowId xmlns:a16="http://schemas.microsoft.com/office/drawing/2014/main" val="10005"/>
                  </a:ext>
                </a:extLst>
              </a:tr>
            </a:tbl>
          </a:graphicData>
        </a:graphic>
      </p:graphicFrame>
      <p:sp>
        <p:nvSpPr>
          <p:cNvPr id="16" name="CasellaDiTesto 15"/>
          <p:cNvSpPr txBox="1"/>
          <p:nvPr/>
        </p:nvSpPr>
        <p:spPr>
          <a:xfrm>
            <a:off x="684212" y="124791"/>
            <a:ext cx="7187579" cy="646331"/>
          </a:xfrm>
          <a:prstGeom prst="rect">
            <a:avLst/>
          </a:prstGeom>
          <a:noFill/>
        </p:spPr>
        <p:txBody>
          <a:bodyPr wrap="square" rtlCol="0">
            <a:spAutoFit/>
          </a:bodyPr>
          <a:lstStyle/>
          <a:p>
            <a:r>
              <a:rPr lang="it-IT" dirty="0">
                <a:solidFill>
                  <a:srgbClr val="002060"/>
                </a:solidFill>
                <a:latin typeface="Consolas" panose="020B0609020204030204" pitchFamily="49" charset="0"/>
              </a:rPr>
              <a:t>NUOVO ARGOMENTO:</a:t>
            </a:r>
          </a:p>
          <a:p>
            <a:r>
              <a:rPr lang="it-IT" dirty="0">
                <a:solidFill>
                  <a:srgbClr val="002060"/>
                </a:solidFill>
                <a:latin typeface="Consolas" panose="020B0609020204030204" pitchFamily="49" charset="0"/>
              </a:rPr>
              <a:t>I casi. La declinazione delle parole</a:t>
            </a:r>
          </a:p>
        </p:txBody>
      </p:sp>
      <p:sp>
        <p:nvSpPr>
          <p:cNvPr id="17" name="CasellaDiTesto 16"/>
          <p:cNvSpPr txBox="1"/>
          <p:nvPr/>
        </p:nvSpPr>
        <p:spPr>
          <a:xfrm flipH="1">
            <a:off x="843238" y="861392"/>
            <a:ext cx="10871683" cy="1477328"/>
          </a:xfrm>
          <a:prstGeom prst="rect">
            <a:avLst/>
          </a:prstGeom>
          <a:noFill/>
        </p:spPr>
        <p:txBody>
          <a:bodyPr wrap="square" rtlCol="0">
            <a:spAutoFit/>
          </a:bodyPr>
          <a:lstStyle/>
          <a:p>
            <a:r>
              <a:rPr lang="it-IT" dirty="0">
                <a:solidFill>
                  <a:srgbClr val="002060"/>
                </a:solidFill>
                <a:latin typeface="Consolas" panose="020B0609020204030204" pitchFamily="49" charset="0"/>
              </a:rPr>
              <a:t>In greco i sostantivi, gli articoli, gli aggettivi e i pronomi si declinano. Cosa significa? Cosa significa che una parola si declina? Significa che il greco, come il latino, applica alle parole delle desinenze che hanno la funzione di assegnare alle parole una preciso ruolo all’interno della frase.</a:t>
            </a:r>
          </a:p>
          <a:p>
            <a:r>
              <a:rPr lang="it-IT" dirty="0">
                <a:solidFill>
                  <a:srgbClr val="002060"/>
                </a:solidFill>
                <a:latin typeface="Consolas" panose="020B0609020204030204" pitchFamily="49" charset="0"/>
              </a:rPr>
              <a:t>Attenti ai termini: </a:t>
            </a:r>
          </a:p>
        </p:txBody>
      </p:sp>
    </p:spTree>
    <p:extLst>
      <p:ext uri="{BB962C8B-B14F-4D97-AF65-F5344CB8AC3E}">
        <p14:creationId xmlns:p14="http://schemas.microsoft.com/office/powerpoint/2010/main" val="2549728051"/>
      </p:ext>
    </p:extLst>
  </p:cSld>
  <p:clrMapOvr>
    <a:masterClrMapping/>
  </p:clrMapOvr>
  <mc:AlternateContent xmlns:mc="http://schemas.openxmlformats.org/markup-compatibility/2006" xmlns:p14="http://schemas.microsoft.com/office/powerpoint/2010/main">
    <mc:Choice Requires="p14">
      <p:transition spd="slow" p14:dur="2000" advTm="702491"/>
    </mc:Choice>
    <mc:Fallback xmlns="">
      <p:transition spd="slow" advTm="70249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6241774"/>
            <a:ext cx="8534400" cy="494747"/>
          </a:xfrm>
        </p:spPr>
        <p:txBody>
          <a:bodyPr>
            <a:normAutofit fontScale="90000"/>
          </a:bodyPr>
          <a:lstStyle/>
          <a:p>
            <a:endParaRPr lang="it-IT" dirty="0"/>
          </a:p>
        </p:txBody>
      </p:sp>
      <p:sp>
        <p:nvSpPr>
          <p:cNvPr id="3" name="Segnaposto contenuto 2"/>
          <p:cNvSpPr>
            <a:spLocks noGrp="1"/>
          </p:cNvSpPr>
          <p:nvPr>
            <p:ph idx="1"/>
          </p:nvPr>
        </p:nvSpPr>
        <p:spPr>
          <a:xfrm>
            <a:off x="127620" y="92765"/>
            <a:ext cx="11706571" cy="6042992"/>
          </a:xfrm>
          <a:solidFill>
            <a:schemeClr val="accent3">
              <a:lumMod val="60000"/>
              <a:lumOff val="40000"/>
            </a:schemeClr>
          </a:solidFill>
        </p:spPr>
        <p:txBody>
          <a:bodyPr>
            <a:noAutofit/>
          </a:bodyPr>
          <a:lstStyle/>
          <a:p>
            <a:pPr marL="0" indent="0">
              <a:lnSpc>
                <a:spcPct val="150000"/>
              </a:lnSpc>
              <a:buNone/>
            </a:pPr>
            <a:r>
              <a:rPr lang="el-GR" sz="2400" dirty="0">
                <a:solidFill>
                  <a:schemeClr val="bg1"/>
                </a:solidFill>
                <a:latin typeface="Times New Roman" panose="02020603050405020304" pitchFamily="18" charset="0"/>
                <a:cs typeface="Times New Roman" panose="02020603050405020304" pitchFamily="18" charset="0"/>
              </a:rPr>
              <a:t>Καὶ πάλιν ἤρξατο διδάσκειν παρὰ </a:t>
            </a:r>
            <a:r>
              <a:rPr lang="el-GR" sz="2400" dirty="0">
                <a:solidFill>
                  <a:srgbClr val="0070C0"/>
                </a:solidFill>
                <a:latin typeface="Times New Roman" panose="02020603050405020304" pitchFamily="18" charset="0"/>
                <a:cs typeface="Times New Roman" panose="02020603050405020304" pitchFamily="18" charset="0"/>
              </a:rPr>
              <a:t>τὴν θάλασσαν</a:t>
            </a:r>
            <a:r>
              <a:rPr lang="el-GR" sz="2400" dirty="0">
                <a:solidFill>
                  <a:schemeClr val="bg1"/>
                </a:solidFill>
                <a:latin typeface="Times New Roman" panose="02020603050405020304" pitchFamily="18" charset="0"/>
                <a:cs typeface="Times New Roman" panose="02020603050405020304" pitchFamily="18" charset="0"/>
              </a:rPr>
              <a:t>. καὶ συνάγεται πρὸς αὐτὸν ὄχλος πλεῖστος, ὥστε αὐτὸν εἰς πλοῖον ἐμβάντα καθῆσθαι ἐν </a:t>
            </a:r>
            <a:r>
              <a:rPr lang="el-GR" sz="2400" dirty="0">
                <a:solidFill>
                  <a:srgbClr val="0070C0"/>
                </a:solidFill>
                <a:latin typeface="Times New Roman" panose="02020603050405020304" pitchFamily="18" charset="0"/>
                <a:cs typeface="Times New Roman" panose="02020603050405020304" pitchFamily="18" charset="0"/>
              </a:rPr>
              <a:t>τῇ θαλάσσῃ</a:t>
            </a:r>
            <a:r>
              <a:rPr lang="el-GR" sz="2400" dirty="0">
                <a:solidFill>
                  <a:schemeClr val="bg1"/>
                </a:solidFill>
                <a:latin typeface="Times New Roman" panose="02020603050405020304" pitchFamily="18" charset="0"/>
                <a:cs typeface="Times New Roman" panose="02020603050405020304" pitchFamily="18" charset="0"/>
              </a:rPr>
              <a:t>, καὶ πᾶς ὁ ὄχλος πρὸς </a:t>
            </a:r>
            <a:r>
              <a:rPr lang="el-GR" sz="2400" dirty="0">
                <a:solidFill>
                  <a:srgbClr val="0070C0"/>
                </a:solidFill>
                <a:latin typeface="Times New Roman" panose="02020603050405020304" pitchFamily="18" charset="0"/>
                <a:cs typeface="Times New Roman" panose="02020603050405020304" pitchFamily="18" charset="0"/>
              </a:rPr>
              <a:t>τὴν θάλασσαν </a:t>
            </a:r>
            <a:r>
              <a:rPr lang="el-GR" sz="2400" dirty="0">
                <a:solidFill>
                  <a:schemeClr val="bg1"/>
                </a:solidFill>
                <a:latin typeface="Times New Roman" panose="02020603050405020304" pitchFamily="18" charset="0"/>
                <a:cs typeface="Times New Roman" panose="02020603050405020304" pitchFamily="18" charset="0"/>
              </a:rPr>
              <a:t>ἐπὶ </a:t>
            </a:r>
            <a:r>
              <a:rPr lang="el-GR" sz="2400" dirty="0">
                <a:solidFill>
                  <a:srgbClr val="0070C0"/>
                </a:solidFill>
                <a:latin typeface="Times New Roman" panose="02020603050405020304" pitchFamily="18" charset="0"/>
                <a:cs typeface="Times New Roman" panose="02020603050405020304" pitchFamily="18" charset="0"/>
              </a:rPr>
              <a:t>τῆς</a:t>
            </a:r>
            <a:r>
              <a:rPr lang="el-GR" sz="2400" dirty="0">
                <a:solidFill>
                  <a:schemeClr val="bg1"/>
                </a:solidFill>
                <a:latin typeface="Times New Roman" panose="02020603050405020304" pitchFamily="18" charset="0"/>
                <a:cs typeface="Times New Roman" panose="02020603050405020304" pitchFamily="18" charset="0"/>
              </a:rPr>
              <a:t> γ</a:t>
            </a:r>
            <a:r>
              <a:rPr lang="el-GR" sz="2400" dirty="0">
                <a:solidFill>
                  <a:srgbClr val="0070C0"/>
                </a:solidFill>
                <a:latin typeface="Times New Roman" panose="02020603050405020304" pitchFamily="18" charset="0"/>
                <a:cs typeface="Times New Roman" panose="02020603050405020304" pitchFamily="18" charset="0"/>
              </a:rPr>
              <a:t>ῆς</a:t>
            </a:r>
            <a:r>
              <a:rPr lang="el-GR" sz="2400" dirty="0">
                <a:solidFill>
                  <a:schemeClr val="bg1"/>
                </a:solidFill>
                <a:latin typeface="Times New Roman" panose="02020603050405020304" pitchFamily="18" charset="0"/>
                <a:cs typeface="Times New Roman" panose="02020603050405020304" pitchFamily="18" charset="0"/>
              </a:rPr>
              <a:t> ἦσαν. 2καὶ ἐδίδασκεν αὐτοὺς ἐν παραβολαῖς πολλά, καὶ ἔλεγεν αὐτοῖς ἐν τῇ διδαχ</a:t>
            </a:r>
            <a:r>
              <a:rPr lang="el-GR" sz="2400" dirty="0">
                <a:solidFill>
                  <a:srgbClr val="0070C0"/>
                </a:solidFill>
                <a:latin typeface="Times New Roman" panose="02020603050405020304" pitchFamily="18" charset="0"/>
                <a:cs typeface="Times New Roman" panose="02020603050405020304" pitchFamily="18" charset="0"/>
              </a:rPr>
              <a:t>ῇ</a:t>
            </a:r>
            <a:r>
              <a:rPr lang="el-GR" sz="2400" dirty="0">
                <a:solidFill>
                  <a:schemeClr val="bg1"/>
                </a:solidFill>
                <a:latin typeface="Times New Roman" panose="02020603050405020304" pitchFamily="18" charset="0"/>
                <a:cs typeface="Times New Roman" panose="02020603050405020304" pitchFamily="18" charset="0"/>
              </a:rPr>
              <a:t> αὐτοῦ</a:t>
            </a:r>
            <a:r>
              <a:rPr lang="it-IT" sz="2400" dirty="0">
                <a:solidFill>
                  <a:schemeClr val="bg1"/>
                </a:solidFill>
                <a:latin typeface="Times New Roman" panose="02020603050405020304" pitchFamily="18" charset="0"/>
                <a:cs typeface="Times New Roman" panose="02020603050405020304" pitchFamily="18" charset="0"/>
              </a:rPr>
              <a:t>…</a:t>
            </a:r>
            <a:r>
              <a:rPr lang="it-IT" sz="2400" dirty="0">
                <a:latin typeface="Times New Roman" panose="02020603050405020304" pitchFamily="18" charset="0"/>
                <a:cs typeface="Times New Roman" panose="02020603050405020304" pitchFamily="18" charset="0"/>
              </a:rPr>
              <a:t>.</a:t>
            </a:r>
          </a:p>
          <a:p>
            <a:pPr marL="0" indent="0">
              <a:lnSpc>
                <a:spcPct val="150000"/>
              </a:lnSpc>
              <a:buNone/>
            </a:pPr>
            <a:endParaRPr lang="it-IT" sz="2400" dirty="0">
              <a:latin typeface="Times New Roman" panose="02020603050405020304" pitchFamily="18" charset="0"/>
              <a:cs typeface="Times New Roman" panose="02020603050405020304" pitchFamily="18" charset="0"/>
            </a:endParaRPr>
          </a:p>
          <a:p>
            <a:pPr marL="0" indent="0">
              <a:lnSpc>
                <a:spcPct val="150000"/>
              </a:lnSpc>
              <a:buNone/>
            </a:pPr>
            <a:r>
              <a:rPr lang="it-IT" sz="2400" dirty="0">
                <a:latin typeface="Times New Roman" panose="02020603050405020304" pitchFamily="18" charset="0"/>
                <a:cs typeface="Times New Roman" panose="02020603050405020304" pitchFamily="18" charset="0"/>
              </a:rPr>
              <a:t>1</a:t>
            </a:r>
            <a:r>
              <a:rPr lang="el-GR" sz="2400" dirty="0">
                <a:solidFill>
                  <a:schemeClr val="bg1"/>
                </a:solidFill>
                <a:latin typeface="Times New Roman" panose="02020603050405020304" pitchFamily="18" charset="0"/>
                <a:cs typeface="Times New Roman" panose="02020603050405020304" pitchFamily="18" charset="0"/>
              </a:rPr>
              <a:t>Καὶ ἦλθον εἰς τὸ πέραν </a:t>
            </a:r>
            <a:r>
              <a:rPr lang="el-GR" sz="2400" dirty="0">
                <a:solidFill>
                  <a:srgbClr val="0070C0"/>
                </a:solidFill>
                <a:latin typeface="Times New Roman" panose="02020603050405020304" pitchFamily="18" charset="0"/>
                <a:cs typeface="Times New Roman" panose="02020603050405020304" pitchFamily="18" charset="0"/>
              </a:rPr>
              <a:t>τῆς θαλάσσης </a:t>
            </a:r>
            <a:r>
              <a:rPr lang="el-GR" sz="2400" dirty="0">
                <a:solidFill>
                  <a:schemeClr val="bg1"/>
                </a:solidFill>
                <a:latin typeface="Times New Roman" panose="02020603050405020304" pitchFamily="18" charset="0"/>
                <a:cs typeface="Times New Roman" panose="02020603050405020304" pitchFamily="18" charset="0"/>
              </a:rPr>
              <a:t>εἰς τὴν χώραν τῶν Γερασηνῶν. 2καὶ ἐξελθόντος αὐτοῦ ἐκ τοῦ πλοίου εὐθὺς ὑπήντησεν αὐτῷ ἐκ τῶν μνημείων ἄνθρωπος ἐν πνεύματι ἀκαθάρτῳ, 3ὃς τὴν κατοίκησιν εἶχεν ἐν τοῖς μνήμασιν: καὶ οὐδὲ ἁλύσει οὐκέτι οὐδεὶς ἐδύνατο αὐτὸν δῆσα</a:t>
            </a:r>
            <a:r>
              <a:rPr lang="it-IT" sz="24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79587205"/>
      </p:ext>
    </p:extLst>
  </p:cSld>
  <p:clrMapOvr>
    <a:masterClrMapping/>
  </p:clrMapOvr>
  <mc:AlternateContent xmlns:mc="http://schemas.openxmlformats.org/markup-compatibility/2006" xmlns:p14="http://schemas.microsoft.com/office/powerpoint/2010/main">
    <mc:Choice Requires="p14">
      <p:transition spd="slow" p14:dur="2000" advTm="283094"/>
    </mc:Choice>
    <mc:Fallback xmlns="">
      <p:transition spd="slow" advTm="28309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2" y="6241774"/>
            <a:ext cx="8534400" cy="494747"/>
          </a:xfrm>
        </p:spPr>
        <p:txBody>
          <a:bodyPr>
            <a:normAutofit fontScale="90000"/>
          </a:bodyPr>
          <a:lstStyle/>
          <a:p>
            <a:endParaRPr lang="it-IT" dirty="0"/>
          </a:p>
        </p:txBody>
      </p:sp>
      <p:sp>
        <p:nvSpPr>
          <p:cNvPr id="3" name="Segnaposto contenuto 2"/>
          <p:cNvSpPr>
            <a:spLocks noGrp="1"/>
          </p:cNvSpPr>
          <p:nvPr>
            <p:ph idx="1"/>
          </p:nvPr>
        </p:nvSpPr>
        <p:spPr>
          <a:xfrm>
            <a:off x="127620" y="92765"/>
            <a:ext cx="11706571" cy="6042992"/>
          </a:xfrm>
          <a:solidFill>
            <a:schemeClr val="accent3">
              <a:lumMod val="60000"/>
              <a:lumOff val="40000"/>
            </a:schemeClr>
          </a:solidFill>
        </p:spPr>
        <p:txBody>
          <a:bodyPr>
            <a:noAutofit/>
          </a:bodyPr>
          <a:lstStyle/>
          <a:p>
            <a:pPr marL="0" indent="0">
              <a:lnSpc>
                <a:spcPct val="150000"/>
              </a:lnSpc>
              <a:buNone/>
            </a:pPr>
            <a:r>
              <a:rPr lang="el-GR" sz="2400" dirty="0">
                <a:solidFill>
                  <a:schemeClr val="bg1"/>
                </a:solidFill>
                <a:latin typeface="Times New Roman" panose="02020603050405020304" pitchFamily="18" charset="0"/>
                <a:cs typeface="Times New Roman" panose="02020603050405020304" pitchFamily="18" charset="0"/>
              </a:rPr>
              <a:t>Καὶ ἦλθον εἰς τὸ πέραν τῆς θαλάσσης εἰς τὴν χώραν τῶν Γερασηνῶν. 2καὶ ἐξελθόντος αὐτοῦ ἐκ </a:t>
            </a:r>
            <a:r>
              <a:rPr lang="el-GR" sz="2400" dirty="0">
                <a:solidFill>
                  <a:srgbClr val="0070C0"/>
                </a:solidFill>
                <a:latin typeface="Times New Roman" panose="02020603050405020304" pitchFamily="18" charset="0"/>
                <a:cs typeface="Times New Roman" panose="02020603050405020304" pitchFamily="18" charset="0"/>
              </a:rPr>
              <a:t>τοῦ πλοίου </a:t>
            </a:r>
            <a:r>
              <a:rPr lang="el-GR" sz="2400" dirty="0">
                <a:solidFill>
                  <a:schemeClr val="bg1"/>
                </a:solidFill>
                <a:latin typeface="Times New Roman" panose="02020603050405020304" pitchFamily="18" charset="0"/>
                <a:cs typeface="Times New Roman" panose="02020603050405020304" pitchFamily="18" charset="0"/>
              </a:rPr>
              <a:t>εὐθὺς ὑπήντησεν αὐτῷ ἐκ τῶν μνημείων ἄνθρωπος ἐν πνεύματι ἀκαθάρτῳ, 3ὃς τὴν κατοίκησιν εἶχεν ἐν τοῖς μνήμασιν: καὶ οὐδὲ ἁλύσει οὐκέτι οὐδεὶς ἐδύνατο αὐτὸν δῆσα</a:t>
            </a:r>
            <a:r>
              <a:rPr lang="it-IT" sz="2400" dirty="0">
                <a:solidFill>
                  <a:schemeClr val="bg1"/>
                </a:solidFill>
                <a:latin typeface="Times New Roman" panose="02020603050405020304" pitchFamily="18" charset="0"/>
                <a:cs typeface="Times New Roman" panose="02020603050405020304" pitchFamily="18" charset="0"/>
              </a:rPr>
              <a:t>…</a:t>
            </a:r>
          </a:p>
          <a:p>
            <a:pPr marL="0" indent="0">
              <a:lnSpc>
                <a:spcPct val="150000"/>
              </a:lnSpc>
              <a:buNone/>
            </a:pPr>
            <a:endParaRPr lang="it-IT" sz="2400" dirty="0">
              <a:solidFill>
                <a:schemeClr val="bg1"/>
              </a:solidFill>
              <a:latin typeface="Times New Roman" panose="02020603050405020304" pitchFamily="18" charset="0"/>
              <a:cs typeface="Times New Roman" panose="02020603050405020304" pitchFamily="18" charset="0"/>
            </a:endParaRPr>
          </a:p>
          <a:p>
            <a:pPr marL="0" indent="0">
              <a:lnSpc>
                <a:spcPct val="150000"/>
              </a:lnSpc>
              <a:buNone/>
            </a:pPr>
            <a:r>
              <a:rPr lang="el-GR" sz="2400" dirty="0">
                <a:solidFill>
                  <a:schemeClr val="bg1"/>
                </a:solidFill>
                <a:latin typeface="Times New Roman" panose="02020603050405020304" pitchFamily="18" charset="0"/>
                <a:cs typeface="Times New Roman" panose="02020603050405020304" pitchFamily="18" charset="0"/>
              </a:rPr>
              <a:t>καὶ ἔρχονται</a:t>
            </a:r>
            <a:r>
              <a:rPr lang="el-GR" sz="2400" dirty="0">
                <a:solidFill>
                  <a:srgbClr val="0070C0"/>
                </a:solidFill>
                <a:latin typeface="Times New Roman" panose="02020603050405020304" pitchFamily="18" charset="0"/>
                <a:cs typeface="Times New Roman" panose="02020603050405020304" pitchFamily="18" charset="0"/>
              </a:rPr>
              <a:t> </a:t>
            </a:r>
            <a:r>
              <a:rPr lang="el-GR" sz="2400" dirty="0">
                <a:solidFill>
                  <a:schemeClr val="bg1"/>
                </a:solidFill>
                <a:latin typeface="Times New Roman" panose="02020603050405020304" pitchFamily="18" charset="0"/>
                <a:cs typeface="Times New Roman" panose="02020603050405020304" pitchFamily="18" charset="0"/>
              </a:rPr>
              <a:t>πρὸς τὸν Ἰησοῦν, καὶ θεωροῦσιν τὸν δαιμονιζόμενον καθήμενον ἱματισμένον καὶ σωφρονοῦντα, τὸν ἐσχηκότα τὸν λεγιῶνα, καὶ ἐφοβήθησαν. </a:t>
            </a:r>
            <a:r>
              <a:rPr lang="el-GR" sz="2400" u="sng" dirty="0">
                <a:solidFill>
                  <a:schemeClr val="bg1"/>
                </a:solidFill>
                <a:latin typeface="Times New Roman" panose="02020603050405020304" pitchFamily="18" charset="0"/>
                <a:cs typeface="Times New Roman" panose="02020603050405020304" pitchFamily="18" charset="0"/>
              </a:rPr>
              <a:t>16καὶ διηγήσαντο αὐτοῖς </a:t>
            </a:r>
            <a:r>
              <a:rPr lang="el-GR" sz="2400" u="sng" dirty="0">
                <a:solidFill>
                  <a:srgbClr val="0070C0"/>
                </a:solidFill>
                <a:latin typeface="Times New Roman" panose="02020603050405020304" pitchFamily="18" charset="0"/>
                <a:cs typeface="Times New Roman" panose="02020603050405020304" pitchFamily="18" charset="0"/>
              </a:rPr>
              <a:t>οἱ ἰδόντες</a:t>
            </a:r>
            <a:r>
              <a:rPr lang="el-GR" sz="2400" dirty="0">
                <a:solidFill>
                  <a:schemeClr val="bg1"/>
                </a:solidFill>
                <a:latin typeface="Times New Roman" panose="02020603050405020304" pitchFamily="18" charset="0"/>
                <a:cs typeface="Times New Roman" panose="02020603050405020304" pitchFamily="18" charset="0"/>
              </a:rPr>
              <a:t> πῶς ἐγένετο τῷ δαιμονιζομένῳ καὶ περὶ τῶν χοίρων. 17καὶ ἤρξαντο παρακαλεῖν αὐτὸν ἀπελθεῖν ἀπὸ τῶν ὁρίων αὐτῶν. 18καὶ ἐμβαίνοντος αὐτοῦ </a:t>
            </a:r>
            <a:r>
              <a:rPr lang="el-GR" sz="2400" dirty="0">
                <a:solidFill>
                  <a:srgbClr val="0070C0"/>
                </a:solidFill>
                <a:latin typeface="Times New Roman" panose="02020603050405020304" pitchFamily="18" charset="0"/>
                <a:cs typeface="Times New Roman" panose="02020603050405020304" pitchFamily="18" charset="0"/>
              </a:rPr>
              <a:t>εἰς τὸ πλοῖον </a:t>
            </a:r>
            <a:r>
              <a:rPr lang="el-GR" sz="2400" dirty="0">
                <a:solidFill>
                  <a:schemeClr val="bg1"/>
                </a:solidFill>
                <a:latin typeface="Times New Roman" panose="02020603050405020304" pitchFamily="18" charset="0"/>
                <a:cs typeface="Times New Roman" panose="02020603050405020304" pitchFamily="18" charset="0"/>
              </a:rPr>
              <a:t>παρεκάλει αὐτὸν ὁ δαιμονισθεὶς ἵνα μετ' αὐτοῦ ᾖ. 19καὶ οὐκ ἀφῆκεν αὐτόν, ἀλλὰ λέγει αὐτῷ</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2166161"/>
      </p:ext>
    </p:extLst>
  </p:cSld>
  <p:clrMapOvr>
    <a:masterClrMapping/>
  </p:clrMapOvr>
  <mc:AlternateContent xmlns:mc="http://schemas.openxmlformats.org/markup-compatibility/2006" xmlns:p14="http://schemas.microsoft.com/office/powerpoint/2010/main">
    <mc:Choice Requires="p14">
      <p:transition spd="slow" p14:dur="2000" advTm="95476"/>
    </mc:Choice>
    <mc:Fallback xmlns="">
      <p:transition spd="slow" advTm="9547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t>
            </a: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2096048674"/>
              </p:ext>
            </p:extLst>
          </p:nvPr>
        </p:nvGraphicFramePr>
        <p:xfrm>
          <a:off x="684213" y="685800"/>
          <a:ext cx="8534400" cy="185420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370840">
                <a:tc>
                  <a:txBody>
                    <a:bodyPr/>
                    <a:lstStyle/>
                    <a:p>
                      <a:r>
                        <a:rPr lang="it-IT" dirty="0">
                          <a:latin typeface="Consolas" panose="020B0609020204030204" pitchFamily="49" charset="0"/>
                        </a:rPr>
                        <a:t>caso</a:t>
                      </a:r>
                    </a:p>
                  </a:txBody>
                  <a:tcPr/>
                </a:tc>
                <a:tc>
                  <a:txBody>
                    <a:bodyPr/>
                    <a:lstStyle/>
                    <a:p>
                      <a:r>
                        <a:rPr lang="it-IT" dirty="0">
                          <a:latin typeface="Consolas" panose="020B0609020204030204" pitchFamily="49" charset="0"/>
                        </a:rPr>
                        <a:t>Maschile</a:t>
                      </a:r>
                    </a:p>
                  </a:txBody>
                  <a:tcPr/>
                </a:tc>
                <a:tc>
                  <a:txBody>
                    <a:bodyPr/>
                    <a:lstStyle/>
                    <a:p>
                      <a:r>
                        <a:rPr lang="it-IT" dirty="0">
                          <a:latin typeface="Consolas" panose="020B0609020204030204" pitchFamily="49" charset="0"/>
                        </a:rPr>
                        <a:t>Femminile</a:t>
                      </a:r>
                    </a:p>
                  </a:txBody>
                  <a:tcPr/>
                </a:tc>
                <a:tc>
                  <a:txBody>
                    <a:bodyPr/>
                    <a:lstStyle/>
                    <a:p>
                      <a:r>
                        <a:rPr lang="it-IT" dirty="0">
                          <a:latin typeface="Consolas" panose="020B0609020204030204" pitchFamily="49" charset="0"/>
                        </a:rPr>
                        <a:t>neutro</a:t>
                      </a:r>
                    </a:p>
                  </a:txBody>
                  <a:tcPr/>
                </a:tc>
                <a:extLst>
                  <a:ext uri="{0D108BD9-81ED-4DB2-BD59-A6C34878D82A}">
                    <a16:rowId xmlns:a16="http://schemas.microsoft.com/office/drawing/2014/main" val="10000"/>
                  </a:ext>
                </a:extLst>
              </a:tr>
              <a:tr h="370840">
                <a:tc>
                  <a:txBody>
                    <a:bodyPr/>
                    <a:lstStyle/>
                    <a:p>
                      <a:r>
                        <a:rPr lang="it-IT" dirty="0">
                          <a:latin typeface="Consolas" panose="020B0609020204030204" pitchFamily="49" charset="0"/>
                        </a:rPr>
                        <a:t>Nominativo</a:t>
                      </a:r>
                    </a:p>
                  </a:txBody>
                  <a:tcPr/>
                </a:tc>
                <a:tc>
                  <a:txBody>
                    <a:bodyPr/>
                    <a:lstStyle/>
                    <a:p>
                      <a:r>
                        <a:rPr lang="it-IT" dirty="0">
                          <a:solidFill>
                            <a:srgbClr val="002060"/>
                          </a:solidFill>
                          <a:latin typeface="Consolas" panose="020B0609020204030204" pitchFamily="49" charset="0"/>
                        </a:rPr>
                        <a:t>ὁ il, lo</a:t>
                      </a:r>
                      <a:endParaRPr lang="it-IT" dirty="0">
                        <a:latin typeface="Consolas" panose="020B0609020204030204" pitchFamily="49" charset="0"/>
                      </a:endParaRPr>
                    </a:p>
                  </a:txBody>
                  <a:tcPr/>
                </a:tc>
                <a:tc>
                  <a:txBody>
                    <a:bodyPr/>
                    <a:lstStyle/>
                    <a:p>
                      <a:r>
                        <a:rPr lang="it-IT" dirty="0">
                          <a:solidFill>
                            <a:srgbClr val="002060"/>
                          </a:solidFill>
                          <a:latin typeface="Consolas" panose="020B0609020204030204" pitchFamily="49" charset="0"/>
                        </a:rPr>
                        <a:t>ἡ la</a:t>
                      </a:r>
                      <a:endParaRPr lang="it-IT" dirty="0">
                        <a:latin typeface="Consolas" panose="020B0609020204030204" pitchFamily="49"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dirty="0" err="1">
                          <a:solidFill>
                            <a:srgbClr val="002060"/>
                          </a:solidFill>
                          <a:latin typeface="Consolas" panose="020B0609020204030204" pitchFamily="49" charset="0"/>
                        </a:rPr>
                        <a:t>τό</a:t>
                      </a:r>
                      <a:r>
                        <a:rPr lang="it-IT" dirty="0">
                          <a:solidFill>
                            <a:srgbClr val="002060"/>
                          </a:solidFill>
                          <a:latin typeface="Consolas" panose="020B0609020204030204" pitchFamily="49" charset="0"/>
                        </a:rPr>
                        <a:t> il, lo</a:t>
                      </a:r>
                    </a:p>
                  </a:txBody>
                  <a:tcPr/>
                </a:tc>
                <a:extLst>
                  <a:ext uri="{0D108BD9-81ED-4DB2-BD59-A6C34878D82A}">
                    <a16:rowId xmlns:a16="http://schemas.microsoft.com/office/drawing/2014/main" val="10001"/>
                  </a:ext>
                </a:extLst>
              </a:tr>
              <a:tr h="370840">
                <a:tc>
                  <a:txBody>
                    <a:bodyPr/>
                    <a:lstStyle/>
                    <a:p>
                      <a:r>
                        <a:rPr lang="it-IT" dirty="0">
                          <a:latin typeface="Consolas" panose="020B0609020204030204" pitchFamily="49" charset="0"/>
                        </a:rPr>
                        <a:t>Genitivo</a:t>
                      </a:r>
                    </a:p>
                  </a:txBody>
                  <a:tcPr/>
                </a:tc>
                <a:tc>
                  <a:txBody>
                    <a:bodyPr/>
                    <a:lstStyle/>
                    <a:p>
                      <a:r>
                        <a:rPr lang="it-IT" dirty="0" err="1">
                          <a:solidFill>
                            <a:srgbClr val="002060"/>
                          </a:solidFill>
                          <a:latin typeface="Consolas" panose="020B0609020204030204" pitchFamily="49" charset="0"/>
                        </a:rPr>
                        <a:t>τοῦ</a:t>
                      </a:r>
                      <a:r>
                        <a:rPr lang="it-IT" dirty="0">
                          <a:solidFill>
                            <a:srgbClr val="002060"/>
                          </a:solidFill>
                          <a:latin typeface="Consolas" panose="020B0609020204030204" pitchFamily="49" charset="0"/>
                        </a:rPr>
                        <a:t> del, dello</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τῆς</a:t>
                      </a:r>
                      <a:r>
                        <a:rPr lang="it-IT" dirty="0">
                          <a:solidFill>
                            <a:srgbClr val="002060"/>
                          </a:solidFill>
                          <a:latin typeface="Consolas" panose="020B0609020204030204" pitchFamily="49" charset="0"/>
                        </a:rPr>
                        <a:t> della</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τοῦ</a:t>
                      </a:r>
                      <a:r>
                        <a:rPr lang="it-IT" dirty="0">
                          <a:solidFill>
                            <a:srgbClr val="002060"/>
                          </a:solidFill>
                          <a:latin typeface="Consolas" panose="020B0609020204030204" pitchFamily="49" charset="0"/>
                        </a:rPr>
                        <a:t> del, dello</a:t>
                      </a:r>
                      <a:endParaRPr lang="it-IT" dirty="0">
                        <a:latin typeface="Consolas" panose="020B0609020204030204" pitchFamily="49" charset="0"/>
                      </a:endParaRPr>
                    </a:p>
                  </a:txBody>
                  <a:tcPr/>
                </a:tc>
                <a:extLst>
                  <a:ext uri="{0D108BD9-81ED-4DB2-BD59-A6C34878D82A}">
                    <a16:rowId xmlns:a16="http://schemas.microsoft.com/office/drawing/2014/main" val="10002"/>
                  </a:ext>
                </a:extLst>
              </a:tr>
              <a:tr h="370840">
                <a:tc>
                  <a:txBody>
                    <a:bodyPr/>
                    <a:lstStyle/>
                    <a:p>
                      <a:r>
                        <a:rPr lang="it-IT" dirty="0">
                          <a:latin typeface="Consolas" panose="020B0609020204030204" pitchFamily="49" charset="0"/>
                        </a:rPr>
                        <a:t>Dativo</a:t>
                      </a:r>
                    </a:p>
                  </a:txBody>
                  <a:tcPr/>
                </a:tc>
                <a:tc>
                  <a:txBody>
                    <a:bodyPr/>
                    <a:lstStyle/>
                    <a:p>
                      <a:r>
                        <a:rPr lang="it-IT" dirty="0" err="1">
                          <a:solidFill>
                            <a:srgbClr val="002060"/>
                          </a:solidFill>
                          <a:latin typeface="Consolas" panose="020B0609020204030204" pitchFamily="49" charset="0"/>
                        </a:rPr>
                        <a:t>τῷ</a:t>
                      </a:r>
                      <a:r>
                        <a:rPr lang="it-IT" dirty="0">
                          <a:solidFill>
                            <a:srgbClr val="002060"/>
                          </a:solidFill>
                          <a:latin typeface="Consolas" panose="020B0609020204030204" pitchFamily="49" charset="0"/>
                        </a:rPr>
                        <a:t> al, allo</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τῇ</a:t>
                      </a:r>
                      <a:r>
                        <a:rPr lang="it-IT" dirty="0">
                          <a:solidFill>
                            <a:srgbClr val="002060"/>
                          </a:solidFill>
                          <a:latin typeface="Consolas" panose="020B0609020204030204" pitchFamily="49" charset="0"/>
                        </a:rPr>
                        <a:t> alla</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τῷ</a:t>
                      </a:r>
                      <a:r>
                        <a:rPr lang="it-IT" dirty="0">
                          <a:solidFill>
                            <a:srgbClr val="002060"/>
                          </a:solidFill>
                          <a:latin typeface="Consolas" panose="020B0609020204030204" pitchFamily="49" charset="0"/>
                        </a:rPr>
                        <a:t> al, allo</a:t>
                      </a:r>
                      <a:endParaRPr lang="it-IT" dirty="0">
                        <a:latin typeface="Consolas" panose="020B0609020204030204" pitchFamily="49" charset="0"/>
                      </a:endParaRPr>
                    </a:p>
                  </a:txBody>
                  <a:tcPr/>
                </a:tc>
                <a:extLst>
                  <a:ext uri="{0D108BD9-81ED-4DB2-BD59-A6C34878D82A}">
                    <a16:rowId xmlns:a16="http://schemas.microsoft.com/office/drawing/2014/main" val="10003"/>
                  </a:ext>
                </a:extLst>
              </a:tr>
              <a:tr h="370840">
                <a:tc>
                  <a:txBody>
                    <a:bodyPr/>
                    <a:lstStyle/>
                    <a:p>
                      <a:r>
                        <a:rPr lang="it-IT" dirty="0">
                          <a:latin typeface="Consolas" panose="020B0609020204030204" pitchFamily="49" charset="0"/>
                        </a:rPr>
                        <a:t>Accusativo </a:t>
                      </a:r>
                    </a:p>
                  </a:txBody>
                  <a:tcPr/>
                </a:tc>
                <a:tc>
                  <a:txBody>
                    <a:bodyPr/>
                    <a:lstStyle/>
                    <a:p>
                      <a:r>
                        <a:rPr lang="it-IT" dirty="0" err="1">
                          <a:solidFill>
                            <a:srgbClr val="002060"/>
                          </a:solidFill>
                          <a:latin typeface="Consolas" panose="020B0609020204030204" pitchFamily="49" charset="0"/>
                        </a:rPr>
                        <a:t>τόν</a:t>
                      </a:r>
                      <a:r>
                        <a:rPr lang="it-IT" dirty="0">
                          <a:solidFill>
                            <a:srgbClr val="002060"/>
                          </a:solidFill>
                          <a:latin typeface="Consolas" panose="020B0609020204030204" pitchFamily="49" charset="0"/>
                        </a:rPr>
                        <a:t> il, lo</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τήν</a:t>
                      </a:r>
                      <a:r>
                        <a:rPr lang="it-IT" dirty="0">
                          <a:solidFill>
                            <a:srgbClr val="002060"/>
                          </a:solidFill>
                          <a:latin typeface="Consolas" panose="020B0609020204030204" pitchFamily="49" charset="0"/>
                        </a:rPr>
                        <a:t> la</a:t>
                      </a:r>
                      <a:endParaRPr lang="it-IT" dirty="0">
                        <a:latin typeface="Consolas" panose="020B0609020204030204" pitchFamily="49"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dirty="0" err="1">
                          <a:solidFill>
                            <a:srgbClr val="002060"/>
                          </a:solidFill>
                          <a:latin typeface="Consolas" panose="020B0609020204030204" pitchFamily="49" charset="0"/>
                        </a:rPr>
                        <a:t>τό</a:t>
                      </a:r>
                      <a:r>
                        <a:rPr lang="it-IT" dirty="0">
                          <a:solidFill>
                            <a:srgbClr val="002060"/>
                          </a:solidFill>
                          <a:latin typeface="Consolas" panose="020B0609020204030204" pitchFamily="49" charset="0"/>
                        </a:rPr>
                        <a:t> il, lo</a:t>
                      </a:r>
                    </a:p>
                  </a:txBody>
                  <a:tcPr/>
                </a:tc>
                <a:extLst>
                  <a:ext uri="{0D108BD9-81ED-4DB2-BD59-A6C34878D82A}">
                    <a16:rowId xmlns:a16="http://schemas.microsoft.com/office/drawing/2014/main" val="10004"/>
                  </a:ext>
                </a:extLst>
              </a:tr>
            </a:tbl>
          </a:graphicData>
        </a:graphic>
      </p:graphicFrame>
      <p:graphicFrame>
        <p:nvGraphicFramePr>
          <p:cNvPr id="13" name="Tabella 12"/>
          <p:cNvGraphicFramePr>
            <a:graphicFrameLocks noGrp="1"/>
          </p:cNvGraphicFramePr>
          <p:nvPr>
            <p:extLst>
              <p:ext uri="{D42A27DB-BD31-4B8C-83A1-F6EECF244321}">
                <p14:modId xmlns:p14="http://schemas.microsoft.com/office/powerpoint/2010/main" val="4247477293"/>
              </p:ext>
            </p:extLst>
          </p:nvPr>
        </p:nvGraphicFramePr>
        <p:xfrm>
          <a:off x="684212" y="3826564"/>
          <a:ext cx="8534400" cy="185420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370840">
                <a:tc>
                  <a:txBody>
                    <a:bodyPr/>
                    <a:lstStyle/>
                    <a:p>
                      <a:r>
                        <a:rPr lang="it-IT" dirty="0">
                          <a:latin typeface="Consolas" panose="020B0609020204030204" pitchFamily="49" charset="0"/>
                        </a:rPr>
                        <a:t>caso</a:t>
                      </a:r>
                    </a:p>
                  </a:txBody>
                  <a:tcPr/>
                </a:tc>
                <a:tc>
                  <a:txBody>
                    <a:bodyPr/>
                    <a:lstStyle/>
                    <a:p>
                      <a:r>
                        <a:rPr lang="it-IT" dirty="0">
                          <a:latin typeface="Consolas" panose="020B0609020204030204" pitchFamily="49" charset="0"/>
                        </a:rPr>
                        <a:t>Maschile</a:t>
                      </a:r>
                    </a:p>
                  </a:txBody>
                  <a:tcPr/>
                </a:tc>
                <a:tc>
                  <a:txBody>
                    <a:bodyPr/>
                    <a:lstStyle/>
                    <a:p>
                      <a:r>
                        <a:rPr lang="it-IT" dirty="0">
                          <a:latin typeface="Consolas" panose="020B0609020204030204" pitchFamily="49" charset="0"/>
                        </a:rPr>
                        <a:t>Femminile</a:t>
                      </a:r>
                    </a:p>
                  </a:txBody>
                  <a:tcPr/>
                </a:tc>
                <a:tc>
                  <a:txBody>
                    <a:bodyPr/>
                    <a:lstStyle/>
                    <a:p>
                      <a:r>
                        <a:rPr lang="it-IT" dirty="0">
                          <a:latin typeface="Consolas" panose="020B0609020204030204" pitchFamily="49" charset="0"/>
                        </a:rPr>
                        <a:t>neutro</a:t>
                      </a:r>
                    </a:p>
                  </a:txBody>
                  <a:tcPr/>
                </a:tc>
                <a:extLst>
                  <a:ext uri="{0D108BD9-81ED-4DB2-BD59-A6C34878D82A}">
                    <a16:rowId xmlns:a16="http://schemas.microsoft.com/office/drawing/2014/main" val="10000"/>
                  </a:ext>
                </a:extLst>
              </a:tr>
              <a:tr h="370840">
                <a:tc>
                  <a:txBody>
                    <a:bodyPr/>
                    <a:lstStyle/>
                    <a:p>
                      <a:r>
                        <a:rPr lang="it-IT" dirty="0">
                          <a:latin typeface="Consolas" panose="020B0609020204030204" pitchFamily="49" charset="0"/>
                        </a:rPr>
                        <a:t>Nominativo</a:t>
                      </a:r>
                    </a:p>
                  </a:txBody>
                  <a:tcPr/>
                </a:tc>
                <a:tc>
                  <a:txBody>
                    <a:bodyPr/>
                    <a:lstStyle/>
                    <a:p>
                      <a:r>
                        <a:rPr lang="it-IT" dirty="0" err="1">
                          <a:solidFill>
                            <a:srgbClr val="002060"/>
                          </a:solidFill>
                          <a:latin typeface="Consolas" panose="020B0609020204030204" pitchFamily="49" charset="0"/>
                        </a:rPr>
                        <a:t>οἱ</a:t>
                      </a:r>
                      <a:r>
                        <a:rPr lang="it-IT" dirty="0">
                          <a:solidFill>
                            <a:srgbClr val="002060"/>
                          </a:solidFill>
                          <a:latin typeface="Consolas" panose="020B0609020204030204" pitchFamily="49" charset="0"/>
                        </a:rPr>
                        <a:t> i, gli</a:t>
                      </a:r>
                      <a:endParaRPr lang="it-IT" dirty="0">
                        <a:latin typeface="Consolas" panose="020B0609020204030204" pitchFamily="49" charset="0"/>
                      </a:endParaRPr>
                    </a:p>
                  </a:txBody>
                  <a:tcPr/>
                </a:tc>
                <a:tc>
                  <a:txBody>
                    <a:bodyPr/>
                    <a:lstStyle/>
                    <a:p>
                      <a:r>
                        <a:rPr lang="it-IT" dirty="0">
                          <a:solidFill>
                            <a:srgbClr val="002060"/>
                          </a:solidFill>
                          <a:latin typeface="Consolas" panose="020B0609020204030204" pitchFamily="49" charset="0"/>
                        </a:rPr>
                        <a:t>αἱ le</a:t>
                      </a:r>
                      <a:endParaRPr lang="it-IT" dirty="0">
                        <a:latin typeface="Consolas" panose="020B0609020204030204" pitchFamily="49"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dirty="0" err="1">
                          <a:solidFill>
                            <a:srgbClr val="002060"/>
                          </a:solidFill>
                          <a:latin typeface="Consolas" panose="020B0609020204030204" pitchFamily="49" charset="0"/>
                        </a:rPr>
                        <a:t>τά</a:t>
                      </a:r>
                      <a:r>
                        <a:rPr lang="it-IT" dirty="0">
                          <a:solidFill>
                            <a:srgbClr val="002060"/>
                          </a:solidFill>
                          <a:latin typeface="Consolas" panose="020B0609020204030204" pitchFamily="49" charset="0"/>
                        </a:rPr>
                        <a:t> i, gli</a:t>
                      </a:r>
                    </a:p>
                  </a:txBody>
                  <a:tcPr/>
                </a:tc>
                <a:extLst>
                  <a:ext uri="{0D108BD9-81ED-4DB2-BD59-A6C34878D82A}">
                    <a16:rowId xmlns:a16="http://schemas.microsoft.com/office/drawing/2014/main" val="10001"/>
                  </a:ext>
                </a:extLst>
              </a:tr>
              <a:tr h="370840">
                <a:tc>
                  <a:txBody>
                    <a:bodyPr/>
                    <a:lstStyle/>
                    <a:p>
                      <a:r>
                        <a:rPr lang="it-IT" dirty="0">
                          <a:latin typeface="Consolas" panose="020B0609020204030204" pitchFamily="49" charset="0"/>
                        </a:rPr>
                        <a:t>Genitivo</a:t>
                      </a:r>
                    </a:p>
                  </a:txBody>
                  <a:tcPr/>
                </a:tc>
                <a:tc>
                  <a:txBody>
                    <a:bodyPr/>
                    <a:lstStyle/>
                    <a:p>
                      <a:r>
                        <a:rPr lang="it-IT" dirty="0" err="1">
                          <a:solidFill>
                            <a:srgbClr val="002060"/>
                          </a:solidFill>
                          <a:latin typeface="Consolas" panose="020B0609020204030204" pitchFamily="49" charset="0"/>
                        </a:rPr>
                        <a:t>τῶν</a:t>
                      </a:r>
                      <a:r>
                        <a:rPr lang="it-IT" dirty="0">
                          <a:solidFill>
                            <a:srgbClr val="002060"/>
                          </a:solidFill>
                          <a:latin typeface="Consolas" panose="020B0609020204030204" pitchFamily="49" charset="0"/>
                        </a:rPr>
                        <a:t> dei, degli</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τῶν</a:t>
                      </a:r>
                      <a:r>
                        <a:rPr lang="it-IT" dirty="0">
                          <a:solidFill>
                            <a:srgbClr val="002060"/>
                          </a:solidFill>
                          <a:latin typeface="Consolas" panose="020B0609020204030204" pitchFamily="49" charset="0"/>
                        </a:rPr>
                        <a:t> delle</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τῶν</a:t>
                      </a:r>
                      <a:r>
                        <a:rPr lang="it-IT" dirty="0">
                          <a:solidFill>
                            <a:srgbClr val="002060"/>
                          </a:solidFill>
                          <a:latin typeface="Consolas" panose="020B0609020204030204" pitchFamily="49" charset="0"/>
                        </a:rPr>
                        <a:t> dei, degli</a:t>
                      </a:r>
                      <a:endParaRPr lang="it-IT" dirty="0">
                        <a:latin typeface="Consolas" panose="020B0609020204030204" pitchFamily="49" charset="0"/>
                      </a:endParaRPr>
                    </a:p>
                  </a:txBody>
                  <a:tcPr/>
                </a:tc>
                <a:extLst>
                  <a:ext uri="{0D108BD9-81ED-4DB2-BD59-A6C34878D82A}">
                    <a16:rowId xmlns:a16="http://schemas.microsoft.com/office/drawing/2014/main" val="10002"/>
                  </a:ext>
                </a:extLst>
              </a:tr>
              <a:tr h="370840">
                <a:tc>
                  <a:txBody>
                    <a:bodyPr/>
                    <a:lstStyle/>
                    <a:p>
                      <a:r>
                        <a:rPr lang="it-IT" dirty="0">
                          <a:latin typeface="Consolas" panose="020B0609020204030204" pitchFamily="49" charset="0"/>
                        </a:rPr>
                        <a:t>Dativo</a:t>
                      </a:r>
                    </a:p>
                  </a:txBody>
                  <a:tcPr/>
                </a:tc>
                <a:tc>
                  <a:txBody>
                    <a:bodyPr/>
                    <a:lstStyle/>
                    <a:p>
                      <a:r>
                        <a:rPr lang="it-IT" dirty="0" err="1">
                          <a:solidFill>
                            <a:srgbClr val="002060"/>
                          </a:solidFill>
                          <a:latin typeface="Consolas" panose="020B0609020204030204" pitchFamily="49" charset="0"/>
                        </a:rPr>
                        <a:t>τοῖς</a:t>
                      </a:r>
                      <a:r>
                        <a:rPr lang="it-IT" dirty="0">
                          <a:solidFill>
                            <a:srgbClr val="002060"/>
                          </a:solidFill>
                          <a:latin typeface="Consolas" panose="020B0609020204030204" pitchFamily="49" charset="0"/>
                        </a:rPr>
                        <a:t> ai, agli</a:t>
                      </a:r>
                      <a:endParaRPr lang="it-IT" dirty="0">
                        <a:latin typeface="Consolas" panose="020B0609020204030204" pitchFamily="49" charset="0"/>
                      </a:endParaRPr>
                    </a:p>
                  </a:txBody>
                  <a:tcPr/>
                </a:tc>
                <a:tc>
                  <a:txBody>
                    <a:bodyPr/>
                    <a:lstStyle/>
                    <a:p>
                      <a:r>
                        <a:rPr lang="it-IT" dirty="0">
                          <a:solidFill>
                            <a:srgbClr val="002060"/>
                          </a:solidFill>
                          <a:latin typeface="Consolas" panose="020B0609020204030204" pitchFamily="49" charset="0"/>
                        </a:rPr>
                        <a:t>τα</a:t>
                      </a:r>
                      <a:r>
                        <a:rPr lang="it-IT" dirty="0" err="1">
                          <a:solidFill>
                            <a:srgbClr val="002060"/>
                          </a:solidFill>
                          <a:latin typeface="Consolas" panose="020B0609020204030204" pitchFamily="49" charset="0"/>
                        </a:rPr>
                        <a:t>ῖς</a:t>
                      </a:r>
                      <a:r>
                        <a:rPr lang="it-IT" dirty="0">
                          <a:solidFill>
                            <a:srgbClr val="002060"/>
                          </a:solidFill>
                          <a:latin typeface="Consolas" panose="020B0609020204030204" pitchFamily="49" charset="0"/>
                        </a:rPr>
                        <a:t> alle</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τοῖς</a:t>
                      </a:r>
                      <a:r>
                        <a:rPr lang="it-IT" dirty="0">
                          <a:solidFill>
                            <a:srgbClr val="002060"/>
                          </a:solidFill>
                          <a:latin typeface="Consolas" panose="020B0609020204030204" pitchFamily="49" charset="0"/>
                        </a:rPr>
                        <a:t> ai, agli</a:t>
                      </a:r>
                      <a:endParaRPr lang="it-IT" dirty="0">
                        <a:latin typeface="Consolas" panose="020B0609020204030204" pitchFamily="49" charset="0"/>
                      </a:endParaRPr>
                    </a:p>
                  </a:txBody>
                  <a:tcPr/>
                </a:tc>
                <a:extLst>
                  <a:ext uri="{0D108BD9-81ED-4DB2-BD59-A6C34878D82A}">
                    <a16:rowId xmlns:a16="http://schemas.microsoft.com/office/drawing/2014/main" val="10003"/>
                  </a:ext>
                </a:extLst>
              </a:tr>
              <a:tr h="370840">
                <a:tc>
                  <a:txBody>
                    <a:bodyPr/>
                    <a:lstStyle/>
                    <a:p>
                      <a:r>
                        <a:rPr lang="it-IT" dirty="0">
                          <a:latin typeface="Consolas" panose="020B0609020204030204" pitchFamily="49" charset="0"/>
                        </a:rPr>
                        <a:t>Accusativo </a:t>
                      </a:r>
                    </a:p>
                  </a:txBody>
                  <a:tcPr/>
                </a:tc>
                <a:tc>
                  <a:txBody>
                    <a:bodyPr/>
                    <a:lstStyle/>
                    <a:p>
                      <a:r>
                        <a:rPr lang="it-IT" dirty="0" err="1">
                          <a:solidFill>
                            <a:srgbClr val="002060"/>
                          </a:solidFill>
                          <a:latin typeface="Consolas" panose="020B0609020204030204" pitchFamily="49" charset="0"/>
                        </a:rPr>
                        <a:t>τούς</a:t>
                      </a:r>
                      <a:r>
                        <a:rPr lang="it-IT" dirty="0">
                          <a:solidFill>
                            <a:srgbClr val="002060"/>
                          </a:solidFill>
                          <a:latin typeface="Consolas" panose="020B0609020204030204" pitchFamily="49" charset="0"/>
                        </a:rPr>
                        <a:t> i, gli</a:t>
                      </a:r>
                      <a:endParaRPr lang="it-IT" dirty="0">
                        <a:latin typeface="Consolas" panose="020B0609020204030204" pitchFamily="49" charset="0"/>
                      </a:endParaRPr>
                    </a:p>
                  </a:txBody>
                  <a:tcPr/>
                </a:tc>
                <a:tc>
                  <a:txBody>
                    <a:bodyPr/>
                    <a:lstStyle/>
                    <a:p>
                      <a:r>
                        <a:rPr lang="it-IT" dirty="0" err="1">
                          <a:solidFill>
                            <a:srgbClr val="002060"/>
                          </a:solidFill>
                          <a:latin typeface="Consolas" panose="020B0609020204030204" pitchFamily="49" charset="0"/>
                        </a:rPr>
                        <a:t>τάς</a:t>
                      </a:r>
                      <a:r>
                        <a:rPr lang="it-IT" dirty="0">
                          <a:solidFill>
                            <a:srgbClr val="002060"/>
                          </a:solidFill>
                          <a:latin typeface="Consolas" panose="020B0609020204030204" pitchFamily="49" charset="0"/>
                        </a:rPr>
                        <a:t> le</a:t>
                      </a:r>
                      <a:endParaRPr lang="it-IT" dirty="0">
                        <a:latin typeface="Consolas" panose="020B0609020204030204" pitchFamily="49"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dirty="0" err="1">
                          <a:solidFill>
                            <a:srgbClr val="002060"/>
                          </a:solidFill>
                          <a:latin typeface="Consolas" panose="020B0609020204030204" pitchFamily="49" charset="0"/>
                        </a:rPr>
                        <a:t>τά</a:t>
                      </a:r>
                      <a:r>
                        <a:rPr lang="it-IT" dirty="0">
                          <a:solidFill>
                            <a:srgbClr val="002060"/>
                          </a:solidFill>
                          <a:latin typeface="Consolas" panose="020B0609020204030204" pitchFamily="49" charset="0"/>
                        </a:rPr>
                        <a:t> i, gli</a:t>
                      </a:r>
                    </a:p>
                  </a:txBody>
                  <a:tcPr/>
                </a:tc>
                <a:extLst>
                  <a:ext uri="{0D108BD9-81ED-4DB2-BD59-A6C34878D82A}">
                    <a16:rowId xmlns:a16="http://schemas.microsoft.com/office/drawing/2014/main" val="10004"/>
                  </a:ext>
                </a:extLst>
              </a:tr>
            </a:tbl>
          </a:graphicData>
        </a:graphic>
      </p:graphicFrame>
      <p:sp>
        <p:nvSpPr>
          <p:cNvPr id="15" name="CasellaDiTesto 14"/>
          <p:cNvSpPr txBox="1"/>
          <p:nvPr/>
        </p:nvSpPr>
        <p:spPr>
          <a:xfrm>
            <a:off x="967409" y="3101009"/>
            <a:ext cx="3485321" cy="369332"/>
          </a:xfrm>
          <a:prstGeom prst="rect">
            <a:avLst/>
          </a:prstGeom>
          <a:noFill/>
        </p:spPr>
        <p:txBody>
          <a:bodyPr wrap="square" rtlCol="0">
            <a:spAutoFit/>
          </a:bodyPr>
          <a:lstStyle/>
          <a:p>
            <a:r>
              <a:rPr lang="it-IT" dirty="0">
                <a:solidFill>
                  <a:srgbClr val="002060"/>
                </a:solidFill>
                <a:latin typeface="Consolas" panose="020B0609020204030204" pitchFamily="49" charset="0"/>
              </a:rPr>
              <a:t>Plurale</a:t>
            </a:r>
          </a:p>
        </p:txBody>
      </p:sp>
      <p:sp>
        <p:nvSpPr>
          <p:cNvPr id="16" name="CasellaDiTesto 15"/>
          <p:cNvSpPr txBox="1"/>
          <p:nvPr/>
        </p:nvSpPr>
        <p:spPr>
          <a:xfrm>
            <a:off x="684212" y="124791"/>
            <a:ext cx="3485321" cy="369332"/>
          </a:xfrm>
          <a:prstGeom prst="rect">
            <a:avLst/>
          </a:prstGeom>
          <a:noFill/>
        </p:spPr>
        <p:txBody>
          <a:bodyPr wrap="square" rtlCol="0">
            <a:spAutoFit/>
          </a:bodyPr>
          <a:lstStyle/>
          <a:p>
            <a:r>
              <a:rPr lang="it-IT" dirty="0">
                <a:solidFill>
                  <a:srgbClr val="002060"/>
                </a:solidFill>
                <a:latin typeface="Consolas" panose="020B0609020204030204" pitchFamily="49" charset="0"/>
              </a:rPr>
              <a:t>Singolare</a:t>
            </a:r>
          </a:p>
        </p:txBody>
      </p:sp>
    </p:spTree>
    <p:extLst>
      <p:ext uri="{BB962C8B-B14F-4D97-AF65-F5344CB8AC3E}">
        <p14:creationId xmlns:p14="http://schemas.microsoft.com/office/powerpoint/2010/main" val="826495907"/>
      </p:ext>
    </p:extLst>
  </p:cSld>
  <p:clrMapOvr>
    <a:masterClrMapping/>
  </p:clrMapOvr>
  <mc:AlternateContent xmlns:mc="http://schemas.openxmlformats.org/markup-compatibility/2006" xmlns:p14="http://schemas.microsoft.com/office/powerpoint/2010/main">
    <mc:Choice Requires="p14">
      <p:transition spd="slow" p14:dur="2000" advTm="356699"/>
    </mc:Choice>
    <mc:Fallback xmlns="">
      <p:transition spd="slow" advTm="35669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t>
            </a:r>
          </a:p>
        </p:txBody>
      </p:sp>
      <p:sp>
        <p:nvSpPr>
          <p:cNvPr id="15" name="CasellaDiTesto 14"/>
          <p:cNvSpPr txBox="1"/>
          <p:nvPr/>
        </p:nvSpPr>
        <p:spPr>
          <a:xfrm>
            <a:off x="967409" y="3101009"/>
            <a:ext cx="3485321" cy="369332"/>
          </a:xfrm>
          <a:prstGeom prst="rect">
            <a:avLst/>
          </a:prstGeom>
          <a:noFill/>
        </p:spPr>
        <p:txBody>
          <a:bodyPr wrap="square" rtlCol="0">
            <a:spAutoFit/>
          </a:bodyPr>
          <a:lstStyle/>
          <a:p>
            <a:r>
              <a:rPr lang="it-IT" dirty="0">
                <a:solidFill>
                  <a:srgbClr val="002060"/>
                </a:solidFill>
                <a:latin typeface="Consolas" panose="020B0609020204030204" pitchFamily="49" charset="0"/>
              </a:rPr>
              <a:t>Plurale</a:t>
            </a:r>
          </a:p>
        </p:txBody>
      </p:sp>
      <p:sp>
        <p:nvSpPr>
          <p:cNvPr id="16" name="CasellaDiTesto 15"/>
          <p:cNvSpPr txBox="1"/>
          <p:nvPr/>
        </p:nvSpPr>
        <p:spPr>
          <a:xfrm>
            <a:off x="684212" y="130203"/>
            <a:ext cx="3485321" cy="369332"/>
          </a:xfrm>
          <a:prstGeom prst="rect">
            <a:avLst/>
          </a:prstGeom>
          <a:noFill/>
        </p:spPr>
        <p:txBody>
          <a:bodyPr wrap="square" rtlCol="0">
            <a:spAutoFit/>
          </a:bodyPr>
          <a:lstStyle/>
          <a:p>
            <a:r>
              <a:rPr lang="it-IT" dirty="0">
                <a:solidFill>
                  <a:srgbClr val="002060"/>
                </a:solidFill>
                <a:latin typeface="Consolas" panose="020B0609020204030204" pitchFamily="49" charset="0"/>
              </a:rPr>
              <a:t>La diatesi medio passiva</a:t>
            </a:r>
          </a:p>
        </p:txBody>
      </p:sp>
      <p:sp>
        <p:nvSpPr>
          <p:cNvPr id="3" name="Segnaposto contenuto 2"/>
          <p:cNvSpPr>
            <a:spLocks noGrp="1"/>
          </p:cNvSpPr>
          <p:nvPr>
            <p:ph idx="1"/>
          </p:nvPr>
        </p:nvSpPr>
        <p:spPr/>
        <p:txBody>
          <a:bodyPr/>
          <a:lstStyle/>
          <a:p>
            <a:endParaRPr lang="it-IT" dirty="0"/>
          </a:p>
        </p:txBody>
      </p:sp>
      <p:pic>
        <p:nvPicPr>
          <p:cNvPr id="4" name="Immagine 3"/>
          <p:cNvPicPr>
            <a:picLocks noChangeAspect="1"/>
          </p:cNvPicPr>
          <p:nvPr/>
        </p:nvPicPr>
        <p:blipFill rotWithShape="1">
          <a:blip r:embed="rId2"/>
          <a:srcRect l="7922" t="38868" r="19191" b="7397"/>
          <a:stretch/>
        </p:blipFill>
        <p:spPr>
          <a:xfrm>
            <a:off x="684212" y="1867438"/>
            <a:ext cx="8886424" cy="3683358"/>
          </a:xfrm>
          <a:prstGeom prst="rect">
            <a:avLst/>
          </a:prstGeom>
        </p:spPr>
      </p:pic>
      <p:sp>
        <p:nvSpPr>
          <p:cNvPr id="5" name="Rettangolo 4"/>
          <p:cNvSpPr/>
          <p:nvPr/>
        </p:nvSpPr>
        <p:spPr>
          <a:xfrm>
            <a:off x="4288665" y="2073499"/>
            <a:ext cx="1944710" cy="3026535"/>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9795870"/>
      </p:ext>
    </p:extLst>
  </p:cSld>
  <p:clrMapOvr>
    <a:masterClrMapping/>
  </p:clrMapOvr>
  <mc:AlternateContent xmlns:mc="http://schemas.openxmlformats.org/markup-compatibility/2006" xmlns:p14="http://schemas.microsoft.com/office/powerpoint/2010/main">
    <mc:Choice Requires="p14">
      <p:transition spd="slow" p14:dur="2000" advTm="356699"/>
    </mc:Choice>
    <mc:Fallback xmlns="">
      <p:transition spd="slow" advTm="3566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27620" y="92765"/>
            <a:ext cx="11706571" cy="6042992"/>
          </a:xfrm>
          <a:solidFill>
            <a:schemeClr val="accent3">
              <a:lumMod val="60000"/>
              <a:lumOff val="40000"/>
            </a:schemeClr>
          </a:solidFill>
        </p:spPr>
        <p:txBody>
          <a:bodyPr>
            <a:noAutofit/>
          </a:bodyPr>
          <a:lstStyle/>
          <a:p>
            <a:pPr marL="0" indent="0">
              <a:lnSpc>
                <a:spcPct val="150000"/>
              </a:lnSpc>
              <a:buNone/>
            </a:pPr>
            <a:r>
              <a:rPr lang="it-IT" dirty="0">
                <a:solidFill>
                  <a:schemeClr val="bg1"/>
                </a:solidFill>
                <a:latin typeface="Times New Roman" panose="02020603050405020304" pitchFamily="18" charset="0"/>
                <a:cs typeface="Times New Roman" panose="02020603050405020304" pitchFamily="18" charset="0"/>
              </a:rPr>
              <a:t>Mc 6, 7-12:</a:t>
            </a:r>
            <a:r>
              <a:rPr lang="el-GR" dirty="0">
                <a:solidFill>
                  <a:schemeClr val="bg1"/>
                </a:solidFill>
                <a:latin typeface="Times New Roman" panose="02020603050405020304" pitchFamily="18" charset="0"/>
                <a:cs typeface="Times New Roman" panose="02020603050405020304" pitchFamily="18" charset="0"/>
              </a:rPr>
              <a:t>καὶ προσκαλεῖ</a:t>
            </a:r>
            <a:r>
              <a:rPr lang="el-GR" dirty="0">
                <a:solidFill>
                  <a:srgbClr val="002060"/>
                </a:solidFill>
                <a:latin typeface="Times New Roman" panose="02020603050405020304" pitchFamily="18" charset="0"/>
                <a:cs typeface="Times New Roman" panose="02020603050405020304" pitchFamily="18" charset="0"/>
              </a:rPr>
              <a:t>ται</a:t>
            </a:r>
            <a:r>
              <a:rPr lang="el-GR" dirty="0">
                <a:solidFill>
                  <a:schemeClr val="bg1"/>
                </a:solidFill>
                <a:latin typeface="Times New Roman" panose="02020603050405020304" pitchFamily="18" charset="0"/>
                <a:cs typeface="Times New Roman" panose="02020603050405020304" pitchFamily="18" charset="0"/>
              </a:rPr>
              <a:t> τοὺς δώδεκα, καὶ ἤρξατο αὐτοὺς ἀποστέλλειν δύο δύο, καὶ ἐδίδου αὐτοῖς ἐξουσίαν τῶν πνευμάτων τῶν ἀκαθάρτων: 8καὶ παρήγγειλεν αὐτοῖς ἵνα μηδὲν αἴρωσιν εἰς ὁδὸν εἰ μὴ ῥάβδον μόνον, μὴ ἄρτον, μὴ πήραν, μὴ εἰς τὴν ζώνην χαλκόν, 9ἀλλὰ ὑποδεδεμένους σανδάλια καὶ μὴ ἐνδύσησθε δύο χιτῶνας. 10καὶ ἔλεγεν αὐτοῖς, Οπου ἐὰν εἰσέλθη</a:t>
            </a:r>
            <a:r>
              <a:rPr lang="el-GR" dirty="0">
                <a:solidFill>
                  <a:srgbClr val="0070C0"/>
                </a:solidFill>
                <a:latin typeface="Times New Roman" panose="02020603050405020304" pitchFamily="18" charset="0"/>
                <a:cs typeface="Times New Roman" panose="02020603050405020304" pitchFamily="18" charset="0"/>
              </a:rPr>
              <a:t>τε</a:t>
            </a:r>
            <a:r>
              <a:rPr lang="el-GR" dirty="0">
                <a:solidFill>
                  <a:schemeClr val="bg1"/>
                </a:solidFill>
                <a:latin typeface="Times New Roman" panose="02020603050405020304" pitchFamily="18" charset="0"/>
                <a:cs typeface="Times New Roman" panose="02020603050405020304" pitchFamily="18" charset="0"/>
              </a:rPr>
              <a:t> εἰς οἰκίαν, ἐκεῖ μέν</a:t>
            </a:r>
            <a:r>
              <a:rPr lang="el-GR" dirty="0">
                <a:solidFill>
                  <a:srgbClr val="0070C0"/>
                </a:solidFill>
                <a:latin typeface="Times New Roman" panose="02020603050405020304" pitchFamily="18" charset="0"/>
                <a:cs typeface="Times New Roman" panose="02020603050405020304" pitchFamily="18" charset="0"/>
              </a:rPr>
              <a:t>ετε</a:t>
            </a:r>
            <a:r>
              <a:rPr lang="el-GR" dirty="0">
                <a:solidFill>
                  <a:schemeClr val="bg1"/>
                </a:solidFill>
                <a:latin typeface="Times New Roman" panose="02020603050405020304" pitchFamily="18" charset="0"/>
                <a:cs typeface="Times New Roman" panose="02020603050405020304" pitchFamily="18" charset="0"/>
              </a:rPr>
              <a:t> ἕως ἂν ἐξέλθη</a:t>
            </a:r>
            <a:r>
              <a:rPr lang="el-GR" dirty="0">
                <a:solidFill>
                  <a:srgbClr val="0070C0"/>
                </a:solidFill>
                <a:latin typeface="Times New Roman" panose="02020603050405020304" pitchFamily="18" charset="0"/>
                <a:cs typeface="Times New Roman" panose="02020603050405020304" pitchFamily="18" charset="0"/>
              </a:rPr>
              <a:t>τε</a:t>
            </a:r>
            <a:r>
              <a:rPr lang="el-GR" dirty="0">
                <a:solidFill>
                  <a:schemeClr val="bg1"/>
                </a:solidFill>
                <a:latin typeface="Times New Roman" panose="02020603050405020304" pitchFamily="18" charset="0"/>
                <a:cs typeface="Times New Roman" panose="02020603050405020304" pitchFamily="18" charset="0"/>
              </a:rPr>
              <a:t> ἐκεῖθεν. 11καὶ ὃς ἂν τόπος μὴ δέξη</a:t>
            </a:r>
            <a:r>
              <a:rPr lang="el-GR" dirty="0">
                <a:solidFill>
                  <a:srgbClr val="002060"/>
                </a:solidFill>
                <a:latin typeface="Times New Roman" panose="02020603050405020304" pitchFamily="18" charset="0"/>
                <a:cs typeface="Times New Roman" panose="02020603050405020304" pitchFamily="18" charset="0"/>
              </a:rPr>
              <a:t>ται</a:t>
            </a:r>
            <a:r>
              <a:rPr lang="el-GR" dirty="0">
                <a:solidFill>
                  <a:schemeClr val="bg1"/>
                </a:solidFill>
                <a:latin typeface="Times New Roman" panose="02020603050405020304" pitchFamily="18" charset="0"/>
                <a:cs typeface="Times New Roman" panose="02020603050405020304" pitchFamily="18" charset="0"/>
              </a:rPr>
              <a:t> ὑμᾶς μηδὲ ἀκούσωσιν ὑμῶν, ἐκπορευόμενοι ἐκεῖθεν ἐκτινάξα</a:t>
            </a:r>
            <a:r>
              <a:rPr lang="el-GR" dirty="0">
                <a:solidFill>
                  <a:srgbClr val="0070C0"/>
                </a:solidFill>
                <a:latin typeface="Times New Roman" panose="02020603050405020304" pitchFamily="18" charset="0"/>
                <a:cs typeface="Times New Roman" panose="02020603050405020304" pitchFamily="18" charset="0"/>
              </a:rPr>
              <a:t>τε</a:t>
            </a:r>
            <a:r>
              <a:rPr lang="el-GR" dirty="0">
                <a:solidFill>
                  <a:schemeClr val="bg1"/>
                </a:solidFill>
                <a:latin typeface="Times New Roman" panose="02020603050405020304" pitchFamily="18" charset="0"/>
                <a:cs typeface="Times New Roman" panose="02020603050405020304" pitchFamily="18" charset="0"/>
              </a:rPr>
              <a:t> τὸν χοῦν τὸν ὑποκάτω τῶν ποδῶν ὑμῶν εἰς μαρτύριον αὐτοῖς. 12Καὶ ἐξελθόντες ἐκήρυξαν ἵνα μετανοῶσιν, 13καὶ δαιμόνια πολλὰ ἐξέβαλλον, καὶ ἤλειφον ἐλαίῳ πολλοὺς ἀρρώστους καὶ ἐθεράπευον</a:t>
            </a:r>
            <a:r>
              <a:rPr lang="el-GR" sz="1800" dirty="0"/>
              <a:t>. </a:t>
            </a:r>
            <a:endParaRPr lang="it-IT" sz="1800" dirty="0">
              <a:solidFill>
                <a:schemeClr val="bg1"/>
              </a:solidFill>
              <a:latin typeface="Times New Roman" panose="02020603050405020304" pitchFamily="18" charset="0"/>
              <a:cs typeface="Times New Roman" panose="02020603050405020304" pitchFamily="18" charset="0"/>
            </a:endParaRPr>
          </a:p>
          <a:p>
            <a:pPr marL="0" indent="0">
              <a:lnSpc>
                <a:spcPct val="150000"/>
              </a:lnSpc>
              <a:buNone/>
            </a:pPr>
            <a:r>
              <a:rPr lang="el-GR" sz="2400" dirty="0">
                <a:solidFill>
                  <a:schemeClr val="bg1"/>
                </a:solidFill>
                <a:latin typeface="Times New Roman" panose="02020603050405020304" pitchFamily="18" charset="0"/>
                <a:cs typeface="Times New Roman" panose="02020603050405020304" pitchFamily="18" charset="0"/>
              </a:rPr>
              <a:t>καὶ </a:t>
            </a:r>
            <a:r>
              <a:rPr lang="el-GR" sz="2400" dirty="0">
                <a:solidFill>
                  <a:srgbClr val="7030A0"/>
                </a:solidFill>
                <a:latin typeface="Times New Roman" panose="02020603050405020304" pitchFamily="18" charset="0"/>
                <a:cs typeface="Times New Roman" panose="02020603050405020304" pitchFamily="18" charset="0"/>
              </a:rPr>
              <a:t>ἔρχονται </a:t>
            </a:r>
            <a:r>
              <a:rPr lang="el-GR" sz="2400" dirty="0">
                <a:solidFill>
                  <a:schemeClr val="bg1"/>
                </a:solidFill>
                <a:latin typeface="Times New Roman" panose="02020603050405020304" pitchFamily="18" charset="0"/>
                <a:cs typeface="Times New Roman" panose="02020603050405020304" pitchFamily="18" charset="0"/>
              </a:rPr>
              <a:t>πρὸς τὸν Ἰησοῦν, καὶ θεωροῦσιν τὸν δαιμονιζόμενον καθήμενον ἱματισμένον καὶ σωφρονοῦντα, τὸν ἐσχηκότα τὸν λεγιῶνα, καὶ ἐφοβήθησαν. 16καὶ διηγήσαντο αὐτοῖς οἱ ἰδόντες πῶς ἐγένετο τῷ δαιμονιζομένῳ καὶ περὶ τῶν χοίρων. 17καὶ ἤρξαντο παρακαλεῖν αὐτὸν ἀπελθεῖν ἀπὸ τῶν ὁρίων αὐτῶν. 18καὶ ἐμβαίνοντος αὐτοῦ εἰς τὸ πλοῖον παρεκάλει αὐτὸν ὁ δαιμονισθεὶς ἵνα μετ' αὐτοῦ ᾖ. 19καὶ οὐκ ἀφῆκεν αὐτόν, ἀλλὰ λέγει αὐτῷ</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9551897"/>
      </p:ext>
    </p:extLst>
  </p:cSld>
  <p:clrMapOvr>
    <a:masterClrMapping/>
  </p:clrMapOvr>
  <mc:AlternateContent xmlns:mc="http://schemas.openxmlformats.org/markup-compatibility/2006" xmlns:p14="http://schemas.microsoft.com/office/powerpoint/2010/main">
    <mc:Choice Requires="p14">
      <p:transition spd="slow" p14:dur="2000" advTm="95476"/>
    </mc:Choice>
    <mc:Fallback xmlns="">
      <p:transition spd="slow" advTm="95476"/>
    </mc:Fallback>
  </mc:AlternateContent>
</p:sld>
</file>

<file path=ppt/theme/theme1.xml><?xml version="1.0" encoding="utf-8"?>
<a:theme xmlns:a="http://schemas.openxmlformats.org/drawingml/2006/main" name="Sezion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Gallery</Template>
  <TotalTime>0</TotalTime>
  <Words>878</Words>
  <Application>Microsoft Office PowerPoint</Application>
  <PresentationFormat>Widescreen</PresentationFormat>
  <Paragraphs>78</Paragraphs>
  <Slides>10</Slides>
  <Notes>0</Notes>
  <HiddenSlides>0</HiddenSlides>
  <MMClips>1</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10</vt:i4>
      </vt:variant>
    </vt:vector>
  </HeadingPairs>
  <TitlesOfParts>
    <vt:vector size="16" baseType="lpstr">
      <vt:lpstr>Arial</vt:lpstr>
      <vt:lpstr>Century Gothic</vt:lpstr>
      <vt:lpstr>Consolas</vt:lpstr>
      <vt:lpstr>Times New Roman</vt:lpstr>
      <vt:lpstr>Wingdings 3</vt:lpstr>
      <vt:lpstr>Sezione</vt:lpstr>
      <vt:lpstr>Integrazione Linguistica/greco</vt:lpstr>
      <vt:lpstr>Leggere, quindi ricopiare in maiuscola sul proprio quaderno</vt:lpstr>
      <vt:lpstr>Sottolinea i dittonghi propri</vt:lpstr>
      <vt:lpstr>Indicare sul proprio quaderno su quale sillaba delle parole in blu cade l’accento</vt:lpstr>
      <vt:lpstr> </vt:lpstr>
      <vt:lpstr>Presentazione standard di PowerPoint</vt:lpstr>
      <vt:lpstr>Presentazione standard di PowerPoint</vt:lpstr>
      <vt:lpstr> </vt:lpstr>
      <vt:lpstr>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Integrazione Linguistica/greco</dc:title>
  <dc:creator>dario garribba</dc:creator>
  <cp:lastModifiedBy>dario garribba</cp:lastModifiedBy>
  <cp:revision>20</cp:revision>
  <dcterms:created xsi:type="dcterms:W3CDTF">2020-11-08T18:11:22Z</dcterms:created>
  <dcterms:modified xsi:type="dcterms:W3CDTF">2021-11-08T20:47:15Z</dcterms:modified>
</cp:coreProperties>
</file>