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89" r:id="rId3"/>
  </p:sldMasterIdLst>
  <p:sldIdLst>
    <p:sldId id="256" r:id="rId4"/>
    <p:sldId id="301" r:id="rId5"/>
    <p:sldId id="349" r:id="rId6"/>
    <p:sldId id="273" r:id="rId7"/>
    <p:sldId id="315" r:id="rId8"/>
    <p:sldId id="304" r:id="rId9"/>
    <p:sldId id="346" r:id="rId10"/>
    <p:sldId id="347" r:id="rId11"/>
    <p:sldId id="348" r:id="rId12"/>
    <p:sldId id="297" r:id="rId13"/>
    <p:sldId id="298" r:id="rId14"/>
    <p:sldId id="335" r:id="rId15"/>
    <p:sldId id="320" r:id="rId16"/>
    <p:sldId id="321" r:id="rId17"/>
    <p:sldId id="322" r:id="rId18"/>
    <p:sldId id="323" r:id="rId19"/>
    <p:sldId id="324" r:id="rId20"/>
    <p:sldId id="325" r:id="rId21"/>
    <p:sldId id="290" r:id="rId22"/>
    <p:sldId id="305" r:id="rId23"/>
    <p:sldId id="306" r:id="rId24"/>
    <p:sldId id="291" r:id="rId25"/>
    <p:sldId id="307" r:id="rId26"/>
    <p:sldId id="308" r:id="rId27"/>
    <p:sldId id="272" r:id="rId28"/>
    <p:sldId id="309" r:id="rId29"/>
    <p:sldId id="310" r:id="rId30"/>
    <p:sldId id="261" r:id="rId31"/>
    <p:sldId id="262" r:id="rId32"/>
    <p:sldId id="263" r:id="rId33"/>
    <p:sldId id="264" r:id="rId34"/>
    <p:sldId id="266" r:id="rId35"/>
    <p:sldId id="267" r:id="rId36"/>
    <p:sldId id="268" r:id="rId37"/>
    <p:sldId id="274" r:id="rId38"/>
    <p:sldId id="269" r:id="rId39"/>
    <p:sldId id="271" r:id="rId40"/>
    <p:sldId id="338" r:id="rId41"/>
    <p:sldId id="339" r:id="rId42"/>
    <p:sldId id="265" r:id="rId43"/>
    <p:sldId id="257" r:id="rId44"/>
    <p:sldId id="258" r:id="rId45"/>
    <p:sldId id="259" r:id="rId46"/>
    <p:sldId id="260" r:id="rId47"/>
    <p:sldId id="288" r:id="rId48"/>
    <p:sldId id="312" r:id="rId49"/>
    <p:sldId id="345" r:id="rId5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C49599-3D8A-48F1-A453-C5B4B646F751}" v="12" dt="2025-11-01T14:05:13.6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832E6BC-5AE3-46A9-AA9C-93E2323857F6}"/>
    <pc:docChg chg="custSel addSld delSld modSld sldOrd">
      <pc:chgData name="dario garribba" userId="13526be42269ae35" providerId="LiveId" clId="{B832E6BC-5AE3-46A9-AA9C-93E2323857F6}" dt="2025-11-01T14:18:24.602" v="1470" actId="1076"/>
      <pc:docMkLst>
        <pc:docMk/>
      </pc:docMkLst>
      <pc:sldChg chg="modSp mod">
        <pc:chgData name="dario garribba" userId="13526be42269ae35" providerId="LiveId" clId="{B832E6BC-5AE3-46A9-AA9C-93E2323857F6}" dt="2025-11-01T13:45:58.931" v="1" actId="20577"/>
        <pc:sldMkLst>
          <pc:docMk/>
          <pc:sldMk cId="4222627987" sldId="256"/>
        </pc:sldMkLst>
        <pc:spChg chg="mod">
          <ac:chgData name="dario garribba" userId="13526be42269ae35" providerId="LiveId" clId="{B832E6BC-5AE3-46A9-AA9C-93E2323857F6}" dt="2025-11-01T13:45:58.931" v="1" actId="20577"/>
          <ac:spMkLst>
            <pc:docMk/>
            <pc:sldMk cId="4222627987" sldId="256"/>
            <ac:spMk id="3" creationId="{00000000-0000-0000-0000-000000000000}"/>
          </ac:spMkLst>
        </pc:spChg>
      </pc:sldChg>
      <pc:sldChg chg="del">
        <pc:chgData name="dario garribba" userId="13526be42269ae35" providerId="LiveId" clId="{B832E6BC-5AE3-46A9-AA9C-93E2323857F6}" dt="2025-11-01T14:00:34.519" v="62" actId="47"/>
        <pc:sldMkLst>
          <pc:docMk/>
          <pc:sldMk cId="1194818690" sldId="283"/>
        </pc:sldMkLst>
      </pc:sldChg>
      <pc:sldChg chg="del">
        <pc:chgData name="dario garribba" userId="13526be42269ae35" providerId="LiveId" clId="{B832E6BC-5AE3-46A9-AA9C-93E2323857F6}" dt="2025-11-01T14:00:23.464" v="58" actId="47"/>
        <pc:sldMkLst>
          <pc:docMk/>
          <pc:sldMk cId="2419158076" sldId="284"/>
        </pc:sldMkLst>
      </pc:sldChg>
      <pc:sldChg chg="addSp delSp modSp add del mod">
        <pc:chgData name="dario garribba" userId="13526be42269ae35" providerId="LiveId" clId="{B832E6BC-5AE3-46A9-AA9C-93E2323857F6}" dt="2025-11-01T14:03:33.716" v="334" actId="47"/>
        <pc:sldMkLst>
          <pc:docMk/>
          <pc:sldMk cId="2873093416" sldId="285"/>
        </pc:sldMkLst>
        <pc:spChg chg="del mod">
          <ac:chgData name="dario garribba" userId="13526be42269ae35" providerId="LiveId" clId="{B832E6BC-5AE3-46A9-AA9C-93E2323857F6}" dt="2025-11-01T14:03:12.814" v="330" actId="21"/>
          <ac:spMkLst>
            <pc:docMk/>
            <pc:sldMk cId="2873093416" sldId="285"/>
            <ac:spMk id="3" creationId="{00000000-0000-0000-0000-000000000000}"/>
          </ac:spMkLst>
        </pc:spChg>
        <pc:spChg chg="add mod">
          <ac:chgData name="dario garribba" userId="13526be42269ae35" providerId="LiveId" clId="{B832E6BC-5AE3-46A9-AA9C-93E2323857F6}" dt="2025-11-01T14:03:12.814" v="330" actId="21"/>
          <ac:spMkLst>
            <pc:docMk/>
            <pc:sldMk cId="2873093416" sldId="285"/>
            <ac:spMk id="5" creationId="{C02FD49D-5231-2725-B375-59CFA1BD0BE3}"/>
          </ac:spMkLst>
        </pc:spChg>
      </pc:sldChg>
      <pc:sldChg chg="del">
        <pc:chgData name="dario garribba" userId="13526be42269ae35" providerId="LiveId" clId="{B832E6BC-5AE3-46A9-AA9C-93E2323857F6}" dt="2025-11-01T14:00:23.464" v="58" actId="47"/>
        <pc:sldMkLst>
          <pc:docMk/>
          <pc:sldMk cId="686883962" sldId="287"/>
        </pc:sldMkLst>
      </pc:sldChg>
      <pc:sldChg chg="add del">
        <pc:chgData name="dario garribba" userId="13526be42269ae35" providerId="LiveId" clId="{B832E6BC-5AE3-46A9-AA9C-93E2323857F6}" dt="2025-11-01T13:51:45.692" v="45"/>
        <pc:sldMkLst>
          <pc:docMk/>
          <pc:sldMk cId="2868496127" sldId="288"/>
        </pc:sldMkLst>
      </pc:sldChg>
      <pc:sldChg chg="del">
        <pc:chgData name="dario garribba" userId="13526be42269ae35" providerId="LiveId" clId="{B832E6BC-5AE3-46A9-AA9C-93E2323857F6}" dt="2025-11-01T14:09:14.296" v="657" actId="47"/>
        <pc:sldMkLst>
          <pc:docMk/>
          <pc:sldMk cId="3512840793" sldId="294"/>
        </pc:sldMkLst>
      </pc:sldChg>
      <pc:sldChg chg="del">
        <pc:chgData name="dario garribba" userId="13526be42269ae35" providerId="LiveId" clId="{B832E6BC-5AE3-46A9-AA9C-93E2323857F6}" dt="2025-11-01T14:09:33.079" v="660" actId="47"/>
        <pc:sldMkLst>
          <pc:docMk/>
          <pc:sldMk cId="15407429" sldId="295"/>
        </pc:sldMkLst>
      </pc:sldChg>
      <pc:sldChg chg="del">
        <pc:chgData name="dario garribba" userId="13526be42269ae35" providerId="LiveId" clId="{B832E6BC-5AE3-46A9-AA9C-93E2323857F6}" dt="2025-11-01T13:46:24.034" v="2" actId="47"/>
        <pc:sldMkLst>
          <pc:docMk/>
          <pc:sldMk cId="4235374060" sldId="296"/>
        </pc:sldMkLst>
      </pc:sldChg>
      <pc:sldChg chg="modSp mod ord">
        <pc:chgData name="dario garribba" userId="13526be42269ae35" providerId="LiveId" clId="{B832E6BC-5AE3-46A9-AA9C-93E2323857F6}" dt="2025-11-01T14:18:24.602" v="1470" actId="1076"/>
        <pc:sldMkLst>
          <pc:docMk/>
          <pc:sldMk cId="914775823" sldId="301"/>
        </pc:sldMkLst>
        <pc:spChg chg="mod">
          <ac:chgData name="dario garribba" userId="13526be42269ae35" providerId="LiveId" clId="{B832E6BC-5AE3-46A9-AA9C-93E2323857F6}" dt="2025-11-01T14:18:24.602" v="1470" actId="1076"/>
          <ac:spMkLst>
            <pc:docMk/>
            <pc:sldMk cId="914775823" sldId="301"/>
            <ac:spMk id="3" creationId="{00000000-0000-0000-0000-000000000000}"/>
          </ac:spMkLst>
        </pc:spChg>
      </pc:sldChg>
      <pc:sldChg chg="del">
        <pc:chgData name="dario garribba" userId="13526be42269ae35" providerId="LiveId" clId="{B832E6BC-5AE3-46A9-AA9C-93E2323857F6}" dt="2025-11-01T13:46:24.034" v="2" actId="47"/>
        <pc:sldMkLst>
          <pc:docMk/>
          <pc:sldMk cId="2894538047" sldId="302"/>
        </pc:sldMkLst>
      </pc:sldChg>
      <pc:sldChg chg="del">
        <pc:chgData name="dario garribba" userId="13526be42269ae35" providerId="LiveId" clId="{B832E6BC-5AE3-46A9-AA9C-93E2323857F6}" dt="2025-11-01T13:46:24.034" v="2" actId="47"/>
        <pc:sldMkLst>
          <pc:docMk/>
          <pc:sldMk cId="1435161324" sldId="303"/>
        </pc:sldMkLst>
      </pc:sldChg>
      <pc:sldChg chg="modSp mod">
        <pc:chgData name="dario garribba" userId="13526be42269ae35" providerId="LiveId" clId="{B832E6BC-5AE3-46A9-AA9C-93E2323857F6}" dt="2025-11-01T13:47:58.007" v="11" actId="20577"/>
        <pc:sldMkLst>
          <pc:docMk/>
          <pc:sldMk cId="719465038" sldId="304"/>
        </pc:sldMkLst>
        <pc:spChg chg="mod">
          <ac:chgData name="dario garribba" userId="13526be42269ae35" providerId="LiveId" clId="{B832E6BC-5AE3-46A9-AA9C-93E2323857F6}" dt="2025-11-01T13:47:58.007" v="11" actId="20577"/>
          <ac:spMkLst>
            <pc:docMk/>
            <pc:sldMk cId="719465038" sldId="304"/>
            <ac:spMk id="3" creationId="{00000000-0000-0000-0000-000000000000}"/>
          </ac:spMkLst>
        </pc:spChg>
      </pc:sldChg>
      <pc:sldChg chg="modSp add mod ord">
        <pc:chgData name="dario garribba" userId="13526be42269ae35" providerId="LiveId" clId="{B832E6BC-5AE3-46A9-AA9C-93E2323857F6}" dt="2025-11-01T14:08:52.142" v="654" actId="20577"/>
        <pc:sldMkLst>
          <pc:docMk/>
          <pc:sldMk cId="756581574" sldId="315"/>
        </pc:sldMkLst>
        <pc:spChg chg="mod">
          <ac:chgData name="dario garribba" userId="13526be42269ae35" providerId="LiveId" clId="{B832E6BC-5AE3-46A9-AA9C-93E2323857F6}" dt="2025-11-01T14:08:52.142" v="654" actId="20577"/>
          <ac:spMkLst>
            <pc:docMk/>
            <pc:sldMk cId="756581574" sldId="315"/>
            <ac:spMk id="3" creationId="{00000000-0000-0000-0000-000000000000}"/>
          </ac:spMkLst>
        </pc:spChg>
      </pc:sldChg>
      <pc:sldChg chg="del">
        <pc:chgData name="dario garribba" userId="13526be42269ae35" providerId="LiveId" clId="{B832E6BC-5AE3-46A9-AA9C-93E2323857F6}" dt="2025-11-01T14:00:30.202" v="60" actId="47"/>
        <pc:sldMkLst>
          <pc:docMk/>
          <pc:sldMk cId="1911315501" sldId="330"/>
        </pc:sldMkLst>
      </pc:sldChg>
      <pc:sldChg chg="del">
        <pc:chgData name="dario garribba" userId="13526be42269ae35" providerId="LiveId" clId="{B832E6BC-5AE3-46A9-AA9C-93E2323857F6}" dt="2025-11-01T14:00:23.464" v="58" actId="47"/>
        <pc:sldMkLst>
          <pc:docMk/>
          <pc:sldMk cId="2753975440" sldId="332"/>
        </pc:sldMkLst>
      </pc:sldChg>
      <pc:sldChg chg="del">
        <pc:chgData name="dario garribba" userId="13526be42269ae35" providerId="LiveId" clId="{B832E6BC-5AE3-46A9-AA9C-93E2323857F6}" dt="2025-11-01T14:00:27.948" v="59" actId="47"/>
        <pc:sldMkLst>
          <pc:docMk/>
          <pc:sldMk cId="1505491784" sldId="333"/>
        </pc:sldMkLst>
      </pc:sldChg>
      <pc:sldChg chg="del">
        <pc:chgData name="dario garribba" userId="13526be42269ae35" providerId="LiveId" clId="{B832E6BC-5AE3-46A9-AA9C-93E2323857F6}" dt="2025-11-01T14:00:31.650" v="61" actId="47"/>
        <pc:sldMkLst>
          <pc:docMk/>
          <pc:sldMk cId="2803293605" sldId="334"/>
        </pc:sldMkLst>
      </pc:sldChg>
      <pc:sldChg chg="del">
        <pc:chgData name="dario garribba" userId="13526be42269ae35" providerId="LiveId" clId="{B832E6BC-5AE3-46A9-AA9C-93E2323857F6}" dt="2025-11-01T14:00:23.464" v="58" actId="47"/>
        <pc:sldMkLst>
          <pc:docMk/>
          <pc:sldMk cId="4207116462" sldId="336"/>
        </pc:sldMkLst>
      </pc:sldChg>
      <pc:sldChg chg="del">
        <pc:chgData name="dario garribba" userId="13526be42269ae35" providerId="LiveId" clId="{B832E6BC-5AE3-46A9-AA9C-93E2323857F6}" dt="2025-11-01T14:00:23.464" v="58" actId="47"/>
        <pc:sldMkLst>
          <pc:docMk/>
          <pc:sldMk cId="3905182669" sldId="337"/>
        </pc:sldMkLst>
      </pc:sldChg>
      <pc:sldChg chg="addSp modSp add mod">
        <pc:chgData name="dario garribba" userId="13526be42269ae35" providerId="LiveId" clId="{B832E6BC-5AE3-46A9-AA9C-93E2323857F6}" dt="2025-11-01T14:07:59.651" v="642" actId="20577"/>
        <pc:sldMkLst>
          <pc:docMk/>
          <pc:sldMk cId="1484419463" sldId="346"/>
        </pc:sldMkLst>
        <pc:spChg chg="mod">
          <ac:chgData name="dario garribba" userId="13526be42269ae35" providerId="LiveId" clId="{B832E6BC-5AE3-46A9-AA9C-93E2323857F6}" dt="2025-11-01T14:07:59.651" v="642" actId="20577"/>
          <ac:spMkLst>
            <pc:docMk/>
            <pc:sldMk cId="1484419463" sldId="346"/>
            <ac:spMk id="3" creationId="{D679FD81-829B-C02F-6EAE-2A1A9087D3B4}"/>
          </ac:spMkLst>
        </pc:spChg>
        <pc:spChg chg="add mod">
          <ac:chgData name="dario garribba" userId="13526be42269ae35" providerId="LiveId" clId="{B832E6BC-5AE3-46A9-AA9C-93E2323857F6}" dt="2025-11-01T14:03:28.247" v="333" actId="14100"/>
          <ac:spMkLst>
            <pc:docMk/>
            <pc:sldMk cId="1484419463" sldId="346"/>
            <ac:spMk id="4" creationId="{1F063E98-4C68-19DC-04BA-E14BECCA9E5A}"/>
          </ac:spMkLst>
        </pc:spChg>
      </pc:sldChg>
      <pc:sldChg chg="modSp add mod ord">
        <pc:chgData name="dario garribba" userId="13526be42269ae35" providerId="LiveId" clId="{B832E6BC-5AE3-46A9-AA9C-93E2323857F6}" dt="2025-11-01T14:09:10.506" v="656"/>
        <pc:sldMkLst>
          <pc:docMk/>
          <pc:sldMk cId="1223286153" sldId="347"/>
        </pc:sldMkLst>
        <pc:spChg chg="mod">
          <ac:chgData name="dario garribba" userId="13526be42269ae35" providerId="LiveId" clId="{B832E6BC-5AE3-46A9-AA9C-93E2323857F6}" dt="2025-11-01T13:55:30.087" v="53" actId="20577"/>
          <ac:spMkLst>
            <pc:docMk/>
            <pc:sldMk cId="1223286153" sldId="347"/>
            <ac:spMk id="3" creationId="{00000000-0000-0000-0000-000000000000}"/>
          </ac:spMkLst>
        </pc:spChg>
      </pc:sldChg>
      <pc:sldChg chg="addSp modSp add mod">
        <pc:chgData name="dario garribba" userId="13526be42269ae35" providerId="LiveId" clId="{B832E6BC-5AE3-46A9-AA9C-93E2323857F6}" dt="2025-11-01T14:09:27.826" v="659" actId="20577"/>
        <pc:sldMkLst>
          <pc:docMk/>
          <pc:sldMk cId="2425724050" sldId="348"/>
        </pc:sldMkLst>
        <pc:spChg chg="mod">
          <ac:chgData name="dario garribba" userId="13526be42269ae35" providerId="LiveId" clId="{B832E6BC-5AE3-46A9-AA9C-93E2323857F6}" dt="2025-11-01T14:09:27.826" v="659" actId="20577"/>
          <ac:spMkLst>
            <pc:docMk/>
            <pc:sldMk cId="2425724050" sldId="348"/>
            <ac:spMk id="3" creationId="{97C19BD4-5D1C-9813-1722-B775DD47C74C}"/>
          </ac:spMkLst>
        </pc:spChg>
        <pc:spChg chg="mod">
          <ac:chgData name="dario garribba" userId="13526be42269ae35" providerId="LiveId" clId="{B832E6BC-5AE3-46A9-AA9C-93E2323857F6}" dt="2025-11-01T14:06:28.165" v="472" actId="20577"/>
          <ac:spMkLst>
            <pc:docMk/>
            <pc:sldMk cId="2425724050" sldId="348"/>
            <ac:spMk id="4" creationId="{0C3E5652-D6F2-8DEA-93E5-E8E22C80D8E2}"/>
          </ac:spMkLst>
        </pc:spChg>
        <pc:spChg chg="add">
          <ac:chgData name="dario garribba" userId="13526be42269ae35" providerId="LiveId" clId="{B832E6BC-5AE3-46A9-AA9C-93E2323857F6}" dt="2025-11-01T14:05:05.094" v="336"/>
          <ac:spMkLst>
            <pc:docMk/>
            <pc:sldMk cId="2425724050" sldId="348"/>
            <ac:spMk id="5" creationId="{7F1678E7-E627-5855-DD3E-DB0F8DF50E2B}"/>
          </ac:spMkLst>
        </pc:spChg>
      </pc:sldChg>
      <pc:sldChg chg="add">
        <pc:chgData name="dario garribba" userId="13526be42269ae35" providerId="LiveId" clId="{B832E6BC-5AE3-46A9-AA9C-93E2323857F6}" dt="2025-11-01T14:09:56.108" v="661" actId="2890"/>
        <pc:sldMkLst>
          <pc:docMk/>
          <pc:sldMk cId="1098269176" sldId="34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0029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150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0444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01/11/2025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53426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01/11/2025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4069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01/11/2025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172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01/11/2025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17553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01/11/2025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42586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01/11/2025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86278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51699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066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01/11/2025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18536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01/11/2025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074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01/11/2025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0986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32535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01/11/2025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818644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3435166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4283758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11/1/2025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855617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199494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924944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3666371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848047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11/1/2025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565952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11/1/2025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453246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1633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430965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txBody>
            <a:bodyPr/>
            <a:lstStyle/>
            <a:p>
              <a:endParaRPr lang="it-IT"/>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677583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622953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11/1/2025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0952832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377780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61676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4900649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209482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11/1/2025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3185485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11/1/2025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42069296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911144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126424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3.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3.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01/11/2025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266490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11/1/2025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it-IT"/>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23563147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11/1/2025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it-IT"/>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78106662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hyperlink" Target="http://www.parrocchie.it/calenzano/santamariadellegrazie/I%20DODICI%20TOMMASO.htm" TargetMode="External"/><Relationship Id="rId13" Type="http://schemas.openxmlformats.org/officeDocument/2006/relationships/hyperlink" Target="http://www.parrocchie.it/calenzano/santamariadellegrazie/I%20DODICI%20GIUDA.htm" TargetMode="External"/><Relationship Id="rId3" Type="http://schemas.openxmlformats.org/officeDocument/2006/relationships/hyperlink" Target="http://www.parrocchie.it/calenzano/santamariadellegrazie/I%20DODICI%20ANDREA.htm" TargetMode="External"/><Relationship Id="rId7" Type="http://schemas.openxmlformats.org/officeDocument/2006/relationships/hyperlink" Target="http://www.parrocchie.it/calenzano/santamariadellegrazie/I%20DODICI%20BARTOLOMEO.htm" TargetMode="External"/><Relationship Id="rId12" Type="http://schemas.openxmlformats.org/officeDocument/2006/relationships/hyperlink" Target="http://www.parrocchie.it/calenzano/santamariadellegrazie/I%20DODICI%20SIMONE.htm" TargetMode="External"/><Relationship Id="rId2" Type="http://schemas.openxmlformats.org/officeDocument/2006/relationships/hyperlink" Target="http://www.parrocchie.it/calenzano/santamariadellegrazie/I%20DOCICI%20PIETRO.htm" TargetMode="External"/><Relationship Id="rId1" Type="http://schemas.openxmlformats.org/officeDocument/2006/relationships/slideLayout" Target="../slideLayouts/slideLayout4.xml"/><Relationship Id="rId6" Type="http://schemas.openxmlformats.org/officeDocument/2006/relationships/hyperlink" Target="http://www.parrocchie.it/calenzano/santamariadellegrazie/I%20DODICI%20FILIPPO.htm" TargetMode="External"/><Relationship Id="rId11" Type="http://schemas.openxmlformats.org/officeDocument/2006/relationships/hyperlink" Target="http://www.parrocchie.it/calenzano/santamariadellegrazie/I%20DODICI%20TADDEO.htm" TargetMode="External"/><Relationship Id="rId5" Type="http://schemas.openxmlformats.org/officeDocument/2006/relationships/hyperlink" Target="http://www.parrocchie.it/calenzano/santamariadellegrazie/I%20DODICI%20GIOVANNI.htm" TargetMode="External"/><Relationship Id="rId10" Type="http://schemas.openxmlformats.org/officeDocument/2006/relationships/hyperlink" Target="http://www.parrocchie.it/calenzano/santamariadellegrazie/I%20DODICI%20GIACOMOa.htm" TargetMode="External"/><Relationship Id="rId4" Type="http://schemas.openxmlformats.org/officeDocument/2006/relationships/hyperlink" Target="http://www.parrocchie.it/calenzano/santamariadellegrazie/I%20DODICI%20GIACOMO.htm" TargetMode="External"/><Relationship Id="rId9" Type="http://schemas.openxmlformats.org/officeDocument/2006/relationships/hyperlink" Target="http://www.parrocchie.it/calenzano/santamariadellegrazie/I%20DODICI%20MATTEO.ht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589213" y="1632858"/>
            <a:ext cx="8915399" cy="3144521"/>
          </a:xfrm>
          <a:noFill/>
        </p:spPr>
        <p:txBody>
          <a:bodyPr>
            <a:normAutofit/>
          </a:bodyPr>
          <a:lstStyle/>
          <a:p>
            <a:r>
              <a:rPr lang="it-IT" cap="small" dirty="0"/>
              <a:t>Chiesa di Chiese. </a:t>
            </a:r>
            <a:br>
              <a:rPr lang="it-IT" cap="small" dirty="0"/>
            </a:br>
            <a:r>
              <a:rPr lang="it-IT" sz="4600" cap="small" dirty="0"/>
              <a:t>Per una ecclesiologia dal Mediterraneo</a:t>
            </a:r>
            <a:endParaRPr lang="it-IT" sz="4600" dirty="0"/>
          </a:p>
        </p:txBody>
      </p:sp>
      <p:sp>
        <p:nvSpPr>
          <p:cNvPr id="3" name="Sottotitolo 2"/>
          <p:cNvSpPr>
            <a:spLocks noGrp="1"/>
          </p:cNvSpPr>
          <p:nvPr>
            <p:ph type="subTitle" idx="1"/>
          </p:nvPr>
        </p:nvSpPr>
        <p:spPr>
          <a:xfrm>
            <a:off x="2589213" y="4777379"/>
            <a:ext cx="8915399" cy="1547221"/>
          </a:xfrm>
          <a:solidFill>
            <a:srgbClr val="FFFF00"/>
          </a:solidFill>
          <a:ln>
            <a:solidFill>
              <a:srgbClr val="FFC000"/>
            </a:solidFill>
          </a:ln>
        </p:spPr>
        <p:txBody>
          <a:bodyPr>
            <a:normAutofit lnSpcReduction="10000"/>
          </a:bodyPr>
          <a:lstStyle/>
          <a:p>
            <a:r>
              <a:rPr lang="it-IT" dirty="0"/>
              <a:t>Lezione 5</a:t>
            </a:r>
          </a:p>
          <a:p>
            <a:endParaRPr lang="it-IT" dirty="0"/>
          </a:p>
          <a:p>
            <a:r>
              <a:rPr lang="it-IT" dirty="0"/>
              <a:t>La comunità di Gerusalemme</a:t>
            </a:r>
          </a:p>
          <a:p>
            <a:r>
              <a:rPr lang="it-IT" dirty="0"/>
              <a:t>Il movimento dei seguaci in Galilea</a:t>
            </a:r>
          </a:p>
        </p:txBody>
      </p:sp>
      <p:sp>
        <p:nvSpPr>
          <p:cNvPr id="5" name="CasellaDiTesto 4">
            <a:extLst>
              <a:ext uri="{FF2B5EF4-FFF2-40B4-BE49-F238E27FC236}">
                <a16:creationId xmlns:a16="http://schemas.microsoft.com/office/drawing/2014/main" id="{97516464-7304-0FA6-9E3B-2615E460D6B6}"/>
              </a:ext>
            </a:extLst>
          </p:cNvPr>
          <p:cNvSpPr txBox="1"/>
          <p:nvPr/>
        </p:nvSpPr>
        <p:spPr>
          <a:xfrm>
            <a:off x="7739743" y="6488668"/>
            <a:ext cx="4103914" cy="369332"/>
          </a:xfrm>
          <a:prstGeom prst="rect">
            <a:avLst/>
          </a:prstGeom>
          <a:noFill/>
        </p:spPr>
        <p:txBody>
          <a:bodyPr wrap="square">
            <a:spAutoFit/>
          </a:bodyPr>
          <a:lstStyle/>
          <a:p>
            <a:r>
              <a:rPr lang="it-IT" dirty="0">
                <a:solidFill>
                  <a:srgbClr val="0070C0"/>
                </a:solidFill>
              </a:rPr>
              <a:t>© Dario Garribba &amp; Nicola Salato</a:t>
            </a:r>
          </a:p>
        </p:txBody>
      </p:sp>
    </p:spTree>
    <p:extLst>
      <p:ext uri="{BB962C8B-B14F-4D97-AF65-F5344CB8AC3E}">
        <p14:creationId xmlns:p14="http://schemas.microsoft.com/office/powerpoint/2010/main" val="422262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sp>
        <p:nvSpPr>
          <p:cNvPr id="3" name="CasellaDiTesto 2"/>
          <p:cNvSpPr txBox="1"/>
          <p:nvPr/>
        </p:nvSpPr>
        <p:spPr>
          <a:xfrm>
            <a:off x="402772" y="212735"/>
            <a:ext cx="11101841" cy="6432530"/>
          </a:xfrm>
          <a:prstGeom prst="rect">
            <a:avLst/>
          </a:prstGeom>
          <a:solidFill>
            <a:srgbClr val="FFC000"/>
          </a:solidFill>
        </p:spPr>
        <p:txBody>
          <a:bodyPr wrap="square" rtlCol="0">
            <a:spAutoFit/>
          </a:bodyPr>
          <a:lstStyle/>
          <a:p>
            <a:r>
              <a:rPr lang="it-IT" sz="2400" dirty="0">
                <a:solidFill>
                  <a:prstClr val="black"/>
                </a:solidFill>
                <a:latin typeface="Abadi" panose="020B0604020104020204" pitchFamily="34" charset="0"/>
              </a:rPr>
              <a:t>La cronologia degli eventi</a:t>
            </a:r>
          </a:p>
          <a:p>
            <a:endParaRPr lang="it-IT" sz="2400" dirty="0">
              <a:solidFill>
                <a:prstClr val="black"/>
              </a:solidFill>
              <a:latin typeface="Abadi" panose="020B0604020104020204" pitchFamily="34" charset="0"/>
            </a:endParaRPr>
          </a:p>
          <a:p>
            <a:r>
              <a:rPr lang="it-IT" sz="2400" dirty="0">
                <a:solidFill>
                  <a:prstClr val="black"/>
                </a:solidFill>
                <a:latin typeface="Abadi" panose="020B0604020104020204" pitchFamily="34" charset="0"/>
              </a:rPr>
              <a:t>30-32 d.C.: Costituzione della comunità; morte di Stefano; Paolo sulla via di Damasco</a:t>
            </a:r>
          </a:p>
          <a:p>
            <a:r>
              <a:rPr lang="it-IT" sz="2400" dirty="0">
                <a:solidFill>
                  <a:prstClr val="black"/>
                </a:solidFill>
                <a:latin typeface="Abadi" panose="020B0604020104020204" pitchFamily="34" charset="0"/>
              </a:rPr>
              <a:t>35: visita di Paolo a Gerusalemme (incontra Pietro e Giacomo fratello di Gesù)</a:t>
            </a:r>
          </a:p>
          <a:p>
            <a:r>
              <a:rPr lang="it-IT" sz="2400" dirty="0">
                <a:solidFill>
                  <a:prstClr val="black"/>
                </a:solidFill>
                <a:latin typeface="Abadi" panose="020B0604020104020204" pitchFamily="34" charset="0"/>
              </a:rPr>
              <a:t>42/43: morte di Giacomo Zebedeo e fuga di Pietro da Gerusalemme</a:t>
            </a:r>
          </a:p>
          <a:p>
            <a:r>
              <a:rPr lang="it-IT" sz="2400" dirty="0">
                <a:solidFill>
                  <a:prstClr val="black"/>
                </a:solidFill>
                <a:latin typeface="Abadi" panose="020B0604020104020204" pitchFamily="34" charset="0"/>
              </a:rPr>
              <a:t>45 circa: ad Antiochia per la prima volta sono chiamati cristiani; inizio delle attività missionarie di Paolo e Barnaba per conto della comunità di Antiochia</a:t>
            </a:r>
          </a:p>
          <a:p>
            <a:r>
              <a:rPr lang="it-IT" sz="2400" dirty="0">
                <a:solidFill>
                  <a:prstClr val="black"/>
                </a:solidFill>
                <a:latin typeface="Abadi" panose="020B0604020104020204" pitchFamily="34" charset="0"/>
              </a:rPr>
              <a:t>49: «concilio di Gerusalemme»</a:t>
            </a:r>
          </a:p>
          <a:p>
            <a:r>
              <a:rPr lang="it-IT" sz="2400" dirty="0">
                <a:solidFill>
                  <a:prstClr val="black"/>
                </a:solidFill>
                <a:latin typeface="Abadi" panose="020B0604020104020204" pitchFamily="34" charset="0"/>
              </a:rPr>
              <a:t>50: «Incidente» di Antiochia</a:t>
            </a:r>
          </a:p>
          <a:p>
            <a:r>
              <a:rPr lang="it-IT" sz="2400" dirty="0">
                <a:solidFill>
                  <a:prstClr val="black"/>
                </a:solidFill>
                <a:latin typeface="Abadi" panose="020B0604020104020204" pitchFamily="34" charset="0"/>
              </a:rPr>
              <a:t>51-58: Attività missionaria di Paolo</a:t>
            </a:r>
          </a:p>
          <a:p>
            <a:r>
              <a:rPr lang="it-IT" sz="2400" dirty="0">
                <a:solidFill>
                  <a:prstClr val="black"/>
                </a:solidFill>
                <a:latin typeface="Abadi" panose="020B0604020104020204" pitchFamily="34" charset="0"/>
              </a:rPr>
              <a:t>58: Arresto di Paolo a Gerusalemme; dopo 2 anni trasferimento a Roma</a:t>
            </a:r>
          </a:p>
          <a:p>
            <a:r>
              <a:rPr lang="it-IT" sz="2400" dirty="0">
                <a:solidFill>
                  <a:prstClr val="black"/>
                </a:solidFill>
                <a:latin typeface="Abadi" panose="020B0604020104020204" pitchFamily="34" charset="0"/>
              </a:rPr>
              <a:t>62: Morte di Giacomo fratello di Gesù; 64 morte di Pietro (?) e Paolo</a:t>
            </a:r>
          </a:p>
          <a:p>
            <a:endParaRPr lang="it-IT" sz="3600" dirty="0">
              <a:solidFill>
                <a:prstClr val="black"/>
              </a:solidFill>
              <a:latin typeface="Abadi" panose="020B0604020104020204" pitchFamily="34" charset="0"/>
            </a:endParaRPr>
          </a:p>
          <a:p>
            <a:endParaRPr lang="it-IT" sz="2800" dirty="0">
              <a:solidFill>
                <a:prstClr val="black"/>
              </a:solidFill>
              <a:latin typeface="Abadi" panose="020B0604020104020204" pitchFamily="34" charset="0"/>
            </a:endParaRPr>
          </a:p>
          <a:p>
            <a:endParaRPr lang="it-IT" sz="3600" dirty="0">
              <a:solidFill>
                <a:prstClr val="black"/>
              </a:solidFill>
              <a:latin typeface="Abadi" panose="020B0604020104020204" pitchFamily="34" charset="0"/>
            </a:endParaRPr>
          </a:p>
        </p:txBody>
      </p:sp>
    </p:spTree>
    <p:extLst>
      <p:ext uri="{BB962C8B-B14F-4D97-AF65-F5344CB8AC3E}">
        <p14:creationId xmlns:p14="http://schemas.microsoft.com/office/powerpoint/2010/main" val="914775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47D90-4C4C-BD33-32EC-940997B79FF2}"/>
            </a:ext>
          </a:extLst>
        </p:cNvPr>
        <p:cNvGrpSpPr/>
        <p:nvPr/>
      </p:nvGrpSpPr>
      <p:grpSpPr>
        <a:xfrm>
          <a:off x="0" y="0"/>
          <a:ext cx="0" cy="0"/>
          <a:chOff x="0" y="0"/>
          <a:chExt cx="0" cy="0"/>
        </a:xfrm>
      </p:grpSpPr>
      <p:sp>
        <p:nvSpPr>
          <p:cNvPr id="4" name="Segnaposto testo 3">
            <a:extLst>
              <a:ext uri="{FF2B5EF4-FFF2-40B4-BE49-F238E27FC236}">
                <a16:creationId xmlns:a16="http://schemas.microsoft.com/office/drawing/2014/main" id="{35458B6C-AEA9-CE93-2337-F7CCE1DE72CC}"/>
              </a:ext>
            </a:extLst>
          </p:cNvPr>
          <p:cNvSpPr>
            <a:spLocks noGrp="1"/>
          </p:cNvSpPr>
          <p:nvPr>
            <p:ph type="body" sz="half" idx="2"/>
          </p:nvPr>
        </p:nvSpPr>
        <p:spPr/>
        <p:txBody>
          <a:bodyPr/>
          <a:lstStyle/>
          <a:p>
            <a:endParaRPr lang="it-IT" dirty="0"/>
          </a:p>
          <a:p>
            <a:endParaRPr lang="it-IT" dirty="0"/>
          </a:p>
          <a:p>
            <a:endParaRPr lang="it-IT" dirty="0"/>
          </a:p>
          <a:p>
            <a:endParaRPr lang="it-IT" dirty="0"/>
          </a:p>
        </p:txBody>
      </p:sp>
      <p:sp>
        <p:nvSpPr>
          <p:cNvPr id="3" name="CasellaDiTesto 2">
            <a:extLst>
              <a:ext uri="{FF2B5EF4-FFF2-40B4-BE49-F238E27FC236}">
                <a16:creationId xmlns:a16="http://schemas.microsoft.com/office/drawing/2014/main" id="{59BF99BB-E314-2AC4-8BE5-21315E73A19A}"/>
              </a:ext>
            </a:extLst>
          </p:cNvPr>
          <p:cNvSpPr txBox="1"/>
          <p:nvPr/>
        </p:nvSpPr>
        <p:spPr>
          <a:xfrm>
            <a:off x="2589213" y="843023"/>
            <a:ext cx="8306873" cy="4524315"/>
          </a:xfrm>
          <a:prstGeom prst="rect">
            <a:avLst/>
          </a:prstGeom>
          <a:solidFill>
            <a:srgbClr val="FFC000"/>
          </a:solidFill>
        </p:spPr>
        <p:txBody>
          <a:bodyPr wrap="square" rtlCol="0">
            <a:spAutoFit/>
          </a:bodyPr>
          <a:lstStyle/>
          <a:p>
            <a:r>
              <a:rPr lang="it-IT" sz="3600" dirty="0">
                <a:solidFill>
                  <a:prstClr val="black"/>
                </a:solidFill>
                <a:latin typeface="Abadi" panose="020B0604020104020204" pitchFamily="34" charset="0"/>
              </a:rPr>
              <a:t>Come Luca presenta la comunità di Gerusalemme?</a:t>
            </a:r>
          </a:p>
          <a:p>
            <a:endParaRPr lang="it-IT" sz="3600" dirty="0">
              <a:solidFill>
                <a:prstClr val="black"/>
              </a:solidFill>
              <a:latin typeface="Abadi" panose="020B0604020104020204" pitchFamily="34" charset="0"/>
            </a:endParaRPr>
          </a:p>
          <a:p>
            <a:r>
              <a:rPr lang="it-IT" sz="3600" dirty="0">
                <a:solidFill>
                  <a:prstClr val="black"/>
                </a:solidFill>
                <a:latin typeface="Abadi" panose="020B0604020104020204" pitchFamily="34" charset="0"/>
              </a:rPr>
              <a:t>Quali sono i caratteri identitari della comunità nella presentazione di </a:t>
            </a:r>
            <a:r>
              <a:rPr lang="it-IT" sz="3600" i="1" dirty="0">
                <a:solidFill>
                  <a:prstClr val="black"/>
                </a:solidFill>
                <a:latin typeface="Abadi" panose="020B0604020104020204" pitchFamily="34" charset="0"/>
              </a:rPr>
              <a:t>Atti</a:t>
            </a:r>
            <a:r>
              <a:rPr lang="it-IT" sz="3600" dirty="0">
                <a:solidFill>
                  <a:prstClr val="black"/>
                </a:solidFill>
                <a:latin typeface="Abadi" panose="020B0604020104020204" pitchFamily="34" charset="0"/>
              </a:rPr>
              <a:t>?</a:t>
            </a:r>
          </a:p>
          <a:p>
            <a:endParaRPr lang="it-IT" sz="3600" dirty="0">
              <a:solidFill>
                <a:prstClr val="black"/>
              </a:solidFill>
              <a:latin typeface="Abadi" panose="020B0604020104020204" pitchFamily="34" charset="0"/>
            </a:endParaRPr>
          </a:p>
          <a:p>
            <a:r>
              <a:rPr lang="it-IT" sz="3600" dirty="0">
                <a:solidFill>
                  <a:prstClr val="black"/>
                </a:solidFill>
                <a:latin typeface="Abadi" panose="020B0604020104020204" pitchFamily="34" charset="0"/>
              </a:rPr>
              <a:t>Quale storicità si può attribuire a tale presentazione?</a:t>
            </a:r>
          </a:p>
        </p:txBody>
      </p:sp>
    </p:spTree>
    <p:extLst>
      <p:ext uri="{BB962C8B-B14F-4D97-AF65-F5344CB8AC3E}">
        <p14:creationId xmlns:p14="http://schemas.microsoft.com/office/powerpoint/2010/main" val="109826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Atti/1</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Abadi" panose="020B0604020104020204" pitchFamily="34" charset="0"/>
                <a:cs typeface="Times New Roman" panose="02020603050405020304" pitchFamily="18" charset="0"/>
              </a:rPr>
              <a:t>Atti 1,12-14</a:t>
            </a:r>
          </a:p>
          <a:p>
            <a:pPr marL="0" indent="0">
              <a:buNone/>
            </a:pPr>
            <a:r>
              <a:rPr lang="it-IT" sz="2800" b="1" dirty="0">
                <a:latin typeface="Abadi" panose="020B0604020104020204" pitchFamily="34" charset="0"/>
              </a:rPr>
              <a:t>[12]</a:t>
            </a:r>
            <a:r>
              <a:rPr lang="it-IT" sz="2800" dirty="0">
                <a:latin typeface="Abadi" panose="020B0604020104020204" pitchFamily="34" charset="0"/>
              </a:rPr>
              <a:t>Allora ritornarono a Gerusalemme dal monte detto degli Ulivi, che è vicino a Gerusalemme quanto il cammino permesso in un sabato. </a:t>
            </a:r>
            <a:r>
              <a:rPr lang="it-IT" sz="2800" b="1" dirty="0">
                <a:latin typeface="Abadi" panose="020B0604020104020204" pitchFamily="34" charset="0"/>
              </a:rPr>
              <a:t>[13]</a:t>
            </a:r>
            <a:r>
              <a:rPr lang="it-IT" sz="2800" dirty="0">
                <a:latin typeface="Abadi" panose="020B0604020104020204" pitchFamily="34" charset="0"/>
              </a:rPr>
              <a:t>Entrati in città salirono al piano superiore dove abitavano. C'erano Pietro e Giovanni, Giacomo e Andrea, Filippo e Tommaso, Bartolomeo e Matteo, Giacomo di Alfeo e Simone lo </a:t>
            </a:r>
            <a:r>
              <a:rPr lang="it-IT" sz="2800" dirty="0" err="1">
                <a:latin typeface="Abadi" panose="020B0604020104020204" pitchFamily="34" charset="0"/>
              </a:rPr>
              <a:t>Zelòta</a:t>
            </a:r>
            <a:r>
              <a:rPr lang="it-IT" sz="2800" dirty="0">
                <a:latin typeface="Abadi" panose="020B0604020104020204" pitchFamily="34" charset="0"/>
              </a:rPr>
              <a:t> e Giuda di Giacomo. </a:t>
            </a:r>
            <a:r>
              <a:rPr lang="it-IT" sz="2800" b="1" dirty="0">
                <a:latin typeface="Abadi" panose="020B0604020104020204" pitchFamily="34" charset="0"/>
              </a:rPr>
              <a:t>[14]</a:t>
            </a:r>
            <a:r>
              <a:rPr lang="it-IT" sz="2800" dirty="0">
                <a:latin typeface="Abadi" panose="020B0604020104020204" pitchFamily="34" charset="0"/>
              </a:rPr>
              <a:t>Tutti questi erano assidui e concordi nella preghiera, insieme con alcune donne e con Maria, la madre di Gesù e con i fratelli di lui.</a:t>
            </a:r>
            <a:endParaRPr lang="it-IT" sz="2800" dirty="0">
              <a:latin typeface="Abadi" panose="020B0604020104020204" pitchFamily="34" charset="0"/>
              <a:cs typeface="Times New Roman" panose="02020603050405020304" pitchFamily="18" charset="0"/>
            </a:endParaRPr>
          </a:p>
        </p:txBody>
      </p:sp>
    </p:spTree>
    <p:extLst>
      <p:ext uri="{BB962C8B-B14F-4D97-AF65-F5344CB8AC3E}">
        <p14:creationId xmlns:p14="http://schemas.microsoft.com/office/powerpoint/2010/main" val="227066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530133" y="763965"/>
            <a:ext cx="10422381" cy="5330069"/>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La presentazione della primissima comunità in </a:t>
            </a:r>
            <a:r>
              <a:rPr lang="it-IT" sz="2400" b="1" i="1" dirty="0">
                <a:latin typeface="Times New Roman" panose="02020603050405020304" pitchFamily="18" charset="0"/>
                <a:cs typeface="Times New Roman" panose="02020603050405020304" pitchFamily="18" charset="0"/>
              </a:rPr>
              <a:t>Atti</a:t>
            </a:r>
            <a:r>
              <a:rPr lang="it-IT" sz="2400" b="1" dirty="0">
                <a:latin typeface="Times New Roman" panose="02020603050405020304" pitchFamily="18" charset="0"/>
                <a:cs typeface="Times New Roman" panose="02020603050405020304" pitchFamily="18" charset="0"/>
              </a:rPr>
              <a:t>:</a:t>
            </a:r>
          </a:p>
          <a:p>
            <a:pPr>
              <a:lnSpc>
                <a:spcPct val="150000"/>
              </a:lnSpc>
            </a:pPr>
            <a:r>
              <a:rPr lang="it-IT" sz="2400" b="1" dirty="0">
                <a:latin typeface="Times New Roman" panose="02020603050405020304" pitchFamily="18" charset="0"/>
                <a:cs typeface="Times New Roman" panose="02020603050405020304" pitchFamily="18" charset="0"/>
              </a:rPr>
              <a:t>Precisa volontà di porsi in continuità con l’operato di Gesù: i Dodici</a:t>
            </a:r>
          </a:p>
          <a:p>
            <a:pPr>
              <a:lnSpc>
                <a:spcPct val="150000"/>
              </a:lnSpc>
            </a:pPr>
            <a:r>
              <a:rPr lang="it-IT" sz="2400" b="1" dirty="0">
                <a:latin typeface="Times New Roman" panose="02020603050405020304" pitchFamily="18" charset="0"/>
                <a:cs typeface="Times New Roman" panose="02020603050405020304" pitchFamily="18" charset="0"/>
              </a:rPr>
              <a:t>Riproporre la modalità di essere gruppo messa in atto da Gesù</a:t>
            </a:r>
          </a:p>
          <a:p>
            <a:pPr>
              <a:lnSpc>
                <a:spcPct val="150000"/>
              </a:lnSpc>
            </a:pPr>
            <a:r>
              <a:rPr lang="it-IT" sz="2400" b="1" dirty="0">
                <a:latin typeface="Times New Roman" panose="02020603050405020304" pitchFamily="18" charset="0"/>
                <a:cs typeface="Times New Roman" panose="02020603050405020304" pitchFamily="18" charset="0"/>
              </a:rPr>
              <a:t>Esigenza di definire dei chiari elementi identitari del gruppo. </a:t>
            </a:r>
          </a:p>
          <a:p>
            <a:pPr>
              <a:lnSpc>
                <a:spcPct val="150000"/>
              </a:lnSpc>
            </a:pPr>
            <a:r>
              <a:rPr lang="it-IT" sz="2400" b="1" dirty="0">
                <a:latin typeface="Times New Roman" panose="02020603050405020304" pitchFamily="18" charset="0"/>
                <a:cs typeface="Times New Roman" panose="02020603050405020304" pitchFamily="18" charset="0"/>
              </a:rPr>
              <a:t>Gesù Cristo risorto come collante identitario</a:t>
            </a:r>
          </a:p>
          <a:p>
            <a:pPr>
              <a:lnSpc>
                <a:spcPct val="150000"/>
              </a:lnSpc>
            </a:pPr>
            <a:r>
              <a:rPr lang="it-IT" sz="2400" b="1" dirty="0">
                <a:latin typeface="Times New Roman" panose="02020603050405020304" pitchFamily="18" charset="0"/>
                <a:cs typeface="Times New Roman" panose="02020603050405020304" pitchFamily="18" charset="0"/>
              </a:rPr>
              <a:t>Essere testimone di Gesù come istanza di autorità.</a:t>
            </a:r>
          </a:p>
          <a:p>
            <a:pPr>
              <a:lnSpc>
                <a:spcPct val="150000"/>
              </a:lnSpc>
            </a:pPr>
            <a:r>
              <a:rPr lang="it-IT" sz="2400" b="1" dirty="0">
                <a:latin typeface="Times New Roman" panose="02020603050405020304" pitchFamily="18" charset="0"/>
                <a:cs typeface="Times New Roman" panose="02020603050405020304" pitchFamily="18" charset="0"/>
              </a:rPr>
              <a:t>Esigenza di legittimare il gruppo all’esterno</a:t>
            </a:r>
          </a:p>
        </p:txBody>
      </p:sp>
    </p:spTree>
    <p:extLst>
      <p:ext uri="{BB962C8B-B14F-4D97-AF65-F5344CB8AC3E}">
        <p14:creationId xmlns:p14="http://schemas.microsoft.com/office/powerpoint/2010/main" val="756581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Il nucleo iniziale: </a:t>
            </a:r>
          </a:p>
          <a:p>
            <a:pPr marL="0" indent="0">
              <a:buNone/>
            </a:pPr>
            <a:r>
              <a:rPr lang="it-IT" sz="2400" b="1" dirty="0"/>
              <a:t>Pietro e Giovanni, Giacomo e Andrea</a:t>
            </a:r>
            <a:r>
              <a:rPr lang="it-IT" sz="2400" dirty="0"/>
              <a:t>, Filippo e Tommaso, Bartolomeo e Matteo, </a:t>
            </a:r>
            <a:r>
              <a:rPr lang="it-IT" sz="2400" b="1" dirty="0"/>
              <a:t>Giacomo di Alfeo e Simone lo </a:t>
            </a:r>
            <a:r>
              <a:rPr lang="it-IT" sz="2400" b="1" dirty="0" err="1"/>
              <a:t>Zelòta</a:t>
            </a:r>
            <a:r>
              <a:rPr lang="it-IT" sz="2400" b="1" dirty="0"/>
              <a:t> </a:t>
            </a:r>
            <a:r>
              <a:rPr lang="it-IT" sz="2400" dirty="0"/>
              <a:t>e Giuda di Giacomo insieme con alcune donne e con Maria, la madre di Gesù e con i fratelli di lui</a:t>
            </a:r>
          </a:p>
          <a:p>
            <a:pPr marL="0" indent="0">
              <a:buNone/>
            </a:pPr>
            <a:endParaRPr lang="it-IT" sz="2400" dirty="0"/>
          </a:p>
          <a:p>
            <a:pPr marL="0" indent="0">
              <a:buNone/>
            </a:pPr>
            <a:r>
              <a:rPr lang="it-IT" sz="2400" dirty="0"/>
              <a:t>(</a:t>
            </a:r>
            <a:r>
              <a:rPr lang="it-IT" sz="2400" i="1" dirty="0"/>
              <a:t>Vangelo di Luca</a:t>
            </a:r>
            <a:r>
              <a:rPr lang="it-IT" sz="2400" dirty="0"/>
              <a:t>: Simone, che chiamò anche Pietro, Andrea suo fratello, Giacomo, Giovanni, Filippo, Bartolomeo, </a:t>
            </a:r>
            <a:r>
              <a:rPr lang="it-IT" sz="2400" b="1" dirty="0"/>
              <a:t>[15]</a:t>
            </a:r>
            <a:r>
              <a:rPr lang="it-IT" sz="2400" dirty="0"/>
              <a:t>Matteo, Tommaso, </a:t>
            </a:r>
            <a:r>
              <a:rPr lang="it-IT" sz="2400" b="1" dirty="0"/>
              <a:t>Giacomo d'Alfeo, Simone soprannominato Zelota</a:t>
            </a:r>
            <a:r>
              <a:rPr lang="it-IT" sz="2400" dirty="0"/>
              <a:t>, </a:t>
            </a:r>
            <a:r>
              <a:rPr lang="it-IT" sz="2400" b="1" dirty="0"/>
              <a:t>[16]</a:t>
            </a:r>
            <a:r>
              <a:rPr lang="it-IT" sz="2400" dirty="0"/>
              <a:t>Giuda di Giacomo e Giuda Iscariota, che fu il traditore).</a:t>
            </a:r>
          </a:p>
          <a:p>
            <a:pPr marL="0" indent="0">
              <a:buNone/>
            </a:pPr>
            <a:r>
              <a:rPr lang="it-IT" sz="1800" dirty="0" err="1">
                <a:latin typeface="+mj-lt"/>
              </a:rPr>
              <a:t>Cf</a:t>
            </a:r>
            <a:r>
              <a:rPr lang="it-IT" sz="1800" dirty="0">
                <a:latin typeface="+mj-lt"/>
              </a:rPr>
              <a:t> Paolo, 1Cor 15,5 : «apparve a </a:t>
            </a:r>
            <a:r>
              <a:rPr lang="it-IT" sz="1800" dirty="0" err="1">
                <a:latin typeface="+mj-lt"/>
              </a:rPr>
              <a:t>Cefa</a:t>
            </a:r>
            <a:r>
              <a:rPr lang="it-IT" sz="1800" dirty="0">
                <a:latin typeface="+mj-lt"/>
              </a:rPr>
              <a:t> e quindi ai Dodici». In un certo senso, Paolo conferma Luca… ma non del tutto…</a:t>
            </a:r>
            <a:br>
              <a:rPr lang="it-IT" sz="1800" dirty="0">
                <a:latin typeface="+mj-lt"/>
              </a:rPr>
            </a:br>
            <a:endParaRPr lang="it-IT" sz="1800" dirty="0">
              <a:latin typeface="+mj-lt"/>
            </a:endParaRPr>
          </a:p>
        </p:txBody>
      </p:sp>
    </p:spTree>
    <p:extLst>
      <p:ext uri="{BB962C8B-B14F-4D97-AF65-F5344CB8AC3E}">
        <p14:creationId xmlns:p14="http://schemas.microsoft.com/office/powerpoint/2010/main" val="719465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2EB0C-DF51-8ECF-A8C3-D02F8529BBF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DDCD452-55A9-E8EB-8076-F73EDE926671}"/>
              </a:ext>
            </a:extLst>
          </p:cNvPr>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a:t>
            </a:r>
          </a:p>
        </p:txBody>
      </p:sp>
      <p:sp>
        <p:nvSpPr>
          <p:cNvPr id="3" name="Segnaposto contenuto 2">
            <a:extLst>
              <a:ext uri="{FF2B5EF4-FFF2-40B4-BE49-F238E27FC236}">
                <a16:creationId xmlns:a16="http://schemas.microsoft.com/office/drawing/2014/main" id="{D679FD81-829B-C02F-6EAE-2A1A9087D3B4}"/>
              </a:ext>
            </a:extLst>
          </p:cNvPr>
          <p:cNvSpPr>
            <a:spLocks noGrp="1"/>
          </p:cNvSpPr>
          <p:nvPr>
            <p:ph sz="half" idx="1"/>
          </p:nvPr>
        </p:nvSpPr>
        <p:spPr>
          <a:xfrm>
            <a:off x="1069848" y="1392702"/>
            <a:ext cx="5200323"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Cosa sappiamo dei Dodici?</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r>
              <a:rPr lang="it-IT" sz="2400" b="1" dirty="0">
                <a:latin typeface="Times New Roman" panose="02020603050405020304" pitchFamily="18" charset="0"/>
                <a:cs typeface="Times New Roman" panose="02020603050405020304" pitchFamily="18" charset="0"/>
              </a:rPr>
              <a:t>Testimonianza storicamente attendibile per il criterio dell’antichità della notizia e per l’assenza di sviluppi nella storia cristiana</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1800" dirty="0">
              <a:latin typeface="+mj-lt"/>
            </a:endParaRPr>
          </a:p>
        </p:txBody>
      </p:sp>
      <p:sp>
        <p:nvSpPr>
          <p:cNvPr id="4" name="Segnaposto contenuto 2">
            <a:extLst>
              <a:ext uri="{FF2B5EF4-FFF2-40B4-BE49-F238E27FC236}">
                <a16:creationId xmlns:a16="http://schemas.microsoft.com/office/drawing/2014/main" id="{1F063E98-4C68-19DC-04BA-E14BECCA9E5A}"/>
              </a:ext>
            </a:extLst>
          </p:cNvPr>
          <p:cNvSpPr txBox="1">
            <a:spLocks/>
          </p:cNvSpPr>
          <p:nvPr/>
        </p:nvSpPr>
        <p:spPr>
          <a:xfrm>
            <a:off x="6458276" y="1553643"/>
            <a:ext cx="4754880" cy="4618557"/>
          </a:xfrm>
          <a:prstGeom prst="rect">
            <a:avLst/>
          </a:prstGeom>
          <a:ln w="38100">
            <a:solidFill>
              <a:srgbClr val="FFC000"/>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sz="2400">
                <a:latin typeface="Abadi" panose="020B0604020104020204" pitchFamily="34" charset="0"/>
              </a:rPr>
              <a:t>Mc 3,13-16:</a:t>
            </a:r>
          </a:p>
          <a:p>
            <a:pPr marL="0" indent="0">
              <a:buFont typeface="Wingdings 3" charset="2"/>
              <a:buNone/>
            </a:pPr>
            <a:r>
              <a:rPr lang="it-IT" sz="2400">
                <a:latin typeface="Abadi" panose="020B0604020104020204" pitchFamily="34" charset="0"/>
              </a:rPr>
              <a:t>Salì poi sul monte, chiamò a sé quelli che voleva ed essi andarono da lui.</a:t>
            </a:r>
            <a:r>
              <a:rPr lang="it-IT" sz="2400" baseline="30000">
                <a:latin typeface="Abadi" panose="020B0604020104020204" pitchFamily="34" charset="0"/>
              </a:rPr>
              <a:t>14</a:t>
            </a:r>
            <a:r>
              <a:rPr lang="it-IT" sz="2400">
                <a:latin typeface="Abadi" panose="020B0604020104020204" pitchFamily="34" charset="0"/>
              </a:rPr>
              <a:t>Ne costituì Dodici - che chiamò apostoli -, perché stessero con lui e per mandarli a predicare </a:t>
            </a:r>
            <a:r>
              <a:rPr lang="it-IT" sz="2400" baseline="30000">
                <a:latin typeface="Abadi" panose="020B0604020104020204" pitchFamily="34" charset="0"/>
              </a:rPr>
              <a:t>15</a:t>
            </a:r>
            <a:r>
              <a:rPr lang="it-IT" sz="2400">
                <a:latin typeface="Abadi" panose="020B0604020104020204" pitchFamily="34" charset="0"/>
              </a:rPr>
              <a:t>con il potere di scacciare i demòni. </a:t>
            </a:r>
            <a:r>
              <a:rPr lang="it-IT" sz="2400" baseline="30000">
                <a:latin typeface="Abadi" panose="020B0604020104020204" pitchFamily="34" charset="0"/>
              </a:rPr>
              <a:t>16</a:t>
            </a:r>
            <a:r>
              <a:rPr lang="it-IT" sz="2400">
                <a:latin typeface="Abadi" panose="020B0604020104020204" pitchFamily="34" charset="0"/>
              </a:rPr>
              <a:t>Costituì dunque i Dodici</a:t>
            </a:r>
            <a:r>
              <a:rPr lang="it-IT"/>
              <a:t>.</a:t>
            </a:r>
            <a:endParaRPr lang="it-IT" b="1" dirty="0"/>
          </a:p>
        </p:txBody>
      </p:sp>
    </p:spTree>
    <p:extLst>
      <p:ext uri="{BB962C8B-B14F-4D97-AF65-F5344CB8AC3E}">
        <p14:creationId xmlns:p14="http://schemas.microsoft.com/office/powerpoint/2010/main" val="1484419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65314"/>
            <a:ext cx="10058400" cy="951723"/>
          </a:xfrm>
          <a:solidFill>
            <a:srgbClr val="FFC000"/>
          </a:solidFill>
        </p:spPr>
        <p:txBody>
          <a:bodyPr>
            <a:normAutofit/>
          </a:bodyPr>
          <a:lstStyle/>
          <a:p>
            <a:r>
              <a:rPr lang="it-IT" sz="2000" dirty="0"/>
              <a:t>Alcune domande sui seguaci di Gesù</a:t>
            </a:r>
          </a:p>
        </p:txBody>
      </p:sp>
      <p:sp>
        <p:nvSpPr>
          <p:cNvPr id="3" name="CasellaDiTesto 2"/>
          <p:cNvSpPr txBox="1"/>
          <p:nvPr/>
        </p:nvSpPr>
        <p:spPr>
          <a:xfrm>
            <a:off x="777288" y="1017037"/>
            <a:ext cx="10805374" cy="5340180"/>
          </a:xfrm>
          <a:prstGeom prst="rect">
            <a:avLst/>
          </a:prstGeom>
          <a:noFill/>
        </p:spPr>
        <p:txBody>
          <a:bodyPr wrap="square" rtlCol="0">
            <a:spAutoFit/>
          </a:bodyPr>
          <a:lstStyle/>
          <a:p>
            <a:pPr marL="514350" indent="-514350" algn="just">
              <a:lnSpc>
                <a:spcPct val="150000"/>
              </a:lnSpc>
              <a:spcAft>
                <a:spcPts val="800"/>
              </a:spcAft>
              <a:buAutoNum type="arabicPeriod"/>
            </a:pPr>
            <a:r>
              <a:rPr lang="it-IT" sz="1200" b="1" dirty="0">
                <a:effectLst/>
                <a:latin typeface="+mj-lt"/>
              </a:rPr>
              <a:t>Mt 10, 2-4 Gesù chiamò i suoi dodici discepoli e diede loro il potere di scacciare gli spiriti maligni, di guarire tutte le malattie e tutte le sofferenze. I nomi dei dodici apostoli sono questi: innanzi tutto Simone, detto </a:t>
            </a:r>
            <a:r>
              <a:rPr lang="it-IT" sz="1200" b="1" u="sng" dirty="0">
                <a:effectLst/>
                <a:latin typeface="+mj-lt"/>
                <a:hlinkClick r:id="rId2">
                  <a:extLst>
                    <a:ext uri="{A12FA001-AC4F-418D-AE19-62706E023703}">
                      <ahyp:hlinkClr xmlns:ahyp="http://schemas.microsoft.com/office/drawing/2018/hyperlinkcolor" val="tx"/>
                    </a:ext>
                  </a:extLst>
                </a:hlinkClick>
              </a:rPr>
              <a:t>Pietro</a:t>
            </a:r>
            <a:r>
              <a:rPr lang="it-IT" sz="1200" b="1" dirty="0">
                <a:effectLst/>
                <a:latin typeface="+mj-lt"/>
              </a:rPr>
              <a:t> e suo fratello </a:t>
            </a:r>
            <a:r>
              <a:rPr lang="it-IT" sz="1200" b="1" u="sng" dirty="0">
                <a:effectLst/>
                <a:latin typeface="+mj-lt"/>
                <a:hlinkClick r:id="rId3">
                  <a:extLst>
                    <a:ext uri="{A12FA001-AC4F-418D-AE19-62706E023703}">
                      <ahyp:hlinkClr xmlns:ahyp="http://schemas.microsoft.com/office/drawing/2018/hyperlinkcolor" val="tx"/>
                    </a:ext>
                  </a:extLst>
                </a:hlinkClick>
              </a:rPr>
              <a:t>Andrea</a:t>
            </a:r>
            <a:r>
              <a:rPr lang="it-IT" sz="1200" b="1" dirty="0">
                <a:effectLst/>
                <a:latin typeface="+mj-lt"/>
              </a:rPr>
              <a:t>; </a:t>
            </a:r>
            <a:r>
              <a:rPr lang="it-IT" sz="1200" b="1" u="sng" dirty="0">
                <a:effectLst/>
                <a:latin typeface="+mj-lt"/>
                <a:hlinkClick r:id="rId4">
                  <a:extLst>
                    <a:ext uri="{A12FA001-AC4F-418D-AE19-62706E023703}">
                      <ahyp:hlinkClr xmlns:ahyp="http://schemas.microsoft.com/office/drawing/2018/hyperlinkcolor" val="tx"/>
                    </a:ext>
                  </a:extLst>
                </a:hlinkClick>
              </a:rPr>
              <a:t>Giacomo</a:t>
            </a:r>
            <a:r>
              <a:rPr lang="it-IT" sz="1200" b="1" dirty="0">
                <a:effectLst/>
                <a:latin typeface="+mj-lt"/>
              </a:rPr>
              <a:t> e </a:t>
            </a:r>
            <a:r>
              <a:rPr lang="it-IT" sz="1200" b="1" u="sng" dirty="0">
                <a:effectLst/>
                <a:latin typeface="+mj-lt"/>
                <a:hlinkClick r:id="rId5">
                  <a:extLst>
                    <a:ext uri="{A12FA001-AC4F-418D-AE19-62706E023703}">
                      <ahyp:hlinkClr xmlns:ahyp="http://schemas.microsoft.com/office/drawing/2018/hyperlinkcolor" val="tx"/>
                    </a:ext>
                  </a:extLst>
                </a:hlinkClick>
              </a:rPr>
              <a:t>Giovanni</a:t>
            </a:r>
            <a:r>
              <a:rPr lang="it-IT" sz="1200" b="1" dirty="0">
                <a:effectLst/>
                <a:latin typeface="+mj-lt"/>
              </a:rPr>
              <a:t>, figli di Zebedeo; </a:t>
            </a:r>
            <a:r>
              <a:rPr lang="it-IT" sz="1200" b="1" u="sng" dirty="0">
                <a:effectLst/>
                <a:latin typeface="+mj-lt"/>
                <a:hlinkClick r:id="rId6">
                  <a:extLst>
                    <a:ext uri="{A12FA001-AC4F-418D-AE19-62706E023703}">
                      <ahyp:hlinkClr xmlns:ahyp="http://schemas.microsoft.com/office/drawing/2018/hyperlinkcolor" val="tx"/>
                    </a:ext>
                  </a:extLst>
                </a:hlinkClick>
              </a:rPr>
              <a:t>Filippo</a:t>
            </a:r>
            <a:r>
              <a:rPr lang="it-IT" sz="1200" b="1" dirty="0">
                <a:effectLst/>
                <a:latin typeface="+mj-lt"/>
              </a:rPr>
              <a:t> e </a:t>
            </a:r>
            <a:r>
              <a:rPr lang="it-IT" sz="1200" b="1" u="sng" dirty="0">
                <a:effectLst/>
                <a:latin typeface="+mj-lt"/>
                <a:hlinkClick r:id="rId7">
                  <a:extLst>
                    <a:ext uri="{A12FA001-AC4F-418D-AE19-62706E023703}">
                      <ahyp:hlinkClr xmlns:ahyp="http://schemas.microsoft.com/office/drawing/2018/hyperlinkcolor" val="tx"/>
                    </a:ext>
                  </a:extLst>
                </a:hlinkClick>
              </a:rPr>
              <a:t>Bartolomeo</a:t>
            </a:r>
            <a:r>
              <a:rPr lang="it-IT" sz="1200" b="1" dirty="0">
                <a:effectLst/>
                <a:latin typeface="+mj-lt"/>
              </a:rPr>
              <a:t> (Natanaele </a:t>
            </a:r>
            <a:r>
              <a:rPr lang="it-IT" sz="1200" b="1" dirty="0" err="1">
                <a:effectLst/>
                <a:latin typeface="+mj-lt"/>
              </a:rPr>
              <a:t>Gv</a:t>
            </a:r>
            <a:r>
              <a:rPr lang="it-IT" sz="1200" b="1" dirty="0">
                <a:effectLst/>
                <a:latin typeface="+mj-lt"/>
              </a:rPr>
              <a:t> 1,45-51); </a:t>
            </a:r>
            <a:r>
              <a:rPr lang="it-IT" sz="1200" b="1" u="sng" dirty="0">
                <a:effectLst/>
                <a:latin typeface="+mj-lt"/>
                <a:hlinkClick r:id="rId8">
                  <a:extLst>
                    <a:ext uri="{A12FA001-AC4F-418D-AE19-62706E023703}">
                      <ahyp:hlinkClr xmlns:ahyp="http://schemas.microsoft.com/office/drawing/2018/hyperlinkcolor" val="tx"/>
                    </a:ext>
                  </a:extLst>
                </a:hlinkClick>
              </a:rPr>
              <a:t>Tommaso</a:t>
            </a:r>
            <a:r>
              <a:rPr lang="it-IT" sz="1200" b="1" dirty="0">
                <a:effectLst/>
                <a:latin typeface="+mj-lt"/>
              </a:rPr>
              <a:t> e </a:t>
            </a:r>
            <a:r>
              <a:rPr lang="it-IT" sz="1200" b="1" u="sng" dirty="0">
                <a:effectLst/>
                <a:latin typeface="+mj-lt"/>
                <a:hlinkClick r:id="rId9">
                  <a:extLst>
                    <a:ext uri="{A12FA001-AC4F-418D-AE19-62706E023703}">
                      <ahyp:hlinkClr xmlns:ahyp="http://schemas.microsoft.com/office/drawing/2018/hyperlinkcolor" val="tx"/>
                    </a:ext>
                  </a:extLst>
                </a:hlinkClick>
              </a:rPr>
              <a:t>Matteo</a:t>
            </a:r>
            <a:r>
              <a:rPr lang="it-IT" sz="1200" b="1" dirty="0">
                <a:effectLst/>
                <a:latin typeface="+mj-lt"/>
              </a:rPr>
              <a:t> l’agente delle tasse; </a:t>
            </a:r>
            <a:r>
              <a:rPr lang="it-IT" sz="1200" b="1" u="sng" dirty="0">
                <a:effectLst/>
                <a:latin typeface="+mj-lt"/>
                <a:hlinkClick r:id="rId10">
                  <a:extLst>
                    <a:ext uri="{A12FA001-AC4F-418D-AE19-62706E023703}">
                      <ahyp:hlinkClr xmlns:ahyp="http://schemas.microsoft.com/office/drawing/2018/hyperlinkcolor" val="tx"/>
                    </a:ext>
                  </a:extLst>
                </a:hlinkClick>
              </a:rPr>
              <a:t>Giacomo</a:t>
            </a:r>
            <a:r>
              <a:rPr lang="it-IT" sz="1200" b="1" dirty="0">
                <a:effectLst/>
                <a:latin typeface="+mj-lt"/>
              </a:rPr>
              <a:t> figlio di Alfeo e </a:t>
            </a:r>
            <a:r>
              <a:rPr lang="it-IT" sz="1200" b="1" u="sng" dirty="0">
                <a:effectLst/>
                <a:latin typeface="+mj-lt"/>
                <a:hlinkClick r:id="rId11">
                  <a:extLst>
                    <a:ext uri="{A12FA001-AC4F-418D-AE19-62706E023703}">
                      <ahyp:hlinkClr xmlns:ahyp="http://schemas.microsoft.com/office/drawing/2018/hyperlinkcolor" val="tx"/>
                    </a:ext>
                  </a:extLst>
                </a:hlinkClick>
              </a:rPr>
              <a:t>Taddeo</a:t>
            </a:r>
            <a:r>
              <a:rPr lang="it-IT" sz="1200" b="1" dirty="0">
                <a:effectLst/>
                <a:latin typeface="+mj-lt"/>
              </a:rPr>
              <a:t> (Giuda di Giacomo Lc.6,16 e At 1,13); </a:t>
            </a:r>
            <a:r>
              <a:rPr lang="it-IT" sz="1200" b="1" u="sng" dirty="0">
                <a:effectLst/>
                <a:latin typeface="+mj-lt"/>
                <a:hlinkClick r:id="rId12">
                  <a:extLst>
                    <a:ext uri="{A12FA001-AC4F-418D-AE19-62706E023703}">
                      <ahyp:hlinkClr xmlns:ahyp="http://schemas.microsoft.com/office/drawing/2018/hyperlinkcolor" val="tx"/>
                    </a:ext>
                  </a:extLst>
                </a:hlinkClick>
              </a:rPr>
              <a:t>Simone,</a:t>
            </a:r>
            <a:r>
              <a:rPr lang="it-IT" sz="1200" b="1" dirty="0">
                <a:effectLst/>
                <a:latin typeface="+mj-lt"/>
              </a:rPr>
              <a:t> che era del partito degli zeloti, e </a:t>
            </a:r>
            <a:r>
              <a:rPr lang="it-IT" sz="1200" b="1" u="sng" dirty="0">
                <a:effectLst/>
                <a:latin typeface="+mj-lt"/>
                <a:hlinkClick r:id="rId13">
                  <a:extLst>
                    <a:ext uri="{A12FA001-AC4F-418D-AE19-62706E023703}">
                      <ahyp:hlinkClr xmlns:ahyp="http://schemas.microsoft.com/office/drawing/2018/hyperlinkcolor" val="tx"/>
                    </a:ext>
                  </a:extLst>
                </a:hlinkClick>
              </a:rPr>
              <a:t>Giuda</a:t>
            </a:r>
            <a:r>
              <a:rPr lang="it-IT" sz="1200" b="1" dirty="0">
                <a:effectLst/>
                <a:latin typeface="+mj-lt"/>
              </a:rPr>
              <a:t> l’Iscariota, che poi fu il traditore di Gesù</a:t>
            </a:r>
            <a:r>
              <a:rPr lang="it-IT" sz="1200" b="0" i="1" dirty="0">
                <a:effectLst/>
                <a:latin typeface="Verdana" panose="020B0604030504040204" pitchFamily="34" charset="0"/>
              </a:rPr>
              <a:t>.</a:t>
            </a:r>
          </a:p>
          <a:p>
            <a:pPr marL="514350" indent="-514350" algn="just">
              <a:lnSpc>
                <a:spcPct val="150000"/>
              </a:lnSpc>
              <a:spcAft>
                <a:spcPts val="800"/>
              </a:spcAft>
              <a:buAutoNum type="arabicPeriod"/>
            </a:pPr>
            <a:r>
              <a:rPr lang="it-IT" sz="1200" b="1" dirty="0">
                <a:solidFill>
                  <a:srgbClr val="000000"/>
                </a:solidFill>
                <a:latin typeface="+mj-lt"/>
                <a:ea typeface="Calibri" panose="020F0502020204030204" pitchFamily="34" charset="0"/>
                <a:cs typeface="Times New Roman" panose="02020603050405020304" pitchFamily="18" charset="0"/>
              </a:rPr>
              <a:t>Pietro e Andrea: secondo </a:t>
            </a:r>
            <a:r>
              <a:rPr lang="it-IT" sz="1200" b="1" dirty="0" err="1">
                <a:solidFill>
                  <a:srgbClr val="000000"/>
                </a:solidFill>
                <a:latin typeface="+mj-lt"/>
                <a:ea typeface="Calibri" panose="020F0502020204030204" pitchFamily="34" charset="0"/>
                <a:cs typeface="Times New Roman" panose="02020603050405020304" pitchFamily="18" charset="0"/>
              </a:rPr>
              <a:t>Gv</a:t>
            </a:r>
            <a:r>
              <a:rPr lang="it-IT" sz="1200" b="1" dirty="0">
                <a:solidFill>
                  <a:srgbClr val="000000"/>
                </a:solidFill>
                <a:latin typeface="+mj-lt"/>
                <a:ea typeface="Calibri" panose="020F0502020204030204" pitchFamily="34" charset="0"/>
                <a:cs typeface="Times New Roman" panose="02020603050405020304" pitchFamily="18" charset="0"/>
              </a:rPr>
              <a:t> originari di </a:t>
            </a:r>
            <a:r>
              <a:rPr lang="it-IT" sz="1200" b="1" dirty="0" err="1">
                <a:solidFill>
                  <a:srgbClr val="000000"/>
                </a:solidFill>
                <a:latin typeface="+mj-lt"/>
                <a:ea typeface="Calibri" panose="020F0502020204030204" pitchFamily="34" charset="0"/>
                <a:cs typeface="Times New Roman" panose="02020603050405020304" pitchFamily="18" charset="0"/>
              </a:rPr>
              <a:t>Betsaida</a:t>
            </a:r>
            <a:r>
              <a:rPr lang="it-IT" sz="1200" b="1" dirty="0">
                <a:solidFill>
                  <a:srgbClr val="000000"/>
                </a:solidFill>
                <a:latin typeface="+mj-lt"/>
                <a:ea typeface="Calibri" panose="020F0502020204030204" pitchFamily="34" charset="0"/>
                <a:cs typeface="Times New Roman" panose="02020603050405020304" pitchFamily="18" charset="0"/>
              </a:rPr>
              <a:t>, incontrano Gesù a Cafarnao; probabilmente seguaci di Giovanni Battista </a:t>
            </a:r>
          </a:p>
          <a:p>
            <a:pPr marL="514350" indent="-514350" algn="just">
              <a:lnSpc>
                <a:spcPct val="150000"/>
              </a:lnSpc>
              <a:spcAft>
                <a:spcPts val="800"/>
              </a:spcAft>
              <a:buAutoNum type="arabicPeriod"/>
            </a:pPr>
            <a:r>
              <a:rPr lang="it-IT" sz="1200" b="1" dirty="0">
                <a:solidFill>
                  <a:srgbClr val="000000"/>
                </a:solidFill>
                <a:latin typeface="+mj-lt"/>
                <a:ea typeface="Calibri" panose="020F0502020204030204" pitchFamily="34" charset="0"/>
                <a:cs typeface="Times New Roman" panose="02020603050405020304" pitchFamily="18" charset="0"/>
              </a:rPr>
              <a:t>Giacomo e Giovanni di Zebedeo: Cafarnao o vicinanze; </a:t>
            </a:r>
          </a:p>
          <a:p>
            <a:pPr marL="514350" indent="-514350" algn="just">
              <a:lnSpc>
                <a:spcPct val="150000"/>
              </a:lnSpc>
              <a:spcAft>
                <a:spcPts val="800"/>
              </a:spcAft>
              <a:buAutoNum type="arabicPeriod"/>
            </a:pPr>
            <a:r>
              <a:rPr lang="it-IT" sz="1200" b="1" dirty="0">
                <a:solidFill>
                  <a:srgbClr val="000000"/>
                </a:solidFill>
                <a:effectLst/>
                <a:latin typeface="+mj-lt"/>
                <a:ea typeface="Calibri" panose="020F0502020204030204" pitchFamily="34" charset="0"/>
                <a:cs typeface="Times New Roman" panose="02020603050405020304" pitchFamily="18" charset="0"/>
              </a:rPr>
              <a:t>Filippo: </a:t>
            </a:r>
            <a:r>
              <a:rPr lang="it-IT" sz="1200" b="1" dirty="0" err="1">
                <a:solidFill>
                  <a:srgbClr val="000000"/>
                </a:solidFill>
                <a:latin typeface="+mj-lt"/>
                <a:ea typeface="Calibri" panose="020F0502020204030204" pitchFamily="34" charset="0"/>
                <a:cs typeface="Times New Roman" panose="02020603050405020304" pitchFamily="18" charset="0"/>
              </a:rPr>
              <a:t>B</a:t>
            </a:r>
            <a:r>
              <a:rPr lang="it-IT" sz="1200" b="1" dirty="0" err="1">
                <a:solidFill>
                  <a:srgbClr val="000000"/>
                </a:solidFill>
                <a:effectLst/>
                <a:latin typeface="+mj-lt"/>
                <a:ea typeface="Calibri" panose="020F0502020204030204" pitchFamily="34" charset="0"/>
                <a:cs typeface="Times New Roman" panose="02020603050405020304" pitchFamily="18" charset="0"/>
              </a:rPr>
              <a:t>etsaida</a:t>
            </a:r>
            <a:r>
              <a:rPr lang="it-IT" sz="1200" b="1" dirty="0">
                <a:solidFill>
                  <a:srgbClr val="000000"/>
                </a:solidFill>
                <a:effectLst/>
                <a:latin typeface="+mj-lt"/>
                <a:ea typeface="Calibri" panose="020F0502020204030204" pitchFamily="34" charset="0"/>
                <a:cs typeface="Times New Roman" panose="02020603050405020304" pitchFamily="18" charset="0"/>
              </a:rPr>
              <a:t>. Seguace di Giovanni Battista</a:t>
            </a:r>
          </a:p>
          <a:p>
            <a:pPr marL="514350" indent="-514350" algn="just">
              <a:lnSpc>
                <a:spcPct val="150000"/>
              </a:lnSpc>
              <a:spcAft>
                <a:spcPts val="800"/>
              </a:spcAft>
              <a:buAutoNum type="arabicPeriod"/>
            </a:pPr>
            <a:r>
              <a:rPr lang="it-IT" sz="1200" b="1" dirty="0" err="1">
                <a:solidFill>
                  <a:srgbClr val="000000"/>
                </a:solidFill>
                <a:latin typeface="+mj-lt"/>
                <a:ea typeface="Calibri" panose="020F0502020204030204" pitchFamily="34" charset="0"/>
                <a:cs typeface="Times New Roman" panose="02020603050405020304" pitchFamily="18" charset="0"/>
              </a:rPr>
              <a:t>Natanele</a:t>
            </a:r>
            <a:r>
              <a:rPr lang="it-IT" sz="1200" b="1" dirty="0">
                <a:solidFill>
                  <a:srgbClr val="000000"/>
                </a:solidFill>
                <a:latin typeface="+mj-lt"/>
                <a:ea typeface="Calibri" panose="020F0502020204030204" pitchFamily="34" charset="0"/>
                <a:cs typeface="Times New Roman" panose="02020603050405020304" pitchFamily="18" charset="0"/>
              </a:rPr>
              <a:t> (Bartolomeo?): ???? Amico di Filippo</a:t>
            </a:r>
          </a:p>
          <a:p>
            <a:pPr marL="514350" indent="-514350" algn="just">
              <a:lnSpc>
                <a:spcPct val="150000"/>
              </a:lnSpc>
              <a:spcAft>
                <a:spcPts val="800"/>
              </a:spcAft>
              <a:buAutoNum type="arabicPeriod"/>
            </a:pPr>
            <a:r>
              <a:rPr lang="it-IT" sz="1200" b="1" dirty="0">
                <a:solidFill>
                  <a:srgbClr val="000000"/>
                </a:solidFill>
                <a:effectLst/>
                <a:latin typeface="+mj-lt"/>
                <a:ea typeface="Calibri" panose="020F0502020204030204" pitchFamily="34" charset="0"/>
                <a:cs typeface="Times New Roman" panose="02020603050405020304" pitchFamily="18" charset="0"/>
              </a:rPr>
              <a:t>Tommaso: ???</a:t>
            </a:r>
          </a:p>
          <a:p>
            <a:pPr marL="514350" indent="-514350" algn="just">
              <a:lnSpc>
                <a:spcPct val="150000"/>
              </a:lnSpc>
              <a:spcAft>
                <a:spcPts val="800"/>
              </a:spcAft>
              <a:buAutoNum type="arabicPeriod"/>
            </a:pPr>
            <a:r>
              <a:rPr lang="it-IT" sz="1200" b="1" dirty="0">
                <a:solidFill>
                  <a:srgbClr val="000000"/>
                </a:solidFill>
                <a:latin typeface="+mj-lt"/>
                <a:ea typeface="Calibri" panose="020F0502020204030204" pitchFamily="34" charset="0"/>
                <a:cs typeface="Times New Roman" panose="02020603050405020304" pitchFamily="18" charset="0"/>
              </a:rPr>
              <a:t>Giacomo di Alfeo: ????</a:t>
            </a:r>
            <a:endParaRPr lang="it-IT" sz="1200" b="1" dirty="0">
              <a:solidFill>
                <a:srgbClr val="000000"/>
              </a:solidFill>
              <a:effectLst/>
              <a:latin typeface="+mj-lt"/>
              <a:ea typeface="Calibri" panose="020F0502020204030204" pitchFamily="34" charset="0"/>
              <a:cs typeface="Times New Roman" panose="02020603050405020304" pitchFamily="18" charset="0"/>
            </a:endParaRPr>
          </a:p>
          <a:p>
            <a:pPr marL="514350" indent="-514350" algn="just">
              <a:lnSpc>
                <a:spcPct val="150000"/>
              </a:lnSpc>
              <a:spcAft>
                <a:spcPts val="800"/>
              </a:spcAft>
              <a:buAutoNum type="arabicPeriod"/>
            </a:pPr>
            <a:r>
              <a:rPr lang="it-IT" sz="1200" b="1" dirty="0">
                <a:solidFill>
                  <a:srgbClr val="000000"/>
                </a:solidFill>
                <a:latin typeface="+mj-lt"/>
                <a:ea typeface="Calibri" panose="020F0502020204030204" pitchFamily="34" charset="0"/>
                <a:cs typeface="Times New Roman" panose="02020603050405020304" pitchFamily="18" charset="0"/>
              </a:rPr>
              <a:t>Matteo/Levi: reclutato presso il lago di Tiberiade (zona di Cafarnao). Fratello di Giacomo di Alfeo???</a:t>
            </a:r>
          </a:p>
          <a:p>
            <a:pPr marL="514350" indent="-514350" algn="just">
              <a:lnSpc>
                <a:spcPct val="150000"/>
              </a:lnSpc>
              <a:spcAft>
                <a:spcPts val="800"/>
              </a:spcAft>
              <a:buAutoNum type="arabicPeriod"/>
            </a:pPr>
            <a:r>
              <a:rPr lang="it-IT" sz="1200" b="1" dirty="0">
                <a:solidFill>
                  <a:srgbClr val="000000"/>
                </a:solidFill>
                <a:effectLst/>
                <a:latin typeface="+mj-lt"/>
                <a:ea typeface="Calibri" panose="020F0502020204030204" pitchFamily="34" charset="0"/>
                <a:cs typeface="Times New Roman" panose="02020603050405020304" pitchFamily="18" charset="0"/>
              </a:rPr>
              <a:t>Taddeo/</a:t>
            </a:r>
            <a:r>
              <a:rPr lang="it-IT" sz="1200" b="1" dirty="0" err="1">
                <a:solidFill>
                  <a:srgbClr val="000000"/>
                </a:solidFill>
                <a:effectLst/>
                <a:latin typeface="+mj-lt"/>
                <a:ea typeface="Calibri" panose="020F0502020204030204" pitchFamily="34" charset="0"/>
                <a:cs typeface="Times New Roman" panose="02020603050405020304" pitchFamily="18" charset="0"/>
              </a:rPr>
              <a:t>Lebbeo</a:t>
            </a:r>
            <a:r>
              <a:rPr lang="it-IT" sz="1200" b="1" dirty="0">
                <a:solidFill>
                  <a:srgbClr val="000000"/>
                </a:solidFill>
                <a:effectLst/>
                <a:latin typeface="+mj-lt"/>
                <a:ea typeface="Calibri" panose="020F0502020204030204" pitchFamily="34" charset="0"/>
                <a:cs typeface="Times New Roman" panose="02020603050405020304" pitchFamily="18" charset="0"/>
              </a:rPr>
              <a:t>:??? Giuda di Giacomo: ???</a:t>
            </a:r>
          </a:p>
          <a:p>
            <a:pPr marL="514350" indent="-514350" algn="just">
              <a:lnSpc>
                <a:spcPct val="150000"/>
              </a:lnSpc>
              <a:spcAft>
                <a:spcPts val="800"/>
              </a:spcAft>
              <a:buAutoNum type="arabicPeriod"/>
            </a:pPr>
            <a:r>
              <a:rPr lang="it-IT" sz="1200" b="1" dirty="0">
                <a:solidFill>
                  <a:srgbClr val="000000"/>
                </a:solidFill>
                <a:latin typeface="+mj-lt"/>
                <a:ea typeface="Calibri" panose="020F0502020204030204" pitchFamily="34" charset="0"/>
                <a:cs typeface="Times New Roman" panose="02020603050405020304" pitchFamily="18" charset="0"/>
              </a:rPr>
              <a:t>Simone lo Zelota o  Simone Cananeo: da Cana? </a:t>
            </a:r>
            <a:endParaRPr lang="it-IT" sz="1200" b="1" dirty="0">
              <a:solidFill>
                <a:srgbClr val="000000"/>
              </a:solidFill>
              <a:effectLst/>
              <a:latin typeface="+mj-lt"/>
              <a:ea typeface="Calibri" panose="020F0502020204030204" pitchFamily="34" charset="0"/>
              <a:cs typeface="Times New Roman" panose="02020603050405020304" pitchFamily="18" charset="0"/>
            </a:endParaRPr>
          </a:p>
          <a:p>
            <a:pPr marL="514350" indent="-514350" algn="just">
              <a:lnSpc>
                <a:spcPct val="150000"/>
              </a:lnSpc>
              <a:spcAft>
                <a:spcPts val="800"/>
              </a:spcAft>
              <a:buAutoNum type="arabicPeriod"/>
            </a:pPr>
            <a:r>
              <a:rPr lang="it-IT" sz="1200" b="1" dirty="0">
                <a:solidFill>
                  <a:srgbClr val="000000"/>
                </a:solidFill>
                <a:latin typeface="+mj-lt"/>
                <a:ea typeface="Calibri" panose="020F0502020204030204" pitchFamily="34" charset="0"/>
                <a:cs typeface="Times New Roman" panose="02020603050405020304" pitchFamily="18" charset="0"/>
              </a:rPr>
              <a:t>Giuda Iscariota: </a:t>
            </a:r>
            <a:r>
              <a:rPr lang="it-IT" sz="1200" b="1" dirty="0" err="1">
                <a:solidFill>
                  <a:srgbClr val="000000"/>
                </a:solidFill>
                <a:effectLst/>
                <a:latin typeface="+mj-lt"/>
              </a:rPr>
              <a:t>Keriot</a:t>
            </a:r>
            <a:r>
              <a:rPr lang="it-IT" sz="1200" b="1" dirty="0">
                <a:solidFill>
                  <a:srgbClr val="000000"/>
                </a:solidFill>
                <a:effectLst/>
                <a:latin typeface="+mj-lt"/>
              </a:rPr>
              <a:t> nel sud della Giudea? se così fosse Giuda sarebbe l’unico originario della Giudea</a:t>
            </a:r>
          </a:p>
          <a:p>
            <a:pPr marL="514350" indent="-514350" algn="just">
              <a:lnSpc>
                <a:spcPct val="150000"/>
              </a:lnSpc>
              <a:spcAft>
                <a:spcPts val="800"/>
              </a:spcAft>
              <a:buAutoNum type="arabicPeriod"/>
            </a:pPr>
            <a:r>
              <a:rPr lang="it-IT" sz="1200" b="1" dirty="0">
                <a:solidFill>
                  <a:srgbClr val="000000"/>
                </a:solidFill>
                <a:latin typeface="+mj-lt"/>
              </a:rPr>
              <a:t>Mattia (sostituto di Giuda): presente al battesimo di Gesù?</a:t>
            </a:r>
          </a:p>
        </p:txBody>
      </p:sp>
    </p:spTree>
    <p:extLst>
      <p:ext uri="{BB962C8B-B14F-4D97-AF65-F5344CB8AC3E}">
        <p14:creationId xmlns:p14="http://schemas.microsoft.com/office/powerpoint/2010/main" val="1223286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005C1-06AF-9F64-572A-D73126BC057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888BF89-31BA-0C2F-816C-532BE729F357}"/>
              </a:ext>
            </a:extLst>
          </p:cNvPr>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a:t>
            </a:r>
          </a:p>
        </p:txBody>
      </p:sp>
      <p:sp>
        <p:nvSpPr>
          <p:cNvPr id="3" name="Segnaposto contenuto 2">
            <a:extLst>
              <a:ext uri="{FF2B5EF4-FFF2-40B4-BE49-F238E27FC236}">
                <a16:creationId xmlns:a16="http://schemas.microsoft.com/office/drawing/2014/main" id="{97C19BD4-5D1C-9813-1722-B775DD47C74C}"/>
              </a:ext>
            </a:extLst>
          </p:cNvPr>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La sostituzione di Giuda (At 1,21-22)</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r>
              <a:rPr lang="it-IT" sz="2400" b="1" dirty="0">
                <a:latin typeface="Times New Roman" panose="02020603050405020304" pitchFamily="18" charset="0"/>
                <a:cs typeface="Times New Roman" panose="02020603050405020304" pitchFamily="18" charset="0"/>
              </a:rPr>
              <a:t>Evento storicamente attendibile per il</a:t>
            </a:r>
          </a:p>
          <a:p>
            <a:pPr marL="0" indent="0">
              <a:buNone/>
            </a:pPr>
            <a:r>
              <a:rPr lang="it-IT" sz="2400" b="1" dirty="0">
                <a:latin typeface="Times New Roman" panose="02020603050405020304" pitchFamily="18" charset="0"/>
                <a:cs typeface="Times New Roman" panose="02020603050405020304" pitchFamily="18" charset="0"/>
              </a:rPr>
              <a:t>cosiddetto criterio dell’imbarazzo</a:t>
            </a:r>
          </a:p>
          <a:p>
            <a:pPr marL="0" indent="0">
              <a:buNone/>
            </a:pPr>
            <a:endParaRPr lang="it-IT" sz="1800" dirty="0">
              <a:latin typeface="+mj-lt"/>
            </a:endParaRPr>
          </a:p>
        </p:txBody>
      </p:sp>
      <p:sp>
        <p:nvSpPr>
          <p:cNvPr id="4" name="Segnaposto contenuto 2">
            <a:extLst>
              <a:ext uri="{FF2B5EF4-FFF2-40B4-BE49-F238E27FC236}">
                <a16:creationId xmlns:a16="http://schemas.microsoft.com/office/drawing/2014/main" id="{0C3E5652-D6F2-8DEA-93E5-E8E22C80D8E2}"/>
              </a:ext>
            </a:extLst>
          </p:cNvPr>
          <p:cNvSpPr txBox="1">
            <a:spLocks/>
          </p:cNvSpPr>
          <p:nvPr/>
        </p:nvSpPr>
        <p:spPr>
          <a:xfrm>
            <a:off x="6458276" y="1553643"/>
            <a:ext cx="4754880" cy="4618557"/>
          </a:xfrm>
          <a:prstGeom prst="rect">
            <a:avLst/>
          </a:prstGeom>
          <a:ln w="38100">
            <a:solidFill>
              <a:srgbClr val="FFC000"/>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sz="2400" dirty="0">
                <a:latin typeface="Abadi" panose="020B0604020104020204" pitchFamily="34" charset="0"/>
              </a:rPr>
              <a:t>Bisogna dunque che, tra coloro che sono stati con noi per tutto il tempo nel quale il Signore Gesù ha vissuto fra noi, cominciando dal battesimo di Giovanni fino al giorno in cui è stato di mezzo a noi assunto in cielo, uno divenga testimone, insieme a noi, della sua risurrezione".</a:t>
            </a:r>
            <a:endParaRPr lang="it-IT" b="1" dirty="0"/>
          </a:p>
        </p:txBody>
      </p:sp>
    </p:spTree>
    <p:extLst>
      <p:ext uri="{BB962C8B-B14F-4D97-AF65-F5344CB8AC3E}">
        <p14:creationId xmlns:p14="http://schemas.microsoft.com/office/powerpoint/2010/main" val="242572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Atti/4</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t>Atti 5,12-16</a:t>
            </a:r>
          </a:p>
          <a:p>
            <a:pPr marL="0" indent="0">
              <a:buNone/>
            </a:pPr>
            <a:r>
              <a:rPr lang="it-IT" sz="2400" b="1" dirty="0"/>
              <a:t>[12]</a:t>
            </a:r>
            <a:r>
              <a:rPr lang="it-IT" sz="2400" dirty="0"/>
              <a:t>Molti miracoli e prodigi avvenivano fra il popolo per opera degli apostoli. </a:t>
            </a:r>
            <a:r>
              <a:rPr lang="it-IT" sz="2400" b="1" dirty="0"/>
              <a:t>Tutti erano soliti stare insieme nel portico di Salomon</a:t>
            </a:r>
            <a:r>
              <a:rPr lang="it-IT" sz="2400" dirty="0"/>
              <a:t>e; </a:t>
            </a:r>
            <a:r>
              <a:rPr lang="it-IT" sz="2400" b="1" dirty="0"/>
              <a:t>[13]</a:t>
            </a:r>
            <a:r>
              <a:rPr lang="it-IT" sz="2400" dirty="0"/>
              <a:t>degli altri, nessuno osava associarsi a loro, ma il popolo li esaltava. </a:t>
            </a:r>
            <a:r>
              <a:rPr lang="it-IT" sz="2400" b="1" dirty="0"/>
              <a:t>[14]</a:t>
            </a:r>
            <a:r>
              <a:rPr lang="it-IT" sz="2400" dirty="0"/>
              <a:t>Intanto andava aumentando il numero degli uomini e delle donne che credevano nel Signore </a:t>
            </a:r>
            <a:r>
              <a:rPr lang="it-IT" sz="2400" b="1" dirty="0"/>
              <a:t>[15]</a:t>
            </a:r>
            <a:r>
              <a:rPr lang="it-IT" sz="2400" dirty="0"/>
              <a:t>fino al punto che portavano gli ammalati nelle piazze, ponendoli su lettucci e giacigli, perché, quando Pietro passava, anche solo la sua ombra coprisse qualcuno di loro. </a:t>
            </a:r>
            <a:r>
              <a:rPr lang="it-IT" sz="2400" b="1" dirty="0"/>
              <a:t>[16]</a:t>
            </a:r>
            <a:r>
              <a:rPr lang="it-IT" sz="2400" dirty="0"/>
              <a:t>Anche la folla delle città vicine a Gerusalemme accorreva, portando malati e persone tormentate da spiriti immondi e tutti venivano guariti..</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818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171824" y="242370"/>
            <a:ext cx="5035639" cy="637325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Gli </a:t>
            </a:r>
            <a:r>
              <a:rPr lang="it-IT" sz="2400" b="1" i="1" dirty="0" err="1">
                <a:latin typeface="Times New Roman" panose="02020603050405020304" pitchFamily="18" charset="0"/>
                <a:cs typeface="Times New Roman" panose="02020603050405020304" pitchFamily="18" charset="0"/>
              </a:rPr>
              <a:t>identity</a:t>
            </a:r>
            <a:r>
              <a:rPr lang="it-IT" sz="2400" b="1" i="1" dirty="0">
                <a:latin typeface="Times New Roman" panose="02020603050405020304" pitchFamily="18" charset="0"/>
                <a:cs typeface="Times New Roman" panose="02020603050405020304" pitchFamily="18" charset="0"/>
              </a:rPr>
              <a:t> </a:t>
            </a:r>
            <a:r>
              <a:rPr lang="it-IT" sz="2400" b="1" i="1" dirty="0" err="1">
                <a:latin typeface="Times New Roman" panose="02020603050405020304" pitchFamily="18" charset="0"/>
                <a:cs typeface="Times New Roman" panose="02020603050405020304" pitchFamily="18" charset="0"/>
              </a:rPr>
              <a:t>markers</a:t>
            </a:r>
            <a:r>
              <a:rPr lang="it-IT" sz="2400" b="1" dirty="0">
                <a:latin typeface="Times New Roman" panose="02020603050405020304" pitchFamily="18" charset="0"/>
                <a:cs typeface="Times New Roman" panose="02020603050405020304" pitchFamily="18" charset="0"/>
              </a:rPr>
              <a:t> secondo </a:t>
            </a:r>
            <a:r>
              <a:rPr lang="it-IT" sz="2400" b="1" i="1" dirty="0">
                <a:latin typeface="Times New Roman" panose="02020603050405020304" pitchFamily="18" charset="0"/>
                <a:cs typeface="Times New Roman" panose="02020603050405020304" pitchFamily="18" charset="0"/>
              </a:rPr>
              <a:t>Atti</a:t>
            </a:r>
          </a:p>
          <a:p>
            <a:pPr marL="457200" indent="-457200">
              <a:buFont typeface="+mj-lt"/>
              <a:buAutoNum type="arabicPeriod"/>
            </a:pPr>
            <a:endParaRPr lang="it-IT" sz="24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it-IT" sz="24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it-IT" sz="2400" b="1"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Riconoscimento dell’insegnamento degli apostoli Pasti consumati insieme</a:t>
            </a: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La comunione dei beni </a:t>
            </a: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Beni in comune</a:t>
            </a: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Frequentazione del tempio</a:t>
            </a:r>
          </a:p>
        </p:txBody>
      </p:sp>
      <p:sp>
        <p:nvSpPr>
          <p:cNvPr id="4" name="Segnaposto contenuto 2"/>
          <p:cNvSpPr>
            <a:spLocks noGrp="1"/>
          </p:cNvSpPr>
          <p:nvPr>
            <p:ph sz="half" idx="1"/>
          </p:nvPr>
        </p:nvSpPr>
        <p:spPr>
          <a:xfrm>
            <a:off x="6720624" y="242370"/>
            <a:ext cx="5471376" cy="6373260"/>
          </a:xfrm>
          <a:solidFill>
            <a:srgbClr val="FFCC66"/>
          </a:solidFill>
          <a:ln w="38100">
            <a:solidFill>
              <a:srgbClr val="FFC000"/>
            </a:solidFill>
          </a:ln>
        </p:spPr>
        <p:txBody>
          <a:bodyPr>
            <a:noAutofit/>
          </a:bodyPr>
          <a:lstStyle/>
          <a:p>
            <a:pPr marL="0" indent="0">
              <a:lnSpc>
                <a:spcPct val="100000"/>
              </a:lnSpc>
              <a:buNone/>
            </a:pPr>
            <a:r>
              <a:rPr lang="it-IT" b="1" dirty="0">
                <a:latin typeface="Times New Roman" panose="02020603050405020304" pitchFamily="18" charset="0"/>
                <a:cs typeface="Times New Roman" panose="02020603050405020304" pitchFamily="18" charset="0"/>
              </a:rPr>
              <a:t>Elementi che troviamo anche nel gruppo di Gesù</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Organizzazione gerarchica</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L’opposizione e l’ostilità del sinedrio (è un modo per soddisfare l’ «Esigenza di legittimare il gruppo all’esterno»? ; </a:t>
            </a:r>
            <a:r>
              <a:rPr lang="it-IT" b="1" dirty="0" err="1">
                <a:latin typeface="Times New Roman" panose="02020603050405020304" pitchFamily="18" charset="0"/>
                <a:cs typeface="Times New Roman" panose="02020603050405020304" pitchFamily="18" charset="0"/>
              </a:rPr>
              <a:t>cf</a:t>
            </a:r>
            <a:r>
              <a:rPr lang="it-IT" b="1" dirty="0">
                <a:latin typeface="Times New Roman" panose="02020603050405020304" pitchFamily="18" charset="0"/>
                <a:cs typeface="Times New Roman" panose="02020603050405020304" pitchFamily="18" charset="0"/>
              </a:rPr>
              <a:t> Lc21,12)</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Pasti in comune</a:t>
            </a:r>
          </a:p>
          <a:p>
            <a:pPr marL="0" indent="0">
              <a:lnSpc>
                <a:spcPct val="100000"/>
              </a:lnSpc>
              <a:buNone/>
            </a:pPr>
            <a:endParaRPr lang="it-IT" b="1" dirty="0">
              <a:latin typeface="Times New Roman" panose="02020603050405020304" pitchFamily="18" charset="0"/>
              <a:cs typeface="Times New Roman" panose="02020603050405020304" pitchFamily="18" charset="0"/>
            </a:endParaRPr>
          </a:p>
          <a:p>
            <a:pPr marL="0" indent="0">
              <a:lnSpc>
                <a:spcPct val="100000"/>
              </a:lnSpc>
              <a:buNone/>
            </a:pPr>
            <a:r>
              <a:rPr lang="it-IT" b="1" dirty="0">
                <a:latin typeface="Times New Roman" panose="02020603050405020304" pitchFamily="18" charset="0"/>
                <a:cs typeface="Times New Roman" panose="02020603050405020304" pitchFamily="18" charset="0"/>
              </a:rPr>
              <a:t>Elementi propri della prima comunità</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Beni in comune</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Frequentazione del tempio</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Stanzialità </a:t>
            </a:r>
          </a:p>
        </p:txBody>
      </p:sp>
    </p:spTree>
    <p:extLst>
      <p:ext uri="{BB962C8B-B14F-4D97-AF65-F5344CB8AC3E}">
        <p14:creationId xmlns:p14="http://schemas.microsoft.com/office/powerpoint/2010/main" val="525715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053780" y="599768"/>
            <a:ext cx="6074467" cy="5572432"/>
          </a:xfrm>
          <a:prstGeom prst="rect">
            <a:avLst/>
          </a:prstGeom>
        </p:spPr>
        <p:txBody>
          <a:bodyPr vert="horz" lIns="91440" tIns="45720" rIns="91440" bIns="45720" rtlCol="0" anchor="ctr">
            <a:normAutofit/>
          </a:bodyPr>
          <a:lstStyle/>
          <a:p>
            <a:pPr marL="285750" indent="-182880" defTabSz="914400">
              <a:lnSpc>
                <a:spcPct val="90000"/>
              </a:lnSpc>
              <a:spcAft>
                <a:spcPts val="600"/>
              </a:spcAft>
              <a:buClr>
                <a:schemeClr val="accent1">
                  <a:lumMod val="75000"/>
                </a:schemeClr>
              </a:buClr>
              <a:buSzPct val="85000"/>
              <a:buFont typeface="Wingdings" pitchFamily="2" charset="2"/>
              <a:buChar char="§"/>
            </a:pPr>
            <a:endParaRPr lang="en-US" dirty="0"/>
          </a:p>
        </p:txBody>
      </p:sp>
      <p:sp>
        <p:nvSpPr>
          <p:cNvPr id="2" name="CasellaDiTesto 1">
            <a:extLst>
              <a:ext uri="{FF2B5EF4-FFF2-40B4-BE49-F238E27FC236}">
                <a16:creationId xmlns:a16="http://schemas.microsoft.com/office/drawing/2014/main" id="{71353D85-19C0-422B-BE15-FAB6BDDC7210}"/>
              </a:ext>
            </a:extLst>
          </p:cNvPr>
          <p:cNvSpPr txBox="1"/>
          <p:nvPr/>
        </p:nvSpPr>
        <p:spPr>
          <a:xfrm>
            <a:off x="177282" y="335845"/>
            <a:ext cx="10580914" cy="5770811"/>
          </a:xfrm>
          <a:prstGeom prst="rect">
            <a:avLst/>
          </a:prstGeom>
          <a:noFill/>
        </p:spPr>
        <p:txBody>
          <a:bodyPr wrap="square" rtlCol="0">
            <a:spAutoFit/>
          </a:bodyPr>
          <a:lstStyle/>
          <a:p>
            <a:pPr algn="ctr">
              <a:lnSpc>
                <a:spcPct val="200000"/>
              </a:lnSpc>
            </a:pPr>
            <a:r>
              <a:rPr lang="it-IT" sz="1800" b="1" dirty="0">
                <a:highlight>
                  <a:srgbClr val="00FFFF"/>
                </a:highlight>
                <a:latin typeface="Bradley Hand ITC" panose="03070402050302030203" pitchFamily="66" charset="0"/>
              </a:rPr>
              <a:t>Ma quale storicità possiamo attribuire alla presentazione lucana?...</a:t>
            </a:r>
            <a:endParaRPr lang="it-IT" sz="1800" b="1" dirty="0">
              <a:highlight>
                <a:srgbClr val="00FFFF"/>
              </a:highlight>
              <a:latin typeface="Times New Roman" panose="02020603050405020304" pitchFamily="18" charset="0"/>
              <a:cs typeface="Times New Roman" panose="02020603050405020304" pitchFamily="18" charset="0"/>
            </a:endParaRPr>
          </a:p>
          <a:p>
            <a:pPr algn="just">
              <a:lnSpc>
                <a:spcPct val="150000"/>
              </a:lnSpc>
            </a:pPr>
            <a:r>
              <a:rPr lang="it-IT" dirty="0">
                <a:latin typeface="Times New Roman" panose="02020603050405020304" pitchFamily="18" charset="0"/>
                <a:cs typeface="Times New Roman" panose="02020603050405020304" pitchFamily="18" charset="0"/>
              </a:rPr>
              <a:t>Rispondere a questa domanda non solo è difficile, ma è forse anche inutile… non avendo elementi sufficienti per poter incrociare e verificare le notizie rischieremo solo di giungere a opinioni…non a verità storiche (che forse neppure esistono..). L’immagine che Luca offre riflette prima di tutto il modo in cui Luca (anni 80) vedeva [o voleva vedere] la comunità delle origini. Luca </a:t>
            </a:r>
            <a:r>
              <a:rPr lang="it-IT" b="1" dirty="0">
                <a:latin typeface="Times New Roman" panose="02020603050405020304" pitchFamily="18" charset="0"/>
                <a:cs typeface="Times New Roman" panose="02020603050405020304" pitchFamily="18" charset="0"/>
              </a:rPr>
              <a:t>non crea </a:t>
            </a:r>
            <a:r>
              <a:rPr lang="it-IT" dirty="0">
                <a:latin typeface="Times New Roman" panose="02020603050405020304" pitchFamily="18" charset="0"/>
                <a:cs typeface="Times New Roman" panose="02020603050405020304" pitchFamily="18" charset="0"/>
              </a:rPr>
              <a:t>una storia delle origini, ma </a:t>
            </a:r>
            <a:r>
              <a:rPr lang="it-IT" b="1" dirty="0">
                <a:latin typeface="Times New Roman" panose="02020603050405020304" pitchFamily="18" charset="0"/>
                <a:cs typeface="Times New Roman" panose="02020603050405020304" pitchFamily="18" charset="0"/>
              </a:rPr>
              <a:t>la compone servendosi di una tradizione </a:t>
            </a:r>
            <a:r>
              <a:rPr lang="it-IT" dirty="0">
                <a:latin typeface="Times New Roman" panose="02020603050405020304" pitchFamily="18" charset="0"/>
                <a:cs typeface="Times New Roman" panose="02020603050405020304" pitchFamily="18" charset="0"/>
              </a:rPr>
              <a:t>che mette insieme alla luce delle sue convinzioni e intenzioni… (</a:t>
            </a:r>
            <a:r>
              <a:rPr lang="it-IT" b="1" dirty="0">
                <a:latin typeface="Times New Roman" panose="02020603050405020304" pitchFamily="18" charset="0"/>
                <a:cs typeface="Times New Roman" panose="02020603050405020304" pitchFamily="18" charset="0"/>
              </a:rPr>
              <a:t>crea la composizione…); </a:t>
            </a:r>
            <a:r>
              <a:rPr lang="it-IT" dirty="0">
                <a:latin typeface="Times New Roman" panose="02020603050405020304" pitchFamily="18" charset="0"/>
                <a:cs typeface="Times New Roman" panose="02020603050405020304" pitchFamily="18" charset="0"/>
              </a:rPr>
              <a:t>ma queste convinzioni Luca le ha maturate perché ritiene che questa tradizione custodisca un’assoluta verità.</a:t>
            </a:r>
          </a:p>
          <a:p>
            <a:pPr algn="just">
              <a:lnSpc>
                <a:spcPct val="150000"/>
              </a:lnSpc>
            </a:pPr>
            <a:r>
              <a:rPr lang="it-IT" dirty="0">
                <a:latin typeface="Times New Roman" panose="02020603050405020304" pitchFamily="18" charset="0"/>
                <a:cs typeface="Times New Roman" panose="02020603050405020304" pitchFamily="18" charset="0"/>
              </a:rPr>
              <a:t>Esempio: </a:t>
            </a:r>
            <a:r>
              <a:rPr lang="it-IT" i="1" dirty="0">
                <a:latin typeface="Times New Roman" panose="02020603050405020304" pitchFamily="18" charset="0"/>
                <a:cs typeface="Times New Roman" panose="02020603050405020304" pitchFamily="18" charset="0"/>
              </a:rPr>
              <a:t>Per Luca i Dodici sono il nucleo iniziale del cristianesimo. Questo valore fondativo dei Dodici è attribuito da quelli che vengono dopo i Dodici. I Dodici andrebbero esaminati solo in quanto attori del loro presente, solo per quello che hanno concretamente fatto, e non visti come fondatori del futuro cristianesimo, cioè non perché in futuro sarebbero stati considerati importanti.. Ma…</a:t>
            </a:r>
          </a:p>
          <a:p>
            <a:pPr algn="just">
              <a:lnSpc>
                <a:spcPct val="150000"/>
              </a:lnSpc>
            </a:pPr>
            <a:r>
              <a:rPr lang="it-IT" dirty="0">
                <a:latin typeface="Times New Roman" panose="02020603050405020304" pitchFamily="18" charset="0"/>
                <a:cs typeface="Times New Roman" panose="02020603050405020304" pitchFamily="18" charset="0"/>
              </a:rPr>
              <a:t>Luca ha memoria di loro solo perché li considera «i fondatori» di quel movimento di cui si sente parte. </a:t>
            </a:r>
          </a:p>
          <a:p>
            <a:r>
              <a:rPr lang="it-IT" i="1" dirty="0">
                <a:latin typeface="Times New Roman" panose="02020603050405020304" pitchFamily="18" charset="0"/>
                <a:cs typeface="Times New Roman" panose="02020603050405020304" pitchFamily="18" charset="0"/>
              </a:rPr>
              <a:t>Emerge qui una distanza tra il dato storico (i Dodici) – chi racconta il dato storico (Luca scrittore di Atti) – il lettore del documento (noi)</a:t>
            </a:r>
            <a:endParaRPr lang="it-IT" i="1" dirty="0"/>
          </a:p>
        </p:txBody>
      </p:sp>
      <p:sp>
        <p:nvSpPr>
          <p:cNvPr id="6" name="Titolo 5">
            <a:extLst>
              <a:ext uri="{FF2B5EF4-FFF2-40B4-BE49-F238E27FC236}">
                <a16:creationId xmlns:a16="http://schemas.microsoft.com/office/drawing/2014/main" id="{4091C659-127C-F86A-F6B1-77D00A2D592A}"/>
              </a:ext>
            </a:extLst>
          </p:cNvPr>
          <p:cNvSpPr>
            <a:spLocks noGrp="1"/>
          </p:cNvSpPr>
          <p:nvPr>
            <p:ph type="title"/>
          </p:nvPr>
        </p:nvSpPr>
        <p:spPr>
          <a:xfrm>
            <a:off x="1069848" y="0"/>
            <a:ext cx="10058400" cy="354563"/>
          </a:xfrm>
        </p:spPr>
        <p:txBody>
          <a:bodyPr>
            <a:noAutofit/>
          </a:bodyPr>
          <a:lstStyle/>
          <a:p>
            <a:endParaRPr lang="it-IT" sz="2800" dirty="0"/>
          </a:p>
        </p:txBody>
      </p:sp>
    </p:spTree>
    <p:extLst>
      <p:ext uri="{BB962C8B-B14F-4D97-AF65-F5344CB8AC3E}">
        <p14:creationId xmlns:p14="http://schemas.microsoft.com/office/powerpoint/2010/main" val="1182144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a:xfrm>
            <a:off x="8549640" y="685799"/>
            <a:ext cx="3200400" cy="5304453"/>
          </a:xfrm>
        </p:spPr>
        <p:txBody>
          <a:bodyPr>
            <a:normAutofit/>
          </a:bodyPr>
          <a:lstStyle/>
          <a:p>
            <a:r>
              <a:rPr lang="it-IT" sz="2500" dirty="0"/>
              <a:t>Se ci attenessimo alla sola descrizione che Luca offre, potremmo rappresentare in questo modo la situazione di partenza di </a:t>
            </a:r>
            <a:r>
              <a:rPr lang="it-IT" sz="2500" i="1" dirty="0"/>
              <a:t>Atti, con uno sviluppo che va in questo senso…</a:t>
            </a:r>
            <a:endParaRPr lang="it-IT" sz="2500" dirty="0"/>
          </a:p>
        </p:txBody>
      </p:sp>
      <p:sp>
        <p:nvSpPr>
          <p:cNvPr id="3" name="Segnaposto contenuto 2">
            <a:extLst>
              <a:ext uri="{FF2B5EF4-FFF2-40B4-BE49-F238E27FC236}">
                <a16:creationId xmlns:a16="http://schemas.microsoft.com/office/drawing/2014/main" id="{E824663C-9F93-13CC-84E1-88E387117DB2}"/>
              </a:ext>
            </a:extLst>
          </p:cNvPr>
          <p:cNvSpPr>
            <a:spLocks noGrp="1"/>
          </p:cNvSpPr>
          <p:nvPr>
            <p:ph idx="1"/>
          </p:nvPr>
        </p:nvSpPr>
        <p:spPr/>
        <p:txBody>
          <a:bodyPr/>
          <a:lstStyle/>
          <a:p>
            <a:endParaRPr lang="it-IT" dirty="0"/>
          </a:p>
        </p:txBody>
      </p:sp>
      <p:sp>
        <p:nvSpPr>
          <p:cNvPr id="5" name="Ovale 4">
            <a:extLst>
              <a:ext uri="{FF2B5EF4-FFF2-40B4-BE49-F238E27FC236}">
                <a16:creationId xmlns:a16="http://schemas.microsoft.com/office/drawing/2014/main" id="{6886E8D6-57DB-4D16-82D3-E649FF8CE174}"/>
              </a:ext>
            </a:extLst>
          </p:cNvPr>
          <p:cNvSpPr/>
          <p:nvPr/>
        </p:nvSpPr>
        <p:spPr>
          <a:xfrm>
            <a:off x="1754155" y="1268963"/>
            <a:ext cx="5346441" cy="3946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2649894" y="3116424"/>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3666931" y="1772816"/>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2957804" y="3429000"/>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Tree>
    <p:extLst>
      <p:ext uri="{BB962C8B-B14F-4D97-AF65-F5344CB8AC3E}">
        <p14:creationId xmlns:p14="http://schemas.microsoft.com/office/powerpoint/2010/main" val="1064600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a:extLst>
              <a:ext uri="{FF2B5EF4-FFF2-40B4-BE49-F238E27FC236}">
                <a16:creationId xmlns:a16="http://schemas.microsoft.com/office/drawing/2014/main" id="{609DECD9-49F3-6110-6A3F-87B5AF28214F}"/>
              </a:ext>
            </a:extLst>
          </p:cNvPr>
          <p:cNvSpPr>
            <a:spLocks noGrp="1"/>
          </p:cNvSpPr>
          <p:nvPr>
            <p:ph idx="1"/>
          </p:nvPr>
        </p:nvSpPr>
        <p:spPr>
          <a:xfrm>
            <a:off x="0" y="2841706"/>
            <a:ext cx="5514392" cy="3431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p>
        </p:txBody>
      </p:sp>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p:txBody>
          <a:bodyPr>
            <a:normAutofit/>
          </a:bodyPr>
          <a:lstStyle/>
          <a:p>
            <a:endParaRPr lang="it-IT" sz="2500" dirty="0"/>
          </a:p>
        </p:txBody>
      </p:sp>
      <p:sp>
        <p:nvSpPr>
          <p:cNvPr id="5" name="Ovale 4">
            <a:extLst>
              <a:ext uri="{FF2B5EF4-FFF2-40B4-BE49-F238E27FC236}">
                <a16:creationId xmlns:a16="http://schemas.microsoft.com/office/drawing/2014/main" id="{6886E8D6-57DB-4D16-82D3-E649FF8CE174}"/>
              </a:ext>
            </a:extLst>
          </p:cNvPr>
          <p:cNvSpPr/>
          <p:nvPr/>
        </p:nvSpPr>
        <p:spPr>
          <a:xfrm>
            <a:off x="3387012" y="0"/>
            <a:ext cx="4889241" cy="34310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3557763" y="2531078"/>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5165894" y="1369814"/>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4312383" y="2802139"/>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
        <p:nvSpPr>
          <p:cNvPr id="10" name="CasellaDiTesto 9">
            <a:extLst>
              <a:ext uri="{FF2B5EF4-FFF2-40B4-BE49-F238E27FC236}">
                <a16:creationId xmlns:a16="http://schemas.microsoft.com/office/drawing/2014/main" id="{EA4FA989-F328-009D-E187-35CF77B0A015}"/>
              </a:ext>
            </a:extLst>
          </p:cNvPr>
          <p:cNvSpPr txBox="1"/>
          <p:nvPr/>
        </p:nvSpPr>
        <p:spPr>
          <a:xfrm>
            <a:off x="662475" y="3916565"/>
            <a:ext cx="233429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greco romano</a:t>
            </a:r>
          </a:p>
        </p:txBody>
      </p:sp>
      <p:sp>
        <p:nvSpPr>
          <p:cNvPr id="11" name="Segnaposto testo 10">
            <a:extLst>
              <a:ext uri="{FF2B5EF4-FFF2-40B4-BE49-F238E27FC236}">
                <a16:creationId xmlns:a16="http://schemas.microsoft.com/office/drawing/2014/main" id="{A0AAEB37-6A25-0A07-F509-F6A036016BD8}"/>
              </a:ext>
            </a:extLst>
          </p:cNvPr>
          <p:cNvSpPr>
            <a:spLocks noGrp="1"/>
          </p:cNvSpPr>
          <p:nvPr>
            <p:ph type="body" sz="half" idx="2"/>
          </p:nvPr>
        </p:nvSpPr>
        <p:spPr/>
        <p:txBody>
          <a:bodyPr/>
          <a:lstStyle/>
          <a:p>
            <a:endParaRPr lang="it-IT"/>
          </a:p>
        </p:txBody>
      </p:sp>
      <p:cxnSp>
        <p:nvCxnSpPr>
          <p:cNvPr id="13" name="Connettore 2 12">
            <a:extLst>
              <a:ext uri="{FF2B5EF4-FFF2-40B4-BE49-F238E27FC236}">
                <a16:creationId xmlns:a16="http://schemas.microsoft.com/office/drawing/2014/main" id="{86ABCDD1-215D-66E4-7713-756E75F5A372}"/>
              </a:ext>
            </a:extLst>
          </p:cNvPr>
          <p:cNvCxnSpPr>
            <a:cxnSpLocks/>
          </p:cNvCxnSpPr>
          <p:nvPr/>
        </p:nvCxnSpPr>
        <p:spPr>
          <a:xfrm flipH="1">
            <a:off x="2935878" y="3429000"/>
            <a:ext cx="1206914" cy="65155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915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e 8">
            <a:extLst>
              <a:ext uri="{FF2B5EF4-FFF2-40B4-BE49-F238E27FC236}">
                <a16:creationId xmlns:a16="http://schemas.microsoft.com/office/drawing/2014/main" id="{E4016D5C-F7AF-C1FD-C2C5-E29A3F5A9B5E}"/>
              </a:ext>
            </a:extLst>
          </p:cNvPr>
          <p:cNvSpPr/>
          <p:nvPr/>
        </p:nvSpPr>
        <p:spPr>
          <a:xfrm>
            <a:off x="1026367" y="793102"/>
            <a:ext cx="7081935" cy="5775649"/>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p:txBody>
          <a:bodyPr>
            <a:normAutofit/>
          </a:bodyPr>
          <a:lstStyle/>
          <a:p>
            <a:r>
              <a:rPr lang="it-IT" sz="2500" dirty="0"/>
              <a:t>Potremmo correggere l’immagine in questo senso?</a:t>
            </a:r>
          </a:p>
        </p:txBody>
      </p:sp>
      <p:sp>
        <p:nvSpPr>
          <p:cNvPr id="3" name="Segnaposto contenuto 2">
            <a:extLst>
              <a:ext uri="{FF2B5EF4-FFF2-40B4-BE49-F238E27FC236}">
                <a16:creationId xmlns:a16="http://schemas.microsoft.com/office/drawing/2014/main" id="{E824663C-9F93-13CC-84E1-88E387117DB2}"/>
              </a:ext>
            </a:extLst>
          </p:cNvPr>
          <p:cNvSpPr>
            <a:spLocks noGrp="1"/>
          </p:cNvSpPr>
          <p:nvPr>
            <p:ph idx="1"/>
          </p:nvPr>
        </p:nvSpPr>
        <p:spPr/>
        <p:txBody>
          <a:bodyPr/>
          <a:lstStyle/>
          <a:p>
            <a:endParaRPr lang="it-IT" dirty="0"/>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p:txBody>
          <a:bodyPr>
            <a:normAutofit/>
          </a:bodyPr>
          <a:lstStyle/>
          <a:p>
            <a:r>
              <a:rPr lang="it-IT" sz="1800" dirty="0"/>
              <a:t>È questa la giusta rappresentazione?</a:t>
            </a:r>
          </a:p>
        </p:txBody>
      </p:sp>
      <p:sp>
        <p:nvSpPr>
          <p:cNvPr id="5" name="Ovale 4">
            <a:extLst>
              <a:ext uri="{FF2B5EF4-FFF2-40B4-BE49-F238E27FC236}">
                <a16:creationId xmlns:a16="http://schemas.microsoft.com/office/drawing/2014/main" id="{6886E8D6-57DB-4D16-82D3-E649FF8CE174}"/>
              </a:ext>
            </a:extLst>
          </p:cNvPr>
          <p:cNvSpPr/>
          <p:nvPr/>
        </p:nvSpPr>
        <p:spPr>
          <a:xfrm>
            <a:off x="1754155" y="1268963"/>
            <a:ext cx="5346441" cy="3946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2649894" y="3116424"/>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3666931" y="1772816"/>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2957804" y="3429000"/>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
        <p:nvSpPr>
          <p:cNvPr id="10" name="CasellaDiTesto 9">
            <a:extLst>
              <a:ext uri="{FF2B5EF4-FFF2-40B4-BE49-F238E27FC236}">
                <a16:creationId xmlns:a16="http://schemas.microsoft.com/office/drawing/2014/main" id="{CCFDEB6F-F123-9E10-6145-138A4531FFAE}"/>
              </a:ext>
            </a:extLst>
          </p:cNvPr>
          <p:cNvSpPr txBox="1"/>
          <p:nvPr/>
        </p:nvSpPr>
        <p:spPr>
          <a:xfrm>
            <a:off x="3020009" y="5880232"/>
            <a:ext cx="321906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greco romano</a:t>
            </a:r>
          </a:p>
        </p:txBody>
      </p:sp>
    </p:spTree>
    <p:extLst>
      <p:ext uri="{BB962C8B-B14F-4D97-AF65-F5344CB8AC3E}">
        <p14:creationId xmlns:p14="http://schemas.microsoft.com/office/powerpoint/2010/main" val="1300823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F4BA750A-DDAF-D5B8-3926-D76EF2E98DA9}"/>
              </a:ext>
            </a:extLst>
          </p:cNvPr>
          <p:cNvPicPr>
            <a:picLocks noChangeAspect="1"/>
          </p:cNvPicPr>
          <p:nvPr/>
        </p:nvPicPr>
        <p:blipFill rotWithShape="1">
          <a:blip r:embed="rId2"/>
          <a:srcRect l="11224" r="15028" b="2"/>
          <a:stretch/>
        </p:blipFill>
        <p:spPr>
          <a:xfrm>
            <a:off x="3343" y="10"/>
            <a:ext cx="7548923" cy="6857990"/>
          </a:xfrm>
          <a:prstGeom prst="rect">
            <a:avLst/>
          </a:prstGeom>
        </p:spPr>
      </p:pic>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a:xfrm>
            <a:off x="7883612" y="484632"/>
            <a:ext cx="3816774" cy="1609344"/>
          </a:xfrm>
          <a:ln>
            <a:noFill/>
          </a:ln>
        </p:spPr>
        <p:txBody>
          <a:bodyPr vert="horz" lIns="91440" tIns="45720" rIns="91440" bIns="45720" rtlCol="0" anchor="ctr">
            <a:normAutofit/>
          </a:bodyPr>
          <a:lstStyle/>
          <a:p>
            <a:r>
              <a:rPr lang="en-US" dirty="0" err="1"/>
              <a:t>L’identità</a:t>
            </a:r>
            <a:r>
              <a:rPr lang="en-US" dirty="0"/>
              <a:t> in </a:t>
            </a:r>
            <a:r>
              <a:rPr lang="en-US" dirty="0" err="1"/>
              <a:t>un’imagine</a:t>
            </a:r>
            <a:r>
              <a:rPr lang="en-US" dirty="0"/>
              <a:t>...</a:t>
            </a:r>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a:xfrm>
            <a:off x="7883611" y="2121408"/>
            <a:ext cx="3816774" cy="4050792"/>
          </a:xfrm>
        </p:spPr>
        <p:txBody>
          <a:bodyPr vert="horz" lIns="91440" tIns="45720" rIns="91440" bIns="45720" rtlCol="0">
            <a:normAutofit/>
          </a:bodyPr>
          <a:lstStyle/>
          <a:p>
            <a:pPr>
              <a:lnSpc>
                <a:spcPct val="90000"/>
              </a:lnSpc>
            </a:pPr>
            <a:endParaRPr lang="en-US" sz="1600" dirty="0">
              <a:solidFill>
                <a:schemeClr val="tx1"/>
              </a:solidFill>
            </a:endParaRPr>
          </a:p>
        </p:txBody>
      </p:sp>
    </p:spTree>
    <p:extLst>
      <p:ext uri="{BB962C8B-B14F-4D97-AF65-F5344CB8AC3E}">
        <p14:creationId xmlns:p14="http://schemas.microsoft.com/office/powerpoint/2010/main" val="2519982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F4BA750A-DDAF-D5B8-3926-D76EF2E98DA9}"/>
              </a:ext>
            </a:extLst>
          </p:cNvPr>
          <p:cNvPicPr>
            <a:picLocks noChangeAspect="1"/>
          </p:cNvPicPr>
          <p:nvPr/>
        </p:nvPicPr>
        <p:blipFill rotWithShape="1">
          <a:blip r:embed="rId2"/>
          <a:srcRect l="11224" r="15028" b="2"/>
          <a:stretch/>
        </p:blipFill>
        <p:spPr>
          <a:xfrm>
            <a:off x="3343" y="10"/>
            <a:ext cx="7548923" cy="6857990"/>
          </a:xfrm>
          <a:prstGeom prst="rect">
            <a:avLst/>
          </a:prstGeom>
        </p:spPr>
      </p:pic>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a:xfrm>
            <a:off x="8508763" y="67740"/>
            <a:ext cx="3816774" cy="1609344"/>
          </a:xfrm>
          <a:ln>
            <a:noFill/>
          </a:ln>
        </p:spPr>
        <p:txBody>
          <a:bodyPr vert="horz" lIns="91440" tIns="45720" rIns="91440" bIns="45720" rtlCol="0" anchor="ctr">
            <a:normAutofit/>
          </a:bodyPr>
          <a:lstStyle/>
          <a:p>
            <a:r>
              <a:rPr lang="en-US" dirty="0" err="1"/>
              <a:t>L’identità</a:t>
            </a:r>
            <a:r>
              <a:rPr lang="en-US" dirty="0"/>
              <a:t> in </a:t>
            </a:r>
            <a:r>
              <a:rPr lang="en-US" dirty="0" err="1"/>
              <a:t>un’imagine</a:t>
            </a:r>
            <a:r>
              <a:rPr lang="en-US" dirty="0"/>
              <a:t>...</a:t>
            </a:r>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a:xfrm>
            <a:off x="8375226" y="1934796"/>
            <a:ext cx="3816774" cy="4050792"/>
          </a:xfrm>
        </p:spPr>
        <p:txBody>
          <a:bodyPr vert="horz" lIns="91440" tIns="45720" rIns="91440" bIns="45720" rtlCol="0">
            <a:normAutofit lnSpcReduction="10000"/>
          </a:bodyPr>
          <a:lstStyle/>
          <a:p>
            <a:pPr>
              <a:lnSpc>
                <a:spcPct val="90000"/>
              </a:lnSpc>
            </a:pPr>
            <a:r>
              <a:rPr lang="en-US" sz="2000" dirty="0">
                <a:solidFill>
                  <a:schemeClr val="tx1"/>
                </a:solidFill>
              </a:rPr>
              <a:t>Ogni </a:t>
            </a:r>
            <a:r>
              <a:rPr lang="en-US" sz="2000" dirty="0" err="1">
                <a:solidFill>
                  <a:schemeClr val="tx1"/>
                </a:solidFill>
              </a:rPr>
              <a:t>goccia</a:t>
            </a:r>
            <a:r>
              <a:rPr lang="en-US" sz="2000" dirty="0">
                <a:solidFill>
                  <a:schemeClr val="tx1"/>
                </a:solidFill>
              </a:rPr>
              <a:t> </a:t>
            </a:r>
            <a:r>
              <a:rPr lang="en-US" sz="2000" dirty="0" err="1">
                <a:solidFill>
                  <a:schemeClr val="tx1"/>
                </a:solidFill>
              </a:rPr>
              <a:t>d’olio</a:t>
            </a:r>
            <a:r>
              <a:rPr lang="en-US" sz="2000" dirty="0">
                <a:solidFill>
                  <a:schemeClr val="tx1"/>
                </a:solidFill>
              </a:rPr>
              <a:t> non è </a:t>
            </a:r>
            <a:r>
              <a:rPr lang="en-US" sz="2000" dirty="0" err="1">
                <a:solidFill>
                  <a:schemeClr val="tx1"/>
                </a:solidFill>
              </a:rPr>
              <a:t>indifferente</a:t>
            </a:r>
            <a:r>
              <a:rPr lang="en-US" sz="2000" dirty="0">
                <a:solidFill>
                  <a:schemeClr val="tx1"/>
                </a:solidFill>
              </a:rPr>
              <a:t> al </a:t>
            </a:r>
            <a:r>
              <a:rPr lang="en-US" sz="2000" dirty="0" err="1">
                <a:solidFill>
                  <a:schemeClr val="tx1"/>
                </a:solidFill>
              </a:rPr>
              <a:t>movimento</a:t>
            </a:r>
            <a:r>
              <a:rPr lang="en-US" sz="2000" dirty="0">
                <a:solidFill>
                  <a:schemeClr val="tx1"/>
                </a:solidFill>
              </a:rPr>
              <a:t> </a:t>
            </a:r>
            <a:r>
              <a:rPr lang="en-US" sz="2000" dirty="0" err="1">
                <a:solidFill>
                  <a:schemeClr val="tx1"/>
                </a:solidFill>
              </a:rPr>
              <a:t>delle</a:t>
            </a:r>
            <a:r>
              <a:rPr lang="en-US" sz="2000" dirty="0">
                <a:solidFill>
                  <a:schemeClr val="tx1"/>
                </a:solidFill>
              </a:rPr>
              <a:t> </a:t>
            </a:r>
            <a:r>
              <a:rPr lang="en-US" sz="2000" dirty="0" err="1">
                <a:solidFill>
                  <a:schemeClr val="tx1"/>
                </a:solidFill>
              </a:rPr>
              <a:t>altre</a:t>
            </a:r>
            <a:r>
              <a:rPr lang="en-US" sz="2000" dirty="0">
                <a:solidFill>
                  <a:schemeClr val="tx1"/>
                </a:solidFill>
              </a:rPr>
              <a:t>, </a:t>
            </a:r>
            <a:r>
              <a:rPr lang="en-US" sz="2000" dirty="0" err="1">
                <a:solidFill>
                  <a:schemeClr val="tx1"/>
                </a:solidFill>
              </a:rPr>
              <a:t>nè</a:t>
            </a:r>
            <a:r>
              <a:rPr lang="en-US" sz="2000" dirty="0">
                <a:solidFill>
                  <a:schemeClr val="tx1"/>
                </a:solidFill>
              </a:rPr>
              <a:t> è </a:t>
            </a:r>
            <a:r>
              <a:rPr lang="en-US" sz="2000" dirty="0" err="1">
                <a:solidFill>
                  <a:schemeClr val="tx1"/>
                </a:solidFill>
              </a:rPr>
              <a:t>indifferente</a:t>
            </a:r>
            <a:r>
              <a:rPr lang="en-US" sz="2000" dirty="0">
                <a:solidFill>
                  <a:schemeClr val="tx1"/>
                </a:solidFill>
              </a:rPr>
              <a:t> ai </a:t>
            </a:r>
            <a:r>
              <a:rPr lang="en-US" sz="2000" dirty="0" err="1">
                <a:solidFill>
                  <a:schemeClr val="tx1"/>
                </a:solidFill>
              </a:rPr>
              <a:t>movimenti</a:t>
            </a:r>
            <a:r>
              <a:rPr lang="en-US" sz="2000" dirty="0">
                <a:solidFill>
                  <a:schemeClr val="tx1"/>
                </a:solidFill>
              </a:rPr>
              <a:t> (e ai </a:t>
            </a:r>
            <a:r>
              <a:rPr lang="en-US" sz="2000" dirty="0" err="1">
                <a:solidFill>
                  <a:schemeClr val="tx1"/>
                </a:solidFill>
              </a:rPr>
              <a:t>cambiamenti</a:t>
            </a:r>
            <a:r>
              <a:rPr lang="en-US" sz="2000" dirty="0">
                <a:solidFill>
                  <a:schemeClr val="tx1"/>
                </a:solidFill>
              </a:rPr>
              <a:t> di </a:t>
            </a:r>
            <a:r>
              <a:rPr lang="en-US" sz="2000" dirty="0" err="1">
                <a:solidFill>
                  <a:schemeClr val="tx1"/>
                </a:solidFill>
              </a:rPr>
              <a:t>stato</a:t>
            </a:r>
            <a:r>
              <a:rPr lang="en-US" sz="2000" dirty="0">
                <a:solidFill>
                  <a:schemeClr val="tx1"/>
                </a:solidFill>
              </a:rPr>
              <a:t>) </a:t>
            </a:r>
            <a:r>
              <a:rPr lang="en-US" sz="2000" dirty="0" err="1">
                <a:solidFill>
                  <a:schemeClr val="tx1"/>
                </a:solidFill>
              </a:rPr>
              <a:t>dell’acqua</a:t>
            </a:r>
            <a:r>
              <a:rPr lang="en-US" sz="2000" dirty="0">
                <a:solidFill>
                  <a:schemeClr val="tx1"/>
                </a:solidFill>
              </a:rPr>
              <a:t> </a:t>
            </a:r>
            <a:r>
              <a:rPr lang="en-US" sz="2000" dirty="0" err="1">
                <a:solidFill>
                  <a:schemeClr val="tx1"/>
                </a:solidFill>
              </a:rPr>
              <a:t>dentro</a:t>
            </a:r>
            <a:r>
              <a:rPr lang="en-US" sz="2000" dirty="0">
                <a:solidFill>
                  <a:schemeClr val="tx1"/>
                </a:solidFill>
              </a:rPr>
              <a:t> cui </a:t>
            </a:r>
            <a:r>
              <a:rPr lang="en-US" sz="2000" dirty="0" err="1">
                <a:solidFill>
                  <a:schemeClr val="tx1"/>
                </a:solidFill>
              </a:rPr>
              <a:t>si</a:t>
            </a:r>
            <a:r>
              <a:rPr lang="en-US" sz="2000" dirty="0">
                <a:solidFill>
                  <a:schemeClr val="tx1"/>
                </a:solidFill>
              </a:rPr>
              <a:t> </a:t>
            </a:r>
            <a:r>
              <a:rPr lang="en-US" sz="2000" dirty="0" err="1">
                <a:solidFill>
                  <a:schemeClr val="tx1"/>
                </a:solidFill>
              </a:rPr>
              <a:t>muove</a:t>
            </a:r>
            <a:r>
              <a:rPr lang="en-US" sz="2000" dirty="0">
                <a:solidFill>
                  <a:schemeClr val="tx1"/>
                </a:solidFill>
              </a:rPr>
              <a:t>…</a:t>
            </a:r>
          </a:p>
          <a:p>
            <a:pPr>
              <a:lnSpc>
                <a:spcPct val="90000"/>
              </a:lnSpc>
            </a:pPr>
            <a:r>
              <a:rPr lang="en-US" sz="2000" dirty="0">
                <a:solidFill>
                  <a:schemeClr val="tx1"/>
                </a:solidFill>
              </a:rPr>
              <a:t>I </a:t>
            </a:r>
            <a:r>
              <a:rPr lang="en-US" sz="2000" dirty="0" err="1">
                <a:solidFill>
                  <a:schemeClr val="tx1"/>
                </a:solidFill>
              </a:rPr>
              <a:t>suoi</a:t>
            </a:r>
            <a:r>
              <a:rPr lang="en-US" sz="2000" dirty="0">
                <a:solidFill>
                  <a:schemeClr val="tx1"/>
                </a:solidFill>
              </a:rPr>
              <a:t> confine non </a:t>
            </a:r>
            <a:r>
              <a:rPr lang="en-US" sz="2000" dirty="0" err="1">
                <a:solidFill>
                  <a:schemeClr val="tx1"/>
                </a:solidFill>
              </a:rPr>
              <a:t>sono</a:t>
            </a:r>
            <a:r>
              <a:rPr lang="en-US" sz="2000" dirty="0">
                <a:solidFill>
                  <a:schemeClr val="tx1"/>
                </a:solidFill>
              </a:rPr>
              <a:t> </a:t>
            </a:r>
            <a:r>
              <a:rPr lang="en-US" sz="2000" dirty="0" err="1">
                <a:solidFill>
                  <a:schemeClr val="tx1"/>
                </a:solidFill>
              </a:rPr>
              <a:t>statbili</a:t>
            </a:r>
            <a:r>
              <a:rPr lang="en-US" sz="2000" dirty="0">
                <a:solidFill>
                  <a:schemeClr val="tx1"/>
                </a:solidFill>
              </a:rPr>
              <a:t>, </a:t>
            </a:r>
            <a:r>
              <a:rPr lang="en-US" sz="2000" dirty="0" err="1">
                <a:solidFill>
                  <a:schemeClr val="tx1"/>
                </a:solidFill>
              </a:rPr>
              <a:t>sono</a:t>
            </a:r>
            <a:r>
              <a:rPr lang="en-US" sz="2000" dirty="0">
                <a:solidFill>
                  <a:schemeClr val="tx1"/>
                </a:solidFill>
              </a:rPr>
              <a:t> in continuo </a:t>
            </a:r>
            <a:r>
              <a:rPr lang="en-US" sz="2000" dirty="0" err="1">
                <a:solidFill>
                  <a:schemeClr val="tx1"/>
                </a:solidFill>
              </a:rPr>
              <a:t>divenire</a:t>
            </a:r>
            <a:endParaRPr lang="en-US" sz="2000" dirty="0">
              <a:solidFill>
                <a:schemeClr val="tx1"/>
              </a:solidFill>
            </a:endParaRPr>
          </a:p>
          <a:p>
            <a:pPr>
              <a:lnSpc>
                <a:spcPct val="90000"/>
              </a:lnSpc>
            </a:pPr>
            <a:r>
              <a:rPr lang="en-US" sz="2000" dirty="0" err="1">
                <a:solidFill>
                  <a:schemeClr val="tx1"/>
                </a:solidFill>
              </a:rPr>
              <a:t>Così</a:t>
            </a:r>
            <a:r>
              <a:rPr lang="en-US" sz="2000" dirty="0">
                <a:solidFill>
                  <a:schemeClr val="tx1"/>
                </a:solidFill>
              </a:rPr>
              <a:t> </a:t>
            </a:r>
            <a:r>
              <a:rPr lang="en-US" sz="2000" dirty="0" err="1">
                <a:solidFill>
                  <a:schemeClr val="tx1"/>
                </a:solidFill>
              </a:rPr>
              <a:t>dobbiamo</a:t>
            </a:r>
            <a:r>
              <a:rPr lang="en-US" sz="2000" dirty="0">
                <a:solidFill>
                  <a:schemeClr val="tx1"/>
                </a:solidFill>
              </a:rPr>
              <a:t> </a:t>
            </a:r>
            <a:r>
              <a:rPr lang="en-US" sz="2000" dirty="0" err="1">
                <a:solidFill>
                  <a:schemeClr val="tx1"/>
                </a:solidFill>
              </a:rPr>
              <a:t>immaginare</a:t>
            </a:r>
            <a:r>
              <a:rPr lang="en-US" sz="2000" dirty="0">
                <a:solidFill>
                  <a:schemeClr val="tx1"/>
                </a:solidFill>
              </a:rPr>
              <a:t> il Gruppo </a:t>
            </a:r>
            <a:r>
              <a:rPr lang="en-US" sz="2000" dirty="0" err="1">
                <a:solidFill>
                  <a:schemeClr val="tx1"/>
                </a:solidFill>
              </a:rPr>
              <a:t>dei</a:t>
            </a:r>
            <a:r>
              <a:rPr lang="en-US" sz="2000" dirty="0">
                <a:solidFill>
                  <a:schemeClr val="tx1"/>
                </a:solidFill>
              </a:rPr>
              <a:t> </a:t>
            </a:r>
            <a:r>
              <a:rPr lang="en-US" sz="2000" dirty="0" err="1">
                <a:solidFill>
                  <a:schemeClr val="tx1"/>
                </a:solidFill>
              </a:rPr>
              <a:t>seguaci</a:t>
            </a:r>
            <a:r>
              <a:rPr lang="en-US" sz="2000" dirty="0">
                <a:solidFill>
                  <a:schemeClr val="tx1"/>
                </a:solidFill>
              </a:rPr>
              <a:t>…</a:t>
            </a:r>
          </a:p>
          <a:p>
            <a:pPr>
              <a:lnSpc>
                <a:spcPct val="90000"/>
              </a:lnSpc>
            </a:pPr>
            <a:endParaRPr lang="en-US" sz="2000" dirty="0">
              <a:solidFill>
                <a:schemeClr val="tx1"/>
              </a:solidFill>
            </a:endParaRPr>
          </a:p>
          <a:p>
            <a:pPr>
              <a:lnSpc>
                <a:spcPct val="90000"/>
              </a:lnSpc>
            </a:pPr>
            <a:r>
              <a:rPr lang="en-US" sz="2000" dirty="0">
                <a:solidFill>
                  <a:schemeClr val="tx1"/>
                </a:solidFill>
              </a:rPr>
              <a:t>…ma… </a:t>
            </a:r>
            <a:r>
              <a:rPr lang="en-US" sz="2000" dirty="0" err="1">
                <a:solidFill>
                  <a:schemeClr val="tx1"/>
                </a:solidFill>
              </a:rPr>
              <a:t>dobbiamo</a:t>
            </a:r>
            <a:r>
              <a:rPr lang="en-US" sz="2000" dirty="0">
                <a:solidFill>
                  <a:schemeClr val="tx1"/>
                </a:solidFill>
              </a:rPr>
              <a:t> </a:t>
            </a:r>
            <a:r>
              <a:rPr lang="en-US" sz="2000" dirty="0" err="1">
                <a:solidFill>
                  <a:schemeClr val="tx1"/>
                </a:solidFill>
              </a:rPr>
              <a:t>essere</a:t>
            </a:r>
            <a:r>
              <a:rPr lang="en-US" sz="2000" dirty="0">
                <a:solidFill>
                  <a:schemeClr val="tx1"/>
                </a:solidFill>
              </a:rPr>
              <a:t> </a:t>
            </a:r>
            <a:r>
              <a:rPr lang="en-US" sz="2000" dirty="0" err="1">
                <a:solidFill>
                  <a:schemeClr val="tx1"/>
                </a:solidFill>
              </a:rPr>
              <a:t>consapevoli</a:t>
            </a:r>
            <a:r>
              <a:rPr lang="en-US" sz="2000" dirty="0">
                <a:solidFill>
                  <a:schemeClr val="tx1"/>
                </a:solidFill>
              </a:rPr>
              <a:t> </a:t>
            </a:r>
            <a:r>
              <a:rPr lang="en-US" sz="2000" dirty="0" err="1">
                <a:solidFill>
                  <a:schemeClr val="tx1"/>
                </a:solidFill>
              </a:rPr>
              <a:t>che</a:t>
            </a:r>
            <a:r>
              <a:rPr lang="en-US" sz="2000" dirty="0">
                <a:solidFill>
                  <a:schemeClr val="tx1"/>
                </a:solidFill>
              </a:rPr>
              <a:t> Luca</a:t>
            </a:r>
          </a:p>
        </p:txBody>
      </p:sp>
    </p:spTree>
    <p:extLst>
      <p:ext uri="{BB962C8B-B14F-4D97-AF65-F5344CB8AC3E}">
        <p14:creationId xmlns:p14="http://schemas.microsoft.com/office/powerpoint/2010/main" val="1213111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p:txBody>
          <a:bodyPr>
            <a:normAutofit/>
          </a:bodyPr>
          <a:lstStyle/>
          <a:p>
            <a:endParaRPr lang="it-IT" sz="2500" dirty="0"/>
          </a:p>
        </p:txBody>
      </p:sp>
      <p:sp>
        <p:nvSpPr>
          <p:cNvPr id="3" name="Segnaposto contenuto 2">
            <a:extLst>
              <a:ext uri="{FF2B5EF4-FFF2-40B4-BE49-F238E27FC236}">
                <a16:creationId xmlns:a16="http://schemas.microsoft.com/office/drawing/2014/main" id="{E824663C-9F93-13CC-84E1-88E387117DB2}"/>
              </a:ext>
            </a:extLst>
          </p:cNvPr>
          <p:cNvSpPr>
            <a:spLocks noGrp="1"/>
          </p:cNvSpPr>
          <p:nvPr>
            <p:ph idx="1"/>
          </p:nvPr>
        </p:nvSpPr>
        <p:spPr/>
        <p:txBody>
          <a:bodyPr/>
          <a:lstStyle/>
          <a:p>
            <a:endParaRPr lang="it-IT" dirty="0"/>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p:txBody>
          <a:bodyPr>
            <a:normAutofit/>
          </a:bodyPr>
          <a:lstStyle/>
          <a:p>
            <a:endParaRPr lang="it-IT" sz="2400" dirty="0">
              <a:solidFill>
                <a:schemeClr val="tx1"/>
              </a:solidFill>
            </a:endParaRPr>
          </a:p>
          <a:p>
            <a:endParaRPr lang="it-IT" sz="2400" dirty="0">
              <a:solidFill>
                <a:schemeClr val="tx1"/>
              </a:solidFill>
            </a:endParaRPr>
          </a:p>
          <a:p>
            <a:r>
              <a:rPr lang="it-IT" sz="2400" dirty="0">
                <a:solidFill>
                  <a:schemeClr val="tx1"/>
                </a:solidFill>
              </a:rPr>
              <a:t>...che Luca ci racconta le cose come se fossero così…</a:t>
            </a:r>
          </a:p>
        </p:txBody>
      </p:sp>
      <p:sp>
        <p:nvSpPr>
          <p:cNvPr id="5" name="Ovale 4">
            <a:extLst>
              <a:ext uri="{FF2B5EF4-FFF2-40B4-BE49-F238E27FC236}">
                <a16:creationId xmlns:a16="http://schemas.microsoft.com/office/drawing/2014/main" id="{6886E8D6-57DB-4D16-82D3-E649FF8CE174}"/>
              </a:ext>
            </a:extLst>
          </p:cNvPr>
          <p:cNvSpPr/>
          <p:nvPr/>
        </p:nvSpPr>
        <p:spPr>
          <a:xfrm>
            <a:off x="1754155" y="1268963"/>
            <a:ext cx="5346441" cy="3946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2649894" y="3116424"/>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3666931" y="1772816"/>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2957804" y="3429000"/>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Tree>
    <p:extLst>
      <p:ext uri="{BB962C8B-B14F-4D97-AF65-F5344CB8AC3E}">
        <p14:creationId xmlns:p14="http://schemas.microsoft.com/office/powerpoint/2010/main" val="50135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sp>
        <p:nvSpPr>
          <p:cNvPr id="3" name="CasellaDiTesto 2"/>
          <p:cNvSpPr txBox="1"/>
          <p:nvPr/>
        </p:nvSpPr>
        <p:spPr>
          <a:xfrm>
            <a:off x="5649686" y="1308620"/>
            <a:ext cx="6542314" cy="3539430"/>
          </a:xfrm>
          <a:prstGeom prst="rect">
            <a:avLst/>
          </a:prstGeom>
          <a:solidFill>
            <a:srgbClr val="FFC000"/>
          </a:solidFill>
        </p:spPr>
        <p:txBody>
          <a:bodyPr wrap="square" rtlCol="0">
            <a:spAutoFit/>
          </a:bodyPr>
          <a:lstStyle/>
          <a:p>
            <a:pPr marL="571500" indent="-571500">
              <a:buFont typeface="Arial" panose="020B0604020202020204" pitchFamily="34" charset="0"/>
              <a:buChar char="•"/>
            </a:pPr>
            <a:r>
              <a:rPr lang="it-IT" sz="2800" dirty="0">
                <a:solidFill>
                  <a:prstClr val="black"/>
                </a:solidFill>
              </a:rPr>
              <a:t>Ci sono tensioni nella prima comunità?</a:t>
            </a:r>
          </a:p>
          <a:p>
            <a:pPr marL="571500" indent="-571500">
              <a:buFont typeface="Arial" panose="020B0604020202020204" pitchFamily="34" charset="0"/>
              <a:buChar char="•"/>
            </a:pPr>
            <a:r>
              <a:rPr lang="it-IT" sz="2800" dirty="0">
                <a:solidFill>
                  <a:prstClr val="black"/>
                </a:solidFill>
              </a:rPr>
              <a:t>Chi sono gli Ebrei e gli Ellenisti?</a:t>
            </a:r>
          </a:p>
          <a:p>
            <a:pPr marL="571500" indent="-571500">
              <a:buFont typeface="Arial" panose="020B0604020202020204" pitchFamily="34" charset="0"/>
              <a:buChar char="•"/>
            </a:pPr>
            <a:endParaRPr lang="it-IT" sz="2800" dirty="0">
              <a:solidFill>
                <a:prstClr val="black"/>
              </a:solidFill>
            </a:endParaRPr>
          </a:p>
          <a:p>
            <a:pPr marL="571500" indent="-571500">
              <a:buFont typeface="Arial" panose="020B0604020202020204" pitchFamily="34" charset="0"/>
              <a:buChar char="•"/>
            </a:pPr>
            <a:r>
              <a:rPr lang="it-IT" sz="2800" dirty="0">
                <a:solidFill>
                  <a:prstClr val="black"/>
                </a:solidFill>
              </a:rPr>
              <a:t>Un’altra storia della prima comunità? </a:t>
            </a:r>
          </a:p>
          <a:p>
            <a:pPr marL="571500" indent="-571500">
              <a:buFont typeface="Arial" panose="020B0604020202020204" pitchFamily="34" charset="0"/>
              <a:buChar char="•"/>
            </a:pPr>
            <a:r>
              <a:rPr lang="it-IT" sz="2800" dirty="0">
                <a:solidFill>
                  <a:prstClr val="black"/>
                </a:solidFill>
              </a:rPr>
              <a:t>Prima comunità o prime comunità?</a:t>
            </a:r>
          </a:p>
        </p:txBody>
      </p:sp>
      <p:sp>
        <p:nvSpPr>
          <p:cNvPr id="7" name="Titolo 6"/>
          <p:cNvSpPr>
            <a:spLocks noGrp="1"/>
          </p:cNvSpPr>
          <p:nvPr>
            <p:ph type="title"/>
          </p:nvPr>
        </p:nvSpPr>
        <p:spPr>
          <a:xfrm>
            <a:off x="4343400" y="169238"/>
            <a:ext cx="7548307" cy="1110922"/>
          </a:xfrm>
          <a:solidFill>
            <a:srgbClr val="FFC000"/>
          </a:solidFill>
        </p:spPr>
        <p:txBody>
          <a:bodyPr>
            <a:normAutofit/>
          </a:bodyPr>
          <a:lstStyle/>
          <a:p>
            <a:r>
              <a:rPr lang="it-IT" dirty="0"/>
              <a:t>La complessa realtà dei seguaci di Gesù a Gerusalemme</a:t>
            </a:r>
          </a:p>
        </p:txBody>
      </p:sp>
      <p:pic>
        <p:nvPicPr>
          <p:cNvPr id="2" name="Immagine 1"/>
          <p:cNvPicPr>
            <a:picLocks noChangeAspect="1"/>
          </p:cNvPicPr>
          <p:nvPr/>
        </p:nvPicPr>
        <p:blipFill>
          <a:blip r:embed="rId2"/>
          <a:stretch>
            <a:fillRect/>
          </a:stretch>
        </p:blipFill>
        <p:spPr>
          <a:xfrm>
            <a:off x="1430888" y="1462461"/>
            <a:ext cx="4218798" cy="5102794"/>
          </a:xfrm>
          <a:prstGeom prst="rect">
            <a:avLst/>
          </a:prstGeom>
        </p:spPr>
      </p:pic>
    </p:spTree>
    <p:extLst>
      <p:ext uri="{BB962C8B-B14F-4D97-AF65-F5344CB8AC3E}">
        <p14:creationId xmlns:p14="http://schemas.microsoft.com/office/powerpoint/2010/main" val="3284655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lnSpcReduction="10000"/>
          </a:bodyPr>
          <a:lstStyle/>
          <a:p>
            <a:pPr marL="0" indent="0" eaLnBrk="1" hangingPunct="1">
              <a:lnSpc>
                <a:spcPct val="100000"/>
              </a:lnSpc>
              <a:buFont typeface="Wingdings" panose="05000000000000000000" pitchFamily="2" charset="2"/>
              <a:buNone/>
            </a:pPr>
            <a:r>
              <a:rPr lang="it-IT" altLang="it-IT" dirty="0"/>
              <a:t>In quei giorni, aumentando il numero dei discepoli, quelli di lingua greca mormorarono contro quelli di lingua ebraica perché, nell’assistenza quotidiana, venivano trascurate le loro vedove. Allora i Dodici convocarono il gruppo dei discepoli e dissero: «Non è giusto che noi lasciamo da parte la parola di Dio per servire alle mense. Dunque, fratelli, cercate fra voi sette uomini di buona reputazione, pieni di Spirito e di sapienza, ai quali affideremo questo incarico. Noi, invece, ci dedicheremo alla preghiera e al servizio della Parola». Piacque questa proposta a tutto il gruppo e scelsero Stefano, uomo pieno di fede e di Spirito Santo, Filippo, </a:t>
            </a:r>
            <a:r>
              <a:rPr lang="it-IT" altLang="it-IT" dirty="0" err="1"/>
              <a:t>Pròcoro</a:t>
            </a:r>
            <a:r>
              <a:rPr lang="it-IT" altLang="it-IT" dirty="0"/>
              <a:t>, </a:t>
            </a:r>
            <a:r>
              <a:rPr lang="it-IT" altLang="it-IT" dirty="0" err="1"/>
              <a:t>Nicànore</a:t>
            </a:r>
            <a:r>
              <a:rPr lang="it-IT" altLang="it-IT" dirty="0"/>
              <a:t>, Timone, </a:t>
            </a:r>
            <a:r>
              <a:rPr lang="it-IT" altLang="it-IT" dirty="0" err="1"/>
              <a:t>Parmenàs</a:t>
            </a:r>
            <a:r>
              <a:rPr lang="it-IT" altLang="it-IT" dirty="0"/>
              <a:t> e Nicola, un </a:t>
            </a:r>
            <a:r>
              <a:rPr lang="it-IT" altLang="it-IT" dirty="0" err="1"/>
              <a:t>prosèlito</a:t>
            </a:r>
            <a:r>
              <a:rPr lang="it-IT" altLang="it-IT" dirty="0"/>
              <a:t> di </a:t>
            </a:r>
            <a:r>
              <a:rPr lang="it-IT" altLang="it-IT" dirty="0" err="1"/>
              <a:t>Antiòchia</a:t>
            </a:r>
            <a:r>
              <a:rPr lang="it-IT" altLang="it-IT" dirty="0"/>
              <a:t>. Li presentarono agli apostoli e, dopo aver pregato, imposero loro le mani.</a:t>
            </a:r>
            <a:r>
              <a:rPr lang="it-IT" altLang="it-IT" sz="1800" dirty="0"/>
              <a:t> </a:t>
            </a:r>
          </a:p>
          <a:p>
            <a:pPr marL="0" indent="0" eaLnBrk="1" hangingPunct="1">
              <a:lnSpc>
                <a:spcPct val="100000"/>
              </a:lnSpc>
              <a:buFont typeface="Wingdings" panose="05000000000000000000" pitchFamily="2" charset="2"/>
              <a:buNone/>
            </a:pPr>
            <a:endParaRPr lang="it-IT" altLang="it-IT" sz="1800" dirty="0"/>
          </a:p>
          <a:p>
            <a:pPr marL="0" indent="0" eaLnBrk="1" hangingPunct="1">
              <a:lnSpc>
                <a:spcPct val="100000"/>
              </a:lnSpc>
              <a:buFont typeface="Wingdings" panose="05000000000000000000" pitchFamily="2" charset="2"/>
              <a:buNone/>
            </a:pPr>
            <a:r>
              <a:rPr lang="it-IT" altLang="it-IT" sz="2400" dirty="0">
                <a:latin typeface="Times New Roman" panose="02020603050405020304" pitchFamily="18" charset="0"/>
                <a:cs typeface="Times New Roman" panose="02020603050405020304" pitchFamily="18" charset="0"/>
              </a:rPr>
              <a:t>ΕΝ ΔΕ ΤΑΙΣ ΗΜΕΡΑΙΣ τα</a:t>
            </a:r>
            <a:r>
              <a:rPr lang="it-IT" altLang="it-IT" sz="2400" dirty="0" err="1">
                <a:latin typeface="Times New Roman" panose="02020603050405020304" pitchFamily="18" charset="0"/>
                <a:cs typeface="Times New Roman" panose="02020603050405020304" pitchFamily="18" charset="0"/>
              </a:rPr>
              <a:t>ύτ</a:t>
            </a:r>
            <a:r>
              <a:rPr lang="it-IT" altLang="it-IT" sz="2400" dirty="0">
                <a:latin typeface="Times New Roman" panose="02020603050405020304" pitchFamily="18" charset="0"/>
                <a:cs typeface="Times New Roman" panose="02020603050405020304" pitchFamily="18" charset="0"/>
              </a:rPr>
              <a:t>αις πληθυνόντων τῶν μαθητῶν ἐγένετο </a:t>
            </a:r>
            <a:r>
              <a:rPr lang="it-IT" altLang="it-IT" sz="2400" u="sng" dirty="0">
                <a:latin typeface="Times New Roman" panose="02020603050405020304" pitchFamily="18" charset="0"/>
                <a:cs typeface="Times New Roman" panose="02020603050405020304" pitchFamily="18" charset="0"/>
              </a:rPr>
              <a:t>γογγυσμὸς τῶν Ἑλληνιστῶν πρὸς τοὺς Ἐβραίους</a:t>
            </a:r>
            <a:r>
              <a:rPr lang="it-IT" altLang="it-IT" sz="2400" dirty="0">
                <a:latin typeface="Times New Roman" panose="02020603050405020304" pitchFamily="18" charset="0"/>
                <a:cs typeface="Times New Roman" panose="02020603050405020304" pitchFamily="18" charset="0"/>
              </a:rPr>
              <a:t> ὅτι παρεθεωροῦντο ἐν τῇ διακονίᾳ τῇ καθημερινῇ αἱ χῆραι αὐτῶν. π</a:t>
            </a:r>
            <a:r>
              <a:rPr lang="it-IT" altLang="it-IT" sz="2400" dirty="0" err="1">
                <a:latin typeface="Times New Roman" panose="02020603050405020304" pitchFamily="18" charset="0"/>
                <a:cs typeface="Times New Roman" panose="02020603050405020304" pitchFamily="18" charset="0"/>
              </a:rPr>
              <a:t>ροσκ</a:t>
            </a:r>
            <a:r>
              <a:rPr lang="it-IT" altLang="it-IT" sz="2400" dirty="0">
                <a:latin typeface="Times New Roman" panose="02020603050405020304" pitchFamily="18" charset="0"/>
                <a:cs typeface="Times New Roman" panose="02020603050405020304" pitchFamily="18" charset="0"/>
              </a:rPr>
              <a:t>αλεσάμενοι δὲ οἱ δώδεκα τὸ πλῆθος τῶν μαθητῶν εἶπαν Οὐκ ἀρεστόν ἐστιν ἡμᾶς καταλείψαντας τὸν λόγον τοῦ θεοῦ διακονεῖν τραπέζαις:  ἐπισκέψασθε δέ, ἀδελφοί, ἄνδρας ἐξ ὑμῶν μαρτυρουμένους ἑπτὰ πλήρεις πνεύματος καὶ σοφίας, οὓς καταστήσομεν ἐπὶ τῆς χρείας ταύτης: ἡμεῖς δὲ τῇ προσευχῇ καὶ τῇ διακονίᾳ τοῦ λόγου προσκαρτερήσομεν. καὶ </a:t>
            </a:r>
            <a:r>
              <a:rPr lang="it-IT" altLang="it-IT" sz="2400" dirty="0" err="1">
                <a:latin typeface="Times New Roman" panose="02020603050405020304" pitchFamily="18" charset="0"/>
                <a:cs typeface="Times New Roman" panose="02020603050405020304" pitchFamily="18" charset="0"/>
              </a:rPr>
              <a:t>ἤρεσεν</a:t>
            </a:r>
            <a:r>
              <a:rPr lang="it-IT" altLang="it-IT" sz="2400" dirty="0">
                <a:latin typeface="Times New Roman" panose="02020603050405020304" pitchFamily="18" charset="0"/>
                <a:cs typeface="Times New Roman" panose="02020603050405020304" pitchFamily="18" charset="0"/>
              </a:rPr>
              <a:t> ὁ </a:t>
            </a:r>
            <a:r>
              <a:rPr lang="it-IT" altLang="it-IT" sz="2400" dirty="0" err="1">
                <a:latin typeface="Times New Roman" panose="02020603050405020304" pitchFamily="18" charset="0"/>
                <a:cs typeface="Times New Roman" panose="02020603050405020304" pitchFamily="18" charset="0"/>
              </a:rPr>
              <a:t>λόγος</a:t>
            </a:r>
            <a:r>
              <a:rPr lang="it-IT" altLang="it-IT" sz="2400" dirty="0">
                <a:latin typeface="Times New Roman" panose="02020603050405020304" pitchFamily="18" charset="0"/>
                <a:cs typeface="Times New Roman" panose="02020603050405020304" pitchFamily="18" charset="0"/>
              </a:rPr>
              <a:t> </a:t>
            </a:r>
            <a:r>
              <a:rPr lang="it-IT" altLang="it-IT" sz="2400" dirty="0" err="1">
                <a:latin typeface="Times New Roman" panose="02020603050405020304" pitchFamily="18" charset="0"/>
                <a:cs typeface="Times New Roman" panose="02020603050405020304" pitchFamily="18" charset="0"/>
              </a:rPr>
              <a:t>ἐνώ</a:t>
            </a:r>
            <a:r>
              <a:rPr lang="it-IT" altLang="it-IT" sz="2400" dirty="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τῶν ἀποστόλων,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a:t>Atti 6, 1-6: Ebrei ed Ellenisti</a:t>
            </a:r>
          </a:p>
        </p:txBody>
      </p:sp>
    </p:spTree>
    <p:extLst>
      <p:ext uri="{BB962C8B-B14F-4D97-AF65-F5344CB8AC3E}">
        <p14:creationId xmlns:p14="http://schemas.microsoft.com/office/powerpoint/2010/main" val="3299469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lnSpcReduction="10000"/>
          </a:bodyPr>
          <a:lstStyle/>
          <a:p>
            <a:pPr marL="0" indent="0" eaLnBrk="1" hangingPunct="1">
              <a:lnSpc>
                <a:spcPct val="100000"/>
              </a:lnSpc>
              <a:buFont typeface="Wingdings" panose="05000000000000000000" pitchFamily="2" charset="2"/>
              <a:buNone/>
            </a:pPr>
            <a:r>
              <a:rPr lang="it-IT" altLang="it-IT" dirty="0"/>
              <a:t>In quei giorni, </a:t>
            </a:r>
            <a:r>
              <a:rPr lang="it-IT" altLang="it-IT" u="sng" dirty="0"/>
              <a:t>aumentando il numero </a:t>
            </a:r>
            <a:r>
              <a:rPr lang="it-IT" altLang="it-IT" dirty="0"/>
              <a:t>dei </a:t>
            </a:r>
            <a:r>
              <a:rPr lang="it-IT" altLang="it-IT" dirty="0">
                <a:solidFill>
                  <a:srgbClr val="C00000"/>
                </a:solidFill>
              </a:rPr>
              <a:t>discepoli</a:t>
            </a:r>
            <a:r>
              <a:rPr lang="it-IT" altLang="it-IT" dirty="0"/>
              <a:t>, </a:t>
            </a:r>
            <a:r>
              <a:rPr lang="it-IT" altLang="it-IT" i="1" cap="small" dirty="0"/>
              <a:t>quelli di lingua greca </a:t>
            </a:r>
            <a:r>
              <a:rPr lang="it-IT" altLang="it-IT" i="1" dirty="0"/>
              <a:t>mormorarono contro </a:t>
            </a:r>
            <a:r>
              <a:rPr lang="it-IT" altLang="it-IT" i="1" cap="small" dirty="0"/>
              <a:t>quelli di lingua ebraica</a:t>
            </a:r>
            <a:r>
              <a:rPr lang="it-IT" altLang="it-IT" dirty="0"/>
              <a:t> </a:t>
            </a:r>
            <a:r>
              <a:rPr lang="it-IT" altLang="it-IT" i="1" dirty="0"/>
              <a:t>perché, nell’assistenza quotidiana, venivano trascurate le loro </a:t>
            </a:r>
            <a:r>
              <a:rPr lang="it-IT" altLang="it-IT" i="1" dirty="0">
                <a:solidFill>
                  <a:srgbClr val="C00000"/>
                </a:solidFill>
              </a:rPr>
              <a:t>vedove</a:t>
            </a:r>
            <a:r>
              <a:rPr lang="it-IT" altLang="it-IT" dirty="0"/>
              <a:t>. Allora i </a:t>
            </a:r>
            <a:r>
              <a:rPr lang="it-IT" altLang="it-IT" dirty="0">
                <a:solidFill>
                  <a:srgbClr val="C00000"/>
                </a:solidFill>
              </a:rPr>
              <a:t>Dodici</a:t>
            </a:r>
            <a:r>
              <a:rPr lang="it-IT" altLang="it-IT" dirty="0"/>
              <a:t> convocarono il gruppo dei </a:t>
            </a:r>
            <a:r>
              <a:rPr lang="it-IT" altLang="it-IT" dirty="0">
                <a:solidFill>
                  <a:srgbClr val="C00000"/>
                </a:solidFill>
              </a:rPr>
              <a:t>discepoli</a:t>
            </a:r>
            <a:r>
              <a:rPr lang="it-IT" altLang="it-IT" dirty="0"/>
              <a:t> e dissero: «Non è giusto che </a:t>
            </a:r>
            <a:r>
              <a:rPr lang="it-IT" altLang="it-IT" dirty="0">
                <a:solidFill>
                  <a:srgbClr val="C00000"/>
                </a:solidFill>
              </a:rPr>
              <a:t>noi</a:t>
            </a:r>
            <a:r>
              <a:rPr lang="it-IT" altLang="it-IT" dirty="0"/>
              <a:t> lasciamo da parte la parola di Dio per servire alle mense. Dunque, fratelli, cercate fra </a:t>
            </a:r>
            <a:r>
              <a:rPr lang="it-IT" altLang="it-IT" dirty="0">
                <a:solidFill>
                  <a:srgbClr val="C00000"/>
                </a:solidFill>
              </a:rPr>
              <a:t>voi</a:t>
            </a:r>
            <a:r>
              <a:rPr lang="it-IT" altLang="it-IT" dirty="0"/>
              <a:t> </a:t>
            </a:r>
            <a:r>
              <a:rPr lang="it-IT" altLang="it-IT" dirty="0">
                <a:solidFill>
                  <a:srgbClr val="C00000"/>
                </a:solidFill>
              </a:rPr>
              <a:t>sette uomini </a:t>
            </a:r>
            <a:r>
              <a:rPr lang="it-IT" altLang="it-IT" dirty="0"/>
              <a:t>di buona reputazione, pieni di Spirito e di sapienza, ai quali affideremo questo incarico. Noi, invece, ci dedicheremo alla preghiera e al servizio della Parola». Piacque questa proposta </a:t>
            </a:r>
            <a:r>
              <a:rPr lang="it-IT" altLang="it-IT" dirty="0">
                <a:solidFill>
                  <a:srgbClr val="C00000"/>
                </a:solidFill>
              </a:rPr>
              <a:t>a tutto il gruppo </a:t>
            </a:r>
            <a:r>
              <a:rPr lang="it-IT" altLang="it-IT" dirty="0"/>
              <a:t>e scelsero Stefano, uomo pieno di fede e di Spirito Santo, Filippo, </a:t>
            </a:r>
            <a:r>
              <a:rPr lang="it-IT" altLang="it-IT" dirty="0" err="1"/>
              <a:t>Pròcoro</a:t>
            </a:r>
            <a:r>
              <a:rPr lang="it-IT" altLang="it-IT" dirty="0"/>
              <a:t>, </a:t>
            </a:r>
            <a:r>
              <a:rPr lang="it-IT" altLang="it-IT" dirty="0" err="1"/>
              <a:t>Nicànore</a:t>
            </a:r>
            <a:r>
              <a:rPr lang="it-IT" altLang="it-IT" dirty="0"/>
              <a:t>, Timone, </a:t>
            </a:r>
            <a:r>
              <a:rPr lang="it-IT" altLang="it-IT" dirty="0" err="1"/>
              <a:t>Parmenàs</a:t>
            </a:r>
            <a:r>
              <a:rPr lang="it-IT" altLang="it-IT" dirty="0"/>
              <a:t> e Nicola, un </a:t>
            </a:r>
            <a:r>
              <a:rPr lang="it-IT" altLang="it-IT" dirty="0" err="1"/>
              <a:t>prosèlito</a:t>
            </a:r>
            <a:r>
              <a:rPr lang="it-IT" altLang="it-IT" dirty="0"/>
              <a:t> di </a:t>
            </a:r>
            <a:r>
              <a:rPr lang="it-IT" altLang="it-IT" dirty="0" err="1"/>
              <a:t>Antiòchia</a:t>
            </a:r>
            <a:r>
              <a:rPr lang="it-IT" altLang="it-IT" dirty="0"/>
              <a:t>. Li presentarono agli </a:t>
            </a:r>
            <a:r>
              <a:rPr lang="it-IT" altLang="it-IT" dirty="0">
                <a:solidFill>
                  <a:srgbClr val="C00000"/>
                </a:solidFill>
              </a:rPr>
              <a:t>apostoli</a:t>
            </a:r>
            <a:r>
              <a:rPr lang="it-IT" altLang="it-IT" dirty="0"/>
              <a:t> e, dopo aver pregato, imposero loro le mani.</a:t>
            </a:r>
            <a:r>
              <a:rPr lang="it-IT" altLang="it-IT" sz="1800" dirty="0"/>
              <a:t> </a:t>
            </a:r>
          </a:p>
          <a:p>
            <a:pPr marL="0" indent="0" eaLnBrk="1" hangingPunct="1">
              <a:lnSpc>
                <a:spcPct val="100000"/>
              </a:lnSpc>
              <a:buFont typeface="Wingdings" panose="05000000000000000000" pitchFamily="2" charset="2"/>
              <a:buNone/>
            </a:pPr>
            <a:endParaRPr lang="it-IT" altLang="it-IT" sz="1800" dirty="0"/>
          </a:p>
          <a:p>
            <a:pPr marL="0" indent="0" eaLnBrk="1" hangingPunct="1">
              <a:lnSpc>
                <a:spcPct val="100000"/>
              </a:lnSpc>
              <a:buFont typeface="Wingdings" panose="05000000000000000000" pitchFamily="2" charset="2"/>
              <a:buNone/>
            </a:pPr>
            <a:r>
              <a:rPr lang="it-IT" altLang="it-IT" sz="2400" dirty="0">
                <a:latin typeface="Times New Roman" panose="02020603050405020304" pitchFamily="18" charset="0"/>
                <a:cs typeface="Times New Roman" panose="02020603050405020304" pitchFamily="18" charset="0"/>
              </a:rPr>
              <a:t>ΕΝ ΔΕ ΤΑΙΣ ΗΜΕΡΑΙΣ τα</a:t>
            </a:r>
            <a:r>
              <a:rPr lang="it-IT" altLang="it-IT" sz="2400" dirty="0" err="1">
                <a:latin typeface="Times New Roman" panose="02020603050405020304" pitchFamily="18" charset="0"/>
                <a:cs typeface="Times New Roman" panose="02020603050405020304" pitchFamily="18" charset="0"/>
              </a:rPr>
              <a:t>ύτ</a:t>
            </a:r>
            <a:r>
              <a:rPr lang="it-IT" altLang="it-IT" sz="2400" dirty="0">
                <a:latin typeface="Times New Roman" panose="02020603050405020304" pitchFamily="18" charset="0"/>
                <a:cs typeface="Times New Roman" panose="02020603050405020304" pitchFamily="18" charset="0"/>
              </a:rPr>
              <a:t>αις </a:t>
            </a:r>
            <a:r>
              <a:rPr lang="it-IT" altLang="it-IT" sz="2400" u="sng" dirty="0">
                <a:solidFill>
                  <a:srgbClr val="C00000"/>
                </a:solidFill>
                <a:highlight>
                  <a:srgbClr val="FFFF00"/>
                </a:highlight>
                <a:latin typeface="Times New Roman" panose="02020603050405020304" pitchFamily="18" charset="0"/>
                <a:cs typeface="Times New Roman" panose="02020603050405020304" pitchFamily="18" charset="0"/>
              </a:rPr>
              <a:t>πληθυνόντων</a:t>
            </a:r>
            <a:r>
              <a:rPr lang="it-IT" altLang="it-IT" sz="2400" dirty="0">
                <a:solidFill>
                  <a:srgbClr val="C00000"/>
                </a:solidFill>
                <a:highlight>
                  <a:srgbClr val="FFFF00"/>
                </a:highlight>
                <a:latin typeface="Times New Roman" panose="02020603050405020304" pitchFamily="18" charset="0"/>
                <a:cs typeface="Times New Roman" panose="02020603050405020304" pitchFamily="18" charset="0"/>
              </a:rPr>
              <a:t> τῶν μαθητῶν </a:t>
            </a:r>
            <a:r>
              <a:rPr lang="it-IT" altLang="it-IT" sz="2400" dirty="0">
                <a:latin typeface="Times New Roman" panose="02020603050405020304" pitchFamily="18" charset="0"/>
                <a:cs typeface="Times New Roman" panose="02020603050405020304" pitchFamily="18" charset="0"/>
              </a:rPr>
              <a:t>ἐγένετο </a:t>
            </a:r>
            <a:r>
              <a:rPr lang="it-IT" altLang="it-IT" sz="2400" u="sng" dirty="0">
                <a:latin typeface="Times New Roman" panose="02020603050405020304" pitchFamily="18" charset="0"/>
                <a:cs typeface="Times New Roman" panose="02020603050405020304" pitchFamily="18" charset="0"/>
              </a:rPr>
              <a:t>γογγυσμὸς </a:t>
            </a:r>
            <a:r>
              <a:rPr lang="it-IT" altLang="it-IT" sz="2400" u="sng" dirty="0">
                <a:highlight>
                  <a:srgbClr val="00FF00"/>
                </a:highlight>
                <a:latin typeface="Times New Roman" panose="02020603050405020304" pitchFamily="18" charset="0"/>
                <a:cs typeface="Times New Roman" panose="02020603050405020304" pitchFamily="18" charset="0"/>
              </a:rPr>
              <a:t>τῶν Ἑλληνιστῶν </a:t>
            </a:r>
            <a:r>
              <a:rPr lang="it-IT" altLang="it-IT" sz="2400" u="sng" dirty="0">
                <a:highlight>
                  <a:srgbClr val="FF00FF"/>
                </a:highlight>
                <a:latin typeface="Times New Roman" panose="02020603050405020304" pitchFamily="18" charset="0"/>
                <a:cs typeface="Times New Roman" panose="02020603050405020304" pitchFamily="18" charset="0"/>
              </a:rPr>
              <a:t>πρὸς τοὺς Ἐβραίους</a:t>
            </a:r>
            <a:r>
              <a:rPr lang="it-IT" altLang="it-IT" sz="2400" dirty="0">
                <a:highlight>
                  <a:srgbClr val="FF00FF"/>
                </a:highlight>
                <a:latin typeface="Times New Roman" panose="02020603050405020304" pitchFamily="18" charset="0"/>
                <a:cs typeface="Times New Roman" panose="02020603050405020304" pitchFamily="18" charset="0"/>
              </a:rPr>
              <a:t> </a:t>
            </a:r>
            <a:r>
              <a:rPr lang="it-IT" altLang="it-IT" sz="2400" dirty="0">
                <a:latin typeface="Times New Roman" panose="02020603050405020304" pitchFamily="18" charset="0"/>
                <a:cs typeface="Times New Roman" panose="02020603050405020304" pitchFamily="18" charset="0"/>
              </a:rPr>
              <a:t>ὅτι παρεθεωροῦντο ἐν τῇ διακονίᾳ τῇ καθημερινῇ αἱ χῆραι αὐτῶν. π</a:t>
            </a:r>
            <a:r>
              <a:rPr lang="it-IT" altLang="it-IT" sz="2400" dirty="0" err="1">
                <a:latin typeface="Times New Roman" panose="02020603050405020304" pitchFamily="18" charset="0"/>
                <a:cs typeface="Times New Roman" panose="02020603050405020304" pitchFamily="18" charset="0"/>
              </a:rPr>
              <a:t>ροσκ</a:t>
            </a:r>
            <a:r>
              <a:rPr lang="it-IT" altLang="it-IT" sz="2400" dirty="0">
                <a:latin typeface="Times New Roman" panose="02020603050405020304" pitchFamily="18" charset="0"/>
                <a:cs typeface="Times New Roman" panose="02020603050405020304" pitchFamily="18" charset="0"/>
              </a:rPr>
              <a:t>αλεσάμενοι δὲ </a:t>
            </a:r>
            <a:r>
              <a:rPr lang="it-IT" altLang="it-IT" sz="2400" dirty="0">
                <a:highlight>
                  <a:srgbClr val="00FFFF"/>
                </a:highlight>
                <a:latin typeface="Times New Roman" panose="02020603050405020304" pitchFamily="18" charset="0"/>
                <a:cs typeface="Times New Roman" panose="02020603050405020304" pitchFamily="18" charset="0"/>
              </a:rPr>
              <a:t>οἱ δώδεκα </a:t>
            </a:r>
            <a:r>
              <a:rPr lang="it-IT" altLang="it-IT" sz="2400" dirty="0">
                <a:solidFill>
                  <a:srgbClr val="C00000"/>
                </a:solidFill>
                <a:highlight>
                  <a:srgbClr val="FFFF00"/>
                </a:highlight>
                <a:latin typeface="Times New Roman" panose="02020603050405020304" pitchFamily="18" charset="0"/>
                <a:cs typeface="Times New Roman" panose="02020603050405020304" pitchFamily="18" charset="0"/>
              </a:rPr>
              <a:t>τὸ πλῆθος τῶν μαθητῶν </a:t>
            </a:r>
            <a:r>
              <a:rPr lang="it-IT" altLang="it-IT" sz="2400" dirty="0">
                <a:latin typeface="Times New Roman" panose="02020603050405020304" pitchFamily="18" charset="0"/>
                <a:cs typeface="Times New Roman" panose="02020603050405020304" pitchFamily="18" charset="0"/>
              </a:rPr>
              <a:t>εἶπαν Οὐκ ἀρεστόν ἐστιν ἡμᾶς καταλείψαντας τὸν λόγον τοῦ θεοῦ διακονεῖν τραπέζαις:  ἐπισκέψασθε δέ, ἀδελφοί, ἄνδρας ἐξ ὑμῶν μαρτυρουμένους </a:t>
            </a:r>
            <a:r>
              <a:rPr lang="it-IT" altLang="it-IT" sz="2400" dirty="0">
                <a:solidFill>
                  <a:srgbClr val="C00000"/>
                </a:solidFill>
                <a:latin typeface="Times New Roman" panose="02020603050405020304" pitchFamily="18" charset="0"/>
                <a:cs typeface="Times New Roman" panose="02020603050405020304" pitchFamily="18" charset="0"/>
              </a:rPr>
              <a:t>ἑπτὰ</a:t>
            </a:r>
            <a:r>
              <a:rPr lang="it-IT" altLang="it-IT" sz="2400" dirty="0">
                <a:latin typeface="Times New Roman" panose="02020603050405020304" pitchFamily="18" charset="0"/>
                <a:cs typeface="Times New Roman" panose="02020603050405020304" pitchFamily="18" charset="0"/>
              </a:rPr>
              <a:t> πλήρεις πνεύματος καὶ σοφίας, οὓς καταστήσομεν ἐπὶ τῆς χρείας ταύτης: </a:t>
            </a:r>
            <a:r>
              <a:rPr lang="it-IT" altLang="it-IT" sz="2400" dirty="0">
                <a:solidFill>
                  <a:srgbClr val="C00000"/>
                </a:solidFill>
                <a:latin typeface="Times New Roman" panose="02020603050405020304" pitchFamily="18" charset="0"/>
                <a:cs typeface="Times New Roman" panose="02020603050405020304" pitchFamily="18" charset="0"/>
              </a:rPr>
              <a:t>ἡμεῖς</a:t>
            </a:r>
            <a:r>
              <a:rPr lang="it-IT" altLang="it-IT" sz="2400" dirty="0">
                <a:latin typeface="Times New Roman" panose="02020603050405020304" pitchFamily="18" charset="0"/>
                <a:cs typeface="Times New Roman" panose="02020603050405020304" pitchFamily="18" charset="0"/>
              </a:rPr>
              <a:t> δὲ τῇ προσευχῇ καὶ τῇ διακονίᾳ τοῦ λόγου προσκαρτερήσομεν. καὶ </a:t>
            </a:r>
            <a:r>
              <a:rPr lang="it-IT" altLang="it-IT" sz="2400" dirty="0" err="1">
                <a:latin typeface="Times New Roman" panose="02020603050405020304" pitchFamily="18" charset="0"/>
                <a:cs typeface="Times New Roman" panose="02020603050405020304" pitchFamily="18" charset="0"/>
              </a:rPr>
              <a:t>ἤρεσεν</a:t>
            </a:r>
            <a:r>
              <a:rPr lang="it-IT" altLang="it-IT" sz="2400" dirty="0">
                <a:latin typeface="Times New Roman" panose="02020603050405020304" pitchFamily="18" charset="0"/>
                <a:cs typeface="Times New Roman" panose="02020603050405020304" pitchFamily="18" charset="0"/>
              </a:rPr>
              <a:t> ὁ </a:t>
            </a:r>
            <a:r>
              <a:rPr lang="it-IT" altLang="it-IT" sz="2400" dirty="0" err="1">
                <a:latin typeface="Times New Roman" panose="02020603050405020304" pitchFamily="18" charset="0"/>
                <a:cs typeface="Times New Roman" panose="02020603050405020304" pitchFamily="18" charset="0"/>
              </a:rPr>
              <a:t>λόγος</a:t>
            </a:r>
            <a:r>
              <a:rPr lang="it-IT" altLang="it-IT" sz="2400" dirty="0">
                <a:latin typeface="Times New Roman" panose="02020603050405020304" pitchFamily="18" charset="0"/>
                <a:cs typeface="Times New Roman" panose="02020603050405020304" pitchFamily="18" charset="0"/>
              </a:rPr>
              <a:t> </a:t>
            </a:r>
            <a:r>
              <a:rPr lang="it-IT" altLang="it-IT" sz="2400" dirty="0" err="1">
                <a:latin typeface="Times New Roman" panose="02020603050405020304" pitchFamily="18" charset="0"/>
                <a:cs typeface="Times New Roman" panose="02020603050405020304" pitchFamily="18" charset="0"/>
              </a:rPr>
              <a:t>ἐνώ</a:t>
            </a:r>
            <a:r>
              <a:rPr lang="it-IT" altLang="it-IT" sz="2400" dirty="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a:t>
            </a:r>
            <a:r>
              <a:rPr lang="it-IT" altLang="it-IT" sz="2400" dirty="0">
                <a:solidFill>
                  <a:srgbClr val="C00000"/>
                </a:solidFill>
                <a:highlight>
                  <a:srgbClr val="C0C0C0"/>
                </a:highlight>
                <a:latin typeface="Times New Roman" panose="02020603050405020304" pitchFamily="18" charset="0"/>
                <a:cs typeface="Times New Roman" panose="02020603050405020304" pitchFamily="18" charset="0"/>
              </a:rPr>
              <a:t>τῶν ἀποστόλων</a:t>
            </a:r>
            <a:r>
              <a:rPr lang="it-IT" altLang="it-IT" sz="2400" dirty="0">
                <a:latin typeface="Times New Roman" panose="02020603050405020304" pitchFamily="18" charset="0"/>
                <a:cs typeface="Times New Roman" panose="02020603050405020304" pitchFamily="18" charset="0"/>
              </a:rPr>
              <a:t>,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1880316" y="0"/>
            <a:ext cx="8397026" cy="46166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dirty="0"/>
              <a:t>Quali e quanti gruppi sono presenti in questo racconto?</a:t>
            </a:r>
          </a:p>
        </p:txBody>
      </p:sp>
    </p:spTree>
    <p:extLst>
      <p:ext uri="{BB962C8B-B14F-4D97-AF65-F5344CB8AC3E}">
        <p14:creationId xmlns:p14="http://schemas.microsoft.com/office/powerpoint/2010/main" val="1283539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fontScale="90000"/>
          </a:bodyPr>
          <a:lstStyle/>
          <a:p>
            <a:r>
              <a:rPr lang="it-IT" dirty="0">
                <a:solidFill>
                  <a:srgbClr val="0070C0"/>
                </a:solidFill>
              </a:rPr>
              <a:t>Quali e quanti gruppi si celano dietro questo racconto?</a:t>
            </a:r>
            <a:endParaRPr lang="it-IT" i="1" dirty="0">
              <a:solidFill>
                <a:srgbClr val="0070C0"/>
              </a:solidFill>
            </a:endParaRPr>
          </a:p>
        </p:txBody>
      </p:sp>
      <p:sp>
        <p:nvSpPr>
          <p:cNvPr id="3" name="Segnaposto contenuto 2"/>
          <p:cNvSpPr>
            <a:spLocks noGrp="1"/>
          </p:cNvSpPr>
          <p:nvPr>
            <p:ph sz="half" idx="1"/>
          </p:nvPr>
        </p:nvSpPr>
        <p:spPr>
          <a:xfrm>
            <a:off x="1069848" y="1392702"/>
            <a:ext cx="10430986" cy="5092074"/>
          </a:xfrm>
          <a:ln w="38100">
            <a:solidFill>
              <a:srgbClr val="FFC000"/>
            </a:solidFill>
          </a:ln>
        </p:spPr>
        <p:txBody>
          <a:bodyPr>
            <a:noAutofit/>
          </a:bodyPr>
          <a:lstStyle/>
          <a:p>
            <a:pPr marL="0" indent="0">
              <a:buNone/>
            </a:pPr>
            <a:endParaRPr lang="it-IT" sz="2400" dirty="0"/>
          </a:p>
          <a:p>
            <a:pPr marL="0" indent="0">
              <a:buNone/>
            </a:pPr>
            <a:r>
              <a:rPr lang="it-IT" sz="2400" dirty="0">
                <a:latin typeface="Times New Roman" panose="02020603050405020304" pitchFamily="18" charset="0"/>
                <a:cs typeface="Times New Roman" panose="02020603050405020304" pitchFamily="18" charset="0"/>
              </a:rPr>
              <a:t>Paolo, </a:t>
            </a:r>
            <a:r>
              <a:rPr lang="it-IT" sz="2400" i="1" dirty="0">
                <a:latin typeface="Times New Roman" panose="02020603050405020304" pitchFamily="18" charset="0"/>
                <a:cs typeface="Times New Roman" panose="02020603050405020304" pitchFamily="18" charset="0"/>
              </a:rPr>
              <a:t>1Cor</a:t>
            </a:r>
            <a:r>
              <a:rPr lang="it-IT" sz="2400" dirty="0">
                <a:latin typeface="Times New Roman" panose="02020603050405020304" pitchFamily="18" charset="0"/>
                <a:cs typeface="Times New Roman" panose="02020603050405020304" pitchFamily="18" charset="0"/>
              </a:rPr>
              <a:t> 15,5-8</a:t>
            </a:r>
          </a:p>
          <a:p>
            <a:pPr marL="0" indent="0">
              <a:buNone/>
            </a:pPr>
            <a:r>
              <a:rPr lang="it-IT" sz="2400" dirty="0">
                <a:latin typeface="Times New Roman" panose="02020603050405020304" pitchFamily="18" charset="0"/>
                <a:cs typeface="Times New Roman" panose="02020603050405020304" pitchFamily="18" charset="0"/>
              </a:rPr>
              <a:t>…Apparve a Cefa e quindi ai Dodici. In seguito apparve a più di cinquecento fratelli in una sola volta: la maggior parte di essi vive ancora, mentre alcuni sono morti. Inoltre apparve a Giacomo, e quindi a tutti gli apostoli (</a:t>
            </a:r>
            <a:r>
              <a:rPr lang="el-GR" sz="2400" dirty="0">
                <a:latin typeface="Times New Roman" panose="02020603050405020304" pitchFamily="18" charset="0"/>
                <a:cs typeface="Times New Roman" panose="02020603050405020304" pitchFamily="18" charset="0"/>
              </a:rPr>
              <a:t>ἔπειτα ὤφθη Ἰακώβῳ, εἶτα τοῖς ἀποστόλοις πᾶσιν</a:t>
            </a:r>
            <a:r>
              <a:rPr lang="it-IT" sz="2400" dirty="0">
                <a:latin typeface="Times New Roman" panose="02020603050405020304" pitchFamily="18" charset="0"/>
                <a:cs typeface="Times New Roman" panose="02020603050405020304" pitchFamily="18" charset="0"/>
              </a:rPr>
              <a:t>).</a:t>
            </a:r>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r>
              <a:rPr lang="el-GR" sz="2400" dirty="0">
                <a:latin typeface="Times New Roman" panose="02020603050405020304" pitchFamily="18" charset="0"/>
                <a:cs typeface="Times New Roman" panose="02020603050405020304" pitchFamily="18" charset="0"/>
              </a:rPr>
              <a:t>παρέδωκα γὰρ ὑμῖν ἐν πρώτοις, ὃ καὶ παρέλαβον, ὅτι Χριστὸς ἀπέθανεν ὑπὲρ τῶν ἁμαρτιῶν ἡμῶν κατὰ τὰς γραφὰς 4καὶ ὅτι ἐτάφη καὶ ὅτι ἐγήγερται τῇ ἡμέρᾳ τῇ τρίτῃ κατὰ τὰς γραφὰς 5καὶ ὅτι ὤφθη </a:t>
            </a:r>
            <a:r>
              <a:rPr lang="el-GR" sz="2400" dirty="0">
                <a:highlight>
                  <a:srgbClr val="00FFFF"/>
                </a:highlight>
                <a:latin typeface="Times New Roman" panose="02020603050405020304" pitchFamily="18" charset="0"/>
                <a:cs typeface="Times New Roman" panose="02020603050405020304" pitchFamily="18" charset="0"/>
              </a:rPr>
              <a:t>Κηφᾷ εἶτα τοῖς δώδεκα</a:t>
            </a:r>
            <a:r>
              <a:rPr lang="el-GR" sz="2400" dirty="0">
                <a:latin typeface="Times New Roman" panose="02020603050405020304" pitchFamily="18" charset="0"/>
                <a:cs typeface="Times New Roman" panose="02020603050405020304" pitchFamily="18" charset="0"/>
              </a:rPr>
              <a:t>· </a:t>
            </a:r>
            <a:r>
              <a:rPr lang="el-GR" sz="2400" dirty="0">
                <a:highlight>
                  <a:srgbClr val="FF0000"/>
                </a:highlight>
                <a:latin typeface="Times New Roman" panose="02020603050405020304" pitchFamily="18" charset="0"/>
                <a:cs typeface="Times New Roman" panose="02020603050405020304" pitchFamily="18" charset="0"/>
              </a:rPr>
              <a:t>6</a:t>
            </a:r>
            <a:r>
              <a:rPr lang="it-IT" sz="2400" dirty="0">
                <a:highlight>
                  <a:srgbClr val="FF0000"/>
                </a:highlight>
                <a:latin typeface="Times New Roman" panose="02020603050405020304" pitchFamily="18" charset="0"/>
                <a:cs typeface="Times New Roman" panose="02020603050405020304" pitchFamily="18" charset="0"/>
              </a:rPr>
              <a:t> </a:t>
            </a:r>
            <a:r>
              <a:rPr lang="el-GR" sz="2400" dirty="0">
                <a:highlight>
                  <a:srgbClr val="FF0000"/>
                </a:highlight>
                <a:latin typeface="Times New Roman" panose="02020603050405020304" pitchFamily="18" charset="0"/>
                <a:cs typeface="Times New Roman" panose="02020603050405020304" pitchFamily="18" charset="0"/>
              </a:rPr>
              <a:t>ἔπειτα ὤφθη ἐπάνω πεντακοσίοις ἀδελφοῖς ἐφάπαξ</a:t>
            </a:r>
            <a:r>
              <a:rPr lang="el-GR" sz="2400" dirty="0">
                <a:latin typeface="Times New Roman" panose="02020603050405020304" pitchFamily="18" charset="0"/>
                <a:cs typeface="Times New Roman" panose="02020603050405020304" pitchFamily="18" charset="0"/>
              </a:rPr>
              <a:t>, ἐξ ὧν οἱ πλείονες μένουσιν ἕως ἄρτι, τινὲς δὲ ἐκοιμήθησαν· 7</a:t>
            </a:r>
            <a:r>
              <a:rPr lang="it-IT" sz="2400" dirty="0">
                <a:latin typeface="Times New Roman" panose="02020603050405020304" pitchFamily="18" charset="0"/>
                <a:cs typeface="Times New Roman" panose="02020603050405020304" pitchFamily="18" charset="0"/>
              </a:rPr>
              <a:t> </a:t>
            </a:r>
            <a:r>
              <a:rPr lang="el-GR" sz="2400" dirty="0">
                <a:highlight>
                  <a:srgbClr val="C0C0C0"/>
                </a:highlight>
                <a:latin typeface="Times New Roman" panose="02020603050405020304" pitchFamily="18" charset="0"/>
                <a:cs typeface="Times New Roman" panose="02020603050405020304" pitchFamily="18" charset="0"/>
              </a:rPr>
              <a:t>ἔπειτα ὤφθη Ἰακώβῳ εἶτα τοῖς ἀποστόλοις πᾶσιν</a:t>
            </a:r>
            <a:r>
              <a:rPr lang="el-GR" sz="2400" dirty="0">
                <a:latin typeface="Times New Roman" panose="02020603050405020304" pitchFamily="18" charset="0"/>
                <a:cs typeface="Times New Roman" panose="02020603050405020304" pitchFamily="18" charset="0"/>
              </a:rPr>
              <a:t>· 8</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ἔσχατον δὲ πάντων ὡσπερεὶ τῷ ἐκτρώματι ὤφθη κἀμοί.</a:t>
            </a: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7337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fontScale="90000"/>
          </a:bodyPr>
          <a:lstStyle/>
          <a:p>
            <a:r>
              <a:rPr lang="it-IT" dirty="0">
                <a:solidFill>
                  <a:srgbClr val="0070C0"/>
                </a:solidFill>
              </a:rPr>
              <a:t>Quali e quanti gruppi si celano dietro questo racconto?</a:t>
            </a:r>
            <a:endParaRPr lang="it-IT" i="1" dirty="0">
              <a:solidFill>
                <a:srgbClr val="0070C0"/>
              </a:solidFill>
            </a:endParaRP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r>
              <a:rPr lang="it-IT" sz="2800" dirty="0">
                <a:latin typeface="Times New Roman" panose="02020603050405020304" pitchFamily="18" charset="0"/>
                <a:cs typeface="Times New Roman" panose="02020603050405020304" pitchFamily="18" charset="0"/>
              </a:rPr>
              <a:t>Paolo (</a:t>
            </a:r>
            <a:r>
              <a:rPr lang="it-IT" sz="2800" i="1" dirty="0">
                <a:latin typeface="Times New Roman" panose="02020603050405020304" pitchFamily="18" charset="0"/>
                <a:cs typeface="Times New Roman" panose="02020603050405020304" pitchFamily="18" charset="0"/>
              </a:rPr>
              <a:t>1Cor 9,1</a:t>
            </a:r>
            <a:r>
              <a:rPr lang="it-IT" sz="2800" dirty="0">
                <a:latin typeface="Times New Roman" panose="02020603050405020304" pitchFamily="18" charset="0"/>
                <a:cs typeface="Times New Roman" panose="02020603050405020304" pitchFamily="18" charset="0"/>
              </a:rPr>
              <a:t>): </a:t>
            </a:r>
          </a:p>
          <a:p>
            <a:pPr marL="0" indent="0">
              <a:buNone/>
            </a:pPr>
            <a:r>
              <a:rPr lang="it-IT" sz="2800" dirty="0">
                <a:latin typeface="Times New Roman" panose="02020603050405020304" pitchFamily="18" charset="0"/>
                <a:cs typeface="Times New Roman" panose="02020603050405020304" pitchFamily="18" charset="0"/>
              </a:rPr>
              <a:t>Non sono forse libero, io? Non sono un apostolo? Non ho veduto Gesù, Signore nostro? E non siete voi la mia opera nel Signore? Anche se non sono apostolo per altri, almeno per voi lo sono; voi siete nel Signore il sigillo del mio apostolato</a:t>
            </a:r>
          </a:p>
          <a:p>
            <a:pPr marL="0" indent="0">
              <a:buNone/>
            </a:pPr>
            <a:endParaRPr lang="it-IT" sz="2800" dirty="0">
              <a:latin typeface="Times New Roman" panose="02020603050405020304" pitchFamily="18" charset="0"/>
              <a:cs typeface="Times New Roman" panose="02020603050405020304" pitchFamily="18" charset="0"/>
            </a:endParaRPr>
          </a:p>
          <a:p>
            <a:pPr marL="0" indent="0">
              <a:buNone/>
            </a:pPr>
            <a:r>
              <a:rPr lang="el-GR" sz="2800" dirty="0">
                <a:latin typeface="Times New Roman" panose="02020603050405020304" pitchFamily="18" charset="0"/>
                <a:cs typeface="Times New Roman" panose="02020603050405020304" pitchFamily="18" charset="0"/>
              </a:rPr>
              <a:t>1Οὐκ εἰμὶ ἐλεύθερος; οὐκ εἰμὶ ἀπόστολος; οὐχὶ Ἰησοῦν τὸν κύριον ἡμῶν ἑόρακα; οὐ τὸ ἔργον μου ὑμεῖς ἐστε ἐν κυρίῳ; 2</a:t>
            </a:r>
            <a:r>
              <a:rPr lang="it-IT"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εἰ ἄλλοις οὐκ εἰμὶ ἀπόστολος, ἀλλά γε ὑμῖν εἰμι· ἡ γὰρ σφραγίς μου τῆς ἀποστολῆς ὑμεῖς ἐστε ἐν κυρίῳ. </a:t>
            </a:r>
            <a:endParaRPr lang="it-IT" sz="2800" dirty="0">
              <a:latin typeface="Times New Roman" panose="02020603050405020304" pitchFamily="18" charset="0"/>
              <a:cs typeface="Times New Roman" panose="02020603050405020304" pitchFamily="18" charset="0"/>
            </a:endParaRPr>
          </a:p>
          <a:p>
            <a:pPr marL="0" indent="0">
              <a:buNone/>
            </a:pPr>
            <a:endParaRPr lang="it-IT" sz="2800" dirty="0">
              <a:latin typeface="Times New Roman" panose="02020603050405020304" pitchFamily="18" charset="0"/>
              <a:cs typeface="Times New Roman" panose="02020603050405020304" pitchFamily="18" charset="0"/>
            </a:endParaRPr>
          </a:p>
          <a:p>
            <a:pPr marL="0" indent="0">
              <a:buNone/>
            </a:pPr>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690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a:t>Problemi che emergono…</a:t>
            </a:r>
          </a:p>
        </p:txBody>
      </p:sp>
      <p:sp>
        <p:nvSpPr>
          <p:cNvPr id="3" name="Segnaposto contenuto 2"/>
          <p:cNvSpPr>
            <a:spLocks noGrp="1"/>
          </p:cNvSpPr>
          <p:nvPr>
            <p:ph sz="half" idx="1"/>
          </p:nvPr>
        </p:nvSpPr>
        <p:spPr>
          <a:solidFill>
            <a:srgbClr val="FFC000"/>
          </a:solidFill>
        </p:spPr>
        <p:txBody>
          <a:bodyPr/>
          <a:lstStyle/>
          <a:p>
            <a:pPr marL="0" indent="0">
              <a:buNone/>
            </a:pPr>
            <a:r>
              <a:rPr lang="it-IT" dirty="0"/>
              <a:t>… sul piano narrativo…</a:t>
            </a:r>
          </a:p>
          <a:p>
            <a:r>
              <a:rPr lang="it-IT" dirty="0"/>
              <a:t>Quale storicità è da attribuire al racconto? Criterio dell’imbarazzo</a:t>
            </a:r>
          </a:p>
          <a:p>
            <a:r>
              <a:rPr lang="it-IT" dirty="0"/>
              <a:t>Chi sono per Luca gli apostoli?</a:t>
            </a:r>
          </a:p>
          <a:p>
            <a:r>
              <a:rPr lang="it-IT" dirty="0"/>
              <a:t>Quale controllo ha Luca di ciò che narra?</a:t>
            </a:r>
          </a:p>
          <a:p>
            <a:r>
              <a:rPr lang="it-IT" dirty="0"/>
              <a:t>Quale rapporto ha questo brano con i capitoli precedenti e con quelli seguenti?</a:t>
            </a:r>
          </a:p>
        </p:txBody>
      </p:sp>
      <p:sp>
        <p:nvSpPr>
          <p:cNvPr id="5" name="Segnaposto contenuto 2"/>
          <p:cNvSpPr>
            <a:spLocks noGrp="1"/>
          </p:cNvSpPr>
          <p:nvPr>
            <p:ph sz="half" idx="1"/>
          </p:nvPr>
        </p:nvSpPr>
        <p:spPr>
          <a:xfrm>
            <a:off x="7522028" y="2133600"/>
            <a:ext cx="4669971" cy="3777622"/>
          </a:xfrm>
          <a:solidFill>
            <a:srgbClr val="FFC000"/>
          </a:solidFill>
        </p:spPr>
        <p:txBody>
          <a:bodyPr/>
          <a:lstStyle/>
          <a:p>
            <a:pPr marL="0" indent="0">
              <a:buNone/>
            </a:pPr>
            <a:r>
              <a:rPr lang="it-IT" dirty="0"/>
              <a:t>… e su quello storico…</a:t>
            </a:r>
          </a:p>
          <a:p>
            <a:r>
              <a:rPr lang="it-IT" dirty="0"/>
              <a:t>Quali sono i caratteri identitari dei sottogruppi?</a:t>
            </a:r>
          </a:p>
          <a:p>
            <a:r>
              <a:rPr lang="it-IT" dirty="0"/>
              <a:t>Quali sono le ragioni storiche dello scontro?</a:t>
            </a:r>
          </a:p>
          <a:p>
            <a:r>
              <a:rPr lang="it-IT" dirty="0"/>
              <a:t>Quale è il valore storico della decisione dei dodici?</a:t>
            </a:r>
          </a:p>
          <a:p>
            <a:r>
              <a:rPr lang="it-IT" dirty="0"/>
              <a:t>Quale rapporto ha la decisione dei dodici con l’arresto di Stefano?</a:t>
            </a:r>
          </a:p>
        </p:txBody>
      </p:sp>
    </p:spTree>
    <p:extLst>
      <p:ext uri="{BB962C8B-B14F-4D97-AF65-F5344CB8AC3E}">
        <p14:creationId xmlns:p14="http://schemas.microsoft.com/office/powerpoint/2010/main" val="3341381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981E3390-B04A-27EF-8E4A-A488CC7FFAD8}"/>
              </a:ext>
            </a:extLst>
          </p:cNvPr>
          <p:cNvSpPr>
            <a:spLocks noGrp="1"/>
          </p:cNvSpPr>
          <p:nvPr>
            <p:ph type="body" sz="half" idx="2"/>
          </p:nvPr>
        </p:nvSpPr>
        <p:spPr>
          <a:xfrm>
            <a:off x="8550275" y="2422525"/>
            <a:ext cx="3200400" cy="3292475"/>
          </a:xfrm>
        </p:spPr>
        <p:txBody>
          <a:bodyPr rtlCol="0"/>
          <a:lstStyle/>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p:txBody>
      </p:sp>
      <p:sp>
        <p:nvSpPr>
          <p:cNvPr id="7" name="Titolo 6">
            <a:extLst>
              <a:ext uri="{FF2B5EF4-FFF2-40B4-BE49-F238E27FC236}">
                <a16:creationId xmlns:a16="http://schemas.microsoft.com/office/drawing/2014/main" id="{F8316E96-CBF4-2DFD-5344-718A68A566D5}"/>
              </a:ext>
            </a:extLst>
          </p:cNvPr>
          <p:cNvSpPr>
            <a:spLocks noGrp="1"/>
          </p:cNvSpPr>
          <p:nvPr>
            <p:ph type="title"/>
          </p:nvPr>
        </p:nvSpPr>
        <p:spPr>
          <a:xfrm>
            <a:off x="8307388" y="702724"/>
            <a:ext cx="3884612" cy="5114925"/>
          </a:xfrm>
          <a:solidFill>
            <a:srgbClr val="FFC000"/>
          </a:solidFill>
        </p:spPr>
        <p:txBody>
          <a:bodyPr/>
          <a:lstStyle/>
          <a:p>
            <a:pPr eaLnBrk="1" fontAlgn="auto" hangingPunct="1">
              <a:spcAft>
                <a:spcPts val="0"/>
              </a:spcAft>
              <a:defRPr/>
            </a:pPr>
            <a:r>
              <a:rPr lang="it-IT" dirty="0"/>
              <a:t>Stefano</a:t>
            </a:r>
          </a:p>
        </p:txBody>
      </p:sp>
      <p:pic>
        <p:nvPicPr>
          <p:cNvPr id="7172" name="Immagine 1">
            <a:extLst>
              <a:ext uri="{FF2B5EF4-FFF2-40B4-BE49-F238E27FC236}">
                <a16:creationId xmlns:a16="http://schemas.microsoft.com/office/drawing/2014/main" id="{AAC5F23D-F241-25D3-28A2-85F3A00CFC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94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fontScale="92500" lnSpcReduction="10000"/>
          </a:bodyPr>
          <a:lstStyle/>
          <a:p>
            <a:pPr marL="0" indent="0" algn="just" eaLnBrk="1" hangingPunct="1">
              <a:lnSpc>
                <a:spcPct val="100000"/>
              </a:lnSpc>
              <a:buFont typeface="Wingdings" panose="05000000000000000000" pitchFamily="2" charset="2"/>
              <a:buNone/>
            </a:pPr>
            <a:r>
              <a:rPr lang="it-IT" altLang="it-IT" sz="1800" dirty="0"/>
              <a:t> Stefano intanto, pieno di grazia e di potenza, </a:t>
            </a:r>
            <a:r>
              <a:rPr lang="it-IT" altLang="it-IT" sz="1800" dirty="0">
                <a:solidFill>
                  <a:srgbClr val="FF0000"/>
                </a:solidFill>
              </a:rPr>
              <a:t>faceva grandi prodigi e segni tra il popolo</a:t>
            </a:r>
            <a:r>
              <a:rPr lang="it-IT" altLang="it-IT" sz="1800" dirty="0"/>
              <a:t>. </a:t>
            </a:r>
            <a:r>
              <a:rPr lang="it-IT" altLang="it-IT" sz="1800" dirty="0">
                <a:solidFill>
                  <a:srgbClr val="0070C0"/>
                </a:solidFill>
              </a:rPr>
              <a:t>Allora alcuni della sinagoga detta dei Liberti, dei Cirenei, degli Alessandrini e di quelli della </a:t>
            </a:r>
            <a:r>
              <a:rPr lang="it-IT" altLang="it-IT" sz="1800" dirty="0" err="1">
                <a:solidFill>
                  <a:srgbClr val="0070C0"/>
                </a:solidFill>
              </a:rPr>
              <a:t>Cilìcia</a:t>
            </a:r>
            <a:r>
              <a:rPr lang="it-IT" altLang="it-IT" sz="1800" dirty="0">
                <a:solidFill>
                  <a:srgbClr val="0070C0"/>
                </a:solidFill>
              </a:rPr>
              <a:t> e dell’Asia</a:t>
            </a:r>
            <a:r>
              <a:rPr lang="it-IT" altLang="it-IT" sz="1800" dirty="0"/>
              <a:t>, si alzarono a discutere con Stefano, ma non riuscivano a resistere alla sapienza e allo Spirito con cui egli parlava. Allora istigarono alcuni perché dicessero: «Lo abbiamo udito pronunciare parole blasfeme contro Mosè e contro Dio». E così sollevarono il popolo, gli anziani e gli scribi, gli piombarono addosso, lo catturarono e lo condussero davanti al sinedrio. </a:t>
            </a:r>
            <a:r>
              <a:rPr lang="it-IT" altLang="it-IT" sz="1800" dirty="0">
                <a:solidFill>
                  <a:srgbClr val="FF0000"/>
                </a:solidFill>
              </a:rPr>
              <a:t>Presentarono quindi falsi testimoni, che dissero: «Costui non fa che parlare contro questo luogo santo e contro la Legge</a:t>
            </a:r>
            <a:r>
              <a:rPr lang="it-IT" altLang="it-IT" sz="1800" dirty="0"/>
              <a:t>. </a:t>
            </a:r>
            <a:r>
              <a:rPr lang="it-IT" altLang="it-IT" sz="1800" dirty="0">
                <a:solidFill>
                  <a:srgbClr val="FF0000"/>
                </a:solidFill>
              </a:rPr>
              <a:t>Lo abbiamo infatti udito dichiarare che Gesù, questo Nazareno, distruggerà questo luogo e sovvertirà le usanze che Mosè ci ha tramandato</a:t>
            </a:r>
            <a:r>
              <a:rPr lang="it-IT" altLang="it-IT" sz="1800" dirty="0"/>
              <a:t>».</a:t>
            </a:r>
            <a:br>
              <a:rPr lang="it-IT" altLang="it-IT" sz="1800" b="1" dirty="0"/>
            </a:br>
            <a:endParaRPr lang="it-IT" altLang="it-IT" sz="1800" b="1" dirty="0"/>
          </a:p>
        </p:txBody>
      </p:sp>
      <p:sp>
        <p:nvSpPr>
          <p:cNvPr id="9219" name="Segnaposto contenuto 2"/>
          <p:cNvSpPr>
            <a:spLocks noGrp="1"/>
          </p:cNvSpPr>
          <p:nvPr>
            <p:ph sz="half" idx="1"/>
          </p:nvPr>
        </p:nvSpPr>
        <p:spPr>
          <a:xfrm>
            <a:off x="6135688" y="754063"/>
            <a:ext cx="4754562" cy="5619750"/>
          </a:xfrm>
          <a:ln w="38100">
            <a:solidFill>
              <a:srgbClr val="FFC000"/>
            </a:solidFill>
            <a:miter lim="800000"/>
            <a:headEnd/>
            <a:tailEnd/>
          </a:ln>
        </p:spPr>
        <p:txBody>
          <a:bodyPr>
            <a:normAutofit fontScale="92500" lnSpcReduction="10000"/>
          </a:bodyPr>
          <a:lstStyle/>
          <a:p>
            <a:pPr marL="0" indent="0" algn="just" eaLnBrk="1" hangingPunct="1">
              <a:buFont typeface="Wingdings" panose="05000000000000000000" pitchFamily="2" charset="2"/>
              <a:buNone/>
            </a:pPr>
            <a:r>
              <a:rPr lang="el-GR" altLang="it-IT" sz="1800" dirty="0"/>
              <a:t>Στέφανος δὲ πλήρης χάριτος καὶ δυνάμεως </a:t>
            </a:r>
            <a:r>
              <a:rPr lang="el-GR" altLang="it-IT" sz="1800" dirty="0">
                <a:solidFill>
                  <a:srgbClr val="FF0000"/>
                </a:solidFill>
              </a:rPr>
              <a:t>ἐποίει τέρατα καὶ σημεῖα μεγάλα ἐν τῷ λαῷ</a:t>
            </a:r>
            <a:r>
              <a:rPr lang="el-GR" altLang="it-IT" sz="1800" dirty="0"/>
              <a:t>.</a:t>
            </a:r>
            <a:endParaRPr lang="it-IT" altLang="it-IT" sz="1800" dirty="0"/>
          </a:p>
          <a:p>
            <a:pPr marL="0" indent="0" algn="just" eaLnBrk="1" hangingPunct="1">
              <a:buFont typeface="Wingdings" panose="05000000000000000000" pitchFamily="2" charset="2"/>
              <a:buNone/>
            </a:pPr>
            <a:r>
              <a:rPr lang="it-IT" altLang="it-IT" sz="1800" dirty="0" err="1"/>
              <a:t>Ἀνέστησ</a:t>
            </a:r>
            <a:r>
              <a:rPr lang="it-IT" altLang="it-IT" sz="1800" dirty="0"/>
              <a:t>αν δέ </a:t>
            </a:r>
            <a:r>
              <a:rPr lang="it-IT" altLang="it-IT" sz="1800" dirty="0">
                <a:solidFill>
                  <a:srgbClr val="0070C0"/>
                </a:solidFill>
              </a:rPr>
              <a:t>τινες τῶν ἐκ τῆς συναγωγῆς τῆς λεγομένης Λιβερτίνων καὶ Κυρηναίων καὶ Ἀλεξανδρέων καὶ τῶν ἀπὸ Κιλικίας καὶ Ἀσίας</a:t>
            </a:r>
            <a:r>
              <a:rPr lang="it-IT" altLang="it-IT" sz="1800" dirty="0"/>
              <a:t> συνζητοῦντες τῷ Στεφάνῳ, καὶ οὐκ ἴσχυον ἀντιστῆναι τῇ σοφίᾳ καὶ τῷ πνεύματι ᾧ ἐλάλει. </a:t>
            </a:r>
            <a:r>
              <a:rPr lang="it-IT" altLang="it-IT" sz="1800" dirty="0" err="1"/>
              <a:t>tότε</a:t>
            </a:r>
            <a:r>
              <a:rPr lang="it-IT" altLang="it-IT" sz="1800" dirty="0"/>
              <a:t> ὑπέβα</a:t>
            </a:r>
            <a:r>
              <a:rPr lang="it-IT" altLang="it-IT" sz="1800" dirty="0" err="1"/>
              <a:t>λον</a:t>
            </a:r>
            <a:r>
              <a:rPr lang="it-IT" altLang="it-IT" sz="1800" dirty="0"/>
              <a:t> </a:t>
            </a:r>
            <a:r>
              <a:rPr lang="it-IT" altLang="it-IT" sz="1800" dirty="0" err="1"/>
              <a:t>ἄνδρ</a:t>
            </a:r>
            <a:r>
              <a:rPr lang="it-IT" altLang="it-IT" sz="1800" dirty="0"/>
              <a:t>ας λέγοντας ὅτι Ἀκηκόαμεν αὐτοῦ λαλοῦντος ῥήματα βλάσφημα εἰς Μωυσῆν καὶ τὸν θεόν: συνεκίνησάν τε τὸν λαὸν καὶ τοὺς πρεσβυτέρους καὶ τοὺς γραμματεῖς, καὶ ἐπιστάντες συνήρπασαν αὐτὸν καὶ ἤγαγον εἰς τὸ συνέδριον, </a:t>
            </a:r>
            <a:r>
              <a:rPr lang="it-IT" altLang="it-IT" sz="1800" dirty="0">
                <a:solidFill>
                  <a:srgbClr val="FF0000"/>
                </a:solidFill>
              </a:rPr>
              <a:t>ἔστησάν τε μάρτυρας ψευδεῖς λέγοντας Ὁ ἄνθρωπος οὗτος οὐ παύεται λαλῶν ῥήματα κατὰ τοῦ τόπου τοῦ ἁγίου [τούτου] καὶ τοῦ νόμου, ἀκηκόαμεν γὰρ αὐτοῦ λέγοντος ὅτι Ἰησοῦς ὁ Ναζωραῖος οὗτος καταλύσει τὸν τόπον τοῦτον καὶ ἀλλάξει τὰ ἔθη ἃ παρέδωκεν ἡμῖν Μωυσῆς.</a:t>
            </a:r>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a:latin typeface="Arial" panose="020B0604020202020204" pitchFamily="34" charset="0"/>
              </a:rPr>
              <a:t>Atti 6,8-14</a:t>
            </a:r>
          </a:p>
        </p:txBody>
      </p:sp>
    </p:spTree>
    <p:extLst>
      <p:ext uri="{BB962C8B-B14F-4D97-AF65-F5344CB8AC3E}">
        <p14:creationId xmlns:p14="http://schemas.microsoft.com/office/powerpoint/2010/main" val="866486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a:t>Osservazioni…</a:t>
            </a:r>
          </a:p>
        </p:txBody>
      </p:sp>
      <p:sp>
        <p:nvSpPr>
          <p:cNvPr id="3" name="Segnaposto contenuto 2"/>
          <p:cNvSpPr>
            <a:spLocks noGrp="1"/>
          </p:cNvSpPr>
          <p:nvPr>
            <p:ph sz="half" idx="1"/>
          </p:nvPr>
        </p:nvSpPr>
        <p:spPr>
          <a:solidFill>
            <a:srgbClr val="FFC000"/>
          </a:solidFill>
        </p:spPr>
        <p:txBody>
          <a:bodyPr>
            <a:normAutofit lnSpcReduction="10000"/>
          </a:bodyPr>
          <a:lstStyle/>
          <a:p>
            <a:pPr marL="0" indent="0">
              <a:buNone/>
            </a:pPr>
            <a:r>
              <a:rPr lang="it-IT" dirty="0"/>
              <a:t>… sul piano narrativo…</a:t>
            </a:r>
          </a:p>
          <a:p>
            <a:pPr>
              <a:lnSpc>
                <a:spcPct val="100000"/>
              </a:lnSpc>
              <a:defRPr/>
            </a:pPr>
            <a:r>
              <a:rPr lang="it-IT" altLang="it-IT" b="1" dirty="0">
                <a:latin typeface="Times New Roman" panose="02020603050405020304" pitchFamily="18" charset="0"/>
                <a:cs typeface="Times New Roman" panose="02020603050405020304" pitchFamily="18" charset="0"/>
              </a:rPr>
              <a:t>Forte dimensione letteraria – episodio centrale per lo sviluppo narrativo= origine della missione</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Precisa volontà di sovrapposizione tra Stefano e Gesù</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 Rielaborazione e composizione di notizie provenienti da altre fonti, non tutte concordi tra loro: due blocchi narrativi integrati?</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 volontà di armonizzazione delle notizie, ma scarso controllo.</a:t>
            </a:r>
          </a:p>
          <a:p>
            <a:endParaRPr lang="it-IT" dirty="0"/>
          </a:p>
        </p:txBody>
      </p:sp>
      <p:sp>
        <p:nvSpPr>
          <p:cNvPr id="5" name="Segnaposto contenuto 2"/>
          <p:cNvSpPr>
            <a:spLocks noGrp="1"/>
          </p:cNvSpPr>
          <p:nvPr>
            <p:ph sz="half" idx="1"/>
          </p:nvPr>
        </p:nvSpPr>
        <p:spPr>
          <a:xfrm>
            <a:off x="7086600" y="2194560"/>
            <a:ext cx="4145108" cy="3716662"/>
          </a:xfrm>
          <a:solidFill>
            <a:srgbClr val="FFC000"/>
          </a:solidFill>
        </p:spPr>
        <p:txBody>
          <a:bodyPr/>
          <a:lstStyle/>
          <a:p>
            <a:pPr marL="0" indent="0">
              <a:buNone/>
            </a:pPr>
            <a:r>
              <a:rPr lang="it-IT" dirty="0"/>
              <a:t>… e su quello storico…</a:t>
            </a:r>
          </a:p>
          <a:p>
            <a:r>
              <a:rPr lang="it-IT" dirty="0"/>
              <a:t>Diversa interpretazione degli eventi della resurrezione?</a:t>
            </a:r>
          </a:p>
          <a:p>
            <a:r>
              <a:rPr lang="it-IT" dirty="0"/>
              <a:t>Diversa visione dello sviluppo della comunità?</a:t>
            </a:r>
          </a:p>
          <a:p>
            <a:r>
              <a:rPr lang="it-IT" dirty="0"/>
              <a:t>La soluzione dei dodici, se è </a:t>
            </a:r>
            <a:r>
              <a:rPr lang="it-IT" dirty="0" err="1"/>
              <a:t>esisitita</a:t>
            </a:r>
            <a:r>
              <a:rPr lang="it-IT" dirty="0"/>
              <a:t>, non ha funzionato</a:t>
            </a:r>
          </a:p>
        </p:txBody>
      </p:sp>
    </p:spTree>
    <p:extLst>
      <p:ext uri="{BB962C8B-B14F-4D97-AF65-F5344CB8AC3E}">
        <p14:creationId xmlns:p14="http://schemas.microsoft.com/office/powerpoint/2010/main" val="3150960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00A0BD-C393-5DCA-388F-E63DFA87F8AE}"/>
              </a:ext>
            </a:extLst>
          </p:cNvPr>
          <p:cNvSpPr>
            <a:spLocks noGrp="1"/>
          </p:cNvSpPr>
          <p:nvPr>
            <p:ph type="title"/>
          </p:nvPr>
        </p:nvSpPr>
        <p:spPr/>
        <p:txBody>
          <a:bodyPr/>
          <a:lstStyle/>
          <a:p>
            <a:pPr algn="ctr"/>
            <a:r>
              <a:rPr lang="it-IT" dirty="0"/>
              <a:t>La Galilea</a:t>
            </a:r>
          </a:p>
        </p:txBody>
      </p:sp>
      <p:sp>
        <p:nvSpPr>
          <p:cNvPr id="3" name="Segnaposto contenuto 2">
            <a:extLst>
              <a:ext uri="{FF2B5EF4-FFF2-40B4-BE49-F238E27FC236}">
                <a16:creationId xmlns:a16="http://schemas.microsoft.com/office/drawing/2014/main" id="{68A5B68E-2217-7F29-72F4-9B937CB4350B}"/>
              </a:ext>
            </a:extLst>
          </p:cNvPr>
          <p:cNvSpPr>
            <a:spLocks noGrp="1"/>
          </p:cNvSpPr>
          <p:nvPr>
            <p:ph idx="1"/>
          </p:nvPr>
        </p:nvSpPr>
        <p:spPr/>
        <p:txBody>
          <a:bodyPr>
            <a:noAutofit/>
          </a:bodyPr>
          <a:lstStyle/>
          <a:p>
            <a:pPr indent="228600" algn="just">
              <a:lnSpc>
                <a:spcPct val="150000"/>
              </a:lnSpc>
            </a:pPr>
            <a:r>
              <a:rPr lang="it-IT" sz="2400" dirty="0">
                <a:effectLst/>
                <a:ea typeface="Times New Roman" panose="02020603050405020304" pitchFamily="18" charset="0"/>
                <a:cs typeface="Times New Roman" panose="02020603050405020304" pitchFamily="18" charset="0"/>
              </a:rPr>
              <a:t>Uno dei primi gruppi di seguaci di Gesù, senza dubbio, si è formato in Galilea. Tra questi gruppi va fatta menzione anche quello della sua famiglia; su quest’aspetto abbiamo numerose tracce che fanno capo, con molta probabilità, alla tradizione in chiave di successione dinastica/familiare. </a:t>
            </a:r>
            <a:endParaRPr lang="it-IT" sz="2400" dirty="0"/>
          </a:p>
        </p:txBody>
      </p:sp>
    </p:spTree>
    <p:extLst>
      <p:ext uri="{BB962C8B-B14F-4D97-AF65-F5344CB8AC3E}">
        <p14:creationId xmlns:p14="http://schemas.microsoft.com/office/powerpoint/2010/main" val="3676860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76D039-9D89-7AD5-EC7D-8858B0592EBC}"/>
              </a:ext>
            </a:extLst>
          </p:cNvPr>
          <p:cNvSpPr>
            <a:spLocks noGrp="1"/>
          </p:cNvSpPr>
          <p:nvPr>
            <p:ph type="title"/>
          </p:nvPr>
        </p:nvSpPr>
        <p:spPr/>
        <p:txBody>
          <a:bodyPr/>
          <a:lstStyle/>
          <a:p>
            <a:pPr algn="ctr"/>
            <a:r>
              <a:rPr lang="it-IT" dirty="0"/>
              <a:t>Una comunità in Galilea?</a:t>
            </a:r>
          </a:p>
        </p:txBody>
      </p:sp>
      <p:sp>
        <p:nvSpPr>
          <p:cNvPr id="3" name="Segnaposto contenuto 2">
            <a:extLst>
              <a:ext uri="{FF2B5EF4-FFF2-40B4-BE49-F238E27FC236}">
                <a16:creationId xmlns:a16="http://schemas.microsoft.com/office/drawing/2014/main" id="{436557A9-8011-1CBA-A4C1-071F4E544E16}"/>
              </a:ext>
            </a:extLst>
          </p:cNvPr>
          <p:cNvSpPr>
            <a:spLocks noGrp="1"/>
          </p:cNvSpPr>
          <p:nvPr>
            <p:ph idx="1"/>
          </p:nvPr>
        </p:nvSpPr>
        <p:spPr/>
        <p:txBody>
          <a:bodyPr/>
          <a:lstStyle/>
          <a:p>
            <a:pPr algn="just"/>
            <a:r>
              <a:rPr lang="it-IT" sz="2400" dirty="0">
                <a:effectLst/>
                <a:ea typeface="Times New Roman" panose="02020603050405020304" pitchFamily="18" charset="0"/>
                <a:cs typeface="Times New Roman" panose="02020603050405020304" pitchFamily="18" charset="0"/>
              </a:rPr>
              <a:t>L’autore degli </a:t>
            </a:r>
            <a:r>
              <a:rPr lang="it-IT" sz="2400" i="1" dirty="0">
                <a:effectLst/>
                <a:ea typeface="Times New Roman" panose="02020603050405020304" pitchFamily="18" charset="0"/>
                <a:cs typeface="Times New Roman" panose="02020603050405020304" pitchFamily="18" charset="0"/>
              </a:rPr>
              <a:t>Atti degli Apostoli </a:t>
            </a:r>
            <a:r>
              <a:rPr lang="it-IT" sz="2400" dirty="0">
                <a:effectLst/>
                <a:ea typeface="Times New Roman" panose="02020603050405020304" pitchFamily="18" charset="0"/>
                <a:cs typeface="Times New Roman" panose="02020603050405020304" pitchFamily="18" charset="0"/>
              </a:rPr>
              <a:t>accenna a questa realtà, potremmo chiamarla comunità della Galilea, ma poi non ne parla più nel prosieguo dell’opera, forse perché suggerita dalle sue fonti, ma di cui non sembra disporre ulteriori notizie e/o informazioni. Oppure la Galilea non rientra nel progetto teologico lucano, dove detiene un singolare e fondamentale ruolo la città di Gerusalemme, rispetto ad altri contesti geografici meno significativi e importanti per i giudei. </a:t>
            </a:r>
          </a:p>
          <a:p>
            <a:endParaRPr lang="it-IT" dirty="0"/>
          </a:p>
        </p:txBody>
      </p:sp>
    </p:spTree>
    <p:extLst>
      <p:ext uri="{BB962C8B-B14F-4D97-AF65-F5344CB8AC3E}">
        <p14:creationId xmlns:p14="http://schemas.microsoft.com/office/powerpoint/2010/main" val="847130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028B50-8848-0A3A-2669-0B2205E3A803}"/>
              </a:ext>
            </a:extLst>
          </p:cNvPr>
          <p:cNvSpPr>
            <a:spLocks noGrp="1"/>
          </p:cNvSpPr>
          <p:nvPr>
            <p:ph type="title"/>
          </p:nvPr>
        </p:nvSpPr>
        <p:spPr/>
        <p:txBody>
          <a:bodyPr/>
          <a:lstStyle/>
          <a:p>
            <a:pPr algn="ctr"/>
            <a:r>
              <a:rPr lang="it-IT" dirty="0"/>
              <a:t>A partire dalla Galilea</a:t>
            </a:r>
          </a:p>
        </p:txBody>
      </p:sp>
      <p:sp>
        <p:nvSpPr>
          <p:cNvPr id="3" name="Segnaposto contenuto 2">
            <a:extLst>
              <a:ext uri="{FF2B5EF4-FFF2-40B4-BE49-F238E27FC236}">
                <a16:creationId xmlns:a16="http://schemas.microsoft.com/office/drawing/2014/main" id="{9110A962-F36F-A9EA-5365-CEA843012916}"/>
              </a:ext>
            </a:extLst>
          </p:cNvPr>
          <p:cNvSpPr>
            <a:spLocks noGrp="1"/>
          </p:cNvSpPr>
          <p:nvPr>
            <p:ph idx="1"/>
          </p:nvPr>
        </p:nvSpPr>
        <p:spPr/>
        <p:txBody>
          <a:bodyPr/>
          <a:lstStyle/>
          <a:p>
            <a:pPr marL="179705" indent="228600" algn="just">
              <a:lnSpc>
                <a:spcPct val="150000"/>
              </a:lnSpc>
              <a:spcAft>
                <a:spcPts val="600"/>
              </a:spcAft>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Scrive il biblista Romano Penna che è «del tutto verosimile che in città e villaggi della Galilea esistessero già all’indomani della Pasqua dei gruppi di discepoli rimasti in qualche modo fedeli agli insegnamenti del Gesù terreno; lo si desume, sia dal fatto che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Mt</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28, 16-20 e per accenno anche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16,7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cf</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pure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Gv</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21[ma non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Lc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24 né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Gv</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20]) ambientano le loro tradizioni sulle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cristofanie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pasquali proprio là, sia dalla particolare menzione in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1Cor</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15,6 di ben “500 fratelli” che vanno collocati probabilmente in quella regione (essendo impossibile pensarli così numerosi in Giudea)».</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R</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Penna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I ritratti originali di Gesù il Cristo. Inizi e sviluppi della cristologia neotestamentaria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vol. II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Gli sviluppi,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San Paolo, Cinisello Balsamo (Mi) 1998, 7.</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277485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1FCCCF-110D-F506-D91C-9F20F208C833}"/>
              </a:ext>
            </a:extLst>
          </p:cNvPr>
          <p:cNvSpPr>
            <a:spLocks noGrp="1"/>
          </p:cNvSpPr>
          <p:nvPr>
            <p:ph type="title"/>
          </p:nvPr>
        </p:nvSpPr>
        <p:spPr/>
        <p:txBody>
          <a:bodyPr/>
          <a:lstStyle/>
          <a:p>
            <a:pPr algn="ctr"/>
            <a:r>
              <a:rPr lang="it-IT" dirty="0"/>
              <a:t>Dove tutto ebbe inizio…</a:t>
            </a:r>
          </a:p>
        </p:txBody>
      </p:sp>
      <p:sp>
        <p:nvSpPr>
          <p:cNvPr id="3" name="Segnaposto contenuto 2">
            <a:extLst>
              <a:ext uri="{FF2B5EF4-FFF2-40B4-BE49-F238E27FC236}">
                <a16:creationId xmlns:a16="http://schemas.microsoft.com/office/drawing/2014/main" id="{76BDAA49-832A-D8F0-1431-25369E8ECDBA}"/>
              </a:ext>
            </a:extLst>
          </p:cNvPr>
          <p:cNvSpPr>
            <a:spLocks noGrp="1"/>
          </p:cNvSpPr>
          <p:nvPr>
            <p:ph idx="1"/>
          </p:nvPr>
        </p:nvSpPr>
        <p:spPr/>
        <p:txBody>
          <a:bodyPr>
            <a:normAutofit/>
          </a:bodyPr>
          <a:lstStyle/>
          <a:p>
            <a:pPr marL="179705" algn="just">
              <a:lnSpc>
                <a:spcPct val="150000"/>
              </a:lnSpc>
              <a:spcAft>
                <a:spcPts val="600"/>
              </a:spcAft>
            </a:pPr>
            <a:r>
              <a:rPr lang="it-IT" sz="2000" dirty="0">
                <a:effectLst/>
                <a:ea typeface="Times New Roman" panose="02020603050405020304" pitchFamily="18" charset="0"/>
                <a:cs typeface="Times New Roman" panose="02020603050405020304" pitchFamily="18" charset="0"/>
              </a:rPr>
              <a:t>È proprio la Galilea lo scenario fondamentale dell’inizio del movimento, che attirò l’attenzione di intere “folle” con, secondo il modo di scrivere lucano, un “vastissimo successo” («Tutti rimasero stupiti e levavano lode a Dio» </a:t>
            </a:r>
            <a:r>
              <a:rPr lang="it-IT" sz="2000" i="1" dirty="0">
                <a:effectLst/>
                <a:ea typeface="Times New Roman" panose="02020603050405020304" pitchFamily="18" charset="0"/>
                <a:cs typeface="Times New Roman" panose="02020603050405020304" pitchFamily="18" charset="0"/>
              </a:rPr>
              <a:t>Lc</a:t>
            </a:r>
            <a:r>
              <a:rPr lang="it-IT" sz="2000" dirty="0">
                <a:effectLst/>
                <a:ea typeface="Times New Roman" panose="02020603050405020304" pitchFamily="18" charset="0"/>
                <a:cs typeface="Times New Roman" panose="02020603050405020304" pitchFamily="18" charset="0"/>
              </a:rPr>
              <a:t> 5,26). In questo contesto rurale vengono scelti e chiamati i primi discepoli (talvolta presi anche dalle stesse famiglie), una modalità in netto contrasto con le consuetudini del rabbinato giudaico. </a:t>
            </a:r>
          </a:p>
          <a:p>
            <a:endParaRPr lang="it-IT" dirty="0"/>
          </a:p>
        </p:txBody>
      </p:sp>
    </p:spTree>
    <p:extLst>
      <p:ext uri="{BB962C8B-B14F-4D97-AF65-F5344CB8AC3E}">
        <p14:creationId xmlns:p14="http://schemas.microsoft.com/office/powerpoint/2010/main" val="2760804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1CB2B6-8361-CE90-5F64-7D398110E371}"/>
              </a:ext>
            </a:extLst>
          </p:cNvPr>
          <p:cNvSpPr>
            <a:spLocks noGrp="1"/>
          </p:cNvSpPr>
          <p:nvPr>
            <p:ph type="title"/>
          </p:nvPr>
        </p:nvSpPr>
        <p:spPr/>
        <p:txBody>
          <a:bodyPr/>
          <a:lstStyle/>
          <a:p>
            <a:pPr algn="ctr"/>
            <a:r>
              <a:rPr lang="it-IT" dirty="0"/>
              <a:t>I Galilei</a:t>
            </a:r>
          </a:p>
        </p:txBody>
      </p:sp>
      <p:sp>
        <p:nvSpPr>
          <p:cNvPr id="3" name="Segnaposto contenuto 2">
            <a:extLst>
              <a:ext uri="{FF2B5EF4-FFF2-40B4-BE49-F238E27FC236}">
                <a16:creationId xmlns:a16="http://schemas.microsoft.com/office/drawing/2014/main" id="{4981E53C-5532-B50D-0C95-D8C96E4CF1C0}"/>
              </a:ext>
            </a:extLst>
          </p:cNvPr>
          <p:cNvSpPr>
            <a:spLocks noGrp="1"/>
          </p:cNvSpPr>
          <p:nvPr>
            <p:ph idx="1"/>
          </p:nvPr>
        </p:nvSpPr>
        <p:spPr/>
        <p:txBody>
          <a:bodyPr>
            <a:noAutofit/>
          </a:bodyPr>
          <a:lstStyle/>
          <a:p>
            <a:pPr algn="just"/>
            <a:r>
              <a:rPr lang="it-IT" sz="2400" dirty="0">
                <a:effectLst/>
                <a:ea typeface="Times New Roman" panose="02020603050405020304" pitchFamily="18" charset="0"/>
                <a:cs typeface="Times New Roman" panose="02020603050405020304" pitchFamily="18" charset="0"/>
              </a:rPr>
              <a:t>Avendo come punto di riferimento proprio la Galilea, i discepoli vengono appunto chiamati “galilei” (</a:t>
            </a:r>
            <a:r>
              <a:rPr lang="it-IT" sz="2400" i="1" dirty="0">
                <a:effectLst/>
                <a:ea typeface="Times New Roman" panose="02020603050405020304" pitchFamily="18" charset="0"/>
                <a:cs typeface="Times New Roman" panose="02020603050405020304" pitchFamily="18" charset="0"/>
              </a:rPr>
              <a:t>At </a:t>
            </a:r>
            <a:r>
              <a:rPr lang="it-IT" sz="2400" dirty="0">
                <a:effectLst/>
                <a:ea typeface="Times New Roman" panose="02020603050405020304" pitchFamily="18" charset="0"/>
                <a:cs typeface="Times New Roman" panose="02020603050405020304" pitchFamily="18" charset="0"/>
              </a:rPr>
              <a:t>2,7: «Tutti costoro che parlano non sono forse galilei?») e “</a:t>
            </a:r>
            <a:r>
              <a:rPr lang="it-IT" sz="2400" dirty="0" err="1">
                <a:effectLst/>
                <a:ea typeface="Times New Roman" panose="02020603050405020304" pitchFamily="18" charset="0"/>
                <a:cs typeface="Times New Roman" panose="02020603050405020304" pitchFamily="18" charset="0"/>
              </a:rPr>
              <a:t>nazorei</a:t>
            </a:r>
            <a:r>
              <a:rPr lang="it-IT" sz="2400" dirty="0">
                <a:effectLst/>
                <a:ea typeface="Times New Roman" panose="02020603050405020304" pitchFamily="18" charset="0"/>
                <a:cs typeface="Times New Roman" panose="02020603050405020304" pitchFamily="18" charset="0"/>
              </a:rPr>
              <a:t>” (</a:t>
            </a:r>
            <a:r>
              <a:rPr lang="it-IT" sz="2400" i="1" dirty="0">
                <a:effectLst/>
                <a:ea typeface="Times New Roman" panose="02020603050405020304" pitchFamily="18" charset="0"/>
                <a:cs typeface="Times New Roman" panose="02020603050405020304" pitchFamily="18" charset="0"/>
              </a:rPr>
              <a:t>At </a:t>
            </a:r>
            <a:r>
              <a:rPr lang="it-IT" sz="2400" dirty="0">
                <a:effectLst/>
                <a:ea typeface="Times New Roman" panose="02020603050405020304" pitchFamily="18" charset="0"/>
                <a:cs typeface="Times New Roman" panose="02020603050405020304" pitchFamily="18" charset="0"/>
              </a:rPr>
              <a:t>24,5: «è un capo della setta dei </a:t>
            </a:r>
            <a:r>
              <a:rPr lang="it-IT" sz="2400" dirty="0" err="1">
                <a:effectLst/>
                <a:ea typeface="Times New Roman" panose="02020603050405020304" pitchFamily="18" charset="0"/>
                <a:cs typeface="Times New Roman" panose="02020603050405020304" pitchFamily="18" charset="0"/>
              </a:rPr>
              <a:t>Nazorei</a:t>
            </a:r>
            <a:r>
              <a:rPr lang="it-IT" sz="2400" dirty="0">
                <a:effectLst/>
                <a:ea typeface="Times New Roman" panose="02020603050405020304" pitchFamily="18" charset="0"/>
                <a:cs typeface="Times New Roman" panose="02020603050405020304" pitchFamily="18" charset="0"/>
              </a:rPr>
              <a:t>», con esplicito riferimento a Nazaret). Quest’appellativo di galilei è usato anche per indicare gli appartenenti al movimento di Gesù in testi dei secoli successivi; è del tutto plausibile che l’annuncio evangelico sia arrivato in altri posti proprio partendo da quelle regioni. </a:t>
            </a:r>
            <a:endParaRPr lang="it-IT" sz="2400" dirty="0"/>
          </a:p>
        </p:txBody>
      </p:sp>
    </p:spTree>
    <p:extLst>
      <p:ext uri="{BB962C8B-B14F-4D97-AF65-F5344CB8AC3E}">
        <p14:creationId xmlns:p14="http://schemas.microsoft.com/office/powerpoint/2010/main" val="2190736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105B87-DECC-16AF-78EB-B30A913A42C0}"/>
              </a:ext>
            </a:extLst>
          </p:cNvPr>
          <p:cNvSpPr>
            <a:spLocks noGrp="1"/>
          </p:cNvSpPr>
          <p:nvPr>
            <p:ph type="title"/>
          </p:nvPr>
        </p:nvSpPr>
        <p:spPr/>
        <p:txBody>
          <a:bodyPr/>
          <a:lstStyle/>
          <a:p>
            <a:pPr algn="ctr"/>
            <a:r>
              <a:rPr lang="it-IT" dirty="0"/>
              <a:t>Comunità </a:t>
            </a:r>
            <a:r>
              <a:rPr lang="it-IT" dirty="0" err="1"/>
              <a:t>galilaiche</a:t>
            </a:r>
            <a:endParaRPr lang="it-IT" dirty="0"/>
          </a:p>
        </p:txBody>
      </p:sp>
      <p:sp>
        <p:nvSpPr>
          <p:cNvPr id="3" name="Segnaposto contenuto 2">
            <a:extLst>
              <a:ext uri="{FF2B5EF4-FFF2-40B4-BE49-F238E27FC236}">
                <a16:creationId xmlns:a16="http://schemas.microsoft.com/office/drawing/2014/main" id="{0A300260-1E5F-95E6-7E94-941C2F2B5246}"/>
              </a:ext>
            </a:extLst>
          </p:cNvPr>
          <p:cNvSpPr>
            <a:spLocks noGrp="1"/>
          </p:cNvSpPr>
          <p:nvPr>
            <p:ph idx="1"/>
          </p:nvPr>
        </p:nvSpPr>
        <p:spPr/>
        <p:txBody>
          <a:bodyPr/>
          <a:lstStyle/>
          <a:p>
            <a:pPr algn="just"/>
            <a:r>
              <a:rPr lang="it-IT" sz="2800" dirty="0">
                <a:effectLst/>
                <a:ea typeface="Times New Roman" panose="02020603050405020304" pitchFamily="18" charset="0"/>
                <a:cs typeface="Times New Roman" panose="02020603050405020304" pitchFamily="18" charset="0"/>
              </a:rPr>
              <a:t>Nelle fonti postume, in nostro possesso, si annoverano la presenza di comunità in Galilea, di cui erano capi alcuni parenti di Gesù comparsi davanti a Domiziano, come riporta Eusebio, citando </a:t>
            </a:r>
            <a:r>
              <a:rPr lang="it-IT" sz="2800" dirty="0" err="1">
                <a:effectLst/>
                <a:ea typeface="Times New Roman" panose="02020603050405020304" pitchFamily="18" charset="0"/>
                <a:cs typeface="Times New Roman" panose="02020603050405020304" pitchFamily="18" charset="0"/>
              </a:rPr>
              <a:t>Egesippo</a:t>
            </a:r>
            <a:r>
              <a:rPr lang="it-IT" sz="2800" dirty="0">
                <a:effectLst/>
                <a:ea typeface="Times New Roman" panose="02020603050405020304" pitchFamily="18" charset="0"/>
                <a:cs typeface="Times New Roman" panose="02020603050405020304" pitchFamily="18" charset="0"/>
              </a:rPr>
              <a:t>.</a:t>
            </a:r>
          </a:p>
          <a:p>
            <a:pPr algn="just"/>
            <a:r>
              <a:rPr lang="it-IT" sz="2800" cap="small" dirty="0">
                <a:effectLst/>
                <a:ea typeface="Times New Roman" panose="02020603050405020304" pitchFamily="18" charset="0"/>
                <a:cs typeface="Times New Roman" panose="02020603050405020304" pitchFamily="18" charset="0"/>
              </a:rPr>
              <a:t>Eusebio, </a:t>
            </a:r>
            <a:r>
              <a:rPr lang="it-IT" sz="2800" i="1" dirty="0">
                <a:effectLst/>
                <a:ea typeface="Times New Roman" panose="02020603050405020304" pitchFamily="18" charset="0"/>
                <a:cs typeface="Times New Roman" panose="02020603050405020304" pitchFamily="18" charset="0"/>
              </a:rPr>
              <a:t>Historia </a:t>
            </a:r>
            <a:r>
              <a:rPr lang="it-IT" sz="2800" i="1" dirty="0" err="1">
                <a:effectLst/>
                <a:ea typeface="Times New Roman" panose="02020603050405020304" pitchFamily="18" charset="0"/>
                <a:cs typeface="Times New Roman" panose="02020603050405020304" pitchFamily="18" charset="0"/>
              </a:rPr>
              <a:t>Ecclesiasticae</a:t>
            </a:r>
            <a:r>
              <a:rPr lang="it-IT" sz="2800" dirty="0">
                <a:effectLst/>
                <a:ea typeface="Times New Roman" panose="02020603050405020304" pitchFamily="18" charset="0"/>
                <a:cs typeface="Times New Roman" panose="02020603050405020304" pitchFamily="18" charset="0"/>
              </a:rPr>
              <a:t>, Liber III, cap. </a:t>
            </a:r>
            <a:r>
              <a:rPr lang="en-US" sz="2800" dirty="0">
                <a:effectLst/>
                <a:ea typeface="Times New Roman" panose="02020603050405020304" pitchFamily="18" charset="0"/>
                <a:cs typeface="Times New Roman" panose="02020603050405020304" pitchFamily="18" charset="0"/>
              </a:rPr>
              <a:t>XIX e XX, 1-6; tr. it. </a:t>
            </a:r>
            <a:r>
              <a:rPr lang="it-IT" sz="2800" i="1" dirty="0">
                <a:effectLst/>
                <a:ea typeface="Times New Roman" panose="02020603050405020304" pitchFamily="18" charset="0"/>
                <a:cs typeface="Times New Roman" panose="02020603050405020304" pitchFamily="18" charset="0"/>
              </a:rPr>
              <a:t>Storia Ecclesiastica e i martiri della Palestina</a:t>
            </a:r>
            <a:r>
              <a:rPr lang="it-IT" sz="2800" dirty="0">
                <a:effectLst/>
                <a:ea typeface="Times New Roman" panose="02020603050405020304" pitchFamily="18" charset="0"/>
                <a:cs typeface="Times New Roman" panose="02020603050405020304" pitchFamily="18" charset="0"/>
              </a:rPr>
              <a:t>, 190-193.</a:t>
            </a:r>
          </a:p>
          <a:p>
            <a:endParaRPr lang="it-IT" dirty="0"/>
          </a:p>
        </p:txBody>
      </p:sp>
    </p:spTree>
    <p:extLst>
      <p:ext uri="{BB962C8B-B14F-4D97-AF65-F5344CB8AC3E}">
        <p14:creationId xmlns:p14="http://schemas.microsoft.com/office/powerpoint/2010/main" val="1959293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820EFC-81A8-3BD0-EE9B-22D6EAB143BC}"/>
              </a:ext>
            </a:extLst>
          </p:cNvPr>
          <p:cNvSpPr>
            <a:spLocks noGrp="1"/>
          </p:cNvSpPr>
          <p:nvPr>
            <p:ph type="title"/>
          </p:nvPr>
        </p:nvSpPr>
        <p:spPr/>
        <p:txBody>
          <a:bodyPr/>
          <a:lstStyle/>
          <a:p>
            <a:pPr algn="ctr"/>
            <a:r>
              <a:rPr lang="it-IT" dirty="0"/>
              <a:t>Galilea-&gt;Gerusalemme</a:t>
            </a:r>
          </a:p>
        </p:txBody>
      </p:sp>
      <p:sp>
        <p:nvSpPr>
          <p:cNvPr id="3" name="Segnaposto contenuto 2">
            <a:extLst>
              <a:ext uri="{FF2B5EF4-FFF2-40B4-BE49-F238E27FC236}">
                <a16:creationId xmlns:a16="http://schemas.microsoft.com/office/drawing/2014/main" id="{6B9993CD-9AD8-1C7F-0633-D07A1B033293}"/>
              </a:ext>
            </a:extLst>
          </p:cNvPr>
          <p:cNvSpPr>
            <a:spLocks noGrp="1"/>
          </p:cNvSpPr>
          <p:nvPr>
            <p:ph idx="1"/>
          </p:nvPr>
        </p:nvSpPr>
        <p:spPr/>
        <p:txBody>
          <a:bodyPr>
            <a:normAutofit/>
          </a:bodyPr>
          <a:lstStyle/>
          <a:p>
            <a:r>
              <a:rPr lang="it-IT" sz="2400" dirty="0">
                <a:effectLst/>
                <a:ea typeface="Times New Roman" panose="02020603050405020304" pitchFamily="18" charset="0"/>
                <a:cs typeface="Times New Roman" panose="02020603050405020304" pitchFamily="18" charset="0"/>
              </a:rPr>
              <a:t>La Galilea non era solo un luogo diverso e lontano rispetto a Gerusalemme, ma è stato sempre composto da svariate popolazioni come cananei, assiri e babilonesi. Pertanto, possiamo supporre che, rispetto all’ortodossia gerosolimitana, la Galilea, già al tempo in cui visse Gesù, venisse considerata, non solo zona di frontiera, ma anche una regione “contaminata” dalle limitrofe regioni non giudee. </a:t>
            </a:r>
            <a:endParaRPr lang="it-IT" sz="2400" dirty="0"/>
          </a:p>
        </p:txBody>
      </p:sp>
    </p:spTree>
    <p:extLst>
      <p:ext uri="{BB962C8B-B14F-4D97-AF65-F5344CB8AC3E}">
        <p14:creationId xmlns:p14="http://schemas.microsoft.com/office/powerpoint/2010/main" val="3551251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3BCD79-A241-17B7-300F-26D79BE07614}"/>
              </a:ext>
            </a:extLst>
          </p:cNvPr>
          <p:cNvSpPr>
            <a:spLocks noGrp="1"/>
          </p:cNvSpPr>
          <p:nvPr>
            <p:ph type="title"/>
          </p:nvPr>
        </p:nvSpPr>
        <p:spPr/>
        <p:txBody>
          <a:bodyPr/>
          <a:lstStyle/>
          <a:p>
            <a:pPr algn="ctr"/>
            <a:r>
              <a:rPr lang="it-IT" dirty="0"/>
              <a:t>I Galilei</a:t>
            </a:r>
          </a:p>
        </p:txBody>
      </p:sp>
      <p:sp>
        <p:nvSpPr>
          <p:cNvPr id="3" name="Segnaposto contenuto 2">
            <a:extLst>
              <a:ext uri="{FF2B5EF4-FFF2-40B4-BE49-F238E27FC236}">
                <a16:creationId xmlns:a16="http://schemas.microsoft.com/office/drawing/2014/main" id="{F0B54D0A-11B3-6B10-9D69-5774B8EFC53B}"/>
              </a:ext>
            </a:extLst>
          </p:cNvPr>
          <p:cNvSpPr>
            <a:spLocks noGrp="1"/>
          </p:cNvSpPr>
          <p:nvPr>
            <p:ph idx="1"/>
          </p:nvPr>
        </p:nvSpPr>
        <p:spPr/>
        <p:txBody>
          <a:bodyPr/>
          <a:lstStyle/>
          <a:p>
            <a:r>
              <a:rPr lang="it-IT" sz="2400" dirty="0">
                <a:effectLst/>
                <a:ea typeface="Times New Roman" panose="02020603050405020304" pitchFamily="18" charset="0"/>
                <a:cs typeface="Times New Roman" panose="02020603050405020304" pitchFamily="18" charset="0"/>
              </a:rPr>
              <a:t>I galilei vengono, infatti, ricordati per la loro cattiva pronuncia (</a:t>
            </a:r>
            <a:r>
              <a:rPr lang="it-IT" sz="2400" dirty="0" err="1">
                <a:effectLst/>
                <a:ea typeface="Times New Roman" panose="02020603050405020304" pitchFamily="18" charset="0"/>
                <a:cs typeface="Times New Roman" panose="02020603050405020304" pitchFamily="18" charset="0"/>
              </a:rPr>
              <a:t>cf</a:t>
            </a:r>
            <a:r>
              <a:rPr lang="it-IT" sz="2400" dirty="0">
                <a:effectLst/>
                <a:ea typeface="Times New Roman" panose="02020603050405020304" pitchFamily="18" charset="0"/>
                <a:cs typeface="Times New Roman" panose="02020603050405020304" pitchFamily="18" charset="0"/>
              </a:rPr>
              <a:t> </a:t>
            </a:r>
            <a:r>
              <a:rPr lang="it-IT" sz="2400" i="1" dirty="0">
                <a:effectLst/>
                <a:ea typeface="Times New Roman" panose="02020603050405020304" pitchFamily="18" charset="0"/>
                <a:cs typeface="Times New Roman" panose="02020603050405020304" pitchFamily="18" charset="0"/>
              </a:rPr>
              <a:t>Mt</a:t>
            </a:r>
            <a:r>
              <a:rPr lang="it-IT" sz="2400" dirty="0">
                <a:effectLst/>
                <a:ea typeface="Times New Roman" panose="02020603050405020304" pitchFamily="18" charset="0"/>
                <a:cs typeface="Times New Roman" panose="02020603050405020304" pitchFamily="18" charset="0"/>
              </a:rPr>
              <a:t> 26,73) e più tardi, nel vangelo giovanneo, un gruppo di farisei reclama, con una certa enfasi, che nessun profeta può venire dalla Galilea (</a:t>
            </a:r>
            <a:r>
              <a:rPr lang="it-IT" sz="2400" dirty="0" err="1">
                <a:effectLst/>
                <a:ea typeface="Times New Roman" panose="02020603050405020304" pitchFamily="18" charset="0"/>
                <a:cs typeface="Times New Roman" panose="02020603050405020304" pitchFamily="18" charset="0"/>
              </a:rPr>
              <a:t>cf</a:t>
            </a:r>
            <a:r>
              <a:rPr lang="it-IT" sz="2400" dirty="0">
                <a:effectLst/>
                <a:ea typeface="Times New Roman" panose="02020603050405020304" pitchFamily="18" charset="0"/>
                <a:cs typeface="Times New Roman" panose="02020603050405020304" pitchFamily="18" charset="0"/>
              </a:rPr>
              <a:t> </a:t>
            </a:r>
            <a:r>
              <a:rPr lang="it-IT" sz="2400" i="1" dirty="0" err="1">
                <a:effectLst/>
                <a:ea typeface="Times New Roman" panose="02020603050405020304" pitchFamily="18" charset="0"/>
                <a:cs typeface="Times New Roman" panose="02020603050405020304" pitchFamily="18" charset="0"/>
              </a:rPr>
              <a:t>Gv</a:t>
            </a:r>
            <a:r>
              <a:rPr lang="it-IT" sz="2400" dirty="0">
                <a:effectLst/>
                <a:ea typeface="Times New Roman" panose="02020603050405020304" pitchFamily="18" charset="0"/>
                <a:cs typeface="Times New Roman" panose="02020603050405020304" pitchFamily="18" charset="0"/>
              </a:rPr>
              <a:t> 7,52). Per questo motivo, la Galilea veniva vista come una terra impura, anche se il riferimento presente in Isaia che l’aveva chiamata “</a:t>
            </a:r>
            <a:r>
              <a:rPr lang="it-IT" sz="2400" i="1" dirty="0">
                <a:effectLst/>
                <a:ea typeface="Times New Roman" panose="02020603050405020304" pitchFamily="18" charset="0"/>
                <a:cs typeface="Times New Roman" panose="02020603050405020304" pitchFamily="18" charset="0"/>
              </a:rPr>
              <a:t>Galilea delle genti</a:t>
            </a:r>
            <a:r>
              <a:rPr lang="it-IT" sz="2400" dirty="0">
                <a:effectLst/>
                <a:ea typeface="Times New Roman" panose="02020603050405020304" pitchFamily="18" charset="0"/>
                <a:cs typeface="Times New Roman" panose="02020603050405020304" pitchFamily="18" charset="0"/>
              </a:rPr>
              <a:t>” (</a:t>
            </a:r>
            <a:r>
              <a:rPr lang="it-IT" sz="2400" dirty="0" err="1">
                <a:effectLst/>
                <a:ea typeface="Times New Roman" panose="02020603050405020304" pitchFamily="18" charset="0"/>
                <a:cs typeface="Times New Roman" panose="02020603050405020304" pitchFamily="18" charset="0"/>
              </a:rPr>
              <a:t>cf</a:t>
            </a:r>
            <a:r>
              <a:rPr lang="it-IT" sz="2400" dirty="0">
                <a:effectLst/>
                <a:ea typeface="Times New Roman" panose="02020603050405020304" pitchFamily="18" charset="0"/>
                <a:cs typeface="Times New Roman" panose="02020603050405020304" pitchFamily="18" charset="0"/>
              </a:rPr>
              <a:t> </a:t>
            </a:r>
            <a:r>
              <a:rPr lang="it-IT" sz="2400" i="1" dirty="0" err="1">
                <a:effectLst/>
                <a:ea typeface="Times New Roman" panose="02020603050405020304" pitchFamily="18" charset="0"/>
                <a:cs typeface="Times New Roman" panose="02020603050405020304" pitchFamily="18" charset="0"/>
              </a:rPr>
              <a:t>Is</a:t>
            </a:r>
            <a:r>
              <a:rPr lang="it-IT" sz="2400" i="1" dirty="0">
                <a:effectLst/>
                <a:ea typeface="Times New Roman" panose="02020603050405020304" pitchFamily="18" charset="0"/>
                <a:cs typeface="Times New Roman" panose="02020603050405020304" pitchFamily="18" charset="0"/>
              </a:rPr>
              <a:t> </a:t>
            </a:r>
            <a:r>
              <a:rPr lang="it-IT" sz="2400" dirty="0">
                <a:effectLst/>
                <a:ea typeface="Times New Roman" panose="02020603050405020304" pitchFamily="18" charset="0"/>
                <a:cs typeface="Times New Roman" panose="02020603050405020304" pitchFamily="18" charset="0"/>
              </a:rPr>
              <a:t>8, 23b; </a:t>
            </a:r>
            <a:r>
              <a:rPr lang="it-IT" sz="2400" i="1" dirty="0">
                <a:effectLst/>
                <a:ea typeface="Times New Roman" panose="02020603050405020304" pitchFamily="18" charset="0"/>
                <a:cs typeface="Times New Roman" panose="02020603050405020304" pitchFamily="18" charset="0"/>
              </a:rPr>
              <a:t>Mt</a:t>
            </a:r>
            <a:r>
              <a:rPr lang="it-IT" sz="2400" dirty="0">
                <a:effectLst/>
                <a:ea typeface="Times New Roman" panose="02020603050405020304" pitchFamily="18" charset="0"/>
                <a:cs typeface="Times New Roman" panose="02020603050405020304" pitchFamily="18" charset="0"/>
              </a:rPr>
              <a:t> 4,15) sembra attestare non un aspetto negativo, ma una decisiva caratteristica multietnica e multiculturale. </a:t>
            </a:r>
          </a:p>
          <a:p>
            <a:endParaRPr lang="it-IT" dirty="0"/>
          </a:p>
        </p:txBody>
      </p:sp>
    </p:spTree>
    <p:extLst>
      <p:ext uri="{BB962C8B-B14F-4D97-AF65-F5344CB8AC3E}">
        <p14:creationId xmlns:p14="http://schemas.microsoft.com/office/powerpoint/2010/main" val="3769869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7A6A98-69C8-A243-F664-DB61FC1C0FFC}"/>
              </a:ext>
            </a:extLst>
          </p:cNvPr>
          <p:cNvSpPr>
            <a:spLocks noGrp="1"/>
          </p:cNvSpPr>
          <p:nvPr>
            <p:ph type="title"/>
          </p:nvPr>
        </p:nvSpPr>
        <p:spPr/>
        <p:txBody>
          <a:bodyPr/>
          <a:lstStyle/>
          <a:p>
            <a:pPr algn="ctr"/>
            <a:r>
              <a:rPr lang="it-IT" dirty="0"/>
              <a:t>Le ricerche archeologiche</a:t>
            </a:r>
          </a:p>
        </p:txBody>
      </p:sp>
      <p:sp>
        <p:nvSpPr>
          <p:cNvPr id="3" name="Segnaposto contenuto 2">
            <a:extLst>
              <a:ext uri="{FF2B5EF4-FFF2-40B4-BE49-F238E27FC236}">
                <a16:creationId xmlns:a16="http://schemas.microsoft.com/office/drawing/2014/main" id="{CC0C5FCF-4B9B-DCC3-C2BA-738F71F4A9B7}"/>
              </a:ext>
            </a:extLst>
          </p:cNvPr>
          <p:cNvSpPr>
            <a:spLocks noGrp="1"/>
          </p:cNvSpPr>
          <p:nvPr>
            <p:ph idx="1"/>
          </p:nvPr>
        </p:nvSpPr>
        <p:spPr/>
        <p:txBody>
          <a:bodyPr>
            <a:normAutofit fontScale="77500" lnSpcReduction="20000"/>
          </a:bodyPr>
          <a:lstStyle/>
          <a:p>
            <a:pPr algn="just">
              <a:lnSpc>
                <a:spcPct val="150000"/>
              </a:lnSpc>
            </a:pPr>
            <a:r>
              <a:rPr lang="it-IT" dirty="0">
                <a:latin typeface="Calisto MT" panose="02040603050505030304" pitchFamily="18" charset="77"/>
                <a:ea typeface="Times New Roman" panose="02020603050405020304" pitchFamily="18" charset="0"/>
                <a:cs typeface="Times New Roman" panose="02020603050405020304" pitchFamily="18" charset="0"/>
              </a:rPr>
              <a:t>L</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e ricerche archeologiche degli ultimi anni – secondo il teologo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F</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 ribaltano l’ipotesi della Galilea come una esclusiva “regione pagana”. Sono stati rinvenuti numerosi reperti, in campo archeologico, che attestano una massiccia presenza di giudei. Gli abitanti della Galilea, scrive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«concretamente osservavano il sabato, rispettavano le leggi di purità e le norme dietetiche, aborrivano gli idoli e osservavano il divieto di raffigurare immagini, pagavano il tributo al tempio di Gerusalemme, effettuavano pellegrinaggi in occasione delle maggiori festività e consideravano sacre le scritture».</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F</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Galilea al tempo di Gesù. Nuove scoperte archeologiche e prospettive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Cittadella Editrice, Assisi 2018, 35. Questo agile e documentatissimo studio dimostra, attraverso i risultati delle ricerche più recenti in ambito storico e archeologico, che la Galilea, al tempo di Gesù, non era assolutamente una periferia rispetto al giudaismo esclusivo della Giudea. Inoltre, questa terra era tutt’altro che di matrice gentile, inoltre né rurale né rivoluzionaria, così come spesso viene presentata nell’immaginario collettivo. Lo studioso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passa in rassegna diverse e rigorose ricerche in questa prospettiva: </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S.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Freyne</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Galilee.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From </a:t>
            </a:r>
            <a:r>
              <a:rPr lang="en-US" sz="1800" i="1" dirty="0" err="1">
                <a:effectLst/>
                <a:latin typeface="Calisto MT" panose="02040603050505030304" pitchFamily="18" charset="77"/>
                <a:ea typeface="Times New Roman" panose="02020603050405020304" pitchFamily="18" charset="0"/>
                <a:cs typeface="Times New Roman" panose="02020603050405020304" pitchFamily="18" charset="0"/>
              </a:rPr>
              <a:t>Alexsander</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 the Great to Hadrian 323 BCE to 135 CE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T&amp;T Clark, Edinburgh 1998, in </a:t>
            </a:r>
            <a:r>
              <a:rPr lang="en-US" sz="1800" dirty="0" err="1">
                <a:effectLst/>
                <a:latin typeface="Calisto MT" panose="02040603050505030304" pitchFamily="18" charset="77"/>
                <a:ea typeface="Times New Roman" panose="02020603050405020304" pitchFamily="18" charset="0"/>
                <a:cs typeface="Times New Roman" panose="02020603050405020304" pitchFamily="18" charset="0"/>
              </a:rPr>
              <a:t>particolare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344-391; J.L. </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Reed,</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Archaeology and Galilean Jesus, </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Trinity Press International, Harrisburg 2002,</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di M.A. </a:t>
            </a:r>
            <a:r>
              <a:rPr lang="en-US"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Chancey</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The </a:t>
            </a:r>
            <a:r>
              <a:rPr lang="en-US" sz="1800" i="1" dirty="0" err="1">
                <a:effectLst/>
                <a:latin typeface="Calisto MT" panose="02040603050505030304" pitchFamily="18" charset="77"/>
                <a:ea typeface="Times New Roman" panose="02020603050405020304" pitchFamily="18" charset="0"/>
                <a:cs typeface="Times New Roman" panose="02020603050405020304" pitchFamily="18" charset="0"/>
              </a:rPr>
              <a:t>Muth</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 of a Gentile Galilee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Cambridge University Press, Cambridge - UK 2002, di </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U. </a:t>
            </a:r>
            <a:r>
              <a:rPr lang="en-US"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Leibner</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Settlement and History in the Hellenistic, Roman, and Byzantine Galilee. An archeological Survey of the Eastern Galilee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Mohr </a:t>
            </a:r>
            <a:r>
              <a:rPr lang="en-US" sz="1800" dirty="0" err="1">
                <a:effectLst/>
                <a:latin typeface="Calisto MT" panose="02040603050505030304" pitchFamily="18" charset="77"/>
                <a:ea typeface="Times New Roman" panose="02020603050405020304" pitchFamily="18" charset="0"/>
                <a:cs typeface="Times New Roman" panose="02020603050405020304" pitchFamily="18" charset="0"/>
              </a:rPr>
              <a:t>Siebeck</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Tübingen 2009, e di B.W. </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Root</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First Century Galilee.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A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fresh</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Examination</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of the Sources,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Mohr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Siebeck</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Tübingen 2014.</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911216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3064E7-B65D-B86F-CBF8-8A362795D8D9}"/>
              </a:ext>
            </a:extLst>
          </p:cNvPr>
          <p:cNvSpPr>
            <a:spLocks noGrp="1"/>
          </p:cNvSpPr>
          <p:nvPr>
            <p:ph type="title"/>
          </p:nvPr>
        </p:nvSpPr>
        <p:spPr/>
        <p:txBody>
          <a:bodyPr/>
          <a:lstStyle/>
          <a:p>
            <a:pPr algn="ctr"/>
            <a:r>
              <a:rPr lang="it-IT" dirty="0"/>
              <a:t>La Galilea</a:t>
            </a:r>
          </a:p>
        </p:txBody>
      </p:sp>
      <p:sp>
        <p:nvSpPr>
          <p:cNvPr id="3" name="Segnaposto contenuto 2">
            <a:extLst>
              <a:ext uri="{FF2B5EF4-FFF2-40B4-BE49-F238E27FC236}">
                <a16:creationId xmlns:a16="http://schemas.microsoft.com/office/drawing/2014/main" id="{D5619977-ABDB-0BFC-BF6C-45B9C477A951}"/>
              </a:ext>
            </a:extLst>
          </p:cNvPr>
          <p:cNvSpPr>
            <a:spLocks noGrp="1"/>
          </p:cNvSpPr>
          <p:nvPr>
            <p:ph idx="1"/>
          </p:nvPr>
        </p:nvSpPr>
        <p:spPr/>
        <p:txBody>
          <a:bodyPr/>
          <a:lstStyle/>
          <a:p>
            <a:pPr indent="228600"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Condividiamo del tutto il giudizio conclusivo, partendo anche dai dati archeologici, redatto da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228600" algn="just"/>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«Gesù, pertanto, non marginale, non povero, non ribelle, va compreso a partire da una situazione molto particolare nella quale diventa difficile pensare la possibilità di esprimere con intensità e relativo equilibrio l’istanza di un movimento profetico di rinnovamento e piena valorizzazione della fede giudaica, senza dirette mire politiche, senza equivoci compromessi con la politica, senza snervamenti ed esagerazioni, tenendo a distanza tutte quelle letture che alla fine si rivelano ideologiche esasperando l’analisi dei dati e disattendendo la peculiare testimonianza dell’archeologia».</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F</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Galilea al tempo di Gesù. Nuove scoperte archeologiche e prospettive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85.</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788576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DFCCC7-EC7A-D92D-81A5-90F09682D69C}"/>
              </a:ext>
            </a:extLst>
          </p:cNvPr>
          <p:cNvSpPr>
            <a:spLocks noGrp="1"/>
          </p:cNvSpPr>
          <p:nvPr>
            <p:ph type="title"/>
          </p:nvPr>
        </p:nvSpPr>
        <p:spPr/>
        <p:txBody>
          <a:bodyPr/>
          <a:lstStyle/>
          <a:p>
            <a:pPr algn="ctr"/>
            <a:r>
              <a:rPr lang="it-IT" dirty="0"/>
              <a:t>La casa di Pietro</a:t>
            </a:r>
          </a:p>
        </p:txBody>
      </p:sp>
      <p:sp>
        <p:nvSpPr>
          <p:cNvPr id="3" name="Segnaposto contenuto 2">
            <a:extLst>
              <a:ext uri="{FF2B5EF4-FFF2-40B4-BE49-F238E27FC236}">
                <a16:creationId xmlns:a16="http://schemas.microsoft.com/office/drawing/2014/main" id="{72643611-FD9A-5BFC-43B1-A01228DAC2DC}"/>
              </a:ext>
            </a:extLst>
          </p:cNvPr>
          <p:cNvSpPr>
            <a:spLocks noGrp="1"/>
          </p:cNvSpPr>
          <p:nvPr>
            <p:ph idx="1"/>
          </p:nvPr>
        </p:nvSpPr>
        <p:spPr/>
        <p:txBody>
          <a:bodyPr>
            <a:normAutofit fontScale="62500" lnSpcReduction="20000"/>
          </a:bodyPr>
          <a:lstStyle/>
          <a:p>
            <a:pPr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Il dato archeologico, nella sua complessità, rappresenta anche un importante contributo alla conoscenza della teologia. In particolare, a Cafarnao è stata rinvenuta la cosiddetta “casa di Pietro”, una ampia area di abitazioni domestiche con una sinagoga annessa del I sec. d.C. Negli strati più antichi è stato riportato alla luce, un «edificio tardo ellenistico trovato sotto la chiesa ottagonale [che] serviva come luogo di incontro dei credenti in Cristo già nel 1° secolo». Una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Domus Ecclesia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sulla cui datazione non vi è un consenso unanime, dove sono state ritrovate numerose scritte in varie lingue, che hanno un chiaro orientamento cristiano. Tutto ciò ci fa supporre che nei pressi della Galilea ci siano stati seguaci e comunità sin dal I sec. d.C.</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V. </a:t>
            </a:r>
            <a:r>
              <a:rPr lang="en-US"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Corbo</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The House of Saint Peter at Capharnaum</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Franciscan Printing Press, Jerusalem 1969.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L’autore francescano morto nel 1991, sostiene che dai sondaggi sotto la Chiesa domestica ritrovata vi sono tracce di un luogo di culto o di una chiesa domestica primitiva già nel I sec. d.C.</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C.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Giannotto</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«I primi sviluppi del movimento di Gesù in Galilea», in </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D.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Garribba</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 M. Vitelli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edd</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Le città del cristianesimo antico: La Galilea e Gerusalemme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123-143. L’autore, nel bilancio conclusivo di questo breve studio, sostiene «che a questi seguaci di Gesù di origine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galilaica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stanziati nella regione si siano uniti, dopo egli eventi del 70, altri credenti in Gesù, verosimilmente fuoriusciti da Gerusalemme in seguito alla migrazione a Pella e poi non più rientrati nella Giudea, e indicati nelle fonti eresiologiche sotto l’etichetta di ebioniti 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nazorei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/nazareni»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Ibidem</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143. Gli ebioniti, letteralmente “i poveri”, veneravano Gesù senza considerarlo di natura divina né credevano alla sua nascita verginale.).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Giannotto</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riporta, anche se tardiva, in questi sviluppi dei seguaci di Gesù in Galilea, la testimonianza della scrittrice romana Egeria o Eteria (IV sec.) che nei racconti del suo viaggio nella Terra Santa racconta di aver visitato al casa di Pietro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cf</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Égerié</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Journal de Voyage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Introduction</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Texte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critique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traduction</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notes, index et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cartes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par P.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Maraval</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SCh</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296],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Les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Éditions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du</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Cerf, Paris 1982). Di questo diario è rimasta solo la parte centrale, riprodotta nel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Codex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Aretinus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di Montecassino (scoperto alla fine del 1800), datato XI secolo. Ripreso anche da Pietro Diacono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XIIsec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bibliotecario dell’Abbazia di Montecassino, nel testo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Liber de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locis</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sanctis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in PL 173, 1128B [il testo intero PL 173, 1115-1134]. </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492497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495171-115C-E139-85C7-52C2252157E1}"/>
              </a:ext>
            </a:extLst>
          </p:cNvPr>
          <p:cNvSpPr>
            <a:spLocks noGrp="1"/>
          </p:cNvSpPr>
          <p:nvPr>
            <p:ph type="title"/>
          </p:nvPr>
        </p:nvSpPr>
        <p:spPr/>
        <p:txBody>
          <a:bodyPr/>
          <a:lstStyle/>
          <a:p>
            <a:pPr algn="ctr"/>
            <a:r>
              <a:rPr lang="it-IT" dirty="0"/>
              <a:t>Ritornare </a:t>
            </a:r>
            <a:r>
              <a:rPr lang="it-IT"/>
              <a:t>in Galilea</a:t>
            </a:r>
          </a:p>
        </p:txBody>
      </p:sp>
      <p:sp>
        <p:nvSpPr>
          <p:cNvPr id="3" name="Segnaposto contenuto 2">
            <a:extLst>
              <a:ext uri="{FF2B5EF4-FFF2-40B4-BE49-F238E27FC236}">
                <a16:creationId xmlns:a16="http://schemas.microsoft.com/office/drawing/2014/main" id="{ADDD1320-F9C9-5239-BFEE-D528F6897133}"/>
              </a:ext>
            </a:extLst>
          </p:cNvPr>
          <p:cNvSpPr>
            <a:spLocks noGrp="1"/>
          </p:cNvSpPr>
          <p:nvPr>
            <p:ph idx="1"/>
          </p:nvPr>
        </p:nvSpPr>
        <p:spPr/>
        <p:txBody>
          <a:bodyPr>
            <a:normAutofit fontScale="70000" lnSpcReduction="20000"/>
          </a:bodyPr>
          <a:lstStyle/>
          <a:p>
            <a:pPr indent="449580"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La riflessione ecclesiologica, da questo punto di vista, ha ricevuto poche e marginali notizie sulla presenza di comunità operanti nella Galilea, ma non per questo vi sono nei testi del NT continui riferimenti alla Galilea, epicentro del messaggio di Gesù di Nazaret. </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Per la maggior parte degli studiosi, le relazioni, le amicizie e i legami di parentela, sviluppatisi in Galilea, abbiano dato vita al primo nucleo delle comunità locali, ancora pienamente “integrate” nella comunità giudaica del tempo; si può anche ipotizzare come la stessa famiglia di Gesù abbia goduto di una certa rilevanza in parecchie zone, dove si riuniscono i discepoli dopo la sua morte. Basti pensare al singolare ruolo, esplicitato negli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Atti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della figura di Giacomo, fratello di Gesù. In seguito alla morte di Gesù, secondo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Mt</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e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Gv</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una parte dei discepoli fece ritorno in Galilea (dove era iniziata l’attività pubblica di Gesù) e quindi è ipotizzabile che già dei discepoli di Gesù siano stati ivi presenti. Questo dato è confermato anche dall’insistenza con la quale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sostiene che le apparizioni del risorto siano avvenute in Galilea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14,28;16,7) con l’ipotesi, forse, di continuare a diffondere il messaggio di Gesù e “ripartire dalla Galilea”; luogo della presenza di numerosi seguaci e comunità.</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86298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578AF7-754E-AC7C-649F-E0754A23A72A}"/>
              </a:ext>
            </a:extLst>
          </p:cNvPr>
          <p:cNvSpPr>
            <a:spLocks noGrp="1"/>
          </p:cNvSpPr>
          <p:nvPr>
            <p:ph type="title"/>
          </p:nvPr>
        </p:nvSpPr>
        <p:spPr/>
        <p:txBody>
          <a:bodyPr/>
          <a:lstStyle/>
          <a:p>
            <a:pPr algn="ctr"/>
            <a:r>
              <a:rPr lang="it-IT" dirty="0"/>
              <a:t>I carismatici itineranti</a:t>
            </a:r>
          </a:p>
        </p:txBody>
      </p:sp>
      <p:sp>
        <p:nvSpPr>
          <p:cNvPr id="3" name="Segnaposto contenuto 2">
            <a:extLst>
              <a:ext uri="{FF2B5EF4-FFF2-40B4-BE49-F238E27FC236}">
                <a16:creationId xmlns:a16="http://schemas.microsoft.com/office/drawing/2014/main" id="{0DC1F039-2504-C803-0CEC-76F319C48664}"/>
              </a:ext>
            </a:extLst>
          </p:cNvPr>
          <p:cNvSpPr>
            <a:spLocks noGrp="1"/>
          </p:cNvSpPr>
          <p:nvPr>
            <p:ph idx="1"/>
          </p:nvPr>
        </p:nvSpPr>
        <p:spPr/>
        <p:txBody>
          <a:bodyPr>
            <a:normAutofit/>
          </a:bodyPr>
          <a:lstStyle/>
          <a:p>
            <a:r>
              <a:rPr lang="it-IT" sz="2400" dirty="0">
                <a:effectLst/>
                <a:ea typeface="Times New Roman" panose="02020603050405020304" pitchFamily="18" charset="0"/>
                <a:cs typeface="Times New Roman" panose="02020603050405020304" pitchFamily="18" charset="0"/>
              </a:rPr>
              <a:t>Un’altra affascinante ipotesi, elaborata da G. </a:t>
            </a:r>
            <a:r>
              <a:rPr lang="it-IT" sz="2400" dirty="0" err="1">
                <a:effectLst/>
                <a:ea typeface="Times New Roman" panose="02020603050405020304" pitchFamily="18" charset="0"/>
                <a:cs typeface="Times New Roman" panose="02020603050405020304" pitchFamily="18" charset="0"/>
              </a:rPr>
              <a:t>Theißen</a:t>
            </a:r>
            <a:r>
              <a:rPr lang="it-IT" sz="2400" dirty="0">
                <a:effectLst/>
                <a:ea typeface="Times New Roman" panose="02020603050405020304" pitchFamily="18" charset="0"/>
                <a:cs typeface="Times New Roman" panose="02020603050405020304" pitchFamily="18" charset="0"/>
              </a:rPr>
              <a:t>, riguarda il gruppo sociale dei carismatici itineranti che prendono l’avvio proprio dalla Galilea. Con molta probabilità, questi gruppi di credenti hanno dei collegamenti con i familiari di Gesù (</a:t>
            </a:r>
            <a:r>
              <a:rPr lang="it-IT" sz="2400" i="1" dirty="0">
                <a:effectLst/>
                <a:ea typeface="Times New Roman" panose="02020603050405020304" pitchFamily="18" charset="0"/>
                <a:cs typeface="Times New Roman" panose="02020603050405020304" pitchFamily="18" charset="0"/>
              </a:rPr>
              <a:t>Lc</a:t>
            </a:r>
            <a:r>
              <a:rPr lang="it-IT" sz="2400" dirty="0">
                <a:effectLst/>
                <a:ea typeface="Times New Roman" panose="02020603050405020304" pitchFamily="18" charset="0"/>
                <a:cs typeface="Times New Roman" panose="02020603050405020304" pitchFamily="18" charset="0"/>
              </a:rPr>
              <a:t> 11,19; </a:t>
            </a:r>
            <a:r>
              <a:rPr lang="it-IT" sz="2400" i="1" dirty="0">
                <a:effectLst/>
                <a:ea typeface="Times New Roman" panose="02020603050405020304" pitchFamily="18" charset="0"/>
                <a:cs typeface="Times New Roman" panose="02020603050405020304" pitchFamily="18" charset="0"/>
              </a:rPr>
              <a:t>Mc </a:t>
            </a:r>
            <a:r>
              <a:rPr lang="it-IT" sz="2400" dirty="0">
                <a:effectLst/>
                <a:ea typeface="Times New Roman" panose="02020603050405020304" pitchFamily="18" charset="0"/>
                <a:cs typeface="Times New Roman" panose="02020603050405020304" pitchFamily="18" charset="0"/>
              </a:rPr>
              <a:t>1, 29-31), che sembrano radicati in questi luoghi, assieme a quelli che sceglievano, forse, </a:t>
            </a:r>
            <a:r>
              <a:rPr lang="it-IT" sz="2400" dirty="0">
                <a:ea typeface="Times New Roman" panose="02020603050405020304" pitchFamily="18" charset="0"/>
                <a:cs typeface="Times New Roman" panose="02020603050405020304" pitchFamily="18" charset="0"/>
              </a:rPr>
              <a:t>la</a:t>
            </a:r>
            <a:r>
              <a:rPr lang="it-IT" sz="2400" dirty="0">
                <a:effectLst/>
                <a:ea typeface="Times New Roman" panose="02020603050405020304" pitchFamily="18" charset="0"/>
                <a:cs typeface="Times New Roman" panose="02020603050405020304" pitchFamily="18" charset="0"/>
              </a:rPr>
              <a:t> missione itinerante come sembra emergere nel testo di </a:t>
            </a:r>
            <a:r>
              <a:rPr lang="it-IT" sz="2400" i="1" dirty="0">
                <a:effectLst/>
                <a:ea typeface="Times New Roman" panose="02020603050405020304" pitchFamily="18" charset="0"/>
                <a:cs typeface="Times New Roman" panose="02020603050405020304" pitchFamily="18" charset="0"/>
              </a:rPr>
              <a:t>Lc</a:t>
            </a:r>
            <a:r>
              <a:rPr lang="it-IT" sz="2400" dirty="0">
                <a:effectLst/>
                <a:ea typeface="Times New Roman" panose="02020603050405020304" pitchFamily="18" charset="0"/>
                <a:cs typeface="Times New Roman" panose="02020603050405020304" pitchFamily="18" charset="0"/>
              </a:rPr>
              <a:t> 9,57-62. </a:t>
            </a:r>
            <a:endParaRPr lang="it-IT" dirty="0"/>
          </a:p>
        </p:txBody>
      </p:sp>
    </p:spTree>
    <p:extLst>
      <p:ext uri="{BB962C8B-B14F-4D97-AF65-F5344CB8AC3E}">
        <p14:creationId xmlns:p14="http://schemas.microsoft.com/office/powerpoint/2010/main" val="4045587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EA6B18-D8B4-BE92-F10F-087269F37759}"/>
              </a:ext>
            </a:extLst>
          </p:cNvPr>
          <p:cNvSpPr>
            <a:spLocks noGrp="1"/>
          </p:cNvSpPr>
          <p:nvPr>
            <p:ph type="title"/>
          </p:nvPr>
        </p:nvSpPr>
        <p:spPr/>
        <p:txBody>
          <a:bodyPr/>
          <a:lstStyle/>
          <a:p>
            <a:pPr algn="ctr"/>
            <a:r>
              <a:rPr lang="it-IT" b="1" dirty="0"/>
              <a:t>La Chiesa apostolica primitiva</a:t>
            </a:r>
          </a:p>
        </p:txBody>
      </p:sp>
      <p:sp>
        <p:nvSpPr>
          <p:cNvPr id="3" name="Segnaposto contenuto 2">
            <a:extLst>
              <a:ext uri="{FF2B5EF4-FFF2-40B4-BE49-F238E27FC236}">
                <a16:creationId xmlns:a16="http://schemas.microsoft.com/office/drawing/2014/main" id="{4F80EF06-DDD4-67EF-F2BB-878708A278A0}"/>
              </a:ext>
            </a:extLst>
          </p:cNvPr>
          <p:cNvSpPr>
            <a:spLocks noGrp="1"/>
          </p:cNvSpPr>
          <p:nvPr>
            <p:ph idx="1"/>
          </p:nvPr>
        </p:nvSpPr>
        <p:spPr/>
        <p:txBody>
          <a:bodyPr>
            <a:normAutofit/>
          </a:bodyPr>
          <a:lstStyle/>
          <a:p>
            <a:r>
              <a:rPr lang="it-IT" sz="3200" dirty="0"/>
              <a:t>«L’importanza dell’epoca apostolica della Chiesa primitiva è decisiva per l’ecclesiologia e per tutta la fede cristiana a motivo del carattere definitivo della rivelazione piena che è Gesù Cristo»</a:t>
            </a:r>
          </a:p>
          <a:p>
            <a:pPr algn="r"/>
            <a:r>
              <a:rPr lang="it-IT" sz="3200" dirty="0"/>
              <a:t>Salvador </a:t>
            </a:r>
            <a:r>
              <a:rPr lang="it-IT" sz="3200" dirty="0" err="1"/>
              <a:t>Pié-Ninot</a:t>
            </a:r>
            <a:endParaRPr lang="it-IT" sz="3200" dirty="0"/>
          </a:p>
        </p:txBody>
      </p:sp>
    </p:spTree>
    <p:extLst>
      <p:ext uri="{BB962C8B-B14F-4D97-AF65-F5344CB8AC3E}">
        <p14:creationId xmlns:p14="http://schemas.microsoft.com/office/powerpoint/2010/main" val="1196247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F9D2B5-F228-14EE-62A9-35B55B0D64C4}"/>
              </a:ext>
            </a:extLst>
          </p:cNvPr>
          <p:cNvSpPr>
            <a:spLocks noGrp="1"/>
          </p:cNvSpPr>
          <p:nvPr>
            <p:ph type="title"/>
          </p:nvPr>
        </p:nvSpPr>
        <p:spPr/>
        <p:txBody>
          <a:bodyPr/>
          <a:lstStyle/>
          <a:p>
            <a:pPr algn="ctr"/>
            <a:r>
              <a:rPr lang="it-IT" dirty="0"/>
              <a:t>La prima comunità</a:t>
            </a:r>
          </a:p>
        </p:txBody>
      </p:sp>
      <p:sp>
        <p:nvSpPr>
          <p:cNvPr id="3" name="Segnaposto contenuto 2">
            <a:extLst>
              <a:ext uri="{FF2B5EF4-FFF2-40B4-BE49-F238E27FC236}">
                <a16:creationId xmlns:a16="http://schemas.microsoft.com/office/drawing/2014/main" id="{230C3E39-299F-8F6A-098D-D04054536AA7}"/>
              </a:ext>
            </a:extLst>
          </p:cNvPr>
          <p:cNvSpPr>
            <a:spLocks noGrp="1"/>
          </p:cNvSpPr>
          <p:nvPr>
            <p:ph idx="1"/>
          </p:nvPr>
        </p:nvSpPr>
        <p:spPr/>
        <p:txBody>
          <a:bodyPr>
            <a:noAutofit/>
          </a:bodyPr>
          <a:lstStyle/>
          <a:p>
            <a:r>
              <a:rPr lang="it-IT" sz="2800" dirty="0"/>
              <a:t>La comunità apostolica di Gerusalemme (cioè la prima comunità cristiana, che nasce subito dopo la Pasqua di Gesù, guidata dagli apostoli) come il «modello originario e fondativo» della Chiesa stessa.</a:t>
            </a:r>
            <a:br>
              <a:rPr lang="it-IT" sz="2800" dirty="0"/>
            </a:br>
            <a:r>
              <a:rPr lang="it-IT" sz="2800" dirty="0"/>
              <a:t>Questa interpretazione si fonda:</a:t>
            </a:r>
          </a:p>
          <a:p>
            <a:r>
              <a:rPr lang="it-IT" sz="2800" dirty="0"/>
              <a:t>1. Atti degli Apostoli</a:t>
            </a:r>
          </a:p>
          <a:p>
            <a:r>
              <a:rPr lang="it-IT" sz="2800" dirty="0"/>
              <a:t>2. tradizione teologica</a:t>
            </a:r>
          </a:p>
        </p:txBody>
      </p:sp>
    </p:spTree>
    <p:extLst>
      <p:ext uri="{BB962C8B-B14F-4D97-AF65-F5344CB8AC3E}">
        <p14:creationId xmlns:p14="http://schemas.microsoft.com/office/powerpoint/2010/main" val="3923671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C1B616-DDD6-2DE2-8603-5C8E1F50D264}"/>
              </a:ext>
            </a:extLst>
          </p:cNvPr>
          <p:cNvSpPr>
            <a:spLocks noGrp="1"/>
          </p:cNvSpPr>
          <p:nvPr>
            <p:ph type="title"/>
          </p:nvPr>
        </p:nvSpPr>
        <p:spPr/>
        <p:txBody>
          <a:bodyPr/>
          <a:lstStyle/>
          <a:p>
            <a:pPr algn="ctr"/>
            <a:r>
              <a:rPr lang="it-IT" dirty="0"/>
              <a:t>La comunità a Gerusalemme</a:t>
            </a:r>
          </a:p>
        </p:txBody>
      </p:sp>
      <p:sp>
        <p:nvSpPr>
          <p:cNvPr id="3" name="Segnaposto contenuto 2">
            <a:extLst>
              <a:ext uri="{FF2B5EF4-FFF2-40B4-BE49-F238E27FC236}">
                <a16:creationId xmlns:a16="http://schemas.microsoft.com/office/drawing/2014/main" id="{C03FB813-44D6-9A41-DB42-EEF89557C111}"/>
              </a:ext>
            </a:extLst>
          </p:cNvPr>
          <p:cNvSpPr>
            <a:spLocks noGrp="1"/>
          </p:cNvSpPr>
          <p:nvPr>
            <p:ph idx="1"/>
          </p:nvPr>
        </p:nvSpPr>
        <p:spPr/>
        <p:txBody>
          <a:bodyPr>
            <a:noAutofit/>
          </a:bodyPr>
          <a:lstStyle/>
          <a:p>
            <a:r>
              <a:rPr lang="it-IT" sz="2400" dirty="0">
                <a:solidFill>
                  <a:schemeClr val="tx1"/>
                </a:solidFill>
                <a:effectLst/>
                <a:ea typeface="Times New Roman" panose="02020603050405020304" pitchFamily="18" charset="0"/>
                <a:cs typeface="Times New Roman" panose="02020603050405020304" pitchFamily="18" charset="0"/>
              </a:rPr>
              <a:t>Una delle prime comunità del movimento di Gesù si costituisce a Gerusalemme, con molta probabilità, subito dopo la sua morte dal 30 circa fino al 49 d.C.; un periodo oscuro per le fonti e di cui non disponiamo notizie certe. Questa comunità gerosolimitana, anche per la sua posizione privilegiata, gode di una fondamentale importanza nell’ambito dei diversi gruppi giudaici consolidatosi dopo la distruzione del Tempio. </a:t>
            </a:r>
            <a:endParaRPr lang="it-IT" sz="2400" dirty="0">
              <a:solidFill>
                <a:schemeClr val="tx1"/>
              </a:solidFill>
            </a:endParaRPr>
          </a:p>
        </p:txBody>
      </p:sp>
    </p:spTree>
    <p:extLst>
      <p:ext uri="{BB962C8B-B14F-4D97-AF65-F5344CB8AC3E}">
        <p14:creationId xmlns:p14="http://schemas.microsoft.com/office/powerpoint/2010/main" val="2473428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4AF24D-C266-A085-9C68-83080586DADE}"/>
              </a:ext>
            </a:extLst>
          </p:cNvPr>
          <p:cNvSpPr>
            <a:spLocks noGrp="1"/>
          </p:cNvSpPr>
          <p:nvPr>
            <p:ph type="title"/>
          </p:nvPr>
        </p:nvSpPr>
        <p:spPr/>
        <p:txBody>
          <a:bodyPr/>
          <a:lstStyle/>
          <a:p>
            <a:r>
              <a:rPr lang="it-IT" dirty="0"/>
              <a:t>I diversi gruppi dei seguaci di Gesù a Gerusalemme</a:t>
            </a:r>
          </a:p>
        </p:txBody>
      </p:sp>
      <p:sp>
        <p:nvSpPr>
          <p:cNvPr id="3" name="Segnaposto contenuto 2">
            <a:extLst>
              <a:ext uri="{FF2B5EF4-FFF2-40B4-BE49-F238E27FC236}">
                <a16:creationId xmlns:a16="http://schemas.microsoft.com/office/drawing/2014/main" id="{282A632D-6BA2-4BA5-B0E6-B3157D9F02B8}"/>
              </a:ext>
            </a:extLst>
          </p:cNvPr>
          <p:cNvSpPr>
            <a:spLocks noGrp="1"/>
          </p:cNvSpPr>
          <p:nvPr>
            <p:ph idx="1"/>
          </p:nvPr>
        </p:nvSpPr>
        <p:spPr/>
        <p:txBody>
          <a:bodyPr>
            <a:normAutofit/>
          </a:bodyPr>
          <a:lstStyle/>
          <a:p>
            <a:r>
              <a:rPr lang="it-IT" sz="2800" dirty="0">
                <a:solidFill>
                  <a:srgbClr val="000000"/>
                </a:solidFill>
                <a:effectLst/>
                <a:ea typeface="Times New Roman" panose="02020603050405020304" pitchFamily="18" charset="0"/>
                <a:cs typeface="Times New Roman" panose="02020603050405020304" pitchFamily="18" charset="0"/>
              </a:rPr>
              <a:t>A Gerusalemme si evidenziano la presenza di due gruppi in tensione quello capeggiato da Giacomo, fratello del Signore, fedele all’osservanza dei precetti, e un altro gruppo ebraico di lingua greca (ellenisti), che anche per estrazione culturale forse non ritiene vincolanti le consuetudini del giudaismo del tempo.</a:t>
            </a:r>
            <a:endParaRPr lang="it-IT" sz="2800" dirty="0"/>
          </a:p>
        </p:txBody>
      </p:sp>
    </p:spTree>
    <p:extLst>
      <p:ext uri="{BB962C8B-B14F-4D97-AF65-F5344CB8AC3E}">
        <p14:creationId xmlns:p14="http://schemas.microsoft.com/office/powerpoint/2010/main" val="2049109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Casa di Pietro a Cafarnao</a:t>
            </a:r>
          </a:p>
        </p:txBody>
      </p:sp>
      <p:pic>
        <p:nvPicPr>
          <p:cNvPr id="5" name="Segnaposto immagine 4"/>
          <p:cNvPicPr>
            <a:picLocks noGrp="1" noChangeAspect="1"/>
          </p:cNvPicPr>
          <p:nvPr>
            <p:ph type="pic" idx="1"/>
          </p:nvPr>
        </p:nvPicPr>
        <p:blipFill>
          <a:blip r:embed="rId2"/>
          <a:srcRect l="2554" r="2554"/>
          <a:stretch>
            <a:fillRect/>
          </a:stretch>
        </p:blipFill>
        <p:spPr>
          <a:prstGeom prst="rect">
            <a:avLst/>
          </a:prstGeom>
        </p:spPr>
      </p:pic>
      <p:sp>
        <p:nvSpPr>
          <p:cNvPr id="4" name="Segnaposto testo 3"/>
          <p:cNvSpPr>
            <a:spLocks noGrp="1"/>
          </p:cNvSpPr>
          <p:nvPr>
            <p:ph type="body" sz="half" idx="2"/>
          </p:nvPr>
        </p:nvSpPr>
        <p:spPr/>
        <p:txBody>
          <a:bodyPr/>
          <a:lstStyle/>
          <a:p>
            <a:r>
              <a:rPr lang="it-IT" dirty="0"/>
              <a:t>I sec. d.C.</a:t>
            </a:r>
          </a:p>
        </p:txBody>
      </p:sp>
    </p:spTree>
    <p:extLst>
      <p:ext uri="{BB962C8B-B14F-4D97-AF65-F5344CB8AC3E}">
        <p14:creationId xmlns:p14="http://schemas.microsoft.com/office/powerpoint/2010/main" val="2868496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La casa di Pietro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endParaRPr lang="it-IT" sz="2400" dirty="0"/>
          </a:p>
        </p:txBody>
      </p:sp>
      <p:sp>
        <p:nvSpPr>
          <p:cNvPr id="4" name="Segnaposto testo 3"/>
          <p:cNvSpPr>
            <a:spLocks noGrp="1"/>
          </p:cNvSpPr>
          <p:nvPr>
            <p:ph type="body" sz="half" idx="2"/>
          </p:nvPr>
        </p:nvSpPr>
        <p:spPr/>
        <p:txBody>
          <a:bodyPr/>
          <a:lstStyle/>
          <a:p>
            <a:r>
              <a:rPr lang="it-IT" dirty="0"/>
              <a:t>Egeria, Diario di viaggio, fine IV secolo: «In </a:t>
            </a:r>
            <a:r>
              <a:rPr lang="it-IT" dirty="0" err="1"/>
              <a:t>Capharnaum</a:t>
            </a:r>
            <a:r>
              <a:rPr lang="it-IT" dirty="0"/>
              <a:t> </a:t>
            </a:r>
            <a:r>
              <a:rPr lang="it-IT" dirty="0" err="1"/>
              <a:t>autem</a:t>
            </a:r>
            <a:r>
              <a:rPr lang="it-IT" dirty="0"/>
              <a:t> ex domo </a:t>
            </a:r>
            <a:r>
              <a:rPr lang="it-IT" dirty="0" err="1"/>
              <a:t>apostolorum</a:t>
            </a:r>
            <a:r>
              <a:rPr lang="it-IT" dirty="0"/>
              <a:t> </a:t>
            </a:r>
            <a:r>
              <a:rPr lang="it-IT" dirty="0" err="1"/>
              <a:t>principis</a:t>
            </a:r>
            <a:r>
              <a:rPr lang="it-IT" dirty="0"/>
              <a:t> ecclesia </a:t>
            </a:r>
            <a:r>
              <a:rPr lang="it-IT" dirty="0" err="1"/>
              <a:t>facta</a:t>
            </a:r>
            <a:r>
              <a:rPr lang="it-IT" dirty="0"/>
              <a:t> est, </a:t>
            </a:r>
            <a:r>
              <a:rPr lang="it-IT" dirty="0" err="1"/>
              <a:t>cuius</a:t>
            </a:r>
            <a:r>
              <a:rPr lang="it-IT" dirty="0"/>
              <a:t> </a:t>
            </a:r>
            <a:r>
              <a:rPr lang="it-IT" dirty="0" err="1"/>
              <a:t>parietes</a:t>
            </a:r>
            <a:r>
              <a:rPr lang="it-IT" dirty="0"/>
              <a:t> </a:t>
            </a:r>
            <a:r>
              <a:rPr lang="it-IT" dirty="0" err="1"/>
              <a:t>usque</a:t>
            </a:r>
            <a:r>
              <a:rPr lang="it-IT" dirty="0"/>
              <a:t> </a:t>
            </a:r>
            <a:r>
              <a:rPr lang="it-IT" dirty="0" err="1"/>
              <a:t>hodie</a:t>
            </a:r>
            <a:r>
              <a:rPr lang="it-IT" dirty="0"/>
              <a:t> ita </a:t>
            </a:r>
            <a:r>
              <a:rPr lang="it-IT" dirty="0" err="1"/>
              <a:t>stant</a:t>
            </a:r>
            <a:r>
              <a:rPr lang="it-IT" dirty="0"/>
              <a:t>, </a:t>
            </a:r>
            <a:r>
              <a:rPr lang="it-IT" dirty="0" err="1"/>
              <a:t>sicut</a:t>
            </a:r>
            <a:r>
              <a:rPr lang="it-IT" dirty="0"/>
              <a:t> </a:t>
            </a:r>
            <a:r>
              <a:rPr lang="it-IT" dirty="0" err="1"/>
              <a:t>fuerunt</a:t>
            </a:r>
            <a:r>
              <a:rPr lang="it-IT" dirty="0"/>
              <a:t>. Ibi </a:t>
            </a:r>
            <a:r>
              <a:rPr lang="it-IT" dirty="0" err="1"/>
              <a:t>paralyticum</a:t>
            </a:r>
            <a:r>
              <a:rPr lang="it-IT" dirty="0"/>
              <a:t> Dominus </a:t>
            </a:r>
            <a:r>
              <a:rPr lang="it-IT" dirty="0" err="1"/>
              <a:t>Curavit</a:t>
            </a:r>
            <a:r>
              <a:rPr lang="it-IT" dirty="0"/>
              <a:t>». </a:t>
            </a:r>
          </a:p>
        </p:txBody>
      </p:sp>
      <p:pic>
        <p:nvPicPr>
          <p:cNvPr id="2050" name="Picture 2" descr="Cafarnao, dall'alto, prima della costruzione della nuova chiesa">
            <a:extLst>
              <a:ext uri="{FF2B5EF4-FFF2-40B4-BE49-F238E27FC236}">
                <a16:creationId xmlns:a16="http://schemas.microsoft.com/office/drawing/2014/main" id="{05A487DE-D476-661D-1278-0CD6E32BE9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62" y="1044931"/>
            <a:ext cx="6096000"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899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La casa di Pietro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endParaRPr lang="it-IT" sz="2400" dirty="0"/>
          </a:p>
        </p:txBody>
      </p:sp>
      <p:sp>
        <p:nvSpPr>
          <p:cNvPr id="4" name="Segnaposto testo 3"/>
          <p:cNvSpPr>
            <a:spLocks noGrp="1"/>
          </p:cNvSpPr>
          <p:nvPr>
            <p:ph type="body" sz="half" idx="2"/>
          </p:nvPr>
        </p:nvSpPr>
        <p:spPr/>
        <p:txBody>
          <a:bodyPr/>
          <a:lstStyle/>
          <a:p>
            <a:r>
              <a:rPr lang="it-IT" dirty="0"/>
              <a:t>Egeria, Diario di viaggio, fine IV secolo: «In </a:t>
            </a:r>
            <a:r>
              <a:rPr lang="it-IT" dirty="0" err="1"/>
              <a:t>Capharnaum</a:t>
            </a:r>
            <a:r>
              <a:rPr lang="it-IT" dirty="0"/>
              <a:t> </a:t>
            </a:r>
            <a:r>
              <a:rPr lang="it-IT" dirty="0" err="1"/>
              <a:t>autem</a:t>
            </a:r>
            <a:r>
              <a:rPr lang="it-IT" dirty="0"/>
              <a:t> ex domo </a:t>
            </a:r>
            <a:r>
              <a:rPr lang="it-IT" dirty="0" err="1"/>
              <a:t>apostolorum</a:t>
            </a:r>
            <a:r>
              <a:rPr lang="it-IT" dirty="0"/>
              <a:t> </a:t>
            </a:r>
            <a:r>
              <a:rPr lang="it-IT" dirty="0" err="1"/>
              <a:t>principis</a:t>
            </a:r>
            <a:r>
              <a:rPr lang="it-IT" dirty="0"/>
              <a:t> ecclesia </a:t>
            </a:r>
            <a:r>
              <a:rPr lang="it-IT" dirty="0" err="1"/>
              <a:t>facta</a:t>
            </a:r>
            <a:r>
              <a:rPr lang="it-IT" dirty="0"/>
              <a:t> est, </a:t>
            </a:r>
            <a:r>
              <a:rPr lang="it-IT" dirty="0" err="1"/>
              <a:t>cuius</a:t>
            </a:r>
            <a:r>
              <a:rPr lang="it-IT" dirty="0"/>
              <a:t> </a:t>
            </a:r>
            <a:r>
              <a:rPr lang="it-IT" dirty="0" err="1"/>
              <a:t>parietes</a:t>
            </a:r>
            <a:r>
              <a:rPr lang="it-IT" dirty="0"/>
              <a:t> </a:t>
            </a:r>
            <a:r>
              <a:rPr lang="it-IT" dirty="0" err="1"/>
              <a:t>usque</a:t>
            </a:r>
            <a:r>
              <a:rPr lang="it-IT" dirty="0"/>
              <a:t> </a:t>
            </a:r>
            <a:r>
              <a:rPr lang="it-IT" dirty="0" err="1"/>
              <a:t>hodie</a:t>
            </a:r>
            <a:r>
              <a:rPr lang="it-IT" dirty="0"/>
              <a:t> ita </a:t>
            </a:r>
            <a:r>
              <a:rPr lang="it-IT" dirty="0" err="1"/>
              <a:t>stant</a:t>
            </a:r>
            <a:r>
              <a:rPr lang="it-IT" dirty="0"/>
              <a:t>, </a:t>
            </a:r>
            <a:r>
              <a:rPr lang="it-IT" dirty="0" err="1"/>
              <a:t>sicut</a:t>
            </a:r>
            <a:r>
              <a:rPr lang="it-IT" dirty="0"/>
              <a:t> </a:t>
            </a:r>
            <a:r>
              <a:rPr lang="it-IT" dirty="0" err="1"/>
              <a:t>fuerunt</a:t>
            </a:r>
            <a:r>
              <a:rPr lang="it-IT" dirty="0"/>
              <a:t>. Ibi </a:t>
            </a:r>
            <a:r>
              <a:rPr lang="it-IT" dirty="0" err="1"/>
              <a:t>paralyticum</a:t>
            </a:r>
            <a:r>
              <a:rPr lang="it-IT" dirty="0"/>
              <a:t> Dominus </a:t>
            </a:r>
            <a:r>
              <a:rPr lang="it-IT" dirty="0" err="1"/>
              <a:t>Curavit</a:t>
            </a:r>
            <a:r>
              <a:rPr lang="it-IT" dirty="0"/>
              <a:t>». </a:t>
            </a:r>
          </a:p>
        </p:txBody>
      </p:sp>
      <p:pic>
        <p:nvPicPr>
          <p:cNvPr id="3074" name="Picture 2" descr="La Domus Ecclesia di Cafarnao. La casa di Pietro – gloria.tv">
            <a:extLst>
              <a:ext uri="{FF2B5EF4-FFF2-40B4-BE49-F238E27FC236}">
                <a16:creationId xmlns:a16="http://schemas.microsoft.com/office/drawing/2014/main" id="{83817D97-4914-3FFB-DB1A-142B6FCC6F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615" y="1311884"/>
            <a:ext cx="5907201" cy="4622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19561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3.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Wisp</Template>
  <TotalTime>0</TotalTime>
  <Words>5154</Words>
  <Application>Microsoft Office PowerPoint</Application>
  <PresentationFormat>Widescreen</PresentationFormat>
  <Paragraphs>225</Paragraphs>
  <Slides>47</Slides>
  <Notes>0</Notes>
  <HiddenSlides>0</HiddenSlides>
  <MMClips>0</MMClips>
  <ScaleCrop>false</ScaleCrop>
  <HeadingPairs>
    <vt:vector size="6" baseType="variant">
      <vt:variant>
        <vt:lpstr>Caratteri utilizzati</vt:lpstr>
      </vt:variant>
      <vt:variant>
        <vt:i4>12</vt:i4>
      </vt:variant>
      <vt:variant>
        <vt:lpstr>Tema</vt:lpstr>
      </vt:variant>
      <vt:variant>
        <vt:i4>3</vt:i4>
      </vt:variant>
      <vt:variant>
        <vt:lpstr>Titoli diapositive</vt:lpstr>
      </vt:variant>
      <vt:variant>
        <vt:i4>47</vt:i4>
      </vt:variant>
    </vt:vector>
  </HeadingPairs>
  <TitlesOfParts>
    <vt:vector size="62" baseType="lpstr">
      <vt:lpstr>Abadi</vt:lpstr>
      <vt:lpstr>Arial</vt:lpstr>
      <vt:lpstr>Book Antiqua</vt:lpstr>
      <vt:lpstr>Bradley Hand ITC</vt:lpstr>
      <vt:lpstr>Calisto MT</vt:lpstr>
      <vt:lpstr>Century Gothic</vt:lpstr>
      <vt:lpstr>Georgia</vt:lpstr>
      <vt:lpstr>Times New Roman</vt:lpstr>
      <vt:lpstr>Trebuchet MS</vt:lpstr>
      <vt:lpstr>Verdana</vt:lpstr>
      <vt:lpstr>Wingdings</vt:lpstr>
      <vt:lpstr>Wingdings 3</vt:lpstr>
      <vt:lpstr>Filo</vt:lpstr>
      <vt:lpstr>Legno</vt:lpstr>
      <vt:lpstr>1_Legno</vt:lpstr>
      <vt:lpstr>Chiesa di Chiese.  Per una ecclesiologia dal Mediterraneo</vt:lpstr>
      <vt:lpstr>Presentazione standard di PowerPoint</vt:lpstr>
      <vt:lpstr>Presentazione standard di PowerPoint</vt:lpstr>
      <vt:lpstr>La comunità di Gerusalemme in Atti/1</vt:lpstr>
      <vt:lpstr>Presentazione standard di PowerPoint</vt:lpstr>
      <vt:lpstr>La comunità di Gerusalemme in Atti</vt:lpstr>
      <vt:lpstr>La comunità di Gerusalemme in Atti</vt:lpstr>
      <vt:lpstr>Alcune domande sui seguaci di Gesù</vt:lpstr>
      <vt:lpstr>La comunità di Gerusalemme in Atti</vt:lpstr>
      <vt:lpstr>La comunità di Gerusalemme in Atti/4</vt:lpstr>
      <vt:lpstr>Presentazione standard di PowerPoint</vt:lpstr>
      <vt:lpstr>Presentazione standard di PowerPoint</vt:lpstr>
      <vt:lpstr>Se ci attenessimo alla sola descrizione che Luca offre, potremmo rappresentare in questo modo la situazione di partenza di Atti, con uno sviluppo che va in questo senso…</vt:lpstr>
      <vt:lpstr>Presentazione standard di PowerPoint</vt:lpstr>
      <vt:lpstr>Potremmo correggere l’immagine in questo senso?</vt:lpstr>
      <vt:lpstr>L’identità in un’imagine...</vt:lpstr>
      <vt:lpstr>L’identità in un’imagine...</vt:lpstr>
      <vt:lpstr>Presentazione standard di PowerPoint</vt:lpstr>
      <vt:lpstr>La complessa realtà dei seguaci di Gesù a Gerusalemme</vt:lpstr>
      <vt:lpstr>Presentazione standard di PowerPoint</vt:lpstr>
      <vt:lpstr>Presentazione standard di PowerPoint</vt:lpstr>
      <vt:lpstr>Quali e quanti gruppi si celano dietro questo racconto?</vt:lpstr>
      <vt:lpstr>Quali e quanti gruppi si celano dietro questo racconto?</vt:lpstr>
      <vt:lpstr>Problemi che emergono…</vt:lpstr>
      <vt:lpstr>Stefano</vt:lpstr>
      <vt:lpstr>Presentazione standard di PowerPoint</vt:lpstr>
      <vt:lpstr>Osservazioni…</vt:lpstr>
      <vt:lpstr>La Galilea</vt:lpstr>
      <vt:lpstr>Una comunità in Galilea?</vt:lpstr>
      <vt:lpstr>A partire dalla Galilea</vt:lpstr>
      <vt:lpstr>Dove tutto ebbe inizio…</vt:lpstr>
      <vt:lpstr>I Galilei</vt:lpstr>
      <vt:lpstr>Comunità galilaiche</vt:lpstr>
      <vt:lpstr>Galilea-&gt;Gerusalemme</vt:lpstr>
      <vt:lpstr>I Galilei</vt:lpstr>
      <vt:lpstr>Le ricerche archeologiche</vt:lpstr>
      <vt:lpstr>La Galilea</vt:lpstr>
      <vt:lpstr>La casa di Pietro</vt:lpstr>
      <vt:lpstr>Ritornare in Galilea</vt:lpstr>
      <vt:lpstr>I carismatici itineranti</vt:lpstr>
      <vt:lpstr>La Chiesa apostolica primitiva</vt:lpstr>
      <vt:lpstr>La prima comunità</vt:lpstr>
      <vt:lpstr>La comunità a Gerusalemme</vt:lpstr>
      <vt:lpstr>I diversi gruppi dei seguaci di Gesù a Gerusalemme</vt:lpstr>
      <vt:lpstr>Casa di Pietro a Cafarnao</vt:lpstr>
      <vt:lpstr>La casa di Pietro</vt:lpstr>
      <vt:lpstr>La casa di Pietro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 lotta e abbraccio: giudaismo, ellenismo e cristianesimo tra III sec. a.C. e il II d.C.</dc:title>
  <dc:creator>dario garribba</dc:creator>
  <cp:lastModifiedBy>dario garribba</cp:lastModifiedBy>
  <cp:revision>35</cp:revision>
  <dcterms:created xsi:type="dcterms:W3CDTF">2020-09-15T14:21:02Z</dcterms:created>
  <dcterms:modified xsi:type="dcterms:W3CDTF">2025-11-01T14:18:28Z</dcterms:modified>
</cp:coreProperties>
</file>