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sldIdLst>
    <p:sldId id="263" r:id="rId2"/>
    <p:sldId id="265" r:id="rId3"/>
    <p:sldId id="257" r:id="rId4"/>
    <p:sldId id="266" r:id="rId5"/>
    <p:sldId id="271" r:id="rId6"/>
    <p:sldId id="270" r:id="rId7"/>
    <p:sldId id="269" r:id="rId8"/>
    <p:sldId id="277" r:id="rId9"/>
    <p:sldId id="268" r:id="rId10"/>
    <p:sldId id="267" r:id="rId11"/>
    <p:sldId id="272" r:id="rId12"/>
    <p:sldId id="307" r:id="rId13"/>
    <p:sldId id="311" r:id="rId14"/>
    <p:sldId id="273" r:id="rId15"/>
    <p:sldId id="276" r:id="rId16"/>
    <p:sldId id="314" r:id="rId17"/>
    <p:sldId id="315" r:id="rId18"/>
    <p:sldId id="313" r:id="rId19"/>
    <p:sldId id="312" r:id="rId20"/>
    <p:sldId id="27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73"/>
    <p:restoredTop sz="92197"/>
  </p:normalViewPr>
  <p:slideViewPr>
    <p:cSldViewPr snapToGrid="0" snapToObjects="1">
      <p:cViewPr varScale="1">
        <p:scale>
          <a:sx n="99" d="100"/>
          <a:sy n="99" d="100"/>
        </p:scale>
        <p:origin x="208" y="2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141798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490703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
Secondo livello
Terzo livello
Quarto livello
Quinto livello</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51228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12/18/25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038687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12/18/25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41253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12/18/25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877647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353597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373942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801290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113657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12/18/25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812180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Modifica gli stili del testo dello schema
Secondo livello
Terzo livello
Quarto livello
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Modifica gli stili del testo dello schema
Secondo livello
Terzo livello
Quarto livello
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12/18/25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493634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12/18/25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64438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12/18/25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740722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12/18/25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645732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12/18/25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863502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12/18/25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52167653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A8BAD020-D7E1-894F-872E-140D73C3C1A6}"/>
              </a:ext>
            </a:extLst>
          </p:cNvPr>
          <p:cNvSpPr/>
          <p:nvPr/>
        </p:nvSpPr>
        <p:spPr>
          <a:xfrm>
            <a:off x="2893060" y="414173"/>
            <a:ext cx="8026400" cy="4031873"/>
          </a:xfrm>
          <a:prstGeom prst="rect">
            <a:avLst/>
          </a:prstGeom>
        </p:spPr>
        <p:txBody>
          <a:bodyPr wrap="square">
            <a:spAutoFit/>
          </a:bodyPr>
          <a:lstStyle/>
          <a:p>
            <a:pPr indent="180340" algn="just">
              <a:spcAft>
                <a:spcPts val="0"/>
              </a:spcAft>
            </a:pPr>
            <a:r>
              <a:rPr lang="it-IT" sz="3200" dirty="0">
                <a:latin typeface="Times New Roman" panose="02020603050405020304" pitchFamily="18" charset="0"/>
                <a:ea typeface="Calibri" panose="020F0502020204030204" pitchFamily="34" charset="0"/>
                <a:cs typeface="Times New Roman" panose="02020603050405020304" pitchFamily="18" charset="0"/>
              </a:rPr>
              <a:t>«Perché poi ci rinnovassimo continuamente in lui (cfr. </a:t>
            </a:r>
            <a:r>
              <a:rPr lang="it-IT" sz="3200" dirty="0" err="1">
                <a:latin typeface="Times New Roman" panose="02020603050405020304" pitchFamily="18" charset="0"/>
                <a:ea typeface="Calibri" panose="020F0502020204030204" pitchFamily="34" charset="0"/>
                <a:cs typeface="Times New Roman" panose="02020603050405020304" pitchFamily="18" charset="0"/>
              </a:rPr>
              <a:t>Ef</a:t>
            </a:r>
            <a:r>
              <a:rPr lang="it-IT" sz="3200" dirty="0">
                <a:latin typeface="Times New Roman" panose="02020603050405020304" pitchFamily="18" charset="0"/>
                <a:ea typeface="Calibri" panose="020F0502020204030204" pitchFamily="34" charset="0"/>
                <a:cs typeface="Times New Roman" panose="02020603050405020304" pitchFamily="18" charset="0"/>
              </a:rPr>
              <a:t> 4,23), ci ha resi partecipi del suo Spirito, il quale, unico e identico nel capo e nelle membra, dà a tutto il corpo vita, unità e moto, così che i santi Padri poterono paragonare la sua funzione con quella che il principio vitale, cioè l'anima, esercita nel corpo umano» (LG 7).</a:t>
            </a:r>
            <a:endParaRPr lang="it-IT" sz="3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magine 2">
            <a:extLst>
              <a:ext uri="{FF2B5EF4-FFF2-40B4-BE49-F238E27FC236}">
                <a16:creationId xmlns:a16="http://schemas.microsoft.com/office/drawing/2014/main" id="{623D842E-2C4E-6F48-A2B5-19681780249C}"/>
              </a:ext>
            </a:extLst>
          </p:cNvPr>
          <p:cNvPicPr>
            <a:picLocks noChangeAspect="1"/>
          </p:cNvPicPr>
          <p:nvPr/>
        </p:nvPicPr>
        <p:blipFill rotWithShape="1">
          <a:blip r:embed="rId2"/>
          <a:srcRect l="16979" r="13558" b="32360"/>
          <a:stretch/>
        </p:blipFill>
        <p:spPr>
          <a:xfrm>
            <a:off x="754380" y="414173"/>
            <a:ext cx="1518034" cy="2480188"/>
          </a:xfrm>
          <a:prstGeom prst="rect">
            <a:avLst/>
          </a:prstGeom>
        </p:spPr>
      </p:pic>
    </p:spTree>
    <p:extLst>
      <p:ext uri="{BB962C8B-B14F-4D97-AF65-F5344CB8AC3E}">
        <p14:creationId xmlns:p14="http://schemas.microsoft.com/office/powerpoint/2010/main" val="895812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1679C509-B220-4B43-BBCB-91CAEE831A77}"/>
              </a:ext>
            </a:extLst>
          </p:cNvPr>
          <p:cNvSpPr/>
          <p:nvPr/>
        </p:nvSpPr>
        <p:spPr>
          <a:xfrm>
            <a:off x="1851660" y="302359"/>
            <a:ext cx="10340340" cy="5970865"/>
          </a:xfrm>
          <a:prstGeom prst="rect">
            <a:avLst/>
          </a:prstGeom>
        </p:spPr>
        <p:txBody>
          <a:bodyPr wrap="square">
            <a:spAutoFit/>
          </a:bodyPr>
          <a:lstStyle/>
          <a:p>
            <a:r>
              <a:rPr lang="it-IT" sz="2400" dirty="0">
                <a:latin typeface="Times New Roman" panose="02020603050405020304" pitchFamily="18" charset="0"/>
                <a:ea typeface="Calibri" panose="020F0502020204030204" pitchFamily="34" charset="0"/>
              </a:rPr>
              <a:t>«È attraverso la pratica di ciò che </a:t>
            </a:r>
            <a:r>
              <a:rPr lang="it-IT" sz="2400" dirty="0">
                <a:solidFill>
                  <a:srgbClr val="FF0000"/>
                </a:solidFill>
                <a:latin typeface="Times New Roman" panose="02020603050405020304" pitchFamily="18" charset="0"/>
                <a:ea typeface="Calibri" panose="020F0502020204030204" pitchFamily="34" charset="0"/>
              </a:rPr>
              <a:t>è buono nelle loro proprie tradizioni religiose e seguendo i dettami della loro coscienza</a:t>
            </a:r>
            <a:r>
              <a:rPr lang="it-IT" sz="2400" dirty="0">
                <a:latin typeface="Times New Roman" panose="02020603050405020304" pitchFamily="18" charset="0"/>
                <a:ea typeface="Calibri" panose="020F0502020204030204" pitchFamily="34" charset="0"/>
              </a:rPr>
              <a:t>, che i membri delle altre religioni rispondono positivamente all’invito di Dio e ricevono la salvezza in Gesù Cristo» (</a:t>
            </a:r>
            <a:r>
              <a:rPr lang="it-IT" sz="2400" i="1" dirty="0">
                <a:latin typeface="Times New Roman" panose="02020603050405020304" pitchFamily="18" charset="0"/>
                <a:ea typeface="Calibri" panose="020F0502020204030204" pitchFamily="34" charset="0"/>
              </a:rPr>
              <a:t>DA</a:t>
            </a:r>
            <a:r>
              <a:rPr lang="it-IT" sz="2400" dirty="0">
                <a:latin typeface="Times New Roman" panose="02020603050405020304" pitchFamily="18" charset="0"/>
                <a:ea typeface="Calibri" panose="020F0502020204030204" pitchFamily="34" charset="0"/>
              </a:rPr>
              <a:t> 29).</a:t>
            </a:r>
            <a:r>
              <a:rPr lang="it-IT" sz="2400" dirty="0"/>
              <a:t> </a:t>
            </a:r>
          </a:p>
          <a:p>
            <a:endParaRPr lang="it-IT" sz="2400" dirty="0"/>
          </a:p>
          <a:p>
            <a:r>
              <a:rPr lang="it-IT" sz="2400" dirty="0">
                <a:latin typeface="Times New Roman" panose="02020603050405020304" pitchFamily="18" charset="0"/>
                <a:cs typeface="Times New Roman" panose="02020603050405020304" pitchFamily="18" charset="0"/>
              </a:rPr>
              <a:t>«I membri delle altre religioni, quindi non vengono salvati da Cristo malgrado o al di fuori della loro tradizione, </a:t>
            </a:r>
            <a:r>
              <a:rPr lang="it-IT" sz="2400" dirty="0">
                <a:solidFill>
                  <a:srgbClr val="FF0000"/>
                </a:solidFill>
                <a:latin typeface="Times New Roman" panose="02020603050405020304" pitchFamily="18" charset="0"/>
                <a:cs typeface="Times New Roman" panose="02020603050405020304" pitchFamily="18" charset="0"/>
              </a:rPr>
              <a:t>ma proprio in virtù del loro praticarla sinceramente e in qualche misterioso modo attraverso di essa.</a:t>
            </a:r>
            <a:r>
              <a:rPr lang="it-IT" sz="2400" dirty="0">
                <a:latin typeface="Times New Roman" panose="02020603050405020304" pitchFamily="18" charset="0"/>
                <a:cs typeface="Times New Roman" panose="02020603050405020304" pitchFamily="18" charset="0"/>
              </a:rPr>
              <a:t> Ciò non significa tuttavia che ogni cosa nell’ambito delle altre tradizioni possa condurre i loro membri alla salvezza. Infatti, identificare in esse «gli elementi di grazia capaci di sostenere la risposta positiva dei loro membri alla chiamata di Dio» è un compito difficile, che richiede capacità di discernimento. Non tutto in esse è frutto della grazia, né esse contengono solo valori positivi, perché il peccato ha operato nel mondo e le tradizioni riflettono anche i limiti dello Spirito umano, che a volte è incline a scegliere il male», (</a:t>
            </a:r>
            <a:r>
              <a:rPr lang="it-IT" sz="2400" dirty="0" err="1">
                <a:latin typeface="Times New Roman" panose="02020603050405020304" pitchFamily="18" charset="0"/>
                <a:cs typeface="Times New Roman" panose="02020603050405020304" pitchFamily="18" charset="0"/>
              </a:rPr>
              <a:t>J</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Dupuis</a:t>
            </a:r>
            <a:r>
              <a:rPr lang="it-IT" sz="2400" dirty="0">
                <a:latin typeface="Times New Roman" panose="02020603050405020304" pitchFamily="18" charset="0"/>
                <a:cs typeface="Times New Roman" panose="02020603050405020304" pitchFamily="18" charset="0"/>
              </a:rPr>
              <a:t>).</a:t>
            </a:r>
          </a:p>
          <a:p>
            <a:endParaRPr lang="it-IT"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9085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3F6F01B6-46F8-2142-811B-CB00D55B7EE7}"/>
              </a:ext>
            </a:extLst>
          </p:cNvPr>
          <p:cNvSpPr/>
          <p:nvPr/>
        </p:nvSpPr>
        <p:spPr>
          <a:xfrm>
            <a:off x="2415540" y="264498"/>
            <a:ext cx="9776460" cy="6740307"/>
          </a:xfrm>
          <a:prstGeom prst="rect">
            <a:avLst/>
          </a:prstGeom>
        </p:spPr>
        <p:txBody>
          <a:bodyPr wrap="square">
            <a:spAutoFit/>
          </a:bodyPr>
          <a:lstStyle/>
          <a:p>
            <a:r>
              <a:rPr lang="it-IT" sz="2400" dirty="0">
                <a:latin typeface="Times New Roman" panose="02020603050405020304" pitchFamily="18" charset="0"/>
                <a:ea typeface="Calibri" panose="020F0502020204030204" pitchFamily="34" charset="0"/>
                <a:cs typeface="Times New Roman" panose="02020603050405020304" pitchFamily="18" charset="0"/>
              </a:rPr>
              <a:t>«Cristo è l'unico mediatore tra Dio e gli uomini […] Questa sua mediazione unica e universale, lungi dall'essere di ostacolo al cammino verso Dio, è la via stabilita da Dio stesso, e di ciò Cristo ha piena coscienza. </a:t>
            </a:r>
            <a:r>
              <a:rPr lang="it-IT"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Se non sono escluse mediazioni partecipate di vario tipo e ordine, </a:t>
            </a:r>
            <a:r>
              <a:rPr lang="it-IT" sz="2400" dirty="0">
                <a:latin typeface="Times New Roman" panose="02020603050405020304" pitchFamily="18" charset="0"/>
                <a:ea typeface="Calibri" panose="020F0502020204030204" pitchFamily="34" charset="0"/>
                <a:cs typeface="Times New Roman" panose="02020603050405020304" pitchFamily="18" charset="0"/>
              </a:rPr>
              <a:t>esse tuttavia attingono significato e valore unicamente da quella di Cristo e non possono essere intese come parallele e complementari», (RM 5).</a:t>
            </a:r>
            <a:r>
              <a:rPr lang="it-IT" sz="2400" dirty="0">
                <a:latin typeface="Times New Roman" panose="02020603050405020304" pitchFamily="18" charset="0"/>
                <a:cs typeface="Times New Roman" panose="02020603050405020304" pitchFamily="18" charset="0"/>
              </a:rPr>
              <a:t> </a:t>
            </a:r>
          </a:p>
          <a:p>
            <a:endParaRPr lang="it-IT" sz="2400" dirty="0">
              <a:latin typeface="Times New Roman" panose="02020603050405020304" pitchFamily="18" charset="0"/>
              <a:cs typeface="Times New Roman" panose="02020603050405020304" pitchFamily="18" charset="0"/>
            </a:endParaRPr>
          </a:p>
          <a:p>
            <a:r>
              <a:rPr lang="it-IT" sz="2400" dirty="0">
                <a:latin typeface="Times New Roman" panose="02020603050405020304" pitchFamily="18" charset="0"/>
                <a:cs typeface="Times New Roman" panose="02020603050405020304" pitchFamily="18" charset="0"/>
              </a:rPr>
              <a:t>«Questi pochi riferimenti bastano per dimostrare che il concilio ha riconosciuto apertamente la presenza di valori positivi, non solo nella vita religiosa del singolo credente delle altre tradizioni religiose, </a:t>
            </a:r>
            <a:r>
              <a:rPr lang="it-IT" sz="2400" dirty="0">
                <a:solidFill>
                  <a:srgbClr val="FF0000"/>
                </a:solidFill>
                <a:latin typeface="Times New Roman" panose="02020603050405020304" pitchFamily="18" charset="0"/>
                <a:cs typeface="Times New Roman" panose="02020603050405020304" pitchFamily="18" charset="0"/>
              </a:rPr>
              <a:t>ma anche nelle stesse tradizioni religiose alle quali appartengono</a:t>
            </a:r>
            <a:r>
              <a:rPr lang="it-IT" sz="2400" dirty="0">
                <a:latin typeface="Times New Roman" panose="02020603050405020304" pitchFamily="18" charset="0"/>
                <a:cs typeface="Times New Roman" panose="02020603050405020304" pitchFamily="18" charset="0"/>
              </a:rPr>
              <a:t>. Attribuisce questi valori alla </a:t>
            </a:r>
            <a:r>
              <a:rPr lang="it-IT" sz="2400" u="sng" dirty="0">
                <a:latin typeface="Times New Roman" panose="02020603050405020304" pitchFamily="18" charset="0"/>
                <a:cs typeface="Times New Roman" panose="02020603050405020304" pitchFamily="18" charset="0"/>
              </a:rPr>
              <a:t>presenza attiva di Dio stesso attraverso il suo Verbo, nonché all’azione universale dello Spirito</a:t>
            </a:r>
            <a:r>
              <a:rPr lang="it-IT" sz="2400" dirty="0">
                <a:latin typeface="Times New Roman" panose="02020603050405020304" pitchFamily="18" charset="0"/>
                <a:cs typeface="Times New Roman" panose="02020603050405020304" pitchFamily="18" charset="0"/>
              </a:rPr>
              <a:t>: «Indubbiamente», afferma </a:t>
            </a:r>
            <a:r>
              <a:rPr lang="it-IT" sz="2400" i="1" dirty="0">
                <a:latin typeface="Times New Roman" panose="02020603050405020304" pitchFamily="18" charset="0"/>
                <a:cs typeface="Times New Roman" panose="02020603050405020304" pitchFamily="18" charset="0"/>
              </a:rPr>
              <a:t>Ad </a:t>
            </a:r>
            <a:r>
              <a:rPr lang="it-IT" sz="2400" i="1" dirty="0" err="1">
                <a:latin typeface="Times New Roman" panose="02020603050405020304" pitchFamily="18" charset="0"/>
                <a:cs typeface="Times New Roman" panose="02020603050405020304" pitchFamily="18" charset="0"/>
              </a:rPr>
              <a:t>gentes</a:t>
            </a:r>
            <a:r>
              <a:rPr lang="it-IT" sz="2400" dirty="0">
                <a:latin typeface="Times New Roman" panose="02020603050405020304" pitchFamily="18" charset="0"/>
                <a:cs typeface="Times New Roman" panose="02020603050405020304" pitchFamily="18" charset="0"/>
              </a:rPr>
              <a:t>, «lo Spirito Santo operava nel mondo già prima che Cristo fosse glorificato». Partendo, quindi, da tutto ciò, si </a:t>
            </a:r>
            <a:r>
              <a:rPr lang="it-IT" sz="2400" dirty="0" err="1">
                <a:latin typeface="Times New Roman" panose="02020603050405020304" pitchFamily="18" charset="0"/>
                <a:cs typeface="Times New Roman" panose="02020603050405020304" pitchFamily="18" charset="0"/>
              </a:rPr>
              <a:t>puo</a:t>
            </a:r>
            <a:r>
              <a:rPr lang="it-IT" sz="2400" dirty="0">
                <a:latin typeface="Times New Roman" panose="02020603050405020304" pitchFamily="18" charset="0"/>
                <a:cs typeface="Times New Roman" panose="02020603050405020304" pitchFamily="18" charset="0"/>
              </a:rPr>
              <a:t>̀ vedere come questi elementi, </a:t>
            </a:r>
            <a:r>
              <a:rPr lang="it-IT" sz="2400" u="sng" dirty="0">
                <a:solidFill>
                  <a:srgbClr val="FF0000"/>
                </a:solidFill>
                <a:latin typeface="Times New Roman" panose="02020603050405020304" pitchFamily="18" charset="0"/>
                <a:cs typeface="Times New Roman" panose="02020603050405020304" pitchFamily="18" charset="0"/>
              </a:rPr>
              <a:t>quale preparazione al Vangelo</a:t>
            </a:r>
            <a:r>
              <a:rPr lang="it-IT" sz="2400" dirty="0">
                <a:latin typeface="Times New Roman" panose="02020603050405020304" pitchFamily="18" charset="0"/>
                <a:cs typeface="Times New Roman" panose="02020603050405020304" pitchFamily="18" charset="0"/>
              </a:rPr>
              <a:t>, abbiano svolto e svolgano tuttora un ruolo provvidenziale nell’economia divina della salvezza», (DA 17) .... </a:t>
            </a:r>
            <a:r>
              <a:rPr lang="it-IT" sz="2400" dirty="0" err="1">
                <a:latin typeface="Times New Roman" panose="02020603050405020304" pitchFamily="18" charset="0"/>
                <a:cs typeface="Times New Roman" panose="02020603050405020304" pitchFamily="18" charset="0"/>
              </a:rPr>
              <a:t>Cf</a:t>
            </a:r>
            <a:r>
              <a:rPr lang="it-IT" sz="2400" dirty="0">
                <a:latin typeface="Times New Roman" panose="02020603050405020304" pitchFamily="18" charset="0"/>
                <a:cs typeface="Times New Roman" panose="02020603050405020304" pitchFamily="18" charset="0"/>
              </a:rPr>
              <a:t> RM 29.</a:t>
            </a:r>
          </a:p>
          <a:p>
            <a:endParaRPr lang="it-I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5506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3">
            <a:extLst>
              <a:ext uri="{FF2B5EF4-FFF2-40B4-BE49-F238E27FC236}">
                <a16:creationId xmlns:a16="http://schemas.microsoft.com/office/drawing/2014/main" id="{5F9C2900-4B6C-AF48-98D7-410014F72FA8}"/>
              </a:ext>
            </a:extLst>
          </p:cNvPr>
          <p:cNvSpPr>
            <a:spLocks noGrp="1"/>
          </p:cNvSpPr>
          <p:nvPr>
            <p:ph type="subTitle" idx="1"/>
          </p:nvPr>
        </p:nvSpPr>
        <p:spPr>
          <a:xfrm>
            <a:off x="1815921" y="360608"/>
            <a:ext cx="9877120" cy="5154281"/>
          </a:xfrm>
        </p:spPr>
        <p:txBody>
          <a:bodyPr>
            <a:noAutofit/>
          </a:bodyPr>
          <a:lstStyle/>
          <a:p>
            <a:pPr algn="just"/>
            <a:r>
              <a:rPr lang="it-IT" sz="2400" dirty="0">
                <a:solidFill>
                  <a:schemeClr val="tx1"/>
                </a:solidFill>
                <a:latin typeface="Times New Roman" panose="02020603050405020304" pitchFamily="18" charset="0"/>
                <a:cs typeface="Times New Roman" panose="02020603050405020304" pitchFamily="18" charset="0"/>
              </a:rPr>
              <a:t>Quali presupposti teologici permettono questo riconoscimento?</a:t>
            </a:r>
          </a:p>
          <a:p>
            <a:pPr lvl="0" algn="just"/>
            <a:r>
              <a:rPr lang="it-IT" sz="2400" dirty="0">
                <a:solidFill>
                  <a:schemeClr val="tx1"/>
                </a:solidFill>
                <a:latin typeface="Times New Roman" panose="02020603050405020304" pitchFamily="18" charset="0"/>
                <a:cs typeface="Times New Roman" panose="02020603050405020304" pitchFamily="18" charset="0"/>
              </a:rPr>
              <a:t>a) Il riconoscimento della presenza universale del </a:t>
            </a:r>
            <a:r>
              <a:rPr lang="it-IT" sz="2400" dirty="0" err="1">
                <a:solidFill>
                  <a:schemeClr val="tx1"/>
                </a:solidFill>
                <a:latin typeface="Times New Roman" panose="02020603050405020304" pitchFamily="18" charset="0"/>
                <a:cs typeface="Times New Roman" panose="02020603050405020304" pitchFamily="18" charset="0"/>
              </a:rPr>
              <a:t>Lógos</a:t>
            </a:r>
            <a:r>
              <a:rPr lang="it-IT" sz="2400" dirty="0">
                <a:solidFill>
                  <a:schemeClr val="tx1"/>
                </a:solidFill>
                <a:latin typeface="Times New Roman" panose="02020603050405020304" pitchFamily="18" charset="0"/>
                <a:cs typeface="Times New Roman" panose="02020603050405020304" pitchFamily="18" charset="0"/>
              </a:rPr>
              <a:t> (dottrina dei </a:t>
            </a:r>
            <a:r>
              <a:rPr lang="it-IT" sz="2400" dirty="0" err="1">
                <a:solidFill>
                  <a:schemeClr val="tx1"/>
                </a:solidFill>
                <a:latin typeface="Times New Roman" panose="02020603050405020304" pitchFamily="18" charset="0"/>
                <a:cs typeface="Times New Roman" panose="02020603050405020304" pitchFamily="18" charset="0"/>
              </a:rPr>
              <a:t>λόγοι</a:t>
            </a:r>
            <a:r>
              <a:rPr lang="it-IT" sz="2400" dirty="0">
                <a:solidFill>
                  <a:schemeClr val="tx1"/>
                </a:solidFill>
                <a:latin typeface="Times New Roman" panose="02020603050405020304" pitchFamily="18" charset="0"/>
                <a:cs typeface="Times New Roman" panose="02020603050405020304" pitchFamily="18" charset="0"/>
              </a:rPr>
              <a:t> </a:t>
            </a:r>
            <a:r>
              <a:rPr lang="it-IT" sz="2400" dirty="0" err="1">
                <a:solidFill>
                  <a:schemeClr val="tx1"/>
                </a:solidFill>
                <a:latin typeface="Times New Roman" panose="02020603050405020304" pitchFamily="18" charset="0"/>
                <a:cs typeface="Times New Roman" panose="02020603050405020304" pitchFamily="18" charset="0"/>
              </a:rPr>
              <a:t>σ</a:t>
            </a:r>
            <a:r>
              <a:rPr lang="it-IT" sz="2400" dirty="0">
                <a:solidFill>
                  <a:schemeClr val="tx1"/>
                </a:solidFill>
                <a:latin typeface="Times New Roman" panose="02020603050405020304" pitchFamily="18" charset="0"/>
                <a:cs typeface="Times New Roman" panose="02020603050405020304" pitchFamily="18" charset="0"/>
              </a:rPr>
              <a:t>π</a:t>
            </a:r>
            <a:r>
              <a:rPr lang="it-IT" sz="2400" dirty="0" err="1">
                <a:solidFill>
                  <a:schemeClr val="tx1"/>
                </a:solidFill>
                <a:latin typeface="Times New Roman" panose="02020603050405020304" pitchFamily="18" charset="0"/>
                <a:cs typeface="Times New Roman" panose="02020603050405020304" pitchFamily="18" charset="0"/>
              </a:rPr>
              <a:t>ερμ</a:t>
            </a:r>
            <a:r>
              <a:rPr lang="it-IT" sz="2400" dirty="0">
                <a:solidFill>
                  <a:schemeClr val="tx1"/>
                </a:solidFill>
                <a:latin typeface="Times New Roman" panose="02020603050405020304" pitchFamily="18" charset="0"/>
                <a:cs typeface="Times New Roman" panose="02020603050405020304" pitchFamily="18" charset="0"/>
              </a:rPr>
              <a:t>α</a:t>
            </a:r>
            <a:r>
              <a:rPr lang="it-IT" sz="2400" dirty="0" err="1">
                <a:solidFill>
                  <a:schemeClr val="tx1"/>
                </a:solidFill>
                <a:latin typeface="Times New Roman" panose="02020603050405020304" pitchFamily="18" charset="0"/>
                <a:cs typeface="Times New Roman" panose="02020603050405020304" pitchFamily="18" charset="0"/>
              </a:rPr>
              <a:t>τικοὶ</a:t>
            </a:r>
            <a:r>
              <a:rPr lang="it-IT" sz="2400" dirty="0">
                <a:solidFill>
                  <a:schemeClr val="tx1"/>
                </a:solidFill>
                <a:latin typeface="Times New Roman" panose="02020603050405020304" pitchFamily="18" charset="0"/>
                <a:cs typeface="Times New Roman" panose="02020603050405020304" pitchFamily="18" charset="0"/>
              </a:rPr>
              <a:t>).</a:t>
            </a:r>
          </a:p>
          <a:p>
            <a:pPr lvl="0" algn="just"/>
            <a:r>
              <a:rPr lang="it-IT" sz="2400" dirty="0">
                <a:solidFill>
                  <a:schemeClr val="tx1"/>
                </a:solidFill>
                <a:latin typeface="Times New Roman" panose="02020603050405020304" pitchFamily="18" charset="0"/>
                <a:cs typeface="Times New Roman" panose="02020603050405020304" pitchFamily="18" charset="0"/>
              </a:rPr>
              <a:t>b) Il riconoscimento del coinvolgimento di Dio nella vita di tutti i popoli.</a:t>
            </a:r>
          </a:p>
          <a:p>
            <a:pPr lvl="0" algn="just"/>
            <a:r>
              <a:rPr lang="it-IT" sz="2400" dirty="0">
                <a:solidFill>
                  <a:schemeClr val="tx1"/>
                </a:solidFill>
                <a:latin typeface="Times New Roman" panose="02020603050405020304" pitchFamily="18" charset="0"/>
                <a:cs typeface="Times New Roman" panose="02020603050405020304" pitchFamily="18" charset="0"/>
              </a:rPr>
              <a:t>c) Il riconoscimento della singolarità di Israele e di Cristo intesa in una dinamica salvifica inclusiva ed espansivo/relazionale.</a:t>
            </a:r>
          </a:p>
          <a:p>
            <a:pPr lvl="0" algn="just"/>
            <a:r>
              <a:rPr lang="it-IT" sz="2400" dirty="0">
                <a:solidFill>
                  <a:schemeClr val="tx1"/>
                </a:solidFill>
                <a:latin typeface="Times New Roman" panose="02020603050405020304" pitchFamily="18" charset="0"/>
                <a:cs typeface="Times New Roman" panose="02020603050405020304" pitchFamily="18" charset="0"/>
              </a:rPr>
              <a:t>d) Il riconoscimento di una natura umana finalizzata «per grazia» alla comunione con Cristo e la sua natura sociale.</a:t>
            </a:r>
          </a:p>
          <a:p>
            <a:pPr lvl="0" algn="just"/>
            <a:r>
              <a:rPr lang="it-IT" sz="2400" dirty="0">
                <a:solidFill>
                  <a:schemeClr val="tx1"/>
                </a:solidFill>
                <a:latin typeface="Times New Roman" panose="02020603050405020304" pitchFamily="18" charset="0"/>
                <a:cs typeface="Times New Roman" panose="02020603050405020304" pitchFamily="18" charset="0"/>
              </a:rPr>
              <a:t>e) Il riconoscimento dell’azione del Verbo e dello Spirito nelle religioni (la missione dello Spirito Santo «</a:t>
            </a:r>
            <a:r>
              <a:rPr lang="it-IT" sz="2400" i="1" dirty="0">
                <a:solidFill>
                  <a:schemeClr val="tx1"/>
                </a:solidFill>
                <a:latin typeface="Times New Roman" panose="02020603050405020304" pitchFamily="18" charset="0"/>
                <a:cs typeface="Times New Roman" panose="02020603050405020304" pitchFamily="18" charset="0"/>
              </a:rPr>
              <a:t>extra </a:t>
            </a:r>
            <a:r>
              <a:rPr lang="it-IT" sz="2400" i="1" dirty="0" err="1">
                <a:solidFill>
                  <a:schemeClr val="tx1"/>
                </a:solidFill>
                <a:latin typeface="Times New Roman" panose="02020603050405020304" pitchFamily="18" charset="0"/>
                <a:cs typeface="Times New Roman" panose="02020603050405020304" pitchFamily="18" charset="0"/>
              </a:rPr>
              <a:t>fines</a:t>
            </a:r>
            <a:r>
              <a:rPr lang="it-IT" sz="2400" i="1" dirty="0">
                <a:solidFill>
                  <a:schemeClr val="tx1"/>
                </a:solidFill>
                <a:latin typeface="Times New Roman" panose="02020603050405020304" pitchFamily="18" charset="0"/>
                <a:cs typeface="Times New Roman" panose="02020603050405020304" pitchFamily="18" charset="0"/>
              </a:rPr>
              <a:t> </a:t>
            </a:r>
            <a:r>
              <a:rPr lang="it-IT" sz="2400" i="1" dirty="0" err="1">
                <a:solidFill>
                  <a:schemeClr val="tx1"/>
                </a:solidFill>
                <a:latin typeface="Times New Roman" panose="02020603050405020304" pitchFamily="18" charset="0"/>
                <a:cs typeface="Times New Roman" panose="02020603050405020304" pitchFamily="18" charset="0"/>
              </a:rPr>
              <a:t>Ecclesiae</a:t>
            </a:r>
            <a:r>
              <a:rPr lang="it-IT" sz="2400" dirty="0">
                <a:solidFill>
                  <a:schemeClr val="tx1"/>
                </a:solidFill>
                <a:latin typeface="Times New Roman" panose="02020603050405020304" pitchFamily="18" charset="0"/>
                <a:cs typeface="Times New Roman" panose="02020603050405020304" pitchFamily="18" charset="0"/>
              </a:rPr>
              <a:t>»)</a:t>
            </a:r>
          </a:p>
          <a:p>
            <a:pPr lvl="0" algn="just"/>
            <a:r>
              <a:rPr lang="it-IT" sz="2400" dirty="0" err="1">
                <a:solidFill>
                  <a:schemeClr val="tx1"/>
                </a:solidFill>
                <a:latin typeface="Times New Roman" panose="02020603050405020304" pitchFamily="18" charset="0"/>
                <a:cs typeface="Times New Roman" panose="02020603050405020304" pitchFamily="18" charset="0"/>
              </a:rPr>
              <a:t>f</a:t>
            </a:r>
            <a:r>
              <a:rPr lang="it-IT" sz="2400" dirty="0">
                <a:solidFill>
                  <a:schemeClr val="tx1"/>
                </a:solidFill>
                <a:latin typeface="Times New Roman" panose="02020603050405020304" pitchFamily="18" charset="0"/>
                <a:cs typeface="Times New Roman" panose="02020603050405020304" pitchFamily="18" charset="0"/>
              </a:rPr>
              <a:t>) Il riconoscimento dell’unica mediazione salvifica di Cristo che «non esclude mediazioni partecipate di vario tipo e ordine» (RM 5).</a:t>
            </a:r>
          </a:p>
          <a:p>
            <a:endParaRPr lang="it-IT" sz="2400" dirty="0"/>
          </a:p>
        </p:txBody>
      </p:sp>
    </p:spTree>
    <p:extLst>
      <p:ext uri="{BB962C8B-B14F-4D97-AF65-F5344CB8AC3E}">
        <p14:creationId xmlns:p14="http://schemas.microsoft.com/office/powerpoint/2010/main" val="1422104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618B8A65-B638-324E-86DC-30E25460E662}"/>
              </a:ext>
            </a:extLst>
          </p:cNvPr>
          <p:cNvSpPr>
            <a:spLocks noGrp="1"/>
          </p:cNvSpPr>
          <p:nvPr>
            <p:ph type="subTitle" idx="1"/>
          </p:nvPr>
        </p:nvSpPr>
        <p:spPr>
          <a:xfrm>
            <a:off x="2072158" y="380696"/>
            <a:ext cx="9572459" cy="4183038"/>
          </a:xfrm>
        </p:spPr>
        <p:txBody>
          <a:bodyPr>
            <a:noAutofit/>
          </a:bodyPr>
          <a:lstStyle/>
          <a:p>
            <a:pPr algn="just">
              <a:lnSpc>
                <a:spcPct val="150000"/>
              </a:lnSpc>
            </a:pPr>
            <a:r>
              <a:rPr lang="it-IT" sz="2000" dirty="0">
                <a:solidFill>
                  <a:schemeClr val="tx1"/>
                </a:solidFill>
                <a:latin typeface="Times New Roman" panose="02020603050405020304" pitchFamily="18" charset="0"/>
                <a:cs typeface="Times New Roman" panose="02020603050405020304" pitchFamily="18" charset="0"/>
              </a:rPr>
              <a:t>«Il perenne annuncio missionario della Chiesa viene oggi messo in pericolo da teorie di tipo relativistico, che intendono giustificare il pluralismo religioso, non solo de facto ma anche de iure (o di principio). Di conseguenza, si ritengono superate verità come, ad esempio:</a:t>
            </a:r>
          </a:p>
          <a:p>
            <a:pPr algn="just"/>
            <a:r>
              <a:rPr lang="it-IT" sz="2000" dirty="0">
                <a:solidFill>
                  <a:schemeClr val="tx1"/>
                </a:solidFill>
                <a:latin typeface="Times New Roman" panose="02020603050405020304" pitchFamily="18" charset="0"/>
                <a:cs typeface="Times New Roman" panose="02020603050405020304" pitchFamily="18" charset="0"/>
              </a:rPr>
              <a:t>1- il carattere definitivo e completo della rivelazione di Gesù Cristo,</a:t>
            </a:r>
          </a:p>
          <a:p>
            <a:pPr algn="just"/>
            <a:r>
              <a:rPr lang="it-IT" sz="2000" dirty="0">
                <a:solidFill>
                  <a:schemeClr val="tx1"/>
                </a:solidFill>
                <a:latin typeface="Times New Roman" panose="02020603050405020304" pitchFamily="18" charset="0"/>
                <a:cs typeface="Times New Roman" panose="02020603050405020304" pitchFamily="18" charset="0"/>
              </a:rPr>
              <a:t>2- la natura della fede cristiana rispetto alla credenza nelle altre religioni,</a:t>
            </a:r>
          </a:p>
          <a:p>
            <a:pPr algn="just"/>
            <a:r>
              <a:rPr lang="it-IT" sz="2000" dirty="0">
                <a:solidFill>
                  <a:schemeClr val="tx1"/>
                </a:solidFill>
                <a:latin typeface="Times New Roman" panose="02020603050405020304" pitchFamily="18" charset="0"/>
                <a:cs typeface="Times New Roman" panose="02020603050405020304" pitchFamily="18" charset="0"/>
              </a:rPr>
              <a:t>3- il carattere ispirato dei libri della Sacra Scrittura, </a:t>
            </a:r>
          </a:p>
          <a:p>
            <a:pPr algn="just"/>
            <a:r>
              <a:rPr lang="it-IT" sz="2000" dirty="0">
                <a:solidFill>
                  <a:schemeClr val="tx1"/>
                </a:solidFill>
                <a:latin typeface="Times New Roman" panose="02020603050405020304" pitchFamily="18" charset="0"/>
                <a:cs typeface="Times New Roman" panose="02020603050405020304" pitchFamily="18" charset="0"/>
              </a:rPr>
              <a:t>4- l'unità personale tra il Verbo eterno e Gesù di Nazareth, </a:t>
            </a:r>
          </a:p>
          <a:p>
            <a:pPr algn="just"/>
            <a:r>
              <a:rPr lang="it-IT" sz="2000" dirty="0">
                <a:solidFill>
                  <a:schemeClr val="tx1"/>
                </a:solidFill>
                <a:latin typeface="Times New Roman" panose="02020603050405020304" pitchFamily="18" charset="0"/>
                <a:cs typeface="Times New Roman" panose="02020603050405020304" pitchFamily="18" charset="0"/>
              </a:rPr>
              <a:t>5- l'unità dell'economia del Verbo incarnato e dello Spirito Santo, </a:t>
            </a:r>
          </a:p>
          <a:p>
            <a:pPr algn="just"/>
            <a:r>
              <a:rPr lang="it-IT" sz="2000" dirty="0">
                <a:solidFill>
                  <a:schemeClr val="tx1"/>
                </a:solidFill>
                <a:latin typeface="Times New Roman" panose="02020603050405020304" pitchFamily="18" charset="0"/>
                <a:cs typeface="Times New Roman" panose="02020603050405020304" pitchFamily="18" charset="0"/>
              </a:rPr>
              <a:t>6- l'unicità e l'universalità salvifica del mistero di Gesù Cristo, </a:t>
            </a:r>
          </a:p>
          <a:p>
            <a:pPr algn="just"/>
            <a:r>
              <a:rPr lang="it-IT" sz="2000" dirty="0">
                <a:solidFill>
                  <a:schemeClr val="tx1"/>
                </a:solidFill>
                <a:latin typeface="Times New Roman" panose="02020603050405020304" pitchFamily="18" charset="0"/>
                <a:cs typeface="Times New Roman" panose="02020603050405020304" pitchFamily="18" charset="0"/>
              </a:rPr>
              <a:t>7- la mediazione salvifica universale della Chiesa, </a:t>
            </a:r>
          </a:p>
          <a:p>
            <a:pPr algn="just"/>
            <a:r>
              <a:rPr lang="it-IT" sz="2000" dirty="0">
                <a:solidFill>
                  <a:schemeClr val="tx1"/>
                </a:solidFill>
                <a:latin typeface="Times New Roman" panose="02020603050405020304" pitchFamily="18" charset="0"/>
                <a:cs typeface="Times New Roman" panose="02020603050405020304" pitchFamily="18" charset="0"/>
              </a:rPr>
              <a:t>8- l'inseparabilità , pur nella distinzione, tra il Regno di Dio, Regno di Cristo e la Chiesa, </a:t>
            </a:r>
          </a:p>
          <a:p>
            <a:pPr algn="just"/>
            <a:r>
              <a:rPr lang="it-IT" sz="2000" dirty="0">
                <a:solidFill>
                  <a:schemeClr val="tx1"/>
                </a:solidFill>
                <a:latin typeface="Times New Roman" panose="02020603050405020304" pitchFamily="18" charset="0"/>
                <a:cs typeface="Times New Roman" panose="02020603050405020304" pitchFamily="18" charset="0"/>
              </a:rPr>
              <a:t>9- la sussistenza nella Chiesa cattolica dell'unica Chiesa di Cristo», (DI 4).</a:t>
            </a:r>
          </a:p>
          <a:p>
            <a:pPr algn="l"/>
            <a:endParaRPr lang="it-IT" sz="2400" dirty="0"/>
          </a:p>
        </p:txBody>
      </p:sp>
      <p:pic>
        <p:nvPicPr>
          <p:cNvPr id="4" name="Immagine 3">
            <a:extLst>
              <a:ext uri="{FF2B5EF4-FFF2-40B4-BE49-F238E27FC236}">
                <a16:creationId xmlns:a16="http://schemas.microsoft.com/office/drawing/2014/main" id="{DC06A619-684B-1349-9840-F7EA6BE2D456}"/>
              </a:ext>
            </a:extLst>
          </p:cNvPr>
          <p:cNvPicPr>
            <a:picLocks noChangeAspect="1"/>
          </p:cNvPicPr>
          <p:nvPr/>
        </p:nvPicPr>
        <p:blipFill rotWithShape="1">
          <a:blip r:embed="rId2"/>
          <a:srcRect l="26515" r="30303"/>
          <a:stretch/>
        </p:blipFill>
        <p:spPr>
          <a:xfrm>
            <a:off x="176763" y="591463"/>
            <a:ext cx="1737360" cy="2263140"/>
          </a:xfrm>
          <a:prstGeom prst="rect">
            <a:avLst/>
          </a:prstGeom>
        </p:spPr>
      </p:pic>
    </p:spTree>
    <p:extLst>
      <p:ext uri="{BB962C8B-B14F-4D97-AF65-F5344CB8AC3E}">
        <p14:creationId xmlns:p14="http://schemas.microsoft.com/office/powerpoint/2010/main" val="1330882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C88B5E9-B5A3-AE4C-8194-3D4DFEDBC393}"/>
              </a:ext>
            </a:extLst>
          </p:cNvPr>
          <p:cNvSpPr/>
          <p:nvPr/>
        </p:nvSpPr>
        <p:spPr>
          <a:xfrm>
            <a:off x="2087880" y="342900"/>
            <a:ext cx="9410700" cy="5693866"/>
          </a:xfrm>
          <a:prstGeom prst="rect">
            <a:avLst/>
          </a:prstGeom>
        </p:spPr>
        <p:txBody>
          <a:bodyPr wrap="square">
            <a:spAutoFit/>
          </a:bodyPr>
          <a:lstStyle/>
          <a:p>
            <a:pPr indent="180340" algn="just">
              <a:spcAft>
                <a:spcPts val="0"/>
              </a:spcAft>
            </a:pPr>
            <a:r>
              <a:rPr lang="it-IT" sz="2800" dirty="0">
                <a:latin typeface="Times New Roman" panose="02020603050405020304" pitchFamily="18" charset="0"/>
                <a:ea typeface="Calibri" panose="020F0502020204030204" pitchFamily="34" charset="0"/>
              </a:rPr>
              <a:t>Tuttavia ciò che di vero e di santo troviamo nelle altre tradizioni religiose è difatti riconducibile a Cristo e non vi è possibilità di dedurre altre vie autonome di salvezza: «</a:t>
            </a:r>
            <a:r>
              <a:rPr lang="it-IT" sz="2800" dirty="0">
                <a:solidFill>
                  <a:srgbClr val="FF0000"/>
                </a:solidFill>
                <a:latin typeface="Times New Roman" panose="02020603050405020304" pitchFamily="18" charset="0"/>
                <a:ea typeface="Calibri" panose="020F0502020204030204" pitchFamily="34" charset="0"/>
              </a:rPr>
              <a:t>il riconoscimento dell’universale azione dello Spirito non comporta una dispersione della mediazione cristologica </a:t>
            </a:r>
            <a:r>
              <a:rPr lang="it-IT" sz="2800" dirty="0">
                <a:latin typeface="Times New Roman" panose="02020603050405020304" pitchFamily="18" charset="0"/>
                <a:ea typeface="Calibri" panose="020F0502020204030204" pitchFamily="34" charset="0"/>
              </a:rPr>
              <a:t>in una pluralità “di diritto” di realizzazioni del Regno». Non troviamo in nessun documento </a:t>
            </a:r>
            <a:r>
              <a:rPr lang="it-IT" sz="2800" dirty="0" err="1">
                <a:latin typeface="Times New Roman" panose="02020603050405020304" pitchFamily="18" charset="0"/>
                <a:ea typeface="Calibri" panose="020F0502020204030204" pitchFamily="34" charset="0"/>
              </a:rPr>
              <a:t>magisteriale</a:t>
            </a:r>
            <a:r>
              <a:rPr lang="it-IT" sz="2800" dirty="0">
                <a:latin typeface="Times New Roman" panose="02020603050405020304" pitchFamily="18" charset="0"/>
                <a:ea typeface="Calibri" panose="020F0502020204030204" pitchFamily="34" charset="0"/>
              </a:rPr>
              <a:t> i fondamenti dottrinali di una prospettiva relativista che giustifichi un ruolo autonomo di mediazioni </a:t>
            </a:r>
            <a:r>
              <a:rPr lang="it-IT" sz="2800" dirty="0" err="1">
                <a:latin typeface="Times New Roman" panose="02020603050405020304" pitchFamily="18" charset="0"/>
                <a:ea typeface="Calibri" panose="020F0502020204030204" pitchFamily="34" charset="0"/>
              </a:rPr>
              <a:t>extraecclesiali</a:t>
            </a:r>
            <a:r>
              <a:rPr lang="it-IT" sz="2800" dirty="0">
                <a:latin typeface="Times New Roman" panose="02020603050405020304" pitchFamily="18" charset="0"/>
                <a:ea typeface="Calibri" panose="020F0502020204030204" pitchFamily="34" charset="0"/>
              </a:rPr>
              <a:t> all’interno dell’unico disegno salvifico.</a:t>
            </a:r>
            <a:r>
              <a:rPr lang="it-IT" sz="2800" dirty="0"/>
              <a:t> </a:t>
            </a:r>
            <a:r>
              <a:rPr lang="it-IT" sz="2800" dirty="0">
                <a:latin typeface="Times New Roman" panose="02020603050405020304" pitchFamily="18" charset="0"/>
                <a:ea typeface="Times New Roman" panose="02020603050405020304" pitchFamily="18" charset="0"/>
              </a:rPr>
              <a:t>Questo non esclude che vi siano mediazioni partecipate che tuttavia attingono il loro valore il loro significato unicamente dalla mediazione di Cristo (</a:t>
            </a:r>
            <a:r>
              <a:rPr lang="it-IT" sz="2800" dirty="0" err="1">
                <a:latin typeface="Times New Roman" panose="02020603050405020304" pitchFamily="18" charset="0"/>
                <a:ea typeface="Times New Roman" panose="02020603050405020304" pitchFamily="18" charset="0"/>
              </a:rPr>
              <a:t>cf</a:t>
            </a:r>
            <a:r>
              <a:rPr lang="it-IT" sz="2800" dirty="0">
                <a:latin typeface="Times New Roman" panose="02020603050405020304" pitchFamily="18" charset="0"/>
                <a:ea typeface="Times New Roman" panose="02020603050405020304" pitchFamily="18" charset="0"/>
              </a:rPr>
              <a:t> </a:t>
            </a:r>
            <a:r>
              <a:rPr lang="it-IT" sz="2800" i="1" dirty="0">
                <a:latin typeface="Times New Roman" panose="02020603050405020304" pitchFamily="18" charset="0"/>
                <a:ea typeface="Times New Roman" panose="02020603050405020304" pitchFamily="18" charset="0"/>
              </a:rPr>
              <a:t>RM</a:t>
            </a:r>
            <a:r>
              <a:rPr lang="it-IT" sz="2800" dirty="0">
                <a:latin typeface="Times New Roman" panose="02020603050405020304" pitchFamily="18" charset="0"/>
                <a:ea typeface="Times New Roman" panose="02020603050405020304" pitchFamily="18" charset="0"/>
              </a:rPr>
              <a:t> 5).</a:t>
            </a:r>
          </a:p>
          <a:p>
            <a:pPr indent="180340">
              <a:spcAft>
                <a:spcPts val="0"/>
              </a:spcAft>
            </a:pPr>
            <a:r>
              <a:rPr lang="it-IT" sz="2800" cap="small" dirty="0">
                <a:latin typeface="Times New Roman" panose="02020603050405020304" pitchFamily="18" charset="0"/>
                <a:ea typeface="Times New Roman" panose="02020603050405020304" pitchFamily="18" charset="0"/>
              </a:rPr>
              <a:t>A. Cozzi</a:t>
            </a:r>
            <a:r>
              <a:rPr lang="it-IT" sz="2800" dirty="0">
                <a:latin typeface="Times New Roman" panose="02020603050405020304" pitchFamily="18" charset="0"/>
                <a:ea typeface="Times New Roman" panose="02020603050405020304" pitchFamily="18" charset="0"/>
              </a:rPr>
              <a:t>, </a:t>
            </a:r>
            <a:r>
              <a:rPr lang="it-IT" sz="2800" i="1" dirty="0">
                <a:latin typeface="Times New Roman" panose="02020603050405020304" pitchFamily="18" charset="0"/>
                <a:ea typeface="Times New Roman" panose="02020603050405020304" pitchFamily="18" charset="0"/>
              </a:rPr>
              <a:t>Le religioni nel magistero postconciliare</a:t>
            </a:r>
            <a:r>
              <a:rPr lang="it-IT" sz="2800" dirty="0">
                <a:latin typeface="Times New Roman" panose="02020603050405020304" pitchFamily="18" charset="0"/>
                <a:ea typeface="Times New Roman" panose="02020603050405020304" pitchFamily="18" charset="0"/>
              </a:rPr>
              <a:t> , 300.</a:t>
            </a:r>
            <a:endParaRPr lang="it-IT"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5086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5EACBD21-E2F7-FC43-A429-298690C96FE3}"/>
              </a:ext>
            </a:extLst>
          </p:cNvPr>
          <p:cNvSpPr/>
          <p:nvPr/>
        </p:nvSpPr>
        <p:spPr>
          <a:xfrm>
            <a:off x="2430780" y="411123"/>
            <a:ext cx="8793480" cy="6001643"/>
          </a:xfrm>
          <a:prstGeom prst="rect">
            <a:avLst/>
          </a:prstGeom>
        </p:spPr>
        <p:txBody>
          <a:bodyPr wrap="square">
            <a:spAutoFit/>
          </a:bodyPr>
          <a:lstStyle/>
          <a:p>
            <a:r>
              <a:rPr lang="it-IT" sz="2400" dirty="0">
                <a:latin typeface="Times New Roman" panose="02020603050405020304" pitchFamily="18" charset="0"/>
                <a:ea typeface="Times New Roman" panose="02020603050405020304" pitchFamily="18" charset="0"/>
              </a:rPr>
              <a:t>Afferma a proposito la </a:t>
            </a:r>
            <a:r>
              <a:rPr lang="it-IT" sz="2400" i="1" dirty="0">
                <a:latin typeface="Times New Roman" panose="02020603050405020304" pitchFamily="18" charset="0"/>
                <a:ea typeface="Times New Roman" panose="02020603050405020304" pitchFamily="18" charset="0"/>
              </a:rPr>
              <a:t>Dominus </a:t>
            </a:r>
            <a:r>
              <a:rPr lang="it-IT" sz="2400" i="1" dirty="0" err="1">
                <a:latin typeface="Times New Roman" panose="02020603050405020304" pitchFamily="18" charset="0"/>
                <a:ea typeface="Times New Roman" panose="02020603050405020304" pitchFamily="18" charset="0"/>
              </a:rPr>
              <a:t>Iesus</a:t>
            </a:r>
            <a:r>
              <a:rPr lang="it-IT" sz="2400" dirty="0">
                <a:latin typeface="Times New Roman" panose="02020603050405020304" pitchFamily="18" charset="0"/>
                <a:ea typeface="Times New Roman" panose="02020603050405020304" pitchFamily="18" charset="0"/>
              </a:rPr>
              <a:t>: </a:t>
            </a:r>
            <a:r>
              <a:rPr lang="it-IT" sz="2400" dirty="0">
                <a:solidFill>
                  <a:srgbClr val="000000"/>
                </a:solidFill>
                <a:latin typeface="Times New Roman" panose="02020603050405020304" pitchFamily="18" charset="0"/>
                <a:ea typeface="Times New Roman" panose="02020603050405020304" pitchFamily="18" charset="0"/>
              </a:rPr>
              <a:t> «</a:t>
            </a:r>
            <a:r>
              <a:rPr lang="it-IT" sz="2400" dirty="0">
                <a:solidFill>
                  <a:srgbClr val="FF0000"/>
                </a:solidFill>
                <a:latin typeface="Times New Roman" panose="02020603050405020304" pitchFamily="18" charset="0"/>
                <a:ea typeface="Times New Roman" panose="02020603050405020304" pitchFamily="18" charset="0"/>
              </a:rPr>
              <a:t>Deve essere, quindi, </a:t>
            </a:r>
            <a:r>
              <a:rPr lang="it-IT" sz="2400" i="1" dirty="0">
                <a:solidFill>
                  <a:srgbClr val="FF0000"/>
                </a:solidFill>
                <a:latin typeface="Times New Roman" panose="02020603050405020304" pitchFamily="18" charset="0"/>
                <a:ea typeface="Times New Roman" panose="02020603050405020304" pitchFamily="18" charset="0"/>
              </a:rPr>
              <a:t>fermamente creduto </a:t>
            </a:r>
            <a:r>
              <a:rPr lang="it-IT" sz="2400" dirty="0">
                <a:solidFill>
                  <a:srgbClr val="FF0000"/>
                </a:solidFill>
                <a:latin typeface="Times New Roman" panose="02020603050405020304" pitchFamily="18" charset="0"/>
                <a:ea typeface="Times New Roman" panose="02020603050405020304" pitchFamily="18" charset="0"/>
              </a:rPr>
              <a:t>come verità di fede cattolica che la volontà salvifica universale di Dio Uno e Trino è offerta e compiuta una volta per sempre nel mistero dell'incarnazione, morte e risurrezione del Figlio di Dio</a:t>
            </a:r>
            <a:r>
              <a:rPr lang="it-IT" sz="2400" dirty="0">
                <a:solidFill>
                  <a:srgbClr val="000000"/>
                </a:solidFill>
                <a:latin typeface="Times New Roman" panose="02020603050405020304" pitchFamily="18" charset="0"/>
                <a:ea typeface="Times New Roman" panose="02020603050405020304" pitchFamily="18" charset="0"/>
              </a:rPr>
              <a:t>. Tenendo conto di questo dato di fede, la teologia oggi, meditando sulla presenza di altre esperienze religiose e sul loro significato nel piano salvifico di Dio, </a:t>
            </a:r>
            <a:r>
              <a:rPr lang="it-IT" sz="2400" dirty="0">
                <a:solidFill>
                  <a:srgbClr val="FF0000"/>
                </a:solidFill>
                <a:latin typeface="Times New Roman" panose="02020603050405020304" pitchFamily="18" charset="0"/>
                <a:ea typeface="Times New Roman" panose="02020603050405020304" pitchFamily="18" charset="0"/>
              </a:rPr>
              <a:t>è invitata ad esplorare se e come anche figure ed elementi positivi di altre religioni rientrino nel piano divino di salvezza.</a:t>
            </a:r>
            <a:r>
              <a:rPr lang="it-IT" sz="2400" dirty="0">
                <a:solidFill>
                  <a:srgbClr val="000000"/>
                </a:solidFill>
                <a:latin typeface="Times New Roman" panose="02020603050405020304" pitchFamily="18" charset="0"/>
                <a:ea typeface="Times New Roman" panose="02020603050405020304" pitchFamily="18" charset="0"/>
              </a:rPr>
              <a:t> In questo impegno di riflessione la ricerca teologica ha un vasto campo di lavoro sotto la guida del Magistero della Chiesa. Il Concilio Vaticano II, infatti, ha affermato che «l'unica mediazione del Redentore non esclude, ma suscita nelle creature una varia cooperazione, che è partecipazione dell'unica fonte». È da approfondire il contenuto di questa mediazione partecipata, che deve restare pur sempre normata dal principio dell'unica mediazione di Cristo […]», (</a:t>
            </a:r>
            <a:r>
              <a:rPr lang="it-IT" sz="2400" i="1" dirty="0">
                <a:solidFill>
                  <a:srgbClr val="000000"/>
                </a:solidFill>
                <a:latin typeface="Times New Roman" panose="02020603050405020304" pitchFamily="18" charset="0"/>
                <a:ea typeface="Times New Roman" panose="02020603050405020304" pitchFamily="18" charset="0"/>
              </a:rPr>
              <a:t>DI </a:t>
            </a:r>
            <a:r>
              <a:rPr lang="it-IT" sz="2400" dirty="0">
                <a:solidFill>
                  <a:srgbClr val="000000"/>
                </a:solidFill>
                <a:latin typeface="Times New Roman" panose="02020603050405020304" pitchFamily="18" charset="0"/>
                <a:ea typeface="Times New Roman" panose="02020603050405020304" pitchFamily="18" charset="0"/>
              </a:rPr>
              <a:t>14).</a:t>
            </a:r>
            <a:r>
              <a:rPr lang="it-IT" sz="2400" dirty="0"/>
              <a:t> </a:t>
            </a:r>
          </a:p>
        </p:txBody>
      </p:sp>
    </p:spTree>
    <p:extLst>
      <p:ext uri="{BB962C8B-B14F-4D97-AF65-F5344CB8AC3E}">
        <p14:creationId xmlns:p14="http://schemas.microsoft.com/office/powerpoint/2010/main" val="4045305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1B887971-E760-EC4D-A9D8-D4C19EC62BA3}"/>
              </a:ext>
            </a:extLst>
          </p:cNvPr>
          <p:cNvPicPr>
            <a:picLocks noChangeAspect="1"/>
          </p:cNvPicPr>
          <p:nvPr/>
        </p:nvPicPr>
        <p:blipFill>
          <a:blip r:embed="rId2"/>
          <a:stretch>
            <a:fillRect/>
          </a:stretch>
        </p:blipFill>
        <p:spPr>
          <a:xfrm>
            <a:off x="0" y="1"/>
            <a:ext cx="3401786" cy="6858000"/>
          </a:xfrm>
          <a:prstGeom prst="rect">
            <a:avLst/>
          </a:prstGeom>
        </p:spPr>
      </p:pic>
      <p:pic>
        <p:nvPicPr>
          <p:cNvPr id="4" name="Immagine 3">
            <a:extLst>
              <a:ext uri="{FF2B5EF4-FFF2-40B4-BE49-F238E27FC236}">
                <a16:creationId xmlns:a16="http://schemas.microsoft.com/office/drawing/2014/main" id="{42C0B383-248B-D048-A364-4B42B687A123}"/>
              </a:ext>
            </a:extLst>
          </p:cNvPr>
          <p:cNvPicPr>
            <a:picLocks noChangeAspect="1"/>
          </p:cNvPicPr>
          <p:nvPr/>
        </p:nvPicPr>
        <p:blipFill rotWithShape="1">
          <a:blip r:embed="rId2"/>
          <a:srcRect b="29922"/>
          <a:stretch/>
        </p:blipFill>
        <p:spPr>
          <a:xfrm>
            <a:off x="4320444" y="0"/>
            <a:ext cx="4787947" cy="6764304"/>
          </a:xfrm>
          <a:prstGeom prst="rect">
            <a:avLst/>
          </a:prstGeom>
        </p:spPr>
      </p:pic>
    </p:spTree>
    <p:extLst>
      <p:ext uri="{BB962C8B-B14F-4D97-AF65-F5344CB8AC3E}">
        <p14:creationId xmlns:p14="http://schemas.microsoft.com/office/powerpoint/2010/main" val="3782945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62E03105-B24C-5241-9F5D-7DA03EEBDBF4}"/>
              </a:ext>
            </a:extLst>
          </p:cNvPr>
          <p:cNvPicPr>
            <a:picLocks noChangeAspect="1"/>
          </p:cNvPicPr>
          <p:nvPr/>
        </p:nvPicPr>
        <p:blipFill>
          <a:blip r:embed="rId2"/>
          <a:stretch>
            <a:fillRect/>
          </a:stretch>
        </p:blipFill>
        <p:spPr>
          <a:xfrm>
            <a:off x="3377717" y="0"/>
            <a:ext cx="5436565" cy="6858000"/>
          </a:xfrm>
          <a:prstGeom prst="rect">
            <a:avLst/>
          </a:prstGeom>
        </p:spPr>
      </p:pic>
    </p:spTree>
    <p:extLst>
      <p:ext uri="{BB962C8B-B14F-4D97-AF65-F5344CB8AC3E}">
        <p14:creationId xmlns:p14="http://schemas.microsoft.com/office/powerpoint/2010/main" val="123576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A354818-3AAB-7448-BF9D-E447025183EA}"/>
              </a:ext>
            </a:extLst>
          </p:cNvPr>
          <p:cNvPicPr>
            <a:picLocks noChangeAspect="1"/>
          </p:cNvPicPr>
          <p:nvPr/>
        </p:nvPicPr>
        <p:blipFill>
          <a:blip r:embed="rId2"/>
          <a:stretch>
            <a:fillRect/>
          </a:stretch>
        </p:blipFill>
        <p:spPr>
          <a:xfrm>
            <a:off x="950490" y="0"/>
            <a:ext cx="10291020" cy="6858000"/>
          </a:xfrm>
          <a:prstGeom prst="rect">
            <a:avLst/>
          </a:prstGeom>
        </p:spPr>
      </p:pic>
    </p:spTree>
    <p:extLst>
      <p:ext uri="{BB962C8B-B14F-4D97-AF65-F5344CB8AC3E}">
        <p14:creationId xmlns:p14="http://schemas.microsoft.com/office/powerpoint/2010/main" val="495711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6CF8D7F5-DCE8-7E4A-8AE8-0F52E126D4FE}"/>
              </a:ext>
            </a:extLst>
          </p:cNvPr>
          <p:cNvPicPr>
            <a:picLocks noChangeAspect="1"/>
          </p:cNvPicPr>
          <p:nvPr/>
        </p:nvPicPr>
        <p:blipFill>
          <a:blip r:embed="rId2"/>
          <a:stretch>
            <a:fillRect/>
          </a:stretch>
        </p:blipFill>
        <p:spPr>
          <a:xfrm>
            <a:off x="2690110" y="228448"/>
            <a:ext cx="7097834" cy="6198109"/>
          </a:xfrm>
          <a:prstGeom prst="rect">
            <a:avLst/>
          </a:prstGeom>
        </p:spPr>
      </p:pic>
    </p:spTree>
    <p:extLst>
      <p:ext uri="{BB962C8B-B14F-4D97-AF65-F5344CB8AC3E}">
        <p14:creationId xmlns:p14="http://schemas.microsoft.com/office/powerpoint/2010/main" val="547167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A1C1B56C-7424-BD4D-A611-318948E5F69A}"/>
              </a:ext>
            </a:extLst>
          </p:cNvPr>
          <p:cNvSpPr/>
          <p:nvPr/>
        </p:nvSpPr>
        <p:spPr>
          <a:xfrm>
            <a:off x="2733040" y="615176"/>
            <a:ext cx="8864600" cy="4524315"/>
          </a:xfrm>
          <a:prstGeom prst="rect">
            <a:avLst/>
          </a:prstGeom>
        </p:spPr>
        <p:txBody>
          <a:bodyPr wrap="square">
            <a:spAutoFit/>
          </a:bodyPr>
          <a:lstStyle/>
          <a:p>
            <a:pPr indent="180340" algn="just">
              <a:spcAft>
                <a:spcPts val="0"/>
              </a:spcAft>
            </a:pPr>
            <a:r>
              <a:rPr lang="it-IT" sz="3200" dirty="0">
                <a:latin typeface="Times New Roman" panose="02020603050405020304" pitchFamily="18" charset="0"/>
                <a:ea typeface="Calibri" panose="020F0502020204030204" pitchFamily="34" charset="0"/>
                <a:cs typeface="Times New Roman" panose="02020603050405020304" pitchFamily="18" charset="0"/>
              </a:rPr>
              <a:t>«Come lo spirito della persona scende, dal capo, per vivificare le membra, ugualmente lo Spirito Santo, mediante Cristo, viene ai cristiani. Cristo è il capo [...] i cristiani sono le membra. Il capo è uno, le membra sono molte, e si forma un solo corpo con il capo e le membra; e in quest’unico corpo esiste un solo Spirito. La pienezza di questo Spirito risiede nel capo, la partecipazione nelle membra», (Ugo di San Vittore, </a:t>
            </a:r>
            <a:r>
              <a:rPr lang="it-IT" sz="3200" i="1" dirty="0">
                <a:latin typeface="Times New Roman" panose="02020603050405020304" pitchFamily="18" charset="0"/>
                <a:ea typeface="Calibri" panose="020F0502020204030204" pitchFamily="34" charset="0"/>
                <a:cs typeface="Times New Roman" panose="02020603050405020304" pitchFamily="18" charset="0"/>
              </a:rPr>
              <a:t>De </a:t>
            </a:r>
            <a:r>
              <a:rPr lang="it-IT" sz="3200" i="1" dirty="0" err="1">
                <a:latin typeface="Times New Roman" panose="02020603050405020304" pitchFamily="18" charset="0"/>
                <a:ea typeface="Calibri" panose="020F0502020204030204" pitchFamily="34" charset="0"/>
                <a:cs typeface="Times New Roman" panose="02020603050405020304" pitchFamily="18" charset="0"/>
              </a:rPr>
              <a:t>sacr</a:t>
            </a:r>
            <a:r>
              <a:rPr lang="it-IT" sz="3200" i="1" dirty="0">
                <a:latin typeface="Times New Roman" panose="02020603050405020304" pitchFamily="18" charset="0"/>
                <a:ea typeface="Calibri" panose="020F0502020204030204" pitchFamily="34" charset="0"/>
                <a:cs typeface="Times New Roman" panose="02020603050405020304" pitchFamily="18" charset="0"/>
              </a:rPr>
              <a:t>. Chris. </a:t>
            </a:r>
            <a:r>
              <a:rPr lang="it-IT" sz="3200" i="1" dirty="0" err="1">
                <a:latin typeface="Times New Roman" panose="02020603050405020304" pitchFamily="18" charset="0"/>
                <a:ea typeface="Calibri" panose="020F0502020204030204" pitchFamily="34" charset="0"/>
                <a:cs typeface="Times New Roman" panose="02020603050405020304" pitchFamily="18" charset="0"/>
              </a:rPr>
              <a:t>Fid</a:t>
            </a:r>
            <a:r>
              <a:rPr lang="it-IT" sz="3200" dirty="0">
                <a:latin typeface="Times New Roman" panose="02020603050405020304" pitchFamily="18" charset="0"/>
                <a:ea typeface="Calibri" panose="020F0502020204030204" pitchFamily="34" charset="0"/>
                <a:cs typeface="Times New Roman" panose="02020603050405020304" pitchFamily="18" charset="0"/>
              </a:rPr>
              <a:t>. II, 1,1).</a:t>
            </a:r>
            <a:endParaRPr lang="it-IT" sz="3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magine 2">
            <a:extLst>
              <a:ext uri="{FF2B5EF4-FFF2-40B4-BE49-F238E27FC236}">
                <a16:creationId xmlns:a16="http://schemas.microsoft.com/office/drawing/2014/main" id="{2D6C914D-B041-C040-B271-2EDEA46BF573}"/>
              </a:ext>
            </a:extLst>
          </p:cNvPr>
          <p:cNvPicPr>
            <a:picLocks noChangeAspect="1"/>
          </p:cNvPicPr>
          <p:nvPr/>
        </p:nvPicPr>
        <p:blipFill rotWithShape="1">
          <a:blip r:embed="rId2"/>
          <a:srcRect l="16979" r="13558" b="32360"/>
          <a:stretch/>
        </p:blipFill>
        <p:spPr>
          <a:xfrm>
            <a:off x="777240" y="615176"/>
            <a:ext cx="1518034" cy="2480188"/>
          </a:xfrm>
          <a:prstGeom prst="rect">
            <a:avLst/>
          </a:prstGeom>
        </p:spPr>
      </p:pic>
    </p:spTree>
    <p:extLst>
      <p:ext uri="{BB962C8B-B14F-4D97-AF65-F5344CB8AC3E}">
        <p14:creationId xmlns:p14="http://schemas.microsoft.com/office/powerpoint/2010/main" val="2538497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F034A158-EC68-C045-B50B-17DB1A9958E9}"/>
              </a:ext>
            </a:extLst>
          </p:cNvPr>
          <p:cNvPicPr>
            <a:picLocks noChangeAspect="1"/>
          </p:cNvPicPr>
          <p:nvPr/>
        </p:nvPicPr>
        <p:blipFill>
          <a:blip r:embed="rId2"/>
          <a:stretch>
            <a:fillRect/>
          </a:stretch>
        </p:blipFill>
        <p:spPr>
          <a:xfrm>
            <a:off x="3191321" y="274320"/>
            <a:ext cx="2163431" cy="6355080"/>
          </a:xfrm>
          <a:prstGeom prst="rect">
            <a:avLst/>
          </a:prstGeom>
        </p:spPr>
      </p:pic>
      <p:pic>
        <p:nvPicPr>
          <p:cNvPr id="7" name="Immagine 6">
            <a:extLst>
              <a:ext uri="{FF2B5EF4-FFF2-40B4-BE49-F238E27FC236}">
                <a16:creationId xmlns:a16="http://schemas.microsoft.com/office/drawing/2014/main" id="{178FC27D-2E44-044B-A2FA-1634F294758F}"/>
              </a:ext>
            </a:extLst>
          </p:cNvPr>
          <p:cNvPicPr>
            <a:picLocks noChangeAspect="1"/>
          </p:cNvPicPr>
          <p:nvPr/>
        </p:nvPicPr>
        <p:blipFill>
          <a:blip r:embed="rId3"/>
          <a:stretch>
            <a:fillRect/>
          </a:stretch>
        </p:blipFill>
        <p:spPr>
          <a:xfrm>
            <a:off x="6380479" y="274320"/>
            <a:ext cx="4673691" cy="6355080"/>
          </a:xfrm>
          <a:prstGeom prst="rect">
            <a:avLst/>
          </a:prstGeom>
        </p:spPr>
      </p:pic>
    </p:spTree>
    <p:extLst>
      <p:ext uri="{BB962C8B-B14F-4D97-AF65-F5344CB8AC3E}">
        <p14:creationId xmlns:p14="http://schemas.microsoft.com/office/powerpoint/2010/main" val="2861628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2626ABD2-DE7C-E444-AD82-6908E15C965D}"/>
              </a:ext>
            </a:extLst>
          </p:cNvPr>
          <p:cNvSpPr/>
          <p:nvPr/>
        </p:nvSpPr>
        <p:spPr>
          <a:xfrm>
            <a:off x="2286000" y="450312"/>
            <a:ext cx="9601200" cy="5693866"/>
          </a:xfrm>
          <a:prstGeom prst="rect">
            <a:avLst/>
          </a:prstGeom>
        </p:spPr>
        <p:txBody>
          <a:bodyPr wrap="square">
            <a:spAutoFit/>
          </a:bodyPr>
          <a:lstStyle/>
          <a:p>
            <a:pPr indent="180340" algn="just">
              <a:spcAft>
                <a:spcPts val="0"/>
              </a:spcAft>
            </a:pPr>
            <a:r>
              <a:rPr lang="it-IT" sz="2800" dirty="0">
                <a:latin typeface="Times New Roman" panose="02020603050405020304" pitchFamily="18" charset="0"/>
                <a:ea typeface="Calibri" panose="020F0502020204030204" pitchFamily="34" charset="0"/>
                <a:cs typeface="Times New Roman" panose="02020603050405020304" pitchFamily="18" charset="0"/>
              </a:rPr>
              <a:t>«Lo Spirito dimora nella Chiesa e nei cuori dei fedeli come in un tempio (cfr. 1 </a:t>
            </a:r>
            <a:r>
              <a:rPr lang="it-IT" sz="2800" dirty="0" err="1">
                <a:latin typeface="Times New Roman" panose="02020603050405020304" pitchFamily="18" charset="0"/>
                <a:ea typeface="Calibri" panose="020F0502020204030204" pitchFamily="34" charset="0"/>
                <a:cs typeface="Times New Roman" panose="02020603050405020304" pitchFamily="18" charset="0"/>
              </a:rPr>
              <a:t>Cor</a:t>
            </a:r>
            <a:r>
              <a:rPr lang="it-IT" sz="2800" dirty="0">
                <a:latin typeface="Times New Roman" panose="02020603050405020304" pitchFamily="18" charset="0"/>
                <a:ea typeface="Calibri" panose="020F0502020204030204" pitchFamily="34" charset="0"/>
                <a:cs typeface="Times New Roman" panose="02020603050405020304" pitchFamily="18" charset="0"/>
              </a:rPr>
              <a:t> 3,16; 6,19) e in essi prega e rende testimonianza della loro condizione di figli di Dio per adozione (cfr. </a:t>
            </a:r>
            <a:r>
              <a:rPr lang="it-IT" sz="2800" dirty="0" err="1">
                <a:latin typeface="Times New Roman" panose="02020603050405020304" pitchFamily="18" charset="0"/>
                <a:ea typeface="Calibri" panose="020F0502020204030204" pitchFamily="34" charset="0"/>
                <a:cs typeface="Times New Roman" panose="02020603050405020304" pitchFamily="18" charset="0"/>
              </a:rPr>
              <a:t>Gal</a:t>
            </a:r>
            <a:r>
              <a:rPr lang="it-IT" sz="2800" dirty="0">
                <a:latin typeface="Times New Roman" panose="02020603050405020304" pitchFamily="18" charset="0"/>
                <a:ea typeface="Calibri" panose="020F0502020204030204" pitchFamily="34" charset="0"/>
                <a:cs typeface="Times New Roman" panose="02020603050405020304" pitchFamily="18" charset="0"/>
              </a:rPr>
              <a:t> 4,6; </a:t>
            </a:r>
            <a:r>
              <a:rPr lang="it-IT" sz="2800" dirty="0" err="1">
                <a:latin typeface="Times New Roman" panose="02020603050405020304" pitchFamily="18" charset="0"/>
                <a:ea typeface="Calibri" panose="020F0502020204030204" pitchFamily="34" charset="0"/>
                <a:cs typeface="Times New Roman" panose="02020603050405020304" pitchFamily="18" charset="0"/>
              </a:rPr>
              <a:t>Rm</a:t>
            </a:r>
            <a:r>
              <a:rPr lang="it-IT" sz="2800" dirty="0">
                <a:latin typeface="Times New Roman" panose="02020603050405020304" pitchFamily="18" charset="0"/>
                <a:ea typeface="Calibri" panose="020F0502020204030204" pitchFamily="34" charset="0"/>
                <a:cs typeface="Times New Roman" panose="02020603050405020304" pitchFamily="18" charset="0"/>
              </a:rPr>
              <a:t> 8,15-16 e 26). Egli introduce la Chiesa nella pienezza della verità (cfr. </a:t>
            </a:r>
            <a:r>
              <a:rPr lang="it-IT" sz="2800" dirty="0" err="1">
                <a:latin typeface="Times New Roman" panose="02020603050405020304" pitchFamily="18" charset="0"/>
                <a:ea typeface="Calibri" panose="020F0502020204030204" pitchFamily="34" charset="0"/>
                <a:cs typeface="Times New Roman" panose="02020603050405020304" pitchFamily="18" charset="0"/>
              </a:rPr>
              <a:t>Gv</a:t>
            </a:r>
            <a:r>
              <a:rPr lang="it-IT" sz="2800" dirty="0">
                <a:latin typeface="Times New Roman" panose="02020603050405020304" pitchFamily="18" charset="0"/>
                <a:ea typeface="Calibri" panose="020F0502020204030204" pitchFamily="34" charset="0"/>
                <a:cs typeface="Times New Roman" panose="02020603050405020304" pitchFamily="18" charset="0"/>
              </a:rPr>
              <a:t> 16,13), la unifica nella comunione e nel ministero, la provvede e dirige con diversi doni gerarchici e carismatici, la abbellisce dei suoi frutti (cfr. </a:t>
            </a:r>
            <a:r>
              <a:rPr lang="it-IT" sz="2800" dirty="0" err="1">
                <a:latin typeface="Times New Roman" panose="02020603050405020304" pitchFamily="18" charset="0"/>
                <a:ea typeface="Calibri" panose="020F0502020204030204" pitchFamily="34" charset="0"/>
                <a:cs typeface="Times New Roman" panose="02020603050405020304" pitchFamily="18" charset="0"/>
              </a:rPr>
              <a:t>Ef</a:t>
            </a:r>
            <a:r>
              <a:rPr lang="it-IT" sz="2800" dirty="0">
                <a:latin typeface="Times New Roman" panose="02020603050405020304" pitchFamily="18" charset="0"/>
                <a:ea typeface="Calibri" panose="020F0502020204030204" pitchFamily="34" charset="0"/>
                <a:cs typeface="Times New Roman" panose="02020603050405020304" pitchFamily="18" charset="0"/>
              </a:rPr>
              <a:t> 4,11-12; 1 </a:t>
            </a:r>
            <a:r>
              <a:rPr lang="it-IT" sz="2800" dirty="0" err="1">
                <a:latin typeface="Times New Roman" panose="02020603050405020304" pitchFamily="18" charset="0"/>
                <a:ea typeface="Calibri" panose="020F0502020204030204" pitchFamily="34" charset="0"/>
                <a:cs typeface="Times New Roman" panose="02020603050405020304" pitchFamily="18" charset="0"/>
              </a:rPr>
              <a:t>Cor</a:t>
            </a:r>
            <a:r>
              <a:rPr lang="it-IT" sz="2800" dirty="0">
                <a:latin typeface="Times New Roman" panose="02020603050405020304" pitchFamily="18" charset="0"/>
                <a:ea typeface="Calibri" panose="020F0502020204030204" pitchFamily="34" charset="0"/>
                <a:cs typeface="Times New Roman" panose="02020603050405020304" pitchFamily="18" charset="0"/>
              </a:rPr>
              <a:t> 12,4; </a:t>
            </a:r>
            <a:r>
              <a:rPr lang="it-IT" sz="2800" dirty="0" err="1">
                <a:latin typeface="Times New Roman" panose="02020603050405020304" pitchFamily="18" charset="0"/>
                <a:ea typeface="Calibri" panose="020F0502020204030204" pitchFamily="34" charset="0"/>
                <a:cs typeface="Times New Roman" panose="02020603050405020304" pitchFamily="18" charset="0"/>
              </a:rPr>
              <a:t>Gal</a:t>
            </a:r>
            <a:r>
              <a:rPr lang="it-IT" sz="2800" dirty="0">
                <a:latin typeface="Times New Roman" panose="02020603050405020304" pitchFamily="18" charset="0"/>
                <a:ea typeface="Calibri" panose="020F0502020204030204" pitchFamily="34" charset="0"/>
                <a:cs typeface="Times New Roman" panose="02020603050405020304" pitchFamily="18" charset="0"/>
              </a:rPr>
              <a:t> 5,22). Con la forza del Vangelo la fa ringiovanire, continuamente la rinnova e la conduce alla perfetta unione col suo Sposo [3]. Poiché lo Spirito e la sposa dicono al Signore Gesù: «Vieni» (cfr. </a:t>
            </a:r>
            <a:r>
              <a:rPr lang="it-IT" sz="2800" dirty="0" err="1">
                <a:latin typeface="Times New Roman" panose="02020603050405020304" pitchFamily="18" charset="0"/>
                <a:ea typeface="Calibri" panose="020F0502020204030204" pitchFamily="34" charset="0"/>
                <a:cs typeface="Times New Roman" panose="02020603050405020304" pitchFamily="18" charset="0"/>
              </a:rPr>
              <a:t>Ap</a:t>
            </a:r>
            <a:r>
              <a:rPr lang="it-IT" sz="2800" dirty="0">
                <a:latin typeface="Times New Roman" panose="02020603050405020304" pitchFamily="18" charset="0"/>
                <a:ea typeface="Calibri" panose="020F0502020204030204" pitchFamily="34" charset="0"/>
                <a:cs typeface="Times New Roman" panose="02020603050405020304" pitchFamily="18" charset="0"/>
              </a:rPr>
              <a:t> 22,17). Così la Chiesa universale si presenta come « un popolo che deriva la sua unità dall'unità del Padre, del Figlio e dello Spirito Santo», (LG 4)</a:t>
            </a:r>
            <a:endParaRPr lang="it-IT" sz="2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magine 2">
            <a:extLst>
              <a:ext uri="{FF2B5EF4-FFF2-40B4-BE49-F238E27FC236}">
                <a16:creationId xmlns:a16="http://schemas.microsoft.com/office/drawing/2014/main" id="{1E312820-BD8C-594A-AEE6-DA9E6B5CC6B6}"/>
              </a:ext>
            </a:extLst>
          </p:cNvPr>
          <p:cNvPicPr>
            <a:picLocks noChangeAspect="1"/>
          </p:cNvPicPr>
          <p:nvPr/>
        </p:nvPicPr>
        <p:blipFill rotWithShape="1">
          <a:blip r:embed="rId2"/>
          <a:srcRect l="16979" r="13558" b="32360"/>
          <a:stretch/>
        </p:blipFill>
        <p:spPr>
          <a:xfrm>
            <a:off x="548640" y="450312"/>
            <a:ext cx="1518034" cy="2480188"/>
          </a:xfrm>
          <a:prstGeom prst="rect">
            <a:avLst/>
          </a:prstGeom>
        </p:spPr>
      </p:pic>
    </p:spTree>
    <p:extLst>
      <p:ext uri="{BB962C8B-B14F-4D97-AF65-F5344CB8AC3E}">
        <p14:creationId xmlns:p14="http://schemas.microsoft.com/office/powerpoint/2010/main" val="321492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5F1D4BF0-4050-5F47-AF46-7CAB84D74221}"/>
              </a:ext>
            </a:extLst>
          </p:cNvPr>
          <p:cNvSpPr/>
          <p:nvPr/>
        </p:nvSpPr>
        <p:spPr>
          <a:xfrm>
            <a:off x="2430780" y="491758"/>
            <a:ext cx="8839200" cy="4401205"/>
          </a:xfrm>
          <a:prstGeom prst="rect">
            <a:avLst/>
          </a:prstGeom>
        </p:spPr>
        <p:txBody>
          <a:bodyPr wrap="square">
            <a:spAutoFit/>
          </a:bodyPr>
          <a:lstStyle/>
          <a:p>
            <a:r>
              <a:rPr lang="it-IT" sz="2800" b="1" dirty="0">
                <a:latin typeface="Times New Roman" panose="02020603050405020304" pitchFamily="18" charset="0"/>
                <a:cs typeface="Times New Roman" panose="02020603050405020304" pitchFamily="18" charset="0"/>
              </a:rPr>
              <a:t>Il ruolo dello Spirito Santo «</a:t>
            </a:r>
            <a:r>
              <a:rPr lang="it-IT" sz="2800" b="1" i="1" dirty="0">
                <a:latin typeface="Times New Roman" panose="02020603050405020304" pitchFamily="18" charset="0"/>
                <a:cs typeface="Times New Roman" panose="02020603050405020304" pitchFamily="18" charset="0"/>
              </a:rPr>
              <a:t>extra </a:t>
            </a:r>
            <a:r>
              <a:rPr lang="it-IT" sz="2800" b="1" i="1" dirty="0" err="1">
                <a:latin typeface="Times New Roman" panose="02020603050405020304" pitchFamily="18" charset="0"/>
                <a:cs typeface="Times New Roman" panose="02020603050405020304" pitchFamily="18" charset="0"/>
              </a:rPr>
              <a:t>fines</a:t>
            </a:r>
            <a:r>
              <a:rPr lang="it-IT" sz="2800" b="1" i="1" dirty="0">
                <a:latin typeface="Times New Roman" panose="02020603050405020304" pitchFamily="18" charset="0"/>
                <a:cs typeface="Times New Roman" panose="02020603050405020304" pitchFamily="18" charset="0"/>
              </a:rPr>
              <a:t> </a:t>
            </a:r>
            <a:r>
              <a:rPr lang="it-IT" sz="2800" b="1" i="1" dirty="0" err="1">
                <a:latin typeface="Times New Roman" panose="02020603050405020304" pitchFamily="18" charset="0"/>
                <a:cs typeface="Times New Roman" panose="02020603050405020304" pitchFamily="18" charset="0"/>
              </a:rPr>
              <a:t>Ecclesiae</a:t>
            </a:r>
            <a:r>
              <a:rPr lang="it-IT" sz="2800" b="1" dirty="0">
                <a:latin typeface="Times New Roman" panose="02020603050405020304" pitchFamily="18" charset="0"/>
                <a:cs typeface="Times New Roman" panose="02020603050405020304" pitchFamily="18" charset="0"/>
              </a:rPr>
              <a:t>»</a:t>
            </a:r>
          </a:p>
          <a:p>
            <a:endParaRPr lang="it-IT" sz="2800" dirty="0">
              <a:latin typeface="Times New Roman" panose="02020603050405020304" pitchFamily="18" charset="0"/>
              <a:cs typeface="Times New Roman" panose="02020603050405020304" pitchFamily="18" charset="0"/>
            </a:endParaRPr>
          </a:p>
          <a:p>
            <a:r>
              <a:rPr lang="it-IT" sz="2800" dirty="0">
                <a:latin typeface="Times New Roman" panose="02020603050405020304" pitchFamily="18" charset="0"/>
                <a:ea typeface="Calibri" panose="020F0502020204030204" pitchFamily="34" charset="0"/>
              </a:rPr>
              <a:t>«non vogliamo rifiutare il nostro rispettoso riconoscimento ai valori spirituali e morali delle varie confessioni religiose non cristiane (</a:t>
            </a:r>
            <a:r>
              <a:rPr lang="it-IT" sz="2800" i="1" dirty="0">
                <a:latin typeface="Times New Roman" panose="02020603050405020304" pitchFamily="18" charset="0"/>
                <a:ea typeface="Calibri" panose="020F0502020204030204" pitchFamily="34" charset="0"/>
              </a:rPr>
              <a:t>ES </a:t>
            </a:r>
            <a:r>
              <a:rPr lang="it-IT" sz="2800" dirty="0">
                <a:latin typeface="Times New Roman" panose="02020603050405020304" pitchFamily="18" charset="0"/>
                <a:ea typeface="Calibri" panose="020F0502020204030204" pitchFamily="34" charset="0"/>
              </a:rPr>
              <a:t>112), […] noi non possiamo evidentemente condividere queste varie espressioni religiose, né possiamo rimanere indifferenti, quasi che tutte, a loro modo, si equivalessero, […] noi dobbiamo manifestare la nostra persuasione essere unica la vera religione ed essere quella cristiana» (</a:t>
            </a:r>
            <a:r>
              <a:rPr lang="it-IT" sz="2800" i="1" dirty="0">
                <a:latin typeface="Times New Roman" panose="02020603050405020304" pitchFamily="18" charset="0"/>
                <a:ea typeface="Calibri" panose="020F0502020204030204" pitchFamily="34" charset="0"/>
              </a:rPr>
              <a:t>ES</a:t>
            </a:r>
            <a:r>
              <a:rPr lang="it-IT" sz="2800" dirty="0">
                <a:latin typeface="Times New Roman" panose="02020603050405020304" pitchFamily="18" charset="0"/>
                <a:ea typeface="Calibri" panose="020F0502020204030204" pitchFamily="34" charset="0"/>
              </a:rPr>
              <a:t> 111).</a:t>
            </a:r>
            <a:r>
              <a:rPr lang="it-IT" sz="2800" dirty="0"/>
              <a:t> </a:t>
            </a:r>
          </a:p>
        </p:txBody>
      </p:sp>
    </p:spTree>
    <p:extLst>
      <p:ext uri="{BB962C8B-B14F-4D97-AF65-F5344CB8AC3E}">
        <p14:creationId xmlns:p14="http://schemas.microsoft.com/office/powerpoint/2010/main" val="1729821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DC08AE5-053C-904A-9526-C78C56CDC292}"/>
              </a:ext>
            </a:extLst>
          </p:cNvPr>
          <p:cNvSpPr/>
          <p:nvPr/>
        </p:nvSpPr>
        <p:spPr>
          <a:xfrm>
            <a:off x="2659380" y="627579"/>
            <a:ext cx="8542020" cy="4401205"/>
          </a:xfrm>
          <a:prstGeom prst="rect">
            <a:avLst/>
          </a:prstGeom>
        </p:spPr>
        <p:txBody>
          <a:bodyPr wrap="square">
            <a:spAutoFit/>
          </a:bodyPr>
          <a:lstStyle/>
          <a:p>
            <a:r>
              <a:rPr lang="it-IT" sz="2800" dirty="0">
                <a:latin typeface="Times New Roman" panose="02020603050405020304" pitchFamily="18" charset="0"/>
                <a:ea typeface="Calibri" panose="020F0502020204030204" pitchFamily="34" charset="0"/>
                <a:cs typeface="Times New Roman" panose="02020603050405020304" pitchFamily="18" charset="0"/>
              </a:rPr>
              <a:t>Già nella sua prima enciclica, la </a:t>
            </a:r>
            <a:r>
              <a:rPr lang="it-IT" sz="2800" i="1" dirty="0" err="1">
                <a:latin typeface="Times New Roman" panose="02020603050405020304" pitchFamily="18" charset="0"/>
                <a:ea typeface="Calibri" panose="020F0502020204030204" pitchFamily="34" charset="0"/>
                <a:cs typeface="Times New Roman" panose="02020603050405020304" pitchFamily="18" charset="0"/>
              </a:rPr>
              <a:t>Redemptoris</a:t>
            </a:r>
            <a:r>
              <a:rPr lang="it-IT" sz="2800" i="1" dirty="0">
                <a:latin typeface="Times New Roman" panose="02020603050405020304" pitchFamily="18" charset="0"/>
                <a:ea typeface="Calibri" panose="020F0502020204030204" pitchFamily="34" charset="0"/>
                <a:cs typeface="Times New Roman" panose="02020603050405020304" pitchFamily="18" charset="0"/>
              </a:rPr>
              <a:t> </a:t>
            </a:r>
            <a:r>
              <a:rPr lang="it-IT" sz="2800" i="1" dirty="0" err="1">
                <a:latin typeface="Times New Roman" panose="02020603050405020304" pitchFamily="18" charset="0"/>
                <a:ea typeface="Calibri" panose="020F0502020204030204" pitchFamily="34" charset="0"/>
                <a:cs typeface="Times New Roman" panose="02020603050405020304" pitchFamily="18" charset="0"/>
              </a:rPr>
              <a:t>hominis</a:t>
            </a:r>
            <a:r>
              <a:rPr lang="it-IT" sz="2800" dirty="0">
                <a:latin typeface="Times New Roman" panose="02020603050405020304" pitchFamily="18" charset="0"/>
                <a:ea typeface="Calibri" panose="020F0502020204030204" pitchFamily="34" charset="0"/>
                <a:cs typeface="Times New Roman" panose="02020603050405020304" pitchFamily="18" charset="0"/>
              </a:rPr>
              <a:t> </a:t>
            </a:r>
          </a:p>
          <a:p>
            <a:r>
              <a:rPr lang="it-IT" sz="2800" dirty="0">
                <a:latin typeface="Times New Roman" panose="02020603050405020304" pitchFamily="18" charset="0"/>
                <a:ea typeface="Calibri" panose="020F0502020204030204" pitchFamily="34" charset="0"/>
                <a:cs typeface="Times New Roman" panose="02020603050405020304" pitchFamily="18" charset="0"/>
              </a:rPr>
              <a:t>(4 marzo 1979), papa Giovanni Paolo II vede nella “ferma credenza” dei non cristiani un “effetto dello Spirito di verità”, e si domanda: “Non avviene forse talvolta che la ferma credenza dei seguaci delle religioni non cristiane -   effetto anch’essa dello Spirito di verità, operante oltre i confini visibili del Corpo Mistico - possa quasi confondere i cristiani, spesso così disposti a dubitare, invece, nelle verità rivelate da Dio annunciate dalla </a:t>
            </a:r>
          </a:p>
          <a:p>
            <a:r>
              <a:rPr lang="it-IT" sz="2800" dirty="0">
                <a:latin typeface="Times New Roman" panose="02020603050405020304" pitchFamily="18" charset="0"/>
                <a:ea typeface="Calibri" panose="020F0502020204030204" pitchFamily="34" charset="0"/>
                <a:cs typeface="Times New Roman" panose="02020603050405020304" pitchFamily="18" charset="0"/>
              </a:rPr>
              <a:t>Chiesa […]?”, (</a:t>
            </a:r>
            <a:r>
              <a:rPr lang="it-IT" sz="2800" i="1" dirty="0">
                <a:latin typeface="Times New Roman" panose="02020603050405020304" pitchFamily="18" charset="0"/>
                <a:ea typeface="Calibri" panose="020F0502020204030204" pitchFamily="34" charset="0"/>
                <a:cs typeface="Times New Roman" panose="02020603050405020304" pitchFamily="18" charset="0"/>
              </a:rPr>
              <a:t>RH</a:t>
            </a:r>
            <a:r>
              <a:rPr lang="it-IT" sz="2800" dirty="0">
                <a:latin typeface="Times New Roman" panose="02020603050405020304" pitchFamily="18" charset="0"/>
                <a:ea typeface="Calibri" panose="020F0502020204030204" pitchFamily="34" charset="0"/>
                <a:cs typeface="Times New Roman" panose="02020603050405020304" pitchFamily="18" charset="0"/>
              </a:rPr>
              <a:t> 6)</a:t>
            </a:r>
            <a:r>
              <a:rPr lang="it-IT"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13572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82F819AF-F840-0B43-88DB-EB6563B62049}"/>
              </a:ext>
            </a:extLst>
          </p:cNvPr>
          <p:cNvSpPr/>
          <p:nvPr/>
        </p:nvSpPr>
        <p:spPr>
          <a:xfrm>
            <a:off x="2773680" y="608737"/>
            <a:ext cx="8496300" cy="4524315"/>
          </a:xfrm>
          <a:prstGeom prst="rect">
            <a:avLst/>
          </a:prstGeom>
        </p:spPr>
        <p:txBody>
          <a:bodyPr wrap="square">
            <a:spAutoFit/>
          </a:bodyPr>
          <a:lstStyle/>
          <a:p>
            <a:r>
              <a:rPr lang="it-IT" sz="3200" dirty="0">
                <a:latin typeface="Times New Roman" panose="02020603050405020304" pitchFamily="18" charset="0"/>
                <a:ea typeface="Calibri" panose="020F0502020204030204" pitchFamily="34" charset="0"/>
              </a:rPr>
              <a:t>Nel Messaggio rivolto agli abitanti dell’Asia, pronunciato a Manila il 21 febbraio del 1981, Giovanni Paolo II ricorda che: </a:t>
            </a:r>
          </a:p>
          <a:p>
            <a:endParaRPr lang="it-IT" sz="3200" dirty="0">
              <a:latin typeface="Times New Roman" panose="02020603050405020304" pitchFamily="18" charset="0"/>
              <a:ea typeface="Calibri" panose="020F0502020204030204" pitchFamily="34" charset="0"/>
            </a:endParaRPr>
          </a:p>
          <a:p>
            <a:r>
              <a:rPr lang="it-IT" sz="3200" dirty="0">
                <a:latin typeface="Times New Roman" panose="02020603050405020304" pitchFamily="18" charset="0"/>
                <a:ea typeface="Calibri" panose="020F0502020204030204" pitchFamily="34" charset="0"/>
              </a:rPr>
              <a:t>«dovunque lo spirito umano si apre in preghiera a questo Dio sconosciuto, sarà </a:t>
            </a:r>
            <a:r>
              <a:rPr lang="it-IT" sz="3200" dirty="0">
                <a:solidFill>
                  <a:srgbClr val="FF0000"/>
                </a:solidFill>
                <a:latin typeface="Times New Roman" panose="02020603050405020304" pitchFamily="18" charset="0"/>
                <a:ea typeface="Calibri" panose="020F0502020204030204" pitchFamily="34" charset="0"/>
              </a:rPr>
              <a:t>percepita un’eco di quello stesso Spirito </a:t>
            </a:r>
            <a:r>
              <a:rPr lang="it-IT" sz="3200" dirty="0">
                <a:latin typeface="Times New Roman" panose="02020603050405020304" pitchFamily="18" charset="0"/>
                <a:ea typeface="Calibri" panose="020F0502020204030204" pitchFamily="34" charset="0"/>
              </a:rPr>
              <a:t>che, conoscendo i limiti e la debolezza della persona umana, prega lui stesso in noi e a nostro nome»</a:t>
            </a:r>
            <a:r>
              <a:rPr lang="it-IT" sz="3200" dirty="0"/>
              <a:t> </a:t>
            </a:r>
          </a:p>
        </p:txBody>
      </p:sp>
    </p:spTree>
    <p:extLst>
      <p:ext uri="{BB962C8B-B14F-4D97-AF65-F5344CB8AC3E}">
        <p14:creationId xmlns:p14="http://schemas.microsoft.com/office/powerpoint/2010/main" val="1559944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3FF525E-9EEB-174C-ACBA-ABC346AB4695}"/>
              </a:ext>
            </a:extLst>
          </p:cNvPr>
          <p:cNvSpPr/>
          <p:nvPr/>
        </p:nvSpPr>
        <p:spPr>
          <a:xfrm>
            <a:off x="2705100" y="330399"/>
            <a:ext cx="8656320" cy="6001643"/>
          </a:xfrm>
          <a:prstGeom prst="rect">
            <a:avLst/>
          </a:prstGeom>
        </p:spPr>
        <p:txBody>
          <a:bodyPr wrap="square">
            <a:spAutoFit/>
          </a:bodyPr>
          <a:lstStyle/>
          <a:p>
            <a:r>
              <a:rPr lang="it-IT" sz="3200" dirty="0">
                <a:latin typeface="Times New Roman" panose="02020603050405020304" pitchFamily="18" charset="0"/>
                <a:ea typeface="Calibri" panose="020F0502020204030204" pitchFamily="34" charset="0"/>
              </a:rPr>
              <a:t>In RM appare evidente il riconoscimento di un’attività dello Spirito non soltanto nei membri delle religioni, ma nelle stesse tradizioni religiose che alimentano la ricerca spirituale dei loro membri: </a:t>
            </a:r>
          </a:p>
          <a:p>
            <a:endParaRPr lang="it-IT" sz="3200" dirty="0">
              <a:latin typeface="Times New Roman" panose="02020603050405020304" pitchFamily="18" charset="0"/>
              <a:ea typeface="Calibri" panose="020F0502020204030204" pitchFamily="34" charset="0"/>
            </a:endParaRPr>
          </a:p>
          <a:p>
            <a:r>
              <a:rPr lang="it-IT" sz="3200" dirty="0">
                <a:latin typeface="Times New Roman" panose="02020603050405020304" pitchFamily="18" charset="0"/>
                <a:ea typeface="Calibri" panose="020F0502020204030204" pitchFamily="34" charset="0"/>
              </a:rPr>
              <a:t>«lo Spirito si manifesta in maniera particolare nella chiesa e nei suoi membri, tuttavia, </a:t>
            </a:r>
            <a:r>
              <a:rPr lang="it-IT" sz="3200" dirty="0">
                <a:solidFill>
                  <a:srgbClr val="FF0000"/>
                </a:solidFill>
                <a:latin typeface="Times New Roman" panose="02020603050405020304" pitchFamily="18" charset="0"/>
                <a:ea typeface="Calibri" panose="020F0502020204030204" pitchFamily="34" charset="0"/>
              </a:rPr>
              <a:t>la sua presenza e azione sono universali</a:t>
            </a:r>
            <a:r>
              <a:rPr lang="it-IT" sz="3200" dirty="0">
                <a:latin typeface="Times New Roman" panose="02020603050405020304" pitchFamily="18" charset="0"/>
                <a:ea typeface="Calibri" panose="020F0502020204030204" pitchFamily="34" charset="0"/>
              </a:rPr>
              <a:t>, senza limiti né di spazio, né di tempo […]. La presenza e l’attività dello Spirito non toccano solo gli individui, ma la società e la storia, i popoli, le culture, </a:t>
            </a:r>
            <a:r>
              <a:rPr lang="it-IT" sz="3200" dirty="0">
                <a:solidFill>
                  <a:srgbClr val="FF0000"/>
                </a:solidFill>
                <a:latin typeface="Times New Roman" panose="02020603050405020304" pitchFamily="18" charset="0"/>
                <a:ea typeface="Calibri" panose="020F0502020204030204" pitchFamily="34" charset="0"/>
              </a:rPr>
              <a:t>e le religioni</a:t>
            </a:r>
            <a:r>
              <a:rPr lang="it-IT" sz="3200" dirty="0">
                <a:latin typeface="Times New Roman" panose="02020603050405020304" pitchFamily="18" charset="0"/>
                <a:ea typeface="Calibri" panose="020F0502020204030204" pitchFamily="34" charset="0"/>
              </a:rPr>
              <a:t>» (</a:t>
            </a:r>
            <a:r>
              <a:rPr lang="it-IT" sz="3200" i="1" dirty="0">
                <a:latin typeface="Times New Roman" panose="02020603050405020304" pitchFamily="18" charset="0"/>
                <a:ea typeface="Calibri" panose="020F0502020204030204" pitchFamily="34" charset="0"/>
              </a:rPr>
              <a:t>RM</a:t>
            </a:r>
            <a:r>
              <a:rPr lang="it-IT" sz="3200" dirty="0">
                <a:latin typeface="Times New Roman" panose="02020603050405020304" pitchFamily="18" charset="0"/>
                <a:ea typeface="Calibri" panose="020F0502020204030204" pitchFamily="34" charset="0"/>
              </a:rPr>
              <a:t> 28). </a:t>
            </a:r>
            <a:endParaRPr lang="it-IT" sz="3200" dirty="0"/>
          </a:p>
        </p:txBody>
      </p:sp>
    </p:spTree>
    <p:extLst>
      <p:ext uri="{BB962C8B-B14F-4D97-AF65-F5344CB8AC3E}">
        <p14:creationId xmlns:p14="http://schemas.microsoft.com/office/powerpoint/2010/main" val="2433193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4A9B5C5E-EFA6-FA4A-A733-F0ACBC6D0F34}"/>
              </a:ext>
            </a:extLst>
          </p:cNvPr>
          <p:cNvSpPr/>
          <p:nvPr/>
        </p:nvSpPr>
        <p:spPr>
          <a:xfrm>
            <a:off x="2247900" y="416659"/>
            <a:ext cx="9273540" cy="6124754"/>
          </a:xfrm>
          <a:prstGeom prst="rect">
            <a:avLst/>
          </a:prstGeom>
        </p:spPr>
        <p:txBody>
          <a:bodyPr wrap="square">
            <a:spAutoFit/>
          </a:bodyPr>
          <a:lstStyle/>
          <a:p>
            <a:pPr marL="180340" algn="just">
              <a:spcAft>
                <a:spcPts val="0"/>
              </a:spcAft>
            </a:pPr>
            <a:r>
              <a:rPr lang="it-IT" sz="2800" dirty="0">
                <a:latin typeface="Times New Roman" panose="02020603050405020304" pitchFamily="18" charset="0"/>
                <a:ea typeface="Times New Roman" panose="02020603050405020304" pitchFamily="18" charset="0"/>
              </a:rPr>
              <a:t>«Non possiamo accettare una visione dicotomica che dissoci le religioni oggettive, come fenomeno storico sociale - composta di libri sacri, pratiche di culto, rituali, dall’esperienza religiosa soggettiva. Non si può accettare l’idea che le persone appartenenti a queste tradizioni si salvino grazie alla sincerità della loro vita religiosa soggettiva, ma allo stesso tempo le loro religioni in se stesse non abbiano per loro alcun valore salvifico: le tradizioni religiose dell’umanità sono nate di fatto della esperienze religiose delle persone o dei gruppi che le hanno fondate [...] se non esiste vita religiosa concreta che possa essere puramente naturale, nemmeno nessuna religione storica può essere puramente umana».</a:t>
            </a:r>
          </a:p>
          <a:p>
            <a:pPr indent="180340" algn="just">
              <a:spcAft>
                <a:spcPts val="0"/>
              </a:spcAft>
            </a:pPr>
            <a:r>
              <a:rPr lang="it-IT" sz="2800" cap="small" dirty="0" err="1">
                <a:latin typeface="Times New Roman" panose="02020603050405020304" pitchFamily="18" charset="0"/>
                <a:ea typeface="Times New Roman" panose="02020603050405020304" pitchFamily="18" charset="0"/>
              </a:rPr>
              <a:t>J</a:t>
            </a:r>
            <a:r>
              <a:rPr lang="it-IT" sz="2800" cap="small" dirty="0">
                <a:latin typeface="Times New Roman" panose="02020603050405020304" pitchFamily="18" charset="0"/>
                <a:ea typeface="Times New Roman" panose="02020603050405020304" pitchFamily="18" charset="0"/>
              </a:rPr>
              <a:t>. </a:t>
            </a:r>
            <a:r>
              <a:rPr lang="it-IT" sz="2800" cap="small" dirty="0" err="1">
                <a:latin typeface="Times New Roman" panose="02020603050405020304" pitchFamily="18" charset="0"/>
                <a:ea typeface="Times New Roman" panose="02020603050405020304" pitchFamily="18" charset="0"/>
              </a:rPr>
              <a:t>Dupuis</a:t>
            </a:r>
            <a:r>
              <a:rPr lang="it-IT" sz="2800" dirty="0">
                <a:latin typeface="Times New Roman" panose="02020603050405020304" pitchFamily="18" charset="0"/>
                <a:ea typeface="Times New Roman" panose="02020603050405020304" pitchFamily="18" charset="0"/>
              </a:rPr>
              <a:t>, </a:t>
            </a:r>
            <a:r>
              <a:rPr lang="it-IT" sz="2800" i="1" dirty="0">
                <a:latin typeface="Times New Roman" panose="02020603050405020304" pitchFamily="18" charset="0"/>
                <a:ea typeface="Times New Roman" panose="02020603050405020304" pitchFamily="18" charset="0"/>
              </a:rPr>
              <a:t>Gesù Cristo incontro alle religioni. Dallo scontro all’incontro</a:t>
            </a:r>
            <a:r>
              <a:rPr lang="it-IT" sz="2800" dirty="0">
                <a:latin typeface="Times New Roman" panose="02020603050405020304" pitchFamily="18" charset="0"/>
                <a:ea typeface="Times New Roman" panose="02020603050405020304" pitchFamily="18" charset="0"/>
              </a:rPr>
              <a:t>, 199</a:t>
            </a:r>
            <a:r>
              <a:rPr lang="it-IT" sz="1400" dirty="0">
                <a:latin typeface="Times New Roman" panose="02020603050405020304" pitchFamily="18" charset="0"/>
                <a:ea typeface="Times New Roman" panose="02020603050405020304" pitchFamily="18" charset="0"/>
              </a:rPr>
              <a:t>.</a:t>
            </a:r>
            <a:endParaRPr lang="it-IT"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05693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C0CAA35A-12BF-D543-8B79-3A70EF8EAA07}"/>
              </a:ext>
            </a:extLst>
          </p:cNvPr>
          <p:cNvSpPr/>
          <p:nvPr/>
        </p:nvSpPr>
        <p:spPr>
          <a:xfrm>
            <a:off x="1859280" y="346293"/>
            <a:ext cx="10027920" cy="6001643"/>
          </a:xfrm>
          <a:prstGeom prst="rect">
            <a:avLst/>
          </a:prstGeom>
        </p:spPr>
        <p:txBody>
          <a:bodyPr wrap="square">
            <a:spAutoFit/>
          </a:bodyPr>
          <a:lstStyle/>
          <a:p>
            <a:r>
              <a:rPr lang="it-IT" sz="2400" dirty="0">
                <a:latin typeface="Times New Roman" panose="02020603050405020304" pitchFamily="18" charset="0"/>
                <a:ea typeface="Calibri" panose="020F0502020204030204" pitchFamily="34" charset="0"/>
              </a:rPr>
              <a:t>Al paragrafo 56, ragionando sulle motivazioni del dialogo, il documento sottolinea che esso è motivato in special modo da quel rispetto verso ciò che lo Spirito Santo opera nell’uomo e che «soffia dove vuole», ed è grazie a questo dialogo che la chiesa scopre </a:t>
            </a:r>
            <a:r>
              <a:rPr lang="it-IT" sz="2400" dirty="0">
                <a:solidFill>
                  <a:srgbClr val="000000"/>
                </a:solidFill>
                <a:latin typeface="Times New Roman" panose="02020603050405020304" pitchFamily="18" charset="0"/>
                <a:ea typeface="Calibri" panose="020F0502020204030204" pitchFamily="34" charset="0"/>
              </a:rPr>
              <a:t>i «semi del Verbo»: «germi e raggi che si trovano nelle persone e </a:t>
            </a:r>
            <a:r>
              <a:rPr lang="it-IT" sz="2400" dirty="0">
                <a:solidFill>
                  <a:srgbClr val="FF0000"/>
                </a:solidFill>
                <a:latin typeface="Times New Roman" panose="02020603050405020304" pitchFamily="18" charset="0"/>
                <a:ea typeface="Calibri" panose="020F0502020204030204" pitchFamily="34" charset="0"/>
              </a:rPr>
              <a:t>nelle tradizioni religiose dell'umanità</a:t>
            </a:r>
            <a:r>
              <a:rPr lang="it-IT" sz="2400" dirty="0">
                <a:solidFill>
                  <a:srgbClr val="000000"/>
                </a:solidFill>
                <a:latin typeface="Times New Roman" panose="02020603050405020304" pitchFamily="18" charset="0"/>
                <a:ea typeface="Calibri" panose="020F0502020204030204" pitchFamily="34" charset="0"/>
              </a:rPr>
              <a:t>» (</a:t>
            </a:r>
            <a:r>
              <a:rPr lang="it-IT" sz="2400" i="1" dirty="0">
                <a:solidFill>
                  <a:srgbClr val="000000"/>
                </a:solidFill>
                <a:latin typeface="Times New Roman" panose="02020603050405020304" pitchFamily="18" charset="0"/>
                <a:ea typeface="Calibri" panose="020F0502020204030204" pitchFamily="34" charset="0"/>
              </a:rPr>
              <a:t>RM</a:t>
            </a:r>
            <a:r>
              <a:rPr lang="it-IT" sz="2400" dirty="0">
                <a:solidFill>
                  <a:srgbClr val="000000"/>
                </a:solidFill>
                <a:latin typeface="Times New Roman" panose="02020603050405020304" pitchFamily="18" charset="0"/>
                <a:ea typeface="Calibri" panose="020F0502020204030204" pitchFamily="34" charset="0"/>
              </a:rPr>
              <a:t> 56). </a:t>
            </a:r>
          </a:p>
          <a:p>
            <a:endParaRPr lang="it-IT" sz="2400" dirty="0">
              <a:solidFill>
                <a:srgbClr val="000000"/>
              </a:solidFill>
              <a:latin typeface="Times New Roman" panose="02020603050405020304" pitchFamily="18" charset="0"/>
              <a:ea typeface="Calibri" panose="020F0502020204030204" pitchFamily="34" charset="0"/>
            </a:endParaRPr>
          </a:p>
          <a:p>
            <a:r>
              <a:rPr lang="it-IT" sz="2400" dirty="0">
                <a:solidFill>
                  <a:srgbClr val="000000"/>
                </a:solidFill>
                <a:latin typeface="Times New Roman" panose="02020603050405020304" pitchFamily="18" charset="0"/>
                <a:ea typeface="Calibri" panose="020F0502020204030204" pitchFamily="34" charset="0"/>
              </a:rPr>
              <a:t>La lettera enciclica insiste su una presenza operante dello Spirito al di fuori dei confini della </a:t>
            </a:r>
            <a:r>
              <a:rPr lang="it-IT"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chiesa, un’opera universale che si comunica alle diverse </a:t>
            </a:r>
            <a:r>
              <a:rPr lang="it-IT" sz="2400" dirty="0">
                <a:latin typeface="Times New Roman" panose="02020603050405020304" pitchFamily="18" charset="0"/>
                <a:cs typeface="Times New Roman" panose="02020603050405020304" pitchFamily="18" charset="0"/>
              </a:rPr>
              <a:t>tradizioni religiose: «</a:t>
            </a:r>
            <a:r>
              <a:rPr lang="it-IT" sz="2400" dirty="0">
                <a:solidFill>
                  <a:srgbClr val="FF0000"/>
                </a:solidFill>
                <a:latin typeface="Times New Roman" panose="02020603050405020304" pitchFamily="18" charset="0"/>
                <a:cs typeface="Times New Roman" panose="02020603050405020304" pitchFamily="18" charset="0"/>
              </a:rPr>
              <a:t>È ancora lo Spirito che sparge i “semi del Verbo”, presenti nei riti e nelle culture, e li prepara a maturare in Cristo</a:t>
            </a:r>
            <a:r>
              <a:rPr lang="it-IT" sz="2400" dirty="0">
                <a:latin typeface="Times New Roman" panose="02020603050405020304" pitchFamily="18" charset="0"/>
                <a:cs typeface="Times New Roman" panose="02020603050405020304" pitchFamily="18" charset="0"/>
              </a:rPr>
              <a:t>» (</a:t>
            </a:r>
            <a:r>
              <a:rPr lang="it-IT" sz="2400" i="1" dirty="0">
                <a:latin typeface="Times New Roman" panose="02020603050405020304" pitchFamily="18" charset="0"/>
                <a:cs typeface="Times New Roman" panose="02020603050405020304" pitchFamily="18" charset="0"/>
              </a:rPr>
              <a:t>RM</a:t>
            </a:r>
            <a:r>
              <a:rPr lang="it-IT" sz="2400" dirty="0">
                <a:latin typeface="Times New Roman" panose="02020603050405020304" pitchFamily="18" charset="0"/>
                <a:cs typeface="Times New Roman" panose="02020603050405020304" pitchFamily="18" charset="0"/>
              </a:rPr>
              <a:t> 28). </a:t>
            </a:r>
          </a:p>
          <a:p>
            <a:endParaRPr lang="it-IT" sz="2400" dirty="0">
              <a:latin typeface="Times New Roman" panose="02020603050405020304" pitchFamily="18" charset="0"/>
              <a:cs typeface="Times New Roman" panose="02020603050405020304" pitchFamily="18" charset="0"/>
            </a:endParaRPr>
          </a:p>
          <a:p>
            <a:r>
              <a:rPr lang="it-IT" sz="2400" dirty="0">
                <a:latin typeface="Times New Roman" panose="02020603050405020304" pitchFamily="18" charset="0"/>
                <a:cs typeface="Times New Roman" panose="02020603050405020304" pitchFamily="18" charset="0"/>
              </a:rPr>
              <a:t>Inoltre, l’esercizio autentico del dialogo costituisce una sfida positiva per la chiesa, la stimola «infatti, sia a </a:t>
            </a:r>
            <a:r>
              <a:rPr lang="it-IT" sz="2400" dirty="0">
                <a:solidFill>
                  <a:srgbClr val="FF0000"/>
                </a:solidFill>
                <a:latin typeface="Times New Roman" panose="02020603050405020304" pitchFamily="18" charset="0"/>
                <a:cs typeface="Times New Roman" panose="02020603050405020304" pitchFamily="18" charset="0"/>
              </a:rPr>
              <a:t>scoprire e a riconoscere i segni della presenza del Cristo e dell'azione dello Spirito</a:t>
            </a:r>
            <a:r>
              <a:rPr lang="it-IT" sz="2400" dirty="0">
                <a:latin typeface="Times New Roman" panose="02020603050405020304" pitchFamily="18" charset="0"/>
                <a:cs typeface="Times New Roman" panose="02020603050405020304" pitchFamily="18" charset="0"/>
              </a:rPr>
              <a:t>, sia ad approfondire la propria identità e a testimoniare l'integrità della rivelazione, di cui è depositaria per il bene di tutti» (</a:t>
            </a:r>
            <a:r>
              <a:rPr lang="it-IT" sz="2400" i="1" dirty="0">
                <a:latin typeface="Times New Roman" panose="02020603050405020304" pitchFamily="18" charset="0"/>
                <a:cs typeface="Times New Roman" panose="02020603050405020304" pitchFamily="18" charset="0"/>
              </a:rPr>
              <a:t>RM</a:t>
            </a:r>
            <a:r>
              <a:rPr lang="it-IT" sz="2400" dirty="0">
                <a:latin typeface="Times New Roman" panose="02020603050405020304" pitchFamily="18" charset="0"/>
                <a:cs typeface="Times New Roman" panose="02020603050405020304" pitchFamily="18" charset="0"/>
              </a:rPr>
              <a:t> 56).</a:t>
            </a:r>
          </a:p>
        </p:txBody>
      </p:sp>
    </p:spTree>
    <p:extLst>
      <p:ext uri="{BB962C8B-B14F-4D97-AF65-F5344CB8AC3E}">
        <p14:creationId xmlns:p14="http://schemas.microsoft.com/office/powerpoint/2010/main" val="438339418"/>
      </p:ext>
    </p:extLst>
  </p:cSld>
  <p:clrMapOvr>
    <a:masterClrMapping/>
  </p:clrMapOvr>
</p:sld>
</file>

<file path=ppt/theme/theme1.xml><?xml version="1.0" encoding="utf-8"?>
<a:theme xmlns:a="http://schemas.openxmlformats.org/drawingml/2006/main" name="Filo">
  <a:themeElements>
    <a:clrScheme name="Filo">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{6F9155DA-6952-A74F-9049-39F29A75BC2B}tf10001069</Template>
  <TotalTime>329</TotalTime>
  <Words>2016</Words>
  <Application>Microsoft Macintosh PowerPoint</Application>
  <PresentationFormat>Widescreen</PresentationFormat>
  <Paragraphs>48</Paragraphs>
  <Slides>20</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20</vt:i4>
      </vt:variant>
    </vt:vector>
  </HeadingPairs>
  <TitlesOfParts>
    <vt:vector size="26" baseType="lpstr">
      <vt:lpstr>Arial</vt:lpstr>
      <vt:lpstr>Calibri</vt:lpstr>
      <vt:lpstr>Century Gothic</vt:lpstr>
      <vt:lpstr>Times New Roman</vt:lpstr>
      <vt:lpstr>Wingdings 3</vt:lpstr>
      <vt:lpstr>Filo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Luigi Territo</cp:lastModifiedBy>
  <cp:revision>22</cp:revision>
  <dcterms:created xsi:type="dcterms:W3CDTF">2023-12-12T09:56:55Z</dcterms:created>
  <dcterms:modified xsi:type="dcterms:W3CDTF">2025-12-18T07:46:29Z</dcterms:modified>
</cp:coreProperties>
</file>