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  <p:sldMasterId id="2147483852" r:id="rId2"/>
  </p:sldMasterIdLst>
  <p:sldIdLst>
    <p:sldId id="256" r:id="rId3"/>
    <p:sldId id="317" r:id="rId4"/>
    <p:sldId id="339" r:id="rId5"/>
    <p:sldId id="344" r:id="rId6"/>
    <p:sldId id="345" r:id="rId7"/>
    <p:sldId id="346" r:id="rId8"/>
    <p:sldId id="347" r:id="rId9"/>
    <p:sldId id="340" r:id="rId10"/>
    <p:sldId id="343" r:id="rId11"/>
    <p:sldId id="341" r:id="rId12"/>
    <p:sldId id="342" r:id="rId13"/>
    <p:sldId id="348" r:id="rId14"/>
    <p:sldId id="28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061DF-068E-42DE-B652-782F734AECCF}" v="16" dt="2024-10-25T15:15:55.9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108061DF-068E-42DE-B652-782F734AECCF}"/>
    <pc:docChg chg="undo redo custSel addSld delSld modSld sldOrd">
      <pc:chgData name="dario garribba" userId="13526be42269ae35" providerId="LiveId" clId="{108061DF-068E-42DE-B652-782F734AECCF}" dt="2024-10-25T15:39:29.246" v="3346" actId="255"/>
      <pc:docMkLst>
        <pc:docMk/>
      </pc:docMkLst>
      <pc:sldChg chg="modSp mod">
        <pc:chgData name="dario garribba" userId="13526be42269ae35" providerId="LiveId" clId="{108061DF-068E-42DE-B652-782F734AECCF}" dt="2024-10-25T11:24:26.580" v="1" actId="20577"/>
        <pc:sldMkLst>
          <pc:docMk/>
          <pc:sldMk cId="1369534797" sldId="256"/>
        </pc:sldMkLst>
        <pc:spChg chg="mod">
          <ac:chgData name="dario garribba" userId="13526be42269ae35" providerId="LiveId" clId="{108061DF-068E-42DE-B652-782F734AECCF}" dt="2024-10-25T11:24:26.580" v="1" actId="20577"/>
          <ac:spMkLst>
            <pc:docMk/>
            <pc:sldMk cId="1369534797" sldId="256"/>
            <ac:spMk id="4" creationId="{00000000-0000-0000-0000-000000000000}"/>
          </ac:spMkLst>
        </pc:spChg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221676439" sldId="303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664424120" sldId="304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1465643272" sldId="305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956223542" sldId="306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517919387" sldId="307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387771414" sldId="308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1112424412" sldId="309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726362231" sldId="310"/>
        </pc:sldMkLst>
      </pc:sldChg>
      <pc:sldChg chg="add del">
        <pc:chgData name="dario garribba" userId="13526be42269ae35" providerId="LiveId" clId="{108061DF-068E-42DE-B652-782F734AECCF}" dt="2024-10-25T11:57:20.966" v="1414" actId="47"/>
        <pc:sldMkLst>
          <pc:docMk/>
          <pc:sldMk cId="2700975353" sldId="314"/>
        </pc:sldMkLst>
      </pc:sldChg>
      <pc:sldChg chg="modSp mod ord">
        <pc:chgData name="dario garribba" userId="13526be42269ae35" providerId="LiveId" clId="{108061DF-068E-42DE-B652-782F734AECCF}" dt="2024-10-25T14:42:11.769" v="2584" actId="313"/>
        <pc:sldMkLst>
          <pc:docMk/>
          <pc:sldMk cId="1922077584" sldId="317"/>
        </pc:sldMkLst>
        <pc:spChg chg="mod">
          <ac:chgData name="dario garribba" userId="13526be42269ae35" providerId="LiveId" clId="{108061DF-068E-42DE-B652-782F734AECCF}" dt="2024-10-25T14:42:11.769" v="2584" actId="313"/>
          <ac:spMkLst>
            <pc:docMk/>
            <pc:sldMk cId="1922077584" sldId="317"/>
            <ac:spMk id="2" creationId="{21AC8587-AAC9-FB71-5CB2-691F53E2B477}"/>
          </ac:spMkLst>
        </pc:spChg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3283537828" sldId="331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980755681" sldId="332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138823014" sldId="333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137576396" sldId="334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378835038" sldId="335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947754708" sldId="336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970064619" sldId="337"/>
        </pc:sldMkLst>
      </pc:sldChg>
      <pc:sldChg chg="del">
        <pc:chgData name="dario garribba" userId="13526be42269ae35" providerId="LiveId" clId="{108061DF-068E-42DE-B652-782F734AECCF}" dt="2024-10-25T15:38:42.876" v="3296" actId="47"/>
        <pc:sldMkLst>
          <pc:docMk/>
          <pc:sldMk cId="2962279650" sldId="338"/>
        </pc:sldMkLst>
      </pc:sldChg>
      <pc:sldChg chg="modSp add mod">
        <pc:chgData name="dario garribba" userId="13526be42269ae35" providerId="LiveId" clId="{108061DF-068E-42DE-B652-782F734AECCF}" dt="2024-10-25T14:42:27.999" v="2594" actId="20577"/>
        <pc:sldMkLst>
          <pc:docMk/>
          <pc:sldMk cId="1821644248" sldId="339"/>
        </pc:sldMkLst>
        <pc:spChg chg="mod">
          <ac:chgData name="dario garribba" userId="13526be42269ae35" providerId="LiveId" clId="{108061DF-068E-42DE-B652-782F734AECCF}" dt="2024-10-25T14:42:27.999" v="2594" actId="20577"/>
          <ac:spMkLst>
            <pc:docMk/>
            <pc:sldMk cId="1821644248" sldId="339"/>
            <ac:spMk id="2" creationId="{5FB98C73-BBDF-F305-8FD3-C48C041E4BCE}"/>
          </ac:spMkLst>
        </pc:spChg>
        <pc:spChg chg="mod">
          <ac:chgData name="dario garribba" userId="13526be42269ae35" providerId="LiveId" clId="{108061DF-068E-42DE-B652-782F734AECCF}" dt="2024-10-25T11:25:58.790" v="16" actId="20577"/>
          <ac:spMkLst>
            <pc:docMk/>
            <pc:sldMk cId="1821644248" sldId="339"/>
            <ac:spMk id="4" creationId="{B8BF88AA-3C61-95C2-4F88-1CF0344E57CA}"/>
          </ac:spMkLst>
        </pc:spChg>
      </pc:sldChg>
      <pc:sldChg chg="modSp add mod">
        <pc:chgData name="dario garribba" userId="13526be42269ae35" providerId="LiveId" clId="{108061DF-068E-42DE-B652-782F734AECCF}" dt="2024-10-25T15:38:00.086" v="3295" actId="20577"/>
        <pc:sldMkLst>
          <pc:docMk/>
          <pc:sldMk cId="4083291982" sldId="340"/>
        </pc:sldMkLst>
        <pc:spChg chg="mod">
          <ac:chgData name="dario garribba" userId="13526be42269ae35" providerId="LiveId" clId="{108061DF-068E-42DE-B652-782F734AECCF}" dt="2024-10-25T15:38:00.086" v="3295" actId="20577"/>
          <ac:spMkLst>
            <pc:docMk/>
            <pc:sldMk cId="4083291982" sldId="340"/>
            <ac:spMk id="2" creationId="{FCA6B010-C6A4-1112-8184-6351F9DD8872}"/>
          </ac:spMkLst>
        </pc:spChg>
        <pc:spChg chg="mod">
          <ac:chgData name="dario garribba" userId="13526be42269ae35" providerId="LiveId" clId="{108061DF-068E-42DE-B652-782F734AECCF}" dt="2024-10-25T15:37:21.227" v="3226" actId="20577"/>
          <ac:spMkLst>
            <pc:docMk/>
            <pc:sldMk cId="4083291982" sldId="340"/>
            <ac:spMk id="4" creationId="{D2993FC3-23BD-B022-090D-DC541507073C}"/>
          </ac:spMkLst>
        </pc:spChg>
      </pc:sldChg>
      <pc:sldChg chg="addSp modSp add mod">
        <pc:chgData name="dario garribba" userId="13526be42269ae35" providerId="LiveId" clId="{108061DF-068E-42DE-B652-782F734AECCF}" dt="2024-10-25T11:44:10.835" v="1341" actId="13926"/>
        <pc:sldMkLst>
          <pc:docMk/>
          <pc:sldMk cId="1969007855" sldId="341"/>
        </pc:sldMkLst>
        <pc:spChg chg="mod">
          <ac:chgData name="dario garribba" userId="13526be42269ae35" providerId="LiveId" clId="{108061DF-068E-42DE-B652-782F734AECCF}" dt="2024-10-25T11:44:10.835" v="1341" actId="13926"/>
          <ac:spMkLst>
            <pc:docMk/>
            <pc:sldMk cId="1969007855" sldId="341"/>
            <ac:spMk id="2" creationId="{CA72112A-33B6-3A67-6E39-CC71E70AE9DA}"/>
          </ac:spMkLst>
        </pc:spChg>
        <pc:spChg chg="add">
          <ac:chgData name="dario garribba" userId="13526be42269ae35" providerId="LiveId" clId="{108061DF-068E-42DE-B652-782F734AECCF}" dt="2024-10-25T11:39:14.877" v="1311"/>
          <ac:spMkLst>
            <pc:docMk/>
            <pc:sldMk cId="1969007855" sldId="341"/>
            <ac:spMk id="5" creationId="{7EF51E88-6985-3D58-7F78-45FE73FB47D0}"/>
          </ac:spMkLst>
        </pc:spChg>
      </pc:sldChg>
      <pc:sldChg chg="modSp add mod">
        <pc:chgData name="dario garribba" userId="13526be42269ae35" providerId="LiveId" clId="{108061DF-068E-42DE-B652-782F734AECCF}" dt="2024-10-25T11:57:46.856" v="1469" actId="20577"/>
        <pc:sldMkLst>
          <pc:docMk/>
          <pc:sldMk cId="1591984472" sldId="342"/>
        </pc:sldMkLst>
        <pc:spChg chg="mod">
          <ac:chgData name="dario garribba" userId="13526be42269ae35" providerId="LiveId" clId="{108061DF-068E-42DE-B652-782F734AECCF}" dt="2024-10-25T11:57:46.856" v="1469" actId="20577"/>
          <ac:spMkLst>
            <pc:docMk/>
            <pc:sldMk cId="1591984472" sldId="342"/>
            <ac:spMk id="2" creationId="{9A170D3E-F2BF-29D7-574D-1F62A367ED7C}"/>
          </ac:spMkLst>
        </pc:spChg>
      </pc:sldChg>
      <pc:sldChg chg="addSp modSp add mod">
        <pc:chgData name="dario garribba" userId="13526be42269ae35" providerId="LiveId" clId="{108061DF-068E-42DE-B652-782F734AECCF}" dt="2024-10-25T15:18:09.144" v="3130" actId="20577"/>
        <pc:sldMkLst>
          <pc:docMk/>
          <pc:sldMk cId="3495225714" sldId="343"/>
        </pc:sldMkLst>
        <pc:spChg chg="mod">
          <ac:chgData name="dario garribba" userId="13526be42269ae35" providerId="LiveId" clId="{108061DF-068E-42DE-B652-782F734AECCF}" dt="2024-10-25T15:18:09.144" v="3130" actId="20577"/>
          <ac:spMkLst>
            <pc:docMk/>
            <pc:sldMk cId="3495225714" sldId="343"/>
            <ac:spMk id="2" creationId="{A3B1BA92-0ED0-5CF6-3793-AEDBD11836E3}"/>
          </ac:spMkLst>
        </pc:spChg>
        <pc:spChg chg="add">
          <ac:chgData name="dario garribba" userId="13526be42269ae35" providerId="LiveId" clId="{108061DF-068E-42DE-B652-782F734AECCF}" dt="2024-10-25T15:15:47.890" v="3097"/>
          <ac:spMkLst>
            <pc:docMk/>
            <pc:sldMk cId="3495225714" sldId="343"/>
            <ac:spMk id="5" creationId="{446F1026-B509-691E-9EEA-7045B4E7F02B}"/>
          </ac:spMkLst>
        </pc:spChg>
      </pc:sldChg>
      <pc:sldChg chg="addSp modSp add mod">
        <pc:chgData name="dario garribba" userId="13526be42269ae35" providerId="LiveId" clId="{108061DF-068E-42DE-B652-782F734AECCF}" dt="2024-10-25T14:12:23.777" v="1745" actId="20577"/>
        <pc:sldMkLst>
          <pc:docMk/>
          <pc:sldMk cId="2315560168" sldId="344"/>
        </pc:sldMkLst>
        <pc:spChg chg="mod">
          <ac:chgData name="dario garribba" userId="13526be42269ae35" providerId="LiveId" clId="{108061DF-068E-42DE-B652-782F734AECCF}" dt="2024-10-25T14:12:23.777" v="1745" actId="20577"/>
          <ac:spMkLst>
            <pc:docMk/>
            <pc:sldMk cId="2315560168" sldId="344"/>
            <ac:spMk id="2" creationId="{DC6E26CF-7191-3CC0-01FF-BAFB5BF08CE8}"/>
          </ac:spMkLst>
        </pc:spChg>
        <pc:spChg chg="mod">
          <ac:chgData name="dario garribba" userId="13526be42269ae35" providerId="LiveId" clId="{108061DF-068E-42DE-B652-782F734AECCF}" dt="2024-10-25T12:11:51.417" v="1732" actId="5793"/>
          <ac:spMkLst>
            <pc:docMk/>
            <pc:sldMk cId="2315560168" sldId="344"/>
            <ac:spMk id="4" creationId="{3AE36F58-9A1F-DC05-86DF-9AAAE1C4B865}"/>
          </ac:spMkLst>
        </pc:spChg>
        <pc:spChg chg="add">
          <ac:chgData name="dario garribba" userId="13526be42269ae35" providerId="LiveId" clId="{108061DF-068E-42DE-B652-782F734AECCF}" dt="2024-10-25T12:09:20.275" v="1683"/>
          <ac:spMkLst>
            <pc:docMk/>
            <pc:sldMk cId="2315560168" sldId="344"/>
            <ac:spMk id="5" creationId="{43FB2468-5AB1-CCF8-512C-1D32EB8F7CBB}"/>
          </ac:spMkLst>
        </pc:spChg>
      </pc:sldChg>
      <pc:sldChg chg="modSp add mod">
        <pc:chgData name="dario garribba" userId="13526be42269ae35" providerId="LiveId" clId="{108061DF-068E-42DE-B652-782F734AECCF}" dt="2024-10-25T14:24:59.499" v="2163" actId="20577"/>
        <pc:sldMkLst>
          <pc:docMk/>
          <pc:sldMk cId="3614745044" sldId="345"/>
        </pc:sldMkLst>
        <pc:spChg chg="mod">
          <ac:chgData name="dario garribba" userId="13526be42269ae35" providerId="LiveId" clId="{108061DF-068E-42DE-B652-782F734AECCF}" dt="2024-10-25T14:24:59.499" v="2163" actId="20577"/>
          <ac:spMkLst>
            <pc:docMk/>
            <pc:sldMk cId="3614745044" sldId="345"/>
            <ac:spMk id="2" creationId="{88FF8F41-3512-D8A5-4237-58164882101B}"/>
          </ac:spMkLst>
        </pc:spChg>
      </pc:sldChg>
      <pc:sldChg chg="addSp modSp add mod">
        <pc:chgData name="dario garribba" userId="13526be42269ae35" providerId="LiveId" clId="{108061DF-068E-42DE-B652-782F734AECCF}" dt="2024-10-25T14:40:21.269" v="2440" actId="21"/>
        <pc:sldMkLst>
          <pc:docMk/>
          <pc:sldMk cId="810666278" sldId="346"/>
        </pc:sldMkLst>
        <pc:spChg chg="mod">
          <ac:chgData name="dario garribba" userId="13526be42269ae35" providerId="LiveId" clId="{108061DF-068E-42DE-B652-782F734AECCF}" dt="2024-10-25T14:40:21.269" v="2440" actId="21"/>
          <ac:spMkLst>
            <pc:docMk/>
            <pc:sldMk cId="810666278" sldId="346"/>
            <ac:spMk id="2" creationId="{955F83CF-4C2B-DDD9-7B31-89E6F4031A53}"/>
          </ac:spMkLst>
        </pc:spChg>
        <pc:spChg chg="add">
          <ac:chgData name="dario garribba" userId="13526be42269ae35" providerId="LiveId" clId="{108061DF-068E-42DE-B652-782F734AECCF}" dt="2024-10-25T14:28:24.751" v="2206"/>
          <ac:spMkLst>
            <pc:docMk/>
            <pc:sldMk cId="810666278" sldId="346"/>
            <ac:spMk id="5" creationId="{348B6653-538B-A52B-D8FD-6C2404B88125}"/>
          </ac:spMkLst>
        </pc:spChg>
        <pc:spChg chg="add">
          <ac:chgData name="dario garribba" userId="13526be42269ae35" providerId="LiveId" clId="{108061DF-068E-42DE-B652-782F734AECCF}" dt="2024-10-25T14:30:27.331" v="2334"/>
          <ac:spMkLst>
            <pc:docMk/>
            <pc:sldMk cId="810666278" sldId="346"/>
            <ac:spMk id="6" creationId="{71FCA62E-9FC6-354A-6F6A-8EB1368B4005}"/>
          </ac:spMkLst>
        </pc:spChg>
      </pc:sldChg>
      <pc:sldChg chg="modSp add mod">
        <pc:chgData name="dario garribba" userId="13526be42269ae35" providerId="LiveId" clId="{108061DF-068E-42DE-B652-782F734AECCF}" dt="2024-10-25T14:40:48.729" v="2450" actId="20577"/>
        <pc:sldMkLst>
          <pc:docMk/>
          <pc:sldMk cId="1830995852" sldId="347"/>
        </pc:sldMkLst>
        <pc:spChg chg="mod">
          <ac:chgData name="dario garribba" userId="13526be42269ae35" providerId="LiveId" clId="{108061DF-068E-42DE-B652-782F734AECCF}" dt="2024-10-25T14:40:48.729" v="2450" actId="20577"/>
          <ac:spMkLst>
            <pc:docMk/>
            <pc:sldMk cId="1830995852" sldId="347"/>
            <ac:spMk id="2" creationId="{0592748D-7127-5E57-2A17-A759BB4990C3}"/>
          </ac:spMkLst>
        </pc:spChg>
      </pc:sldChg>
      <pc:sldChg chg="modSp add mod">
        <pc:chgData name="dario garribba" userId="13526be42269ae35" providerId="LiveId" clId="{108061DF-068E-42DE-B652-782F734AECCF}" dt="2024-10-25T15:39:29.246" v="3346" actId="255"/>
        <pc:sldMkLst>
          <pc:docMk/>
          <pc:sldMk cId="2909400219" sldId="348"/>
        </pc:sldMkLst>
        <pc:spChg chg="mod">
          <ac:chgData name="dario garribba" userId="13526be42269ae35" providerId="LiveId" clId="{108061DF-068E-42DE-B652-782F734AECCF}" dt="2024-10-25T15:39:29.246" v="3346" actId="255"/>
          <ac:spMkLst>
            <pc:docMk/>
            <pc:sldMk cId="2909400219" sldId="348"/>
            <ac:spMk id="4" creationId="{7E439B3C-BF9E-EEC6-FBD7-DC746FD2A1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10/25/2024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88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92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14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60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01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7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487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10/25/2024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15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612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8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10/25/2024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3200" i="0" u="sng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Istanze di autorità e relazioni tra le comunità cristiane delle origini nell'area mediterranea</a:t>
            </a:r>
            <a:br>
              <a:rPr lang="it-IT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/>
              <a:t>Dario Garribba</a:t>
            </a: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792614"/>
            <a:ext cx="7891272" cy="71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/>
              <a:t>Lezione 4</a:t>
            </a:r>
          </a:p>
        </p:txBody>
      </p:sp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E5B00-533B-4270-C59F-5642848EF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19E035A-D4B2-8700-5438-B944897CB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26DDA4B-4B6C-5083-6F22-31140DEE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B94686C-216F-6BD4-AC36-0FEB68AF6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0F1072E-FE85-61A2-9044-810B4EA18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F36255-AC7E-4A1A-42BA-A3E6A8E1A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EC902A12-E02E-C73F-2D6F-0454065A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I 12 in Luca/</a:t>
            </a:r>
            <a:r>
              <a:rPr lang="en-US" sz="4100" cap="all" dirty="0" err="1">
                <a:solidFill>
                  <a:srgbClr val="FFFFFF"/>
                </a:solidFill>
              </a:rPr>
              <a:t>atti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7E1E7EE-9917-58B8-0924-3AA095119215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861158-CE89-8FFB-EBAD-6F505034C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8FD486-0B42-7EDC-FAF6-C29B8F1D6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1AC8587-AAC9-FB71-5CB2-691F53E2B477}"/>
              </a:ext>
            </a:extLst>
          </p:cNvPr>
          <p:cNvSpPr txBox="1"/>
          <p:nvPr/>
        </p:nvSpPr>
        <p:spPr>
          <a:xfrm>
            <a:off x="4969904" y="790574"/>
            <a:ext cx="6002896" cy="5565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Dodici non vanno automaticamente  visti come il nucleo iniziale del cristianesimo. Il valore fondativo dei Dodici è attribuito da quelli che vengono dopo di loro. Essi vanno esaminati solo in quanto attori del loro presente, non in quanto fondatori del futuro cristianesimo.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Luca però ha memoria di loro e li considera «fondatori» di quel movimento «cristiano» di cui si sente parte. 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07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78CC91-7635-59E3-853E-66257D4E3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8056E41-CD27-2B47-7D5E-7CEE0E1C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4AA06DE-62A3-EE67-258C-56578F068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2840F8E-7578-3B57-8EA5-9C11A98CE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DE80B58-FCED-391A-A4F5-29CF4AD00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DFF50-F24F-13C3-3529-D4E04B004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B8BF88AA-3C61-95C2-4F88-1CF0344E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I 12 </a:t>
            </a:r>
            <a:r>
              <a:rPr lang="en-US" sz="4100" cap="all" dirty="0" err="1">
                <a:solidFill>
                  <a:srgbClr val="FFFFFF"/>
                </a:solidFill>
              </a:rPr>
              <a:t>nella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storia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5C2DA9C-216D-84F9-9755-ADDA1A9AA000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1537A17-1229-D906-E8CF-8DA56C685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103B4DC-4FAE-53F4-7699-3B6A85D97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FB98C73-BBDF-F305-8FD3-C48C041E4BCE}"/>
              </a:ext>
            </a:extLst>
          </p:cNvPr>
          <p:cNvSpPr txBox="1"/>
          <p:nvPr/>
        </p:nvSpPr>
        <p:spPr>
          <a:xfrm>
            <a:off x="5024586" y="58566"/>
            <a:ext cx="6002896" cy="665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Dodici costituiscono un gruppo scelto da Gesù durante la sua attività di predicazione, a cui affida dei compiti di natura missionaria.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possibile che, all’indomani della morte di Gesù e all’indomani delle apparizioni del risorto, essi si siano ricompattati e abbiano dato vita ad una comunità stanziale. Nulla autorizza a pensare che questa fosse l’unica, legittima comunità nata dopo la morte di Gesù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però molto probabile che Luca conservi memoria storica di UNA comunità delle origini e la presenti come LA comunità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644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0DB94F-AF6E-2201-DE49-BCC9BF7F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13ECF51-8A89-1102-9F96-AC6824C5D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D8CB13D-ED4E-C0AC-8CAA-BA5F36CE9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F51D6E4-64D8-5B47-10AE-F0E153199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0253785-9EEE-469D-88A4-2B9F96119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9F4A1A-CE4E-0C26-6654-F5EA94929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3AE36F58-9A1F-DC05-86DF-9AAAE1C4B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 err="1">
                <a:solidFill>
                  <a:srgbClr val="FFFFFF"/>
                </a:solidFill>
              </a:rPr>
              <a:t>Altri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gruppi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delle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origini</a:t>
            </a:r>
            <a:br>
              <a:rPr lang="en-US" sz="4100" cap="all" dirty="0">
                <a:solidFill>
                  <a:srgbClr val="FFFFFF"/>
                </a:solidFill>
              </a:rPr>
            </a:br>
            <a:r>
              <a:rPr lang="en-US" sz="2600" cap="all" dirty="0">
                <a:solidFill>
                  <a:srgbClr val="FFFF00"/>
                </a:solidFill>
              </a:rPr>
              <a:t>Andiamo in </a:t>
            </a:r>
            <a:r>
              <a:rPr lang="en-US" sz="2600" cap="all" dirty="0" err="1">
                <a:solidFill>
                  <a:srgbClr val="FFFF00"/>
                </a:solidFill>
              </a:rPr>
              <a:t>cerca</a:t>
            </a:r>
            <a:r>
              <a:rPr lang="en-US" sz="2600" cap="all" dirty="0">
                <a:solidFill>
                  <a:srgbClr val="FFFF00"/>
                </a:solidFill>
              </a:rPr>
              <a:t> di </a:t>
            </a:r>
            <a:r>
              <a:rPr lang="en-US" sz="2600" cap="all" dirty="0" err="1">
                <a:solidFill>
                  <a:srgbClr val="FFFF00"/>
                </a:solidFill>
              </a:rPr>
              <a:t>indizi</a:t>
            </a:r>
            <a:r>
              <a:rPr lang="en-US" sz="2600" cap="all" dirty="0">
                <a:solidFill>
                  <a:srgbClr val="FFFF00"/>
                </a:solidFill>
              </a:rPr>
              <a:t>…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F6E2D7-AA44-07AF-30B8-91BBD7ECDD72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611AE7-077D-1B0B-4857-FFBCBFE8B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8214FC-7CB9-0FFD-77BC-83B6C095A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C6E26CF-7191-3CC0-01FF-BAFB5BF08CE8}"/>
              </a:ext>
            </a:extLst>
          </p:cNvPr>
          <p:cNvSpPr txBox="1"/>
          <p:nvPr/>
        </p:nvSpPr>
        <p:spPr>
          <a:xfrm>
            <a:off x="4885928" y="319338"/>
            <a:ext cx="600289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Luca 10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Andate: ecco, vi mando come agnelli in mezzo a lupi; 4non portate borsa, né sacca, né sandali e non fermatevi a salutare nessuno lungo la strada. 5In qualunque casa entriate, prima dite: "Pace a questa casa!". 6Se vi sarà un figlio della pace, la vostra pace scenderà su di lui, altrimenti ritornerà su di voi.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rebuchet MS" panose="020B0603020202020204"/>
                <a:ea typeface="+mn-ea"/>
                <a:cs typeface="+mn-cs"/>
              </a:rPr>
              <a:t>7Restate in quella casa, mangiando e bevendo di quello che hanno, perché chi lavora ha diritto alla sua ricompensa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 Non passate da una casa all'altra. 8Quando entrerete in una città e vi accoglieranno, mangiate quello che vi sarà offerto, 9guarite i malati che vi si trovano, e dite loro: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rebuchet MS" panose="020B0603020202020204"/>
                <a:ea typeface="+mn-ea"/>
                <a:cs typeface="+mn-cs"/>
              </a:rPr>
              <a:t>"È vicino a voi il regno di Dio".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10Ma quando entrerete in una città e non vi accoglieranno, uscite sulle sue piazze e dite: 11"Anche la polvere della vostra città, che si è attaccata ai nostri piedi, noi la scuotiamo contro di voi; sappiate però che il regno di Dio è vicino". 12Io vi dico che, in quel giorno,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Sòdoma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sarà trattata meno duramente di quella città…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16. Chi ascolta voi ascolta me, chi disprezza voi disprezza me. E chi disprezza me disprezza colui che mi ha mandato".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560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08614-EB0B-8441-E99C-5C9469135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807A1F9-28E6-46EF-B1C6-62FF59ECD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258F772-B8FF-71BC-8C95-4CD8BD71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004BDBF-D832-69B5-9356-86DC206D9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A74057E-5C29-7D8B-C8E0-BD5E7CC83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34CCD1-644A-0EC7-4F82-0174EA4CC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B6C9CBBF-BC03-1158-7A68-442634A2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 err="1">
                <a:solidFill>
                  <a:srgbClr val="FFFFFF"/>
                </a:solidFill>
              </a:rPr>
              <a:t>Altri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gruppi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delle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origini</a:t>
            </a:r>
            <a:br>
              <a:rPr lang="en-US" sz="4100" cap="all" dirty="0">
                <a:solidFill>
                  <a:srgbClr val="FFFFFF"/>
                </a:solidFill>
              </a:rPr>
            </a:br>
            <a:r>
              <a:rPr lang="en-US" sz="2600" cap="all" dirty="0">
                <a:solidFill>
                  <a:srgbClr val="FFFF00"/>
                </a:solidFill>
              </a:rPr>
              <a:t>Andiamo in </a:t>
            </a:r>
            <a:r>
              <a:rPr lang="en-US" sz="2600" cap="all" dirty="0" err="1">
                <a:solidFill>
                  <a:srgbClr val="FFFF00"/>
                </a:solidFill>
              </a:rPr>
              <a:t>cerca</a:t>
            </a:r>
            <a:r>
              <a:rPr lang="en-US" sz="2600" cap="all" dirty="0">
                <a:solidFill>
                  <a:srgbClr val="FFFF00"/>
                </a:solidFill>
              </a:rPr>
              <a:t> di </a:t>
            </a:r>
            <a:r>
              <a:rPr lang="en-US" sz="2600" cap="all" dirty="0" err="1">
                <a:solidFill>
                  <a:srgbClr val="FFFF00"/>
                </a:solidFill>
              </a:rPr>
              <a:t>indizi</a:t>
            </a:r>
            <a:r>
              <a:rPr lang="en-US" sz="2600" cap="all" dirty="0">
                <a:solidFill>
                  <a:srgbClr val="FFFF00"/>
                </a:solidFill>
              </a:rPr>
              <a:t>…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23C32E9-1C84-8609-6BF4-979F25C6554E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CB6E49C-7DA1-C45D-280D-1FAE279C4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61EC5A6-B755-B9F6-8E41-AF41EE9E7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8FF8F41-3512-D8A5-4237-58164882101B}"/>
              </a:ext>
            </a:extLst>
          </p:cNvPr>
          <p:cNvSpPr txBox="1"/>
          <p:nvPr/>
        </p:nvSpPr>
        <p:spPr>
          <a:xfrm>
            <a:off x="4885928" y="319338"/>
            <a:ext cx="60028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Luca 10 (il gruppo dei 72)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Caratteristiche: </a:t>
            </a: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predicatori itineranti (che conservano memoria delle istruzioni di Gesù</a:t>
            </a: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Le istruzioni sono normative, ma trasmettono autorità (</a:t>
            </a:r>
            <a:r>
              <a:rPr lang="it-IT" dirty="0" err="1">
                <a:solidFill>
                  <a:prstClr val="black"/>
                </a:solidFill>
                <a:latin typeface="Trebuchet MS" panose="020B0603020202020204"/>
              </a:rPr>
              <a:t>cf</a:t>
            </a: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 10.16): la loro parola è come quella di Gesù</a:t>
            </a: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L’autorità è trasmessa alla persona e non all’istituzione; credono nell’efficacia della parola (società dell’oralità)</a:t>
            </a:r>
          </a:p>
          <a:p>
            <a:pPr marL="285750" marR="0" lvl="0" indent="-285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Nessun cenno ad un’autorità derivante dalle apparizioni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74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E363BB-6500-FF8F-50B9-B6E4EDD0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DA94638-C2D1-8B83-0530-900605E34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A635497-2F18-B3F7-516E-7947C03FB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2259E4E-EF6F-2678-F689-2DF12B58E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C43F97B-0FCA-AC9A-8B73-F1C59A2D8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3ED3EA-087A-0CCE-513D-46828764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8CD5CE14-065A-F852-9D9A-36AB814BC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 err="1">
                <a:solidFill>
                  <a:srgbClr val="FFFFFF"/>
                </a:solidFill>
              </a:rPr>
              <a:t>Altri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gruppi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delle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origini</a:t>
            </a:r>
            <a:br>
              <a:rPr lang="en-US" sz="4100" cap="all" dirty="0">
                <a:solidFill>
                  <a:srgbClr val="FFFFFF"/>
                </a:solidFill>
              </a:rPr>
            </a:br>
            <a:r>
              <a:rPr lang="en-US" sz="2600" cap="all" dirty="0">
                <a:solidFill>
                  <a:srgbClr val="FFFF00"/>
                </a:solidFill>
              </a:rPr>
              <a:t>Andiamo in </a:t>
            </a:r>
            <a:r>
              <a:rPr lang="en-US" sz="2600" cap="all" dirty="0" err="1">
                <a:solidFill>
                  <a:srgbClr val="FFFF00"/>
                </a:solidFill>
              </a:rPr>
              <a:t>cerca</a:t>
            </a:r>
            <a:r>
              <a:rPr lang="en-US" sz="2600" cap="all" dirty="0">
                <a:solidFill>
                  <a:srgbClr val="FFFF00"/>
                </a:solidFill>
              </a:rPr>
              <a:t> di </a:t>
            </a:r>
            <a:r>
              <a:rPr lang="en-US" sz="2600" cap="all" dirty="0" err="1">
                <a:solidFill>
                  <a:srgbClr val="FFFF00"/>
                </a:solidFill>
              </a:rPr>
              <a:t>indizi</a:t>
            </a:r>
            <a:r>
              <a:rPr lang="en-US" sz="2600" cap="all" dirty="0">
                <a:solidFill>
                  <a:srgbClr val="FFFF00"/>
                </a:solidFill>
              </a:rPr>
              <a:t>…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A2A198E-AFE9-59EE-72D4-2EDC0C9B9675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3A84668-168F-99AE-23F9-268ADD81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6673ADD-1039-56B6-2ED8-72D4EADF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55F83CF-4C2B-DDD9-7B31-89E6F4031A53}"/>
              </a:ext>
            </a:extLst>
          </p:cNvPr>
          <p:cNvSpPr txBox="1"/>
          <p:nvPr/>
        </p:nvSpPr>
        <p:spPr>
          <a:xfrm>
            <a:off x="4885928" y="319338"/>
            <a:ext cx="60028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Paolo, </a:t>
            </a:r>
            <a:r>
              <a:rPr lang="it-IT" i="1" dirty="0">
                <a:solidFill>
                  <a:prstClr val="black"/>
                </a:solidFill>
                <a:latin typeface="Trebuchet MS" panose="020B0603020202020204"/>
              </a:rPr>
              <a:t>1Cor</a:t>
            </a: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 15 (ì 500)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6In seguito apparve a più di cinquecento fratelli in una sola volta: la maggior parte di essi vive ancora, mentre alcuni sono morti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prstClr val="black"/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prstClr val="black"/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Chi sono i 500? Missionari? C’è un legame tra apparizioni e mandato missionario?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Per Paolo sì: 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>
                <a:solidFill>
                  <a:prstClr val="black"/>
                </a:solidFill>
                <a:latin typeface="Trebuchet MS" panose="020B0603020202020204"/>
              </a:rPr>
              <a:t>Gal</a:t>
            </a: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 1,15-16: </a:t>
            </a:r>
            <a:r>
              <a:rPr lang="it-IT" dirty="0">
                <a:solidFill>
                  <a:srgbClr val="0070C0"/>
                </a:solidFill>
                <a:latin typeface="Trebuchet MS" panose="020B0603020202020204"/>
              </a:rPr>
              <a:t>Ma quando Dio, che mi scelse fin dal seno di mia madre e mi chiamò con la sua grazia, si compiacque 16di rivelare in me il Figlio suo perché lo annunciassi in mezzo alle genti, subito, senza chiedere consiglio a nessuno, 17senza andare a Gerusalemme da coloro che erano apostoli prima di me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66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95826A-D2AC-93AD-A71C-064617790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11BDD09-8D64-E617-9EA0-72F766432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008EAB-5B5E-5C1C-9754-8F1EC0798A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A7FE1FF-DBA9-4515-3FF8-9C73C06BF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BD9068-A1E7-C94B-EDAF-99562C4DB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E1961C-EAA5-2538-4290-F2A7A2D13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B9A1F309-D619-F805-234A-9F6A4066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 err="1">
                <a:solidFill>
                  <a:srgbClr val="FFFFFF"/>
                </a:solidFill>
              </a:rPr>
              <a:t>Altri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gruppi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delle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origini</a:t>
            </a:r>
            <a:br>
              <a:rPr lang="en-US" sz="4100" cap="all" dirty="0">
                <a:solidFill>
                  <a:srgbClr val="FFFFFF"/>
                </a:solidFill>
              </a:rPr>
            </a:br>
            <a:r>
              <a:rPr lang="en-US" sz="2600" cap="all" dirty="0">
                <a:solidFill>
                  <a:srgbClr val="FFFF00"/>
                </a:solidFill>
              </a:rPr>
              <a:t>Andiamo in </a:t>
            </a:r>
            <a:r>
              <a:rPr lang="en-US" sz="2600" cap="all" dirty="0" err="1">
                <a:solidFill>
                  <a:srgbClr val="FFFF00"/>
                </a:solidFill>
              </a:rPr>
              <a:t>cerca</a:t>
            </a:r>
            <a:r>
              <a:rPr lang="en-US" sz="2600" cap="all" dirty="0">
                <a:solidFill>
                  <a:srgbClr val="FFFF00"/>
                </a:solidFill>
              </a:rPr>
              <a:t> di </a:t>
            </a:r>
            <a:r>
              <a:rPr lang="en-US" sz="2600" cap="all" dirty="0" err="1">
                <a:solidFill>
                  <a:srgbClr val="FFFF00"/>
                </a:solidFill>
              </a:rPr>
              <a:t>indizi</a:t>
            </a:r>
            <a:r>
              <a:rPr lang="en-US" sz="2600" cap="all" dirty="0">
                <a:solidFill>
                  <a:srgbClr val="FFFF00"/>
                </a:solidFill>
              </a:rPr>
              <a:t>…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1E4B4A-8A67-0EFE-EB03-4EDB5D07CA83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4D73253-0AEF-9512-FDDC-111EE9014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C6B37B7-7BD9-DE46-9CDC-7C9B04643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592748D-7127-5E57-2A17-A759BB4990C3}"/>
              </a:ext>
            </a:extLst>
          </p:cNvPr>
          <p:cNvSpPr txBox="1"/>
          <p:nvPr/>
        </p:nvSpPr>
        <p:spPr>
          <a:xfrm>
            <a:off x="4885928" y="319338"/>
            <a:ext cx="60028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srgbClr val="0070C0"/>
                </a:solidFill>
                <a:latin typeface="Trebuchet MS" panose="020B0603020202020204"/>
              </a:rPr>
              <a:t>Ipotesi: gruppi missionari che si muovono in Galilea, destinatari di apparizioni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 Lc 7:</a:t>
            </a: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srgbClr val="111111"/>
              </a:solidFill>
              <a:latin typeface="PT Serif" panose="020A0603040505020204" pitchFamily="18" charset="0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A chi dunque posso paragonare la gente di questa generazione? A chi è simile? </a:t>
            </a:r>
            <a:r>
              <a:rPr lang="it-IT" b="0" i="0" baseline="30000" dirty="0">
                <a:solidFill>
                  <a:srgbClr val="A6122D"/>
                </a:solidFill>
                <a:effectLst/>
                <a:latin typeface="SpaceGroteskRegular"/>
              </a:rPr>
              <a:t>32</a:t>
            </a: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È simile a bambini che, seduti in piazza, gridano gli uni agli altri così:</a:t>
            </a:r>
            <a:b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</a:br>
            <a:b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</a:b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"Vi abbiamo suonato il flauto e non avete ballato,</a:t>
            </a:r>
            <a:b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</a:b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abbiamo cantato un lamento e non avete pianto!".</a:t>
            </a:r>
            <a:b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</a:br>
            <a:b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</a:br>
            <a:r>
              <a:rPr lang="it-IT" b="0" i="0" baseline="30000" dirty="0">
                <a:solidFill>
                  <a:srgbClr val="A6122D"/>
                </a:solidFill>
                <a:effectLst/>
                <a:latin typeface="SpaceGroteskRegular"/>
              </a:rPr>
              <a:t>33</a:t>
            </a: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È venuto infatti Giovanni il Battista, che non mangia pane e non beve vino, e voi dite: "È indemoniato". </a:t>
            </a:r>
            <a:r>
              <a:rPr lang="it-IT" b="0" i="0" baseline="30000" dirty="0">
                <a:solidFill>
                  <a:srgbClr val="A6122D"/>
                </a:solidFill>
                <a:effectLst/>
                <a:latin typeface="SpaceGroteskRegular"/>
              </a:rPr>
              <a:t>34</a:t>
            </a: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È venuto il Figlio dell'uomo, che mangia e beve, e voi dite: "Ecco un mangione e un beone, un amico di pubblicani e di peccatori!". </a:t>
            </a:r>
            <a:r>
              <a:rPr lang="it-IT" b="0" i="0" baseline="30000" dirty="0">
                <a:solidFill>
                  <a:srgbClr val="A6122D"/>
                </a:solidFill>
                <a:effectLst/>
                <a:latin typeface="SpaceGroteskRegular"/>
              </a:rPr>
              <a:t>35</a:t>
            </a:r>
            <a:r>
              <a:rPr lang="it-IT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Ma la Sapienza è stata riconosciuta giusta da tutti i suoi figli".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99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F6AFAA-9C30-FC55-5ACD-DB39496B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F6A8829-3A8E-1DD1-2BE4-023AB2BC6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C0CCE35-6930-3F69-1B36-FC93D3550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7B3DD12-861B-A8CE-F8E4-93A5DCE687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18C52EA-A815-AE9B-49F8-7C4B5EC14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A12774-7F07-3011-152D-1C8360CD0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2993FC3-23BD-B022-090D-DC541507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I </a:t>
            </a:r>
            <a:r>
              <a:rPr lang="en-US" sz="4100" cap="all" dirty="0" err="1">
                <a:solidFill>
                  <a:srgbClr val="FFFFFF"/>
                </a:solidFill>
              </a:rPr>
              <a:t>gruppi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stanziali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006D71E-2E34-B27D-59FC-BE372A2386D0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3119CDF-6418-7F55-F256-04B6AA81C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3BC1D64-3888-214C-E9A6-833355696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CA6B010-C6A4-1112-8184-6351F9DD8872}"/>
              </a:ext>
            </a:extLst>
          </p:cNvPr>
          <p:cNvSpPr txBox="1"/>
          <p:nvPr/>
        </p:nvSpPr>
        <p:spPr>
          <a:xfrm>
            <a:off x="4969904" y="357444"/>
            <a:ext cx="6002896" cy="665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Torniamo al gruppo dei Dodici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Dodici operano a Gerusalemme. Acquisiscono un carattere stanziale (almeno in una prima fase). Forse non sono i soli che hanno un carattere stanziale.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Sono stati destinatari di apparizioni del risorto e attribuiscono a queste un valore di autorità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Sono legati a Pietro. 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leadership gerosolomitana nei primi anni della vita sembra avere Pietro, forse anche Giovanni e Giacomo come leaders… poche notizie circa gli altri….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 tipo di leadership è esercitata dai 12?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291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EAB5A5-5256-E6FE-74F7-F0394F54E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8234B7E-CF84-CB70-B73C-F738251AF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BE24C08-7981-4F21-EF6B-F6D08087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12F7289-0362-97E2-F594-6F361844E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FA18554-983F-8744-06A2-07B2B9D17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B0017C-5F98-C7F8-61D4-50CBC8E8D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C2EAE64-73F4-26CD-C986-BB944DEB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I 12 </a:t>
            </a:r>
            <a:r>
              <a:rPr lang="en-US" sz="4100" cap="all" dirty="0" err="1">
                <a:solidFill>
                  <a:srgbClr val="FFFFFF"/>
                </a:solidFill>
              </a:rPr>
              <a:t>nella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storia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B8D864-47D6-BF98-C8E5-B156E4D4F7CB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CA4EF2B-CE6B-05AA-3947-F802175E7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ED55CE7-AE99-B925-BF93-A009C8D9B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3B1BA92-0ED0-5CF6-3793-AEDBD11836E3}"/>
              </a:ext>
            </a:extLst>
          </p:cNvPr>
          <p:cNvSpPr txBox="1"/>
          <p:nvPr/>
        </p:nvSpPr>
        <p:spPr>
          <a:xfrm>
            <a:off x="5025171" y="277390"/>
            <a:ext cx="6002896" cy="693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 tipo di leadership è esercitata dai 12?</a:t>
            </a:r>
          </a:p>
          <a:p>
            <a:pPr marR="0" lvl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Pasti rituali che rievocano l’Ultima cena (la loro autorità deriva anche dall’essere stati partecipi all’ultima cena?):</a:t>
            </a:r>
          </a:p>
          <a:p>
            <a:pPr marR="0" lvl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 1: Mentre si trovava a tavola con essi, ordinò loro di non allontanarsi da Gerusalemme, ma di attendere l'adempimento della promessa del Padre, "quella - disse - che voi avete udito da me: 5Giovanni battezzò con acqua, voi invece, tra non molti giorni, sarete battezzati in Spirito Santo".</a:t>
            </a:r>
          </a:p>
          <a:p>
            <a:pPr marR="0" lvl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Atti 2 Erano perseveranti nell'insegnamento degli apostoli e nella comunione, nello spezzare il pane e nelle preghiere. 43Un senso di timore era in tutti, e prodigi e segni avvenivano per opera degli apostoli. 44Tutti i credenti stavano insieme e avevano ogni cosa in comune; 45vendevano le loro proprietà e sostanze e le dividevano con tutti, secondo il bisogno di ciascuno. 46Ogni giorno erano perseveranti insieme nel tempio e, spezzando il pane nelle case, prendevano cibo con letizia e semplicità di cuore, 47lodando Dio e godendo il favore di tutto il popolo. Intanto il Signore ogni giorno aggiungeva alla comunità quelli che erano salvati.</a:t>
            </a:r>
          </a:p>
          <a:p>
            <a:pPr marR="0" lvl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22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ECA066-801F-D43E-BA3F-99DCAE84C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35C3EC8-DF7D-C4EA-FF3A-75A6F97B4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62A2DF2-592F-14A9-69C5-14A42F9132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D462B8A-1387-7B0E-F2D3-400C297BE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FF2B01-107B-529B-EA87-90F374AB1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F2FAE2-6FC2-DE4C-13E4-5D39597F1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3661C0BB-19C2-F577-28FF-C4DF3CE3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I 12 </a:t>
            </a:r>
            <a:r>
              <a:rPr lang="en-US" sz="4100" cap="all" dirty="0" err="1">
                <a:solidFill>
                  <a:srgbClr val="FFFFFF"/>
                </a:solidFill>
              </a:rPr>
              <a:t>nella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storia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B496AD-B3D5-1108-599E-21BE6AA1FA61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6E5574-09B2-0CEC-811C-25723E8B8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180378B-8B64-FB27-7932-D947A4967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A72112A-33B6-3A67-6E39-CC71E70AE9DA}"/>
              </a:ext>
            </a:extLst>
          </p:cNvPr>
          <p:cNvSpPr txBox="1"/>
          <p:nvPr/>
        </p:nvSpPr>
        <p:spPr>
          <a:xfrm>
            <a:off x="4969904" y="790574"/>
            <a:ext cx="6002896" cy="5823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Nel corso degli anni 30 i 12 sembrano perdere di importanza</a:t>
            </a:r>
          </a:p>
          <a:p>
            <a:pPr marL="0" marR="0" lvl="0" indent="0" algn="just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Paolo, </a:t>
            </a:r>
            <a:r>
              <a:rPr lang="it-IT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1,18-22: In seguito, tre anni dopo, salii a Gerusalemme per andare a conoscere Cefa e rimasi presso di lui quindici giorni; 19degli apostoli non vidi nessun altro, se non Giacomo, il fratello del Signore. 20In ciò che vi scrivo - lo dico davanti a Dio - non </a:t>
            </a:r>
            <a:r>
              <a:rPr lang="it-IT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mentisco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21Poi andai nelle regioni della Siria e della </a:t>
            </a:r>
            <a:r>
              <a:rPr lang="it-IT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Cilìcia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22Ma non ero personalmente conosciuto </a:t>
            </a:r>
            <a:r>
              <a:rPr lang="it-IT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dalle </a:t>
            </a:r>
            <a:r>
              <a:rPr lang="it-IT" strike="sngStrike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Chiese</a:t>
            </a:r>
            <a:r>
              <a:rPr lang="it-IT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(comunità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della Giudea che sono in Cristo</a:t>
            </a:r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just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Ἔπειτα μετὰ ⸂ἔτη τρία⸃ ἀνῆλθον εἰς Ἱεροσόλυμα ἱστορῆσαι ⸀Κηφᾶν, καὶ ἐπέμεινα πρὸς αὐτὸν ἡμέρας δεκαπέντε· </a:t>
            </a:r>
            <a:r>
              <a:rPr lang="el-GR" b="0" i="0" baseline="30000" dirty="0">
                <a:solidFill>
                  <a:srgbClr val="472817"/>
                </a:solidFill>
                <a:effectLst/>
                <a:latin typeface="SpaceGroteskRegular"/>
              </a:rPr>
              <a:t>19</a:t>
            </a: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ἕτερον δὲ τῶν ἀποστόλων οὐκ εἶδον, εἰ μὴ Ἰάκωβον τὸν ἀδελφὸν τοῦ κυρίου. </a:t>
            </a:r>
            <a:r>
              <a:rPr lang="el-GR" b="0" i="0" baseline="30000" dirty="0">
                <a:solidFill>
                  <a:srgbClr val="472817"/>
                </a:solidFill>
                <a:effectLst/>
                <a:latin typeface="SpaceGroteskRegular"/>
              </a:rPr>
              <a:t>20</a:t>
            </a: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ἃ δὲ γράφω ὑμῖν, ἰδοὺ ἐνώπιον τοῦ θεοῦ ὅτι οὐ ψεύδομαι. </a:t>
            </a:r>
            <a:r>
              <a:rPr lang="el-GR" b="0" i="0" baseline="30000" dirty="0">
                <a:solidFill>
                  <a:srgbClr val="472817"/>
                </a:solidFill>
                <a:effectLst/>
                <a:latin typeface="SpaceGroteskRegular"/>
              </a:rPr>
              <a:t>21</a:t>
            </a: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ἔπειτα ἦλθον εἰς τὰ κλίματα τῆς Συρίας καὶ τῆς Κιλικίας. </a:t>
            </a:r>
            <a:r>
              <a:rPr lang="el-GR" b="0" i="0" baseline="30000" dirty="0">
                <a:solidFill>
                  <a:srgbClr val="472817"/>
                </a:solidFill>
                <a:effectLst/>
                <a:latin typeface="SpaceGroteskRegular"/>
              </a:rPr>
              <a:t>22</a:t>
            </a: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ἤμην δὲ ἀγνοούμενος τῷ προσώπῳ </a:t>
            </a:r>
            <a:r>
              <a:rPr lang="el-GR" b="0" i="0" dirty="0">
                <a:solidFill>
                  <a:srgbClr val="111111"/>
                </a:solidFill>
                <a:effectLst/>
                <a:highlight>
                  <a:srgbClr val="FFFF00"/>
                </a:highlight>
                <a:latin typeface="PT Serif" panose="020A0603040505020204" pitchFamily="18" charset="0"/>
              </a:rPr>
              <a:t>ταῖς ἐκκλησίαις τῆς Ἰουδαίας ταῖς ἐν Χριστῷ</a:t>
            </a:r>
            <a:r>
              <a:rPr lang="it-IT" b="0" i="0" dirty="0">
                <a:solidFill>
                  <a:srgbClr val="111111"/>
                </a:solidFill>
                <a:effectLst/>
                <a:highlight>
                  <a:srgbClr val="FFFF00"/>
                </a:highlight>
                <a:latin typeface="PT Serif" panose="020A0603040505020204" pitchFamily="18" charset="0"/>
              </a:rPr>
              <a:t>.</a:t>
            </a:r>
            <a:endParaRPr lang="it-IT" dirty="0">
              <a:solidFill>
                <a:prstClr val="black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00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D415DA-6204-2AF8-CD13-53E36369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F05FB92-2A49-AA5D-B53F-F552B55F7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809676-DA53-84AB-8F2E-E55D5C281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3C4B78C-10E6-BD8F-9470-C7EB90B193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80FF437-9755-4A38-1733-0C76B9CF6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F08036-0763-00A4-F1D6-0E514E3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CCFBF30-35C5-5233-D066-D8A390B9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I 12 </a:t>
            </a:r>
            <a:r>
              <a:rPr lang="en-US" sz="4100" cap="all" dirty="0" err="1">
                <a:solidFill>
                  <a:srgbClr val="FFFFFF"/>
                </a:solidFill>
              </a:rPr>
              <a:t>nella</a:t>
            </a:r>
            <a:r>
              <a:rPr lang="en-US" sz="4100" cap="all" dirty="0">
                <a:solidFill>
                  <a:srgbClr val="FFFFFF"/>
                </a:solidFill>
              </a:rPr>
              <a:t> </a:t>
            </a:r>
            <a:r>
              <a:rPr lang="en-US" sz="4100" cap="all" dirty="0" err="1">
                <a:solidFill>
                  <a:srgbClr val="FFFFFF"/>
                </a:solidFill>
              </a:rPr>
              <a:t>storia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B83B71-25DA-94FC-ECAA-83F444742FEB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50890F-18AA-71C6-523B-95A4B02D4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92A93B-F251-2E0B-E6E0-0B43C8DEB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A170D3E-F2BF-29D7-574D-1F62A367ED7C}"/>
              </a:ext>
            </a:extLst>
          </p:cNvPr>
          <p:cNvSpPr txBox="1"/>
          <p:nvPr/>
        </p:nvSpPr>
        <p:spPr>
          <a:xfrm>
            <a:off x="4969904" y="790574"/>
            <a:ext cx="6002896" cy="4992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Nel corso degli anni 30 i 12 sembrano perdere di importanza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Uccisione di Giacomo: 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Atti </a:t>
            </a:r>
            <a:r>
              <a:rPr kumimoji="0" lang="it-IT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12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lang="it-IT" sz="1800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[1]</a:t>
            </a:r>
            <a:r>
              <a:rPr lang="it-IT" sz="1800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In quel tempo il re Erode cominciò a perseguitare alcuni membri della Chiesa </a:t>
            </a:r>
            <a:r>
              <a:rPr lang="it-IT" sz="1800" b="1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[2]</a:t>
            </a:r>
            <a:r>
              <a:rPr lang="it-IT" sz="1800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e fece uccidere di spada Giacomo, fratello di Giovanni</a:t>
            </a:r>
            <a:r>
              <a:rPr lang="it-IT" sz="1800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. </a:t>
            </a:r>
            <a:r>
              <a:rPr lang="it-IT" sz="1800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[3]</a:t>
            </a:r>
            <a:r>
              <a:rPr lang="it-IT" sz="1800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Vedendo che questo era gradito ai Giudei, decise di arrestare anche Pietro.</a:t>
            </a:r>
            <a:r>
              <a:rPr lang="it-IT" sz="1800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prstClr val="black"/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Muore uno dei Dodici e nessuno lo sostituisce!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Eppure era uno dei leader!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98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AAA6AE-6684-8570-1264-2E93D7DCC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56A43F3-E2DC-AB76-239B-9DA3053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D558536-EC2D-C825-FCA6-10595D2782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38E098B-219A-B9E2-09D6-085E04B4A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919FE7C-4072-34EC-808C-5154730DC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4A780B-AE24-DD96-6D74-7AA724BFA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7E439B3C-BF9E-EEC6-FBD7-DC746FD2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400" cap="all" dirty="0">
                <a:solidFill>
                  <a:srgbClr val="FFFFFF"/>
                </a:solidFill>
              </a:rPr>
              <a:t>LA </a:t>
            </a:r>
            <a:r>
              <a:rPr lang="en-US" sz="3400" cap="all" dirty="0" err="1">
                <a:solidFill>
                  <a:srgbClr val="FFFFFF"/>
                </a:solidFill>
              </a:rPr>
              <a:t>scomparsa</a:t>
            </a:r>
            <a:r>
              <a:rPr lang="en-US" sz="3400" cap="all" dirty="0">
                <a:solidFill>
                  <a:srgbClr val="FFFFFF"/>
                </a:solidFill>
              </a:rPr>
              <a:t> </a:t>
            </a:r>
            <a:r>
              <a:rPr lang="en-US" sz="3400" cap="all" dirty="0" err="1">
                <a:solidFill>
                  <a:srgbClr val="FFFFFF"/>
                </a:solidFill>
              </a:rPr>
              <a:t>dei</a:t>
            </a:r>
            <a:r>
              <a:rPr lang="en-US" sz="3400" cap="all" dirty="0">
                <a:solidFill>
                  <a:srgbClr val="FFFFFF"/>
                </a:solidFill>
              </a:rPr>
              <a:t> </a:t>
            </a:r>
            <a:r>
              <a:rPr lang="en-US" sz="3400" cap="all" dirty="0" err="1">
                <a:solidFill>
                  <a:srgbClr val="FFFFFF"/>
                </a:solidFill>
              </a:rPr>
              <a:t>Dodici</a:t>
            </a:r>
            <a:r>
              <a:rPr lang="en-US" sz="3400" cap="all" dirty="0">
                <a:solidFill>
                  <a:srgbClr val="FFFFFF"/>
                </a:solidFill>
              </a:rPr>
              <a:t>. Un </a:t>
            </a:r>
            <a:r>
              <a:rPr lang="en-US" sz="3400" cap="all" dirty="0" err="1">
                <a:solidFill>
                  <a:srgbClr val="FFFFFF"/>
                </a:solidFill>
              </a:rPr>
              <a:t>vuoto</a:t>
            </a:r>
            <a:r>
              <a:rPr lang="en-US" sz="3400" cap="all" dirty="0">
                <a:solidFill>
                  <a:srgbClr val="FFFFFF"/>
                </a:solidFill>
              </a:rPr>
              <a:t> di </a:t>
            </a:r>
            <a:r>
              <a:rPr lang="en-US" sz="3400" cap="all" dirty="0" err="1">
                <a:solidFill>
                  <a:srgbClr val="FFFFFF"/>
                </a:solidFill>
              </a:rPr>
              <a:t>potere</a:t>
            </a:r>
            <a:r>
              <a:rPr lang="en-US" sz="41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F27A053-1B4E-5A5E-D2CC-9314F48688B6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A30128B-7563-3B22-764E-94C9040B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54D9B67-97B4-0041-A438-C957CBF6B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E13A1E-BB5F-1FDB-189C-8232DA938263}"/>
              </a:ext>
            </a:extLst>
          </p:cNvPr>
          <p:cNvSpPr txBox="1"/>
          <p:nvPr/>
        </p:nvSpPr>
        <p:spPr>
          <a:xfrm>
            <a:off x="4969904" y="790574"/>
            <a:ext cx="6002896" cy="4992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Nel corso degli anni 30 i 12 sembrano perdere di importanza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Uccisione di Giacomo: 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Atti </a:t>
            </a:r>
            <a:r>
              <a:rPr kumimoji="0" lang="it-IT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12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lang="it-IT" sz="1800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[1]</a:t>
            </a:r>
            <a:r>
              <a:rPr lang="it-IT" sz="1800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In quel tempo il re Erode cominciò a perseguitare alcuni membri della Chiesa </a:t>
            </a:r>
            <a:r>
              <a:rPr lang="it-IT" sz="1800" b="1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[2]</a:t>
            </a:r>
            <a:r>
              <a:rPr lang="it-IT" sz="1800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e fece uccidere di spada Giacomo, fratello di Giovanni</a:t>
            </a:r>
            <a:r>
              <a:rPr lang="it-IT" sz="1800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. </a:t>
            </a:r>
            <a:r>
              <a:rPr lang="it-IT" sz="1800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[3]</a:t>
            </a:r>
            <a:r>
              <a:rPr lang="it-IT" sz="1800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Vedendo che questo era gradito ai Giudei, decise di arrestare anche Pietro.</a:t>
            </a:r>
            <a:r>
              <a:rPr lang="it-IT" sz="1800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>
              <a:solidFill>
                <a:prstClr val="black"/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Muore uno dei Dodici e nessuno lo sostituisce!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prstClr val="black"/>
                </a:solidFill>
                <a:latin typeface="Trebuchet MS" panose="020B0603020202020204"/>
              </a:rPr>
              <a:t>Eppure era uno dei leader!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400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74054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Indicazioni bibliografiche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141182" y="1734747"/>
            <a:ext cx="10805374" cy="2119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</a:rPr>
              <a:t>Ricerche Storico Bibliche 25/ 2013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(Carismi, Diaconie, e ministeri dal I al II secolo d.C.)</a:t>
            </a:r>
          </a:p>
          <a:p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E. </a:t>
            </a:r>
            <a:r>
              <a:rPr lang="it-IT" cap="small" dirty="0">
                <a:latin typeface="Times New Roman" panose="02020603050405020304" pitchFamily="18" charset="0"/>
                <a:ea typeface="Calibri" panose="020F0502020204030204" pitchFamily="34" charset="0"/>
              </a:rPr>
              <a:t>Norelli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</a:rPr>
              <a:t>La nascita del cristianesimo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Il Mulino, Bologna 2018</a:t>
            </a:r>
          </a:p>
          <a:p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it-IT" cap="small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Penna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prime comunità cristiane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Carocci, Roma 2011</a:t>
            </a:r>
          </a:p>
          <a:p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it-IT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Fusco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prime comunità cristiane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EDB, Bologna 1995</a:t>
            </a:r>
            <a:r>
              <a:rPr lang="it-I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capitolo dedicato agli Ellenisti e a Stefano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it-IT" sz="1800" cap="small" dirty="0" err="1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Gianotto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Giacomo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fratello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Gesù, 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Mulino, Bologna 2013</a:t>
            </a:r>
            <a:endParaRPr lang="it-IT" sz="1800" dirty="0">
              <a:solidFill>
                <a:srgbClr val="1C1C1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rgbClr val="1C1C1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dirty="0">
                <a:solidFill>
                  <a:srgbClr val="C00000"/>
                </a:solidFill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Materiale distribuito a lezione</a:t>
            </a:r>
            <a:endParaRPr lang="it-IT" dirty="0">
              <a:solidFill>
                <a:srgbClr val="C00000"/>
              </a:solidFill>
              <a:effectLst/>
              <a:highlight>
                <a:srgbClr val="FFFF00"/>
              </a:highligh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786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1_Legno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0</TotalTime>
  <Words>1524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13</vt:i4>
      </vt:variant>
    </vt:vector>
  </HeadingPairs>
  <TitlesOfParts>
    <vt:vector size="26" baseType="lpstr">
      <vt:lpstr>Arial</vt:lpstr>
      <vt:lpstr>Book Antiqua</vt:lpstr>
      <vt:lpstr>Calibri</vt:lpstr>
      <vt:lpstr>Georgia</vt:lpstr>
      <vt:lpstr>Open Sans</vt:lpstr>
      <vt:lpstr>PT Serif</vt:lpstr>
      <vt:lpstr>Rockwell Extra Bold</vt:lpstr>
      <vt:lpstr>SpaceGroteskRegular</vt:lpstr>
      <vt:lpstr>Times New Roman</vt:lpstr>
      <vt:lpstr>Trebuchet MS</vt:lpstr>
      <vt:lpstr>Wingdings</vt:lpstr>
      <vt:lpstr>Legno</vt:lpstr>
      <vt:lpstr>1_Legno</vt:lpstr>
      <vt:lpstr>Istanze di autorità e relazioni tra le comunità cristiane delle origini nell'area mediterranea  </vt:lpstr>
      <vt:lpstr>I 12 in Luca/atti</vt:lpstr>
      <vt:lpstr>I 12 nella storia</vt:lpstr>
      <vt:lpstr>Altri gruppi delle origini Andiamo in cerca di indizi…</vt:lpstr>
      <vt:lpstr>Altri gruppi delle origini Andiamo in cerca di indizi…</vt:lpstr>
      <vt:lpstr>Altri gruppi delle origini Andiamo in cerca di indizi…</vt:lpstr>
      <vt:lpstr>Altri gruppi delle origini Andiamo in cerca di indizi…</vt:lpstr>
      <vt:lpstr>I gruppi stanziali</vt:lpstr>
      <vt:lpstr>I 12 nella storia</vt:lpstr>
      <vt:lpstr>I 12 nella storia</vt:lpstr>
      <vt:lpstr>I 12 nella storia</vt:lpstr>
      <vt:lpstr>LA scomparsa dei Dodici. Un vuoto di potere?</vt:lpstr>
      <vt:lpstr>Indicazioni bibliografiche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55</cp:revision>
  <dcterms:created xsi:type="dcterms:W3CDTF">2017-09-22T20:39:27Z</dcterms:created>
  <dcterms:modified xsi:type="dcterms:W3CDTF">2024-10-25T15:39:29Z</dcterms:modified>
</cp:coreProperties>
</file>