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1" autoAdjust="0"/>
    <p:restoredTop sz="94660"/>
  </p:normalViewPr>
  <p:slideViewPr>
    <p:cSldViewPr snapToGrid="0">
      <p:cViewPr varScale="1">
        <p:scale>
          <a:sx n="72" d="100"/>
          <a:sy n="72" d="100"/>
        </p:scale>
        <p:origin x="72"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a:xfrm>
            <a:off x="9255346" y="2750337"/>
            <a:ext cx="1171888" cy="1356442"/>
          </a:xfrm>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31366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2167091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a:xfrm>
            <a:off x="10729455" y="2869895"/>
            <a:ext cx="1154151" cy="1090789"/>
          </a:xfrm>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2572661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3285221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0322" y="3030008"/>
            <a:ext cx="4698355" cy="290617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594123" y="3030008"/>
            <a:ext cx="4700059" cy="290617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199170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70503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3" name="Footer Placeholder 2"/>
          <p:cNvSpPr>
            <a:spLocks noGrp="1"/>
          </p:cNvSpPr>
          <p:nvPr>
            <p:ph type="ftr" sz="quarter" idx="11"/>
          </p:nvPr>
        </p:nvSpPr>
        <p:spPr/>
        <p:txBody>
          <a:bodyPr/>
          <a:lstStyle/>
          <a:p>
            <a:endParaRPr lang="it-IT" dirty="0"/>
          </a:p>
        </p:txBody>
      </p:sp>
      <p:sp>
        <p:nvSpPr>
          <p:cNvPr id="4" name="Slide Number Placeholder 3"/>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172098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3520542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3684830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a:xfrm>
            <a:off x="10729455" y="4711309"/>
            <a:ext cx="1154151" cy="1090789"/>
          </a:xfrm>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962904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a:xfrm>
            <a:off x="10729455" y="4711615"/>
            <a:ext cx="1154151" cy="1090789"/>
          </a:xfrm>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2858991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a:xfrm>
            <a:off x="10729455" y="4709925"/>
            <a:ext cx="1154151" cy="1090789"/>
          </a:xfrm>
        </p:spPr>
        <p:txBody>
          <a:bodyPr/>
          <a:lstStyle/>
          <a:p>
            <a:fld id="{17C633A1-9AEC-4FF2-979F-52F14439ACAC}" type="slidenum">
              <a:rPr lang="it-IT" smtClean="0"/>
              <a:t>‹N›</a:t>
            </a:fld>
            <a:endParaRPr lang="it-IT"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42390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a:xfrm>
            <a:off x="10729455" y="4709925"/>
            <a:ext cx="1154151" cy="1090789"/>
          </a:xfrm>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1909999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1022487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3379533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85B9DFE-00DF-4D12-9CA2-599557F0AA6F}" type="datetimeFigureOut">
              <a:rPr lang="it-IT" smtClean="0"/>
              <a:t>13/04/2021</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17C633A1-9AEC-4FF2-979F-52F14439ACAC}" type="slidenum">
              <a:rPr lang="it-IT" smtClean="0"/>
              <a:t>‹N›</a:t>
            </a:fld>
            <a:endParaRPr lang="it-IT" dirty="0"/>
          </a:p>
        </p:txBody>
      </p:sp>
    </p:spTree>
    <p:extLst>
      <p:ext uri="{BB962C8B-B14F-4D97-AF65-F5344CB8AC3E}">
        <p14:creationId xmlns:p14="http://schemas.microsoft.com/office/powerpoint/2010/main" val="3613516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485B9DFE-00DF-4D12-9CA2-599557F0AA6F}" type="datetimeFigureOut">
              <a:rPr lang="it-IT" smtClean="0"/>
              <a:t>13/04/2021</a:t>
            </a:fld>
            <a:endParaRPr lang="it-IT" dirty="0"/>
          </a:p>
        </p:txBody>
      </p:sp>
      <p:sp>
        <p:nvSpPr>
          <p:cNvPr id="5" name="Footer Placeholder 4"/>
          <p:cNvSpPr>
            <a:spLocks noGrp="1"/>
          </p:cNvSpPr>
          <p:nvPr>
            <p:ph type="ftr" sz="quarter" idx="11"/>
          </p:nvPr>
        </p:nvSpPr>
        <p:spPr>
          <a:xfrm>
            <a:off x="680321" y="5936188"/>
            <a:ext cx="6126805" cy="365125"/>
          </a:xfrm>
        </p:spPr>
        <p:txBody>
          <a:bodyPr/>
          <a:lstStyle/>
          <a:p>
            <a:endParaRPr lang="it-IT"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17C633A1-9AEC-4FF2-979F-52F14439ACAC}" type="slidenum">
              <a:rPr lang="it-IT" smtClean="0"/>
              <a:t>‹N›</a:t>
            </a:fld>
            <a:endParaRPr lang="it-IT" dirty="0"/>
          </a:p>
        </p:txBody>
      </p:sp>
    </p:spTree>
    <p:extLst>
      <p:ext uri="{BB962C8B-B14F-4D97-AF65-F5344CB8AC3E}">
        <p14:creationId xmlns:p14="http://schemas.microsoft.com/office/powerpoint/2010/main" val="739177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5B9DFE-00DF-4D12-9CA2-599557F0AA6F}" type="datetimeFigureOut">
              <a:rPr lang="it-IT" smtClean="0"/>
              <a:t>13/04/2021</a:t>
            </a:fld>
            <a:endParaRPr lang="it-IT"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it-IT"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17C633A1-9AEC-4FF2-979F-52F14439ACAC}" type="slidenum">
              <a:rPr lang="it-IT" smtClean="0"/>
              <a:t>‹N›</a:t>
            </a:fld>
            <a:endParaRPr lang="it-IT" dirty="0"/>
          </a:p>
        </p:txBody>
      </p:sp>
    </p:spTree>
    <p:extLst>
      <p:ext uri="{BB962C8B-B14F-4D97-AF65-F5344CB8AC3E}">
        <p14:creationId xmlns:p14="http://schemas.microsoft.com/office/powerpoint/2010/main" val="6473723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12" name="Picture 11">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18" name="Rectangle 17">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a:extLst>
              <a:ext uri="{FF2B5EF4-FFF2-40B4-BE49-F238E27FC236}">
                <a16:creationId xmlns:a16="http://schemas.microsoft.com/office/drawing/2014/main" id="{CADB54D9-C65B-4DFD-9F8B-18F9941562F5}"/>
              </a:ext>
            </a:extLst>
          </p:cNvPr>
          <p:cNvSpPr>
            <a:spLocks noGrp="1"/>
          </p:cNvSpPr>
          <p:nvPr>
            <p:ph type="ctrTitle"/>
          </p:nvPr>
        </p:nvSpPr>
        <p:spPr>
          <a:xfrm>
            <a:off x="680322" y="2063262"/>
            <a:ext cx="3739278" cy="2661138"/>
          </a:xfrm>
        </p:spPr>
        <p:txBody>
          <a:bodyPr anchor="ctr">
            <a:normAutofit/>
          </a:bodyPr>
          <a:lstStyle/>
          <a:p>
            <a:r>
              <a:rPr lang="it-IT" sz="3800" dirty="0">
                <a:solidFill>
                  <a:srgbClr val="FFFFFF"/>
                </a:solidFill>
              </a:rPr>
              <a:t>Quelli che dicono di essere giudei e non lo sono (</a:t>
            </a:r>
            <a:r>
              <a:rPr lang="it-IT" sz="3800" i="1" dirty="0">
                <a:solidFill>
                  <a:srgbClr val="FFFFFF"/>
                </a:solidFill>
              </a:rPr>
              <a:t>Ap </a:t>
            </a:r>
            <a:r>
              <a:rPr lang="it-IT" sz="3800" dirty="0">
                <a:solidFill>
                  <a:srgbClr val="FFFFFF"/>
                </a:solidFill>
              </a:rPr>
              <a:t>3,9)</a:t>
            </a:r>
          </a:p>
        </p:txBody>
      </p:sp>
      <p:sp>
        <p:nvSpPr>
          <p:cNvPr id="3" name="Sottotitolo 2">
            <a:extLst>
              <a:ext uri="{FF2B5EF4-FFF2-40B4-BE49-F238E27FC236}">
                <a16:creationId xmlns:a16="http://schemas.microsoft.com/office/drawing/2014/main" id="{C1954820-955A-48C7-9494-4BF522BE530D}"/>
              </a:ext>
            </a:extLst>
          </p:cNvPr>
          <p:cNvSpPr>
            <a:spLocks noGrp="1"/>
          </p:cNvSpPr>
          <p:nvPr>
            <p:ph type="subTitle" idx="1"/>
          </p:nvPr>
        </p:nvSpPr>
        <p:spPr>
          <a:xfrm>
            <a:off x="680323" y="5101298"/>
            <a:ext cx="3739277" cy="1116622"/>
          </a:xfrm>
        </p:spPr>
        <p:txBody>
          <a:bodyPr>
            <a:normAutofit fontScale="92500" lnSpcReduction="10000"/>
          </a:bodyPr>
          <a:lstStyle/>
          <a:p>
            <a:pPr algn="ctr"/>
            <a:r>
              <a:rPr lang="it-IT" sz="2400" b="1" dirty="0">
                <a:solidFill>
                  <a:schemeClr val="bg1"/>
                </a:solidFill>
              </a:rPr>
              <a:t>Quando nell’antichità incontri un giudeo </a:t>
            </a:r>
          </a:p>
          <a:p>
            <a:pPr algn="ctr"/>
            <a:r>
              <a:rPr lang="it-IT" sz="2600" b="1" dirty="0">
                <a:solidFill>
                  <a:schemeClr val="bg1"/>
                </a:solidFill>
              </a:rPr>
              <a:t>come fai a riconoscerlo? </a:t>
            </a:r>
          </a:p>
        </p:txBody>
      </p:sp>
      <p:sp>
        <p:nvSpPr>
          <p:cNvPr id="20" name="Rectangle 19">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magine 4" descr="Immagine che contiene testo&#10;&#10;Descrizione generata automaticamente">
            <a:extLst>
              <a:ext uri="{FF2B5EF4-FFF2-40B4-BE49-F238E27FC236}">
                <a16:creationId xmlns:a16="http://schemas.microsoft.com/office/drawing/2014/main" id="{5755265D-8809-4736-9A1C-58794F5C58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3085" y="1849408"/>
            <a:ext cx="5629268" cy="3152390"/>
          </a:xfrm>
          <a:prstGeom prst="rect">
            <a:avLst/>
          </a:prstGeom>
          <a:ln>
            <a:noFill/>
          </a:ln>
          <a:effectLst/>
        </p:spPr>
      </p:pic>
    </p:spTree>
    <p:extLst>
      <p:ext uri="{BB962C8B-B14F-4D97-AF65-F5344CB8AC3E}">
        <p14:creationId xmlns:p14="http://schemas.microsoft.com/office/powerpoint/2010/main" val="120215534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2624AE-FFFF-4C1C-87D5-3AFB54112552}"/>
              </a:ext>
            </a:extLst>
          </p:cNvPr>
          <p:cNvSpPr>
            <a:spLocks noGrp="1"/>
          </p:cNvSpPr>
          <p:nvPr>
            <p:ph type="title"/>
          </p:nvPr>
        </p:nvSpPr>
        <p:spPr/>
        <p:txBody>
          <a:bodyPr/>
          <a:lstStyle/>
          <a:p>
            <a:r>
              <a:rPr lang="it-IT" dirty="0"/>
              <a:t>Presentazione dell’articolo:</a:t>
            </a:r>
          </a:p>
        </p:txBody>
      </p:sp>
      <p:sp>
        <p:nvSpPr>
          <p:cNvPr id="3" name="Segnaposto contenuto 2">
            <a:extLst>
              <a:ext uri="{FF2B5EF4-FFF2-40B4-BE49-F238E27FC236}">
                <a16:creationId xmlns:a16="http://schemas.microsoft.com/office/drawing/2014/main" id="{E36CFFB8-951A-45A8-8921-D1EF93DF888F}"/>
              </a:ext>
            </a:extLst>
          </p:cNvPr>
          <p:cNvSpPr>
            <a:spLocks noGrp="1"/>
          </p:cNvSpPr>
          <p:nvPr>
            <p:ph idx="1"/>
          </p:nvPr>
        </p:nvSpPr>
        <p:spPr/>
        <p:txBody>
          <a:bodyPr/>
          <a:lstStyle/>
          <a:p>
            <a:pPr marL="0" indent="0" algn="just">
              <a:buNone/>
            </a:pPr>
            <a:endParaRPr lang="it-IT" sz="2800" b="1" cap="small"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it-IT" sz="2800" b="1" cap="small"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Shaye J.D. Cohen</a:t>
            </a:r>
            <a:r>
              <a:rPr lang="it-IT"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«Those Who Say They Are Jews and Are Not”: How Do You Know a Jew in Antiquity When You See One?» </a:t>
            </a:r>
          </a:p>
          <a:p>
            <a:pPr marL="0" indent="0" algn="just">
              <a:buNone/>
            </a:pPr>
            <a:r>
              <a:rPr lang="it-IT"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a:t>
            </a:r>
            <a:r>
              <a:rPr lang="it-IT" sz="2800" b="1" cap="small"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Shaye J.D. Cohen – Ernest S. Frerichs </a:t>
            </a:r>
            <a:r>
              <a:rPr lang="it-IT"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(edd.), </a:t>
            </a:r>
            <a:r>
              <a:rPr lang="it-IT" sz="2800"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Diasporas in Antiquity</a:t>
            </a:r>
            <a:r>
              <a:rPr lang="it-IT"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Brown Judaic Studies, Providence (RI/USA) 2020, 1-46.</a:t>
            </a:r>
            <a:endParaRPr lang="it-IT"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p>
        </p:txBody>
      </p:sp>
    </p:spTree>
    <p:extLst>
      <p:ext uri="{BB962C8B-B14F-4D97-AF65-F5344CB8AC3E}">
        <p14:creationId xmlns:p14="http://schemas.microsoft.com/office/powerpoint/2010/main" val="3631341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B686DF-45AC-45B4-BEA1-298BF8E959DF}"/>
              </a:ext>
            </a:extLst>
          </p:cNvPr>
          <p:cNvSpPr>
            <a:spLocks noGrp="1"/>
          </p:cNvSpPr>
          <p:nvPr>
            <p:ph type="title"/>
          </p:nvPr>
        </p:nvSpPr>
        <p:spPr/>
        <p:txBody>
          <a:bodyPr/>
          <a:lstStyle/>
          <a:p>
            <a:r>
              <a:rPr lang="it-IT" dirty="0"/>
              <a:t>Premessa</a:t>
            </a:r>
          </a:p>
        </p:txBody>
      </p:sp>
      <p:sp>
        <p:nvSpPr>
          <p:cNvPr id="3" name="Segnaposto contenuto 2">
            <a:extLst>
              <a:ext uri="{FF2B5EF4-FFF2-40B4-BE49-F238E27FC236}">
                <a16:creationId xmlns:a16="http://schemas.microsoft.com/office/drawing/2014/main" id="{7C5AB120-6CE2-49A3-AD12-4B3952CA5DF0}"/>
              </a:ext>
            </a:extLst>
          </p:cNvPr>
          <p:cNvSpPr>
            <a:spLocks noGrp="1"/>
          </p:cNvSpPr>
          <p:nvPr>
            <p:ph idx="1"/>
          </p:nvPr>
        </p:nvSpPr>
        <p:spPr/>
        <p:txBody>
          <a:bodyPr>
            <a:normAutofit fontScale="92500" lnSpcReduction="10000"/>
          </a:bodyPr>
          <a:lstStyle/>
          <a:p>
            <a:pPr marL="0" indent="0" algn="just">
              <a:buNone/>
            </a:pPr>
            <a:r>
              <a:rPr lang="it-IT" sz="2000" b="0" i="0" dirty="0">
                <a:solidFill>
                  <a:srgbClr val="111111"/>
                </a:solidFill>
                <a:effectLst/>
                <a:latin typeface="Times New Roman" panose="02020603050405020304" pitchFamily="18" charset="0"/>
                <a:cs typeface="Times New Roman" panose="02020603050405020304" pitchFamily="18" charset="0"/>
              </a:rPr>
              <a:t>«Conosco le tue opere. Ecco, ho aperto davanti a te una porta che nessuno può chiudere. Per quanto tu abbia poca forza, hai però custodito la mia parola e non hai rinnegato il mio nome. Ebbene, ti faccio dono di alcuni della sinagoga di Satana, </a:t>
            </a:r>
            <a:r>
              <a:rPr lang="it-IT" sz="2000" b="1" i="0" dirty="0">
                <a:solidFill>
                  <a:srgbClr val="111111"/>
                </a:solidFill>
                <a:effectLst/>
                <a:latin typeface="Times New Roman" panose="02020603050405020304" pitchFamily="18" charset="0"/>
                <a:cs typeface="Times New Roman" panose="02020603050405020304" pitchFamily="18" charset="0"/>
              </a:rPr>
              <a:t>che dicono di essere Giudei, ma </a:t>
            </a:r>
            <a:r>
              <a:rPr lang="it-IT" sz="2000" b="1" i="0" dirty="0" err="1">
                <a:solidFill>
                  <a:srgbClr val="111111"/>
                </a:solidFill>
                <a:effectLst/>
                <a:latin typeface="Times New Roman" panose="02020603050405020304" pitchFamily="18" charset="0"/>
                <a:cs typeface="Times New Roman" panose="02020603050405020304" pitchFamily="18" charset="0"/>
              </a:rPr>
              <a:t>mentiscono</a:t>
            </a:r>
            <a:r>
              <a:rPr lang="it-IT" sz="2000" b="1" i="0" dirty="0">
                <a:solidFill>
                  <a:srgbClr val="111111"/>
                </a:solidFill>
                <a:effectLst/>
                <a:latin typeface="Times New Roman" panose="02020603050405020304" pitchFamily="18" charset="0"/>
                <a:cs typeface="Times New Roman" panose="02020603050405020304" pitchFamily="18" charset="0"/>
              </a:rPr>
              <a:t>, perché non lo sono</a:t>
            </a:r>
            <a:r>
              <a:rPr lang="it-IT" sz="2000" b="0" i="0" dirty="0">
                <a:solidFill>
                  <a:srgbClr val="111111"/>
                </a:solidFill>
                <a:effectLst/>
                <a:latin typeface="Times New Roman" panose="02020603050405020304" pitchFamily="18" charset="0"/>
                <a:cs typeface="Times New Roman" panose="02020603050405020304" pitchFamily="18" charset="0"/>
              </a:rPr>
              <a:t>: li farò venire perché si prostrino ai tuoi piedi e sappiano che io ti ho amato» (</a:t>
            </a:r>
            <a:r>
              <a:rPr lang="it-IT" sz="2000" b="0" i="1" dirty="0">
                <a:solidFill>
                  <a:srgbClr val="111111"/>
                </a:solidFill>
                <a:effectLst/>
                <a:latin typeface="Times New Roman" panose="02020603050405020304" pitchFamily="18" charset="0"/>
                <a:cs typeface="Times New Roman" panose="02020603050405020304" pitchFamily="18" charset="0"/>
              </a:rPr>
              <a:t>Ap </a:t>
            </a:r>
            <a:r>
              <a:rPr lang="it-IT" sz="2000" b="0" dirty="0">
                <a:solidFill>
                  <a:srgbClr val="111111"/>
                </a:solidFill>
                <a:effectLst/>
                <a:latin typeface="Times New Roman" panose="02020603050405020304" pitchFamily="18" charset="0"/>
                <a:cs typeface="Times New Roman" panose="02020603050405020304" pitchFamily="18" charset="0"/>
              </a:rPr>
              <a:t>3,8-9).</a:t>
            </a:r>
          </a:p>
          <a:p>
            <a:pPr marL="0" indent="0" algn="just">
              <a:buNone/>
            </a:pPr>
            <a:r>
              <a:rPr lang="it-IT" sz="2000" dirty="0">
                <a:solidFill>
                  <a:srgbClr val="111111"/>
                </a:solidFill>
                <a:latin typeface="Times New Roman" panose="02020603050405020304" pitchFamily="18" charset="0"/>
                <a:cs typeface="Times New Roman" panose="02020603050405020304" pitchFamily="18" charset="0"/>
              </a:rPr>
              <a:t>«All’angelo della Chiesa che è a Smirne scrivi: Così parla il Primo e l’ultimo, che era morto ed è tornato alla vita. Conosco la tua tribolazione, la tua povertà – eppure sei ricco – e la bestemmia </a:t>
            </a:r>
            <a:r>
              <a:rPr lang="it-IT" sz="2000" b="1" dirty="0">
                <a:solidFill>
                  <a:srgbClr val="111111"/>
                </a:solidFill>
                <a:latin typeface="Times New Roman" panose="02020603050405020304" pitchFamily="18" charset="0"/>
                <a:cs typeface="Times New Roman" panose="02020603050405020304" pitchFamily="18" charset="0"/>
              </a:rPr>
              <a:t>di quelli che si proclamano Giudei e non lo sono</a:t>
            </a:r>
            <a:r>
              <a:rPr lang="it-IT" sz="2000" dirty="0">
                <a:solidFill>
                  <a:srgbClr val="111111"/>
                </a:solidFill>
                <a:latin typeface="Times New Roman" panose="02020603050405020304" pitchFamily="18" charset="0"/>
                <a:cs typeface="Times New Roman" panose="02020603050405020304" pitchFamily="18" charset="0"/>
              </a:rPr>
              <a:t>, ma sono sinagoga di Satana» (</a:t>
            </a:r>
            <a:r>
              <a:rPr lang="it-IT" sz="2000" i="1" dirty="0">
                <a:solidFill>
                  <a:srgbClr val="111111"/>
                </a:solidFill>
                <a:latin typeface="Times New Roman" panose="02020603050405020304" pitchFamily="18" charset="0"/>
                <a:cs typeface="Times New Roman" panose="02020603050405020304" pitchFamily="18" charset="0"/>
              </a:rPr>
              <a:t>Ap</a:t>
            </a:r>
            <a:r>
              <a:rPr lang="it-IT" sz="2000" dirty="0">
                <a:solidFill>
                  <a:srgbClr val="111111"/>
                </a:solidFill>
                <a:latin typeface="Times New Roman" panose="02020603050405020304" pitchFamily="18" charset="0"/>
                <a:cs typeface="Times New Roman" panose="02020603050405020304" pitchFamily="18" charset="0"/>
              </a:rPr>
              <a:t> 2,9).</a:t>
            </a:r>
          </a:p>
          <a:p>
            <a:pPr marL="0" indent="0" algn="just">
              <a:buNone/>
            </a:pPr>
            <a:endParaRPr lang="it-IT" sz="2000" dirty="0">
              <a:solidFill>
                <a:srgbClr val="111111"/>
              </a:solidFill>
              <a:latin typeface="Times New Roman" panose="02020603050405020304" pitchFamily="18" charset="0"/>
              <a:cs typeface="Times New Roman" panose="02020603050405020304" pitchFamily="18" charset="0"/>
            </a:endParaRPr>
          </a:p>
          <a:p>
            <a:pPr marL="0" indent="0" algn="just">
              <a:buNone/>
            </a:pPr>
            <a:r>
              <a:rPr lang="it-IT" sz="2800" b="1" dirty="0">
                <a:solidFill>
                  <a:srgbClr val="111111"/>
                </a:solidFill>
                <a:latin typeface="Times New Roman" panose="02020603050405020304" pitchFamily="18" charset="0"/>
                <a:cs typeface="Times New Roman" panose="02020603050405020304" pitchFamily="18" charset="0"/>
              </a:rPr>
              <a:t>CHI SONO QUESTE PERSONE </a:t>
            </a:r>
          </a:p>
          <a:p>
            <a:pPr marL="0" indent="0" algn="just">
              <a:buNone/>
            </a:pPr>
            <a:r>
              <a:rPr lang="it-IT" sz="2800" b="1" dirty="0">
                <a:solidFill>
                  <a:srgbClr val="111111"/>
                </a:solidFill>
                <a:latin typeface="Times New Roman" panose="02020603050405020304" pitchFamily="18" charset="0"/>
                <a:cs typeface="Times New Roman" panose="02020603050405020304" pitchFamily="18" charset="0"/>
              </a:rPr>
              <a:t>CHE DICONO DI ESSERE GIUDEI, MA NON LO SONO?</a:t>
            </a:r>
          </a:p>
        </p:txBody>
      </p:sp>
    </p:spTree>
    <p:extLst>
      <p:ext uri="{BB962C8B-B14F-4D97-AF65-F5344CB8AC3E}">
        <p14:creationId xmlns:p14="http://schemas.microsoft.com/office/powerpoint/2010/main" val="10254879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94EE0983-418C-4963-AEB2-5802F69D4EEA}"/>
              </a:ext>
            </a:extLst>
          </p:cNvPr>
          <p:cNvSpPr>
            <a:spLocks noGrp="1"/>
          </p:cNvSpPr>
          <p:nvPr>
            <p:ph type="title"/>
          </p:nvPr>
        </p:nvSpPr>
        <p:spPr/>
        <p:txBody>
          <a:bodyPr/>
          <a:lstStyle/>
          <a:p>
            <a:r>
              <a:rPr lang="it-IT" dirty="0"/>
              <a:t>Premessa</a:t>
            </a:r>
          </a:p>
        </p:txBody>
      </p:sp>
      <p:sp>
        <p:nvSpPr>
          <p:cNvPr id="8" name="Segnaposto contenuto 7">
            <a:extLst>
              <a:ext uri="{FF2B5EF4-FFF2-40B4-BE49-F238E27FC236}">
                <a16:creationId xmlns:a16="http://schemas.microsoft.com/office/drawing/2014/main" id="{13C77B33-06DE-4159-92D0-C1A7554AF7B7}"/>
              </a:ext>
            </a:extLst>
          </p:cNvPr>
          <p:cNvSpPr>
            <a:spLocks noGrp="1"/>
          </p:cNvSpPr>
          <p:nvPr>
            <p:ph idx="1"/>
          </p:nvPr>
        </p:nvSpPr>
        <p:spPr/>
        <p:txBody>
          <a:bodyPr>
            <a:normAutofit lnSpcReduction="10000"/>
          </a:bodyPr>
          <a:lstStyle/>
          <a:p>
            <a:pPr marL="0" indent="0" algn="just">
              <a:buNone/>
            </a:pP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La spiegazione più semplice e probabile è che si intendano gli ebrei. L'autore dell'Apocalisse crede che il titolo “giudei” (</a:t>
            </a:r>
            <a:r>
              <a:rPr lang="it-IT" sz="2000" i="1" dirty="0" err="1">
                <a:effectLst/>
                <a:latin typeface="Times New Roman" panose="02020603050405020304" pitchFamily="18" charset="0"/>
                <a:ea typeface="Calibri" panose="020F0502020204030204" pitchFamily="34" charset="0"/>
                <a:cs typeface="Times New Roman" panose="02020603050405020304" pitchFamily="18" charset="0"/>
              </a:rPr>
              <a:t>Iouiaios</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sia una designazione onorevole e appartenga propriamente solo a coloro che credono in Cristo, proprio come Paolo dice che il vero giudeo non è quello con la circoncisione nella carne, ma quello con la circoncisione interiore, nel cuore e nello spirito (</a:t>
            </a:r>
            <a:r>
              <a:rPr lang="it-IT" sz="2000" i="1" dirty="0" err="1">
                <a:effectLst/>
                <a:latin typeface="Times New Roman" panose="02020603050405020304" pitchFamily="18" charset="0"/>
                <a:ea typeface="Calibri" panose="020F0502020204030204" pitchFamily="34" charset="0"/>
                <a:cs typeface="Times New Roman" panose="02020603050405020304" pitchFamily="18" charset="0"/>
              </a:rPr>
              <a:t>Rm</a:t>
            </a:r>
            <a:r>
              <a:rPr lang="it-IT"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2,28-29; </a:t>
            </a:r>
            <a:r>
              <a:rPr lang="it-IT" sz="2000" dirty="0" err="1">
                <a:effectLst/>
                <a:latin typeface="Times New Roman" panose="02020603050405020304" pitchFamily="18" charset="0"/>
                <a:ea typeface="Calibri" panose="020F0502020204030204" pitchFamily="34" charset="0"/>
                <a:cs typeface="Times New Roman" panose="02020603050405020304" pitchFamily="18" charset="0"/>
              </a:rPr>
              <a:t>cf</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000" i="1" dirty="0">
                <a:effectLst/>
                <a:latin typeface="Times New Roman" panose="02020603050405020304" pitchFamily="18" charset="0"/>
                <a:ea typeface="Calibri" panose="020F0502020204030204" pitchFamily="34" charset="0"/>
                <a:cs typeface="Times New Roman" panose="02020603050405020304" pitchFamily="18" charset="0"/>
              </a:rPr>
              <a:t>Fil</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3,3). </a:t>
            </a:r>
            <a:r>
              <a:rPr lang="it-IT" sz="2000" dirty="0">
                <a:effectLst/>
                <a:latin typeface="Times New Roman" panose="02020603050405020304" pitchFamily="18" charset="0"/>
                <a:ea typeface="Calibri" panose="020F0502020204030204" pitchFamily="34" charset="0"/>
              </a:rPr>
              <a:t>Sono i giudei che calunniano e perseguitano le nascenti e relativamente impotenti chiese di Smirne e Filadelfia, e di conseguenza sono i giudei ad essere considerati «sinagoghe di Satana». </a:t>
            </a:r>
          </a:p>
          <a:p>
            <a:pPr marL="0" indent="0" algn="just">
              <a:buNone/>
            </a:pP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La frase sorprendente «quelli che dicono di essere giudei e non lo sono» potrebbe essere stata un'espressione corrente nel primo secolo. Sarà applicato originariamente ai gentili che "recitano la parte dei giudei", ma che non sono di fatto giudei, ed è stato deliberatamente e abilmente applicato (erroneamente) dall’Apocalisse agli stessi giudei. La frase illustra le ambiguità inerenti all’identità ebraica e all’"ebraicità", specialmente nella diaspora. </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17912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17089C-24C0-4355-B2C3-8F0F940F2053}"/>
              </a:ext>
            </a:extLst>
          </p:cNvPr>
          <p:cNvSpPr>
            <a:spLocks noGrp="1"/>
          </p:cNvSpPr>
          <p:nvPr>
            <p:ph type="title"/>
          </p:nvPr>
        </p:nvSpPr>
        <p:spPr/>
        <p:txBody>
          <a:bodyPr/>
          <a:lstStyle/>
          <a:p>
            <a:r>
              <a:rPr lang="it-IT" dirty="0"/>
              <a:t>Premessa: la domanda</a:t>
            </a:r>
          </a:p>
        </p:txBody>
      </p:sp>
      <p:sp>
        <p:nvSpPr>
          <p:cNvPr id="3" name="Segnaposto contenuto 2">
            <a:extLst>
              <a:ext uri="{FF2B5EF4-FFF2-40B4-BE49-F238E27FC236}">
                <a16:creationId xmlns:a16="http://schemas.microsoft.com/office/drawing/2014/main" id="{C010BF70-B25F-4D31-8087-836311DF578E}"/>
              </a:ext>
            </a:extLst>
          </p:cNvPr>
          <p:cNvSpPr>
            <a:spLocks noGrp="1"/>
          </p:cNvSpPr>
          <p:nvPr>
            <p:ph idx="1"/>
          </p:nvPr>
        </p:nvSpPr>
        <p:spPr/>
        <p:txBody>
          <a:bodyPr>
            <a:normAutofit/>
          </a:bodyPr>
          <a:lstStyle/>
          <a:p>
            <a:pPr marL="0" indent="0" algn="just">
              <a:buNone/>
            </a:pP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Nella Patria (almeno fino al IV secolo d.C.) l'ebraicità per gli ebrei era naturale, </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 nella diaspora l'ebraicità era una scelta consapevole, facilmente evitabile o nascosta, e nella migliore delle ipotesi tollerata dalla società in generale. </a:t>
            </a:r>
          </a:p>
          <a:p>
            <a:pPr marL="0" indent="0" algn="just">
              <a:buNone/>
            </a:pPr>
            <a:r>
              <a:rPr lang="it-IT"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Q</a:t>
            </a:r>
            <a:r>
              <a:rPr lang="it-IT"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uesto articolo è interessato alle dinamiche sociali dell’"Ebraicità" nella diaspora romana nell'ultimo secolo a.C. e nel primo secolo d.C. </a:t>
            </a:r>
          </a:p>
          <a:p>
            <a:pPr marL="0" indent="0" algn="just">
              <a:buNone/>
            </a:pP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Come si esprimeva l'ebraicità? Cosa faceva un giudeo (o non faceva) per dimostrare che non era un gentile? Se qualcuno affermava di essere un giudeo, come si poteva accertare </a:t>
            </a:r>
            <a:r>
              <a:rPr lang="it-IT" sz="2000" b="1" dirty="0">
                <a:latin typeface="Times New Roman" panose="02020603050405020304" pitchFamily="18" charset="0"/>
                <a:ea typeface="Calibri" panose="020F0502020204030204" pitchFamily="34" charset="0"/>
                <a:cs typeface="Times New Roman" panose="02020603050405020304" pitchFamily="18" charset="0"/>
              </a:rPr>
              <a:t>che</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l'affermazione fosse vera? </a:t>
            </a:r>
          </a:p>
          <a:p>
            <a:pPr marL="0" indent="0" algn="just">
              <a:buNone/>
            </a:pPr>
            <a:r>
              <a:rPr lang="it-IT" sz="2600" b="1" dirty="0">
                <a:effectLst/>
                <a:latin typeface="Times New Roman" panose="02020603050405020304" pitchFamily="18" charset="0"/>
                <a:ea typeface="Calibri" panose="020F0502020204030204" pitchFamily="34" charset="0"/>
                <a:cs typeface="Times New Roman" panose="02020603050405020304" pitchFamily="18" charset="0"/>
              </a:rPr>
              <a:t>Insomma, quando nell’antichità incontravi un giudeo come facevi a riconoscerlo?</a:t>
            </a:r>
          </a:p>
          <a:p>
            <a:pPr marL="0" indent="0">
              <a:buNone/>
            </a:pPr>
            <a:endParaRPr lang="it-IT" sz="2600" dirty="0"/>
          </a:p>
        </p:txBody>
      </p:sp>
    </p:spTree>
    <p:extLst>
      <p:ext uri="{BB962C8B-B14F-4D97-AF65-F5344CB8AC3E}">
        <p14:creationId xmlns:p14="http://schemas.microsoft.com/office/powerpoint/2010/main" val="215938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A056F6-9A66-42B2-A840-7275EEA42B3C}"/>
              </a:ext>
            </a:extLst>
          </p:cNvPr>
          <p:cNvSpPr>
            <a:spLocks noGrp="1"/>
          </p:cNvSpPr>
          <p:nvPr>
            <p:ph type="title"/>
          </p:nvPr>
        </p:nvSpPr>
        <p:spPr/>
        <p:txBody>
          <a:bodyPr/>
          <a:lstStyle/>
          <a:p>
            <a:r>
              <a:rPr lang="it-IT" dirty="0"/>
              <a:t>Premessa: sviluppo dell’articolo</a:t>
            </a:r>
          </a:p>
        </p:txBody>
      </p:sp>
      <p:sp>
        <p:nvSpPr>
          <p:cNvPr id="3" name="Segnaposto contenuto 2">
            <a:extLst>
              <a:ext uri="{FF2B5EF4-FFF2-40B4-BE49-F238E27FC236}">
                <a16:creationId xmlns:a16="http://schemas.microsoft.com/office/drawing/2014/main" id="{140A052F-4BBD-45ED-9F85-B9561F7B546B}"/>
              </a:ext>
            </a:extLst>
          </p:cNvPr>
          <p:cNvSpPr>
            <a:spLocks noGrp="1"/>
          </p:cNvSpPr>
          <p:nvPr>
            <p:ph idx="1"/>
          </p:nvPr>
        </p:nvSpPr>
        <p:spPr>
          <a:xfrm>
            <a:off x="680321" y="2336872"/>
            <a:ext cx="9613861" cy="4001784"/>
          </a:xfrm>
        </p:spPr>
        <p:txBody>
          <a:bodyPr>
            <a:normAutofit fontScale="92500" lnSpcReduction="10000"/>
          </a:bodyPr>
          <a:lstStyle/>
          <a:p>
            <a:pPr marL="514350" indent="-514350" algn="just">
              <a:buAutoNum type="romanUcPeriod"/>
            </a:pPr>
            <a:r>
              <a:rPr lang="it-IT" dirty="0"/>
              <a:t>I meccanismi sociali che non rendevano distinguibili i giudei</a:t>
            </a:r>
          </a:p>
          <a:p>
            <a:pPr marL="971550" lvl="1" indent="-514350" algn="just">
              <a:buAutoNum type="romanUcPeriod"/>
            </a:pPr>
            <a:r>
              <a:rPr lang="it-IT" dirty="0"/>
              <a:t>I fattori che non hanno reso distinguibili i giudei</a:t>
            </a:r>
          </a:p>
          <a:p>
            <a:pPr marL="971550" lvl="1" indent="-514350" algn="just">
              <a:buAutoNum type="romanUcPeriod"/>
            </a:pPr>
            <a:r>
              <a:rPr lang="it-IT" dirty="0"/>
              <a:t>I romani possono passare per giudei senza difficoltà</a:t>
            </a:r>
          </a:p>
          <a:p>
            <a:pPr marL="971550" lvl="1" indent="-514350" algn="just">
              <a:buAutoNum type="romanUcPeriod"/>
            </a:pPr>
            <a:r>
              <a:rPr lang="it-IT" dirty="0"/>
              <a:t>La circoncisione rendeva i giudei distinguibili?</a:t>
            </a:r>
          </a:p>
          <a:p>
            <a:pPr marL="971550" lvl="1" indent="-514350" algn="just">
              <a:buAutoNum type="romanUcPeriod"/>
            </a:pPr>
            <a:r>
              <a:rPr lang="it-IT" dirty="0"/>
              <a:t>C’erano elenchi o registri ufficiali riguardanti i giudei?</a:t>
            </a:r>
          </a:p>
          <a:p>
            <a:pPr marL="514350" indent="-514350" algn="just">
              <a:buAutoNum type="romanUcPeriod"/>
            </a:pPr>
            <a:r>
              <a:rPr lang="it-IT" dirty="0"/>
              <a:t>I meccanismi sociali che rendevano (o avrebbero potuto rendere) i giudei distinguibili</a:t>
            </a:r>
          </a:p>
          <a:p>
            <a:pPr marL="971550" lvl="1" indent="-514350" algn="just">
              <a:buAutoNum type="romanUcPeriod"/>
            </a:pPr>
            <a:r>
              <a:rPr lang="it-IT" dirty="0"/>
              <a:t>Giudei per associazione</a:t>
            </a:r>
          </a:p>
          <a:p>
            <a:pPr marL="971550" lvl="1" indent="-514350" algn="just">
              <a:buAutoNum type="romanUcPeriod"/>
            </a:pPr>
            <a:r>
              <a:rPr lang="it-IT" dirty="0"/>
              <a:t>I quartieri ebraici: in questi quartieri quanti erano giudei?</a:t>
            </a:r>
          </a:p>
          <a:p>
            <a:pPr marL="971550" lvl="1" indent="-514350" algn="just">
              <a:buAutoNum type="romanUcPeriod"/>
            </a:pPr>
            <a:r>
              <a:rPr lang="it-IT" dirty="0"/>
              <a:t>Giudei per osservanza</a:t>
            </a:r>
          </a:p>
          <a:p>
            <a:pPr marL="971550" lvl="1" indent="-514350" algn="just">
              <a:buAutoNum type="romanUcPeriod"/>
            </a:pPr>
            <a:r>
              <a:rPr lang="it-IT" dirty="0"/>
              <a:t>Una storia del Talmud babilonese</a:t>
            </a:r>
          </a:p>
          <a:p>
            <a:pPr marL="457200" lvl="1" indent="0" algn="just">
              <a:buNone/>
            </a:pPr>
            <a:endParaRPr lang="it-IT" dirty="0"/>
          </a:p>
          <a:p>
            <a:pPr marL="457200" lvl="1" indent="0" algn="just">
              <a:buNone/>
            </a:pPr>
            <a:r>
              <a:rPr lang="it-IT" b="1" dirty="0"/>
              <a:t>CONCLUSIONI</a:t>
            </a:r>
          </a:p>
          <a:p>
            <a:pPr marL="457200" lvl="1" indent="0" algn="just">
              <a:buNone/>
            </a:pPr>
            <a:endParaRPr lang="it-IT" dirty="0"/>
          </a:p>
          <a:p>
            <a:pPr marL="971550" lvl="1" indent="-514350">
              <a:buAutoNum type="romanUcPeriod"/>
            </a:pPr>
            <a:endParaRPr lang="it-IT" dirty="0"/>
          </a:p>
          <a:p>
            <a:pPr marL="457200" lvl="1" indent="0">
              <a:buNone/>
            </a:pPr>
            <a:endParaRPr lang="it-IT" dirty="0"/>
          </a:p>
          <a:p>
            <a:pPr marL="971550" lvl="1" indent="-514350">
              <a:buAutoNum type="romanUcPeriod"/>
            </a:pPr>
            <a:endParaRPr lang="it-IT" dirty="0"/>
          </a:p>
          <a:p>
            <a:pPr marL="457200" lvl="1" indent="0">
              <a:buNone/>
            </a:pPr>
            <a:endParaRPr lang="it-IT" dirty="0"/>
          </a:p>
          <a:p>
            <a:pPr marL="457200" lvl="1" indent="0">
              <a:buNone/>
            </a:pPr>
            <a:endParaRPr lang="it-IT" dirty="0"/>
          </a:p>
        </p:txBody>
      </p:sp>
    </p:spTree>
    <p:extLst>
      <p:ext uri="{BB962C8B-B14F-4D97-AF65-F5344CB8AC3E}">
        <p14:creationId xmlns:p14="http://schemas.microsoft.com/office/powerpoint/2010/main" val="2733159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A5740E-0E84-43B1-8452-6E576A385880}"/>
              </a:ext>
            </a:extLst>
          </p:cNvPr>
          <p:cNvSpPr>
            <a:spLocks noGrp="1"/>
          </p:cNvSpPr>
          <p:nvPr>
            <p:ph type="title"/>
          </p:nvPr>
        </p:nvSpPr>
        <p:spPr/>
        <p:txBody>
          <a:bodyPr>
            <a:normAutofit fontScale="90000"/>
          </a:bodyPr>
          <a:lstStyle/>
          <a:p>
            <a:pPr marL="514350" indent="-514350"/>
            <a:r>
              <a:rPr lang="it-IT" sz="2700" dirty="0"/>
              <a:t>I. I meccanismi sociali che non rendevano distinguibili i giudei</a:t>
            </a:r>
            <a:br>
              <a:rPr lang="it-IT" sz="2700" dirty="0"/>
            </a:br>
            <a:r>
              <a:rPr lang="it-IT" sz="2700" dirty="0"/>
              <a:t>I. I fattori che non hanno reso distinguibili i giudei</a:t>
            </a:r>
            <a:endParaRPr lang="it-IT" dirty="0"/>
          </a:p>
        </p:txBody>
      </p:sp>
      <p:sp>
        <p:nvSpPr>
          <p:cNvPr id="3" name="Segnaposto contenuto 2">
            <a:extLst>
              <a:ext uri="{FF2B5EF4-FFF2-40B4-BE49-F238E27FC236}">
                <a16:creationId xmlns:a16="http://schemas.microsoft.com/office/drawing/2014/main" id="{FF3A0FD0-A836-4656-BC8D-C3A3A4060841}"/>
              </a:ext>
            </a:extLst>
          </p:cNvPr>
          <p:cNvSpPr>
            <a:spLocks noGrp="1"/>
          </p:cNvSpPr>
          <p:nvPr>
            <p:ph idx="1"/>
          </p:nvPr>
        </p:nvSpPr>
        <p:spPr>
          <a:xfrm>
            <a:off x="680321" y="2336872"/>
            <a:ext cx="9613861" cy="4214847"/>
          </a:xfrm>
        </p:spPr>
        <p:txBody>
          <a:bodyPr>
            <a:normAutofit lnSpcReduction="10000"/>
          </a:bodyPr>
          <a:lstStyle/>
          <a:p>
            <a:pPr marL="0" indent="0">
              <a:buNone/>
            </a:pPr>
            <a:r>
              <a:rPr lang="it-IT" b="1" dirty="0">
                <a:solidFill>
                  <a:schemeClr val="bg1"/>
                </a:solidFill>
                <a:effectLst/>
                <a:latin typeface="Times New Roman" panose="02020603050405020304" pitchFamily="18" charset="0"/>
                <a:ea typeface="Calibri" panose="020F0502020204030204" pitchFamily="34" charset="0"/>
              </a:rPr>
              <a:t>Nemmeno uno degli antichi autori dice che i giudei si distinguevano per il loro aspetto, vestiti, parole, nomi o occupazioni.</a:t>
            </a:r>
          </a:p>
          <a:p>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Nessun autore antico afferma che i giudei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si distinguevano a causa del loro aspetto</a:t>
            </a:r>
            <a:r>
              <a:rPr lang="it-IT" sz="1800" b="1" dirty="0">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I romani, e prima di loro i greci, notavano che spesso le persone straniere avevano un aspetto diverso da loro: erano particolarmente alte o basse, pelose o lisce, scuri o biondi. Anche i Romani notavano peculiari stili di capelli e barba. </a:t>
            </a:r>
            <a:r>
              <a:rPr lang="it-IT" sz="1800" b="1" dirty="0">
                <a:solidFill>
                  <a:schemeClr val="bg1"/>
                </a:solidFill>
                <a:effectLst/>
                <a:latin typeface="Times New Roman" panose="02020603050405020304" pitchFamily="18" charset="0"/>
                <a:ea typeface="Calibri" panose="020F0502020204030204" pitchFamily="34" charset="0"/>
              </a:rPr>
              <a:t>Ma non un singolo autore antico commenta la taglia, l'aspetto o </a:t>
            </a:r>
            <a:r>
              <a:rPr lang="it-IT" sz="1800" b="1" dirty="0">
                <a:solidFill>
                  <a:schemeClr val="bg1"/>
                </a:solidFill>
                <a:latin typeface="Times New Roman" panose="02020603050405020304" pitchFamily="18" charset="0"/>
                <a:ea typeface="Calibri" panose="020F0502020204030204" pitchFamily="34" charset="0"/>
              </a:rPr>
              <a:t>un’</a:t>
            </a:r>
            <a:r>
              <a:rPr lang="it-IT" sz="1800" b="1" dirty="0">
                <a:solidFill>
                  <a:schemeClr val="bg1"/>
                </a:solidFill>
                <a:effectLst/>
                <a:latin typeface="Times New Roman" panose="02020603050405020304" pitchFamily="18" charset="0"/>
                <a:ea typeface="Calibri" panose="020F0502020204030204" pitchFamily="34" charset="0"/>
              </a:rPr>
              <a:t>acconciatura particolare dei giudei: A quanto pare i giudei avevano un aspetto "normale".</a:t>
            </a:r>
          </a:p>
          <a:p>
            <a:pPr algn="just"/>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Nessun autore antico afferma che i giudei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si distinguevano per il loro capi di abbigliamento</a:t>
            </a:r>
            <a:r>
              <a:rPr lang="it-IT" sz="1800" b="1" dirty="0">
                <a:latin typeface="Times New Roman" panose="02020603050405020304" pitchFamily="18" charset="0"/>
                <a:ea typeface="Calibri" panose="020F0502020204030204" pitchFamily="34" charset="0"/>
                <a:cs typeface="Times New Roman" panose="02020603050405020304" pitchFamily="18" charset="0"/>
              </a:rPr>
              <a:t>:</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Gli adolescenti ebrei nella Gerusalemme ellenistica indossavano il Petaso (</a:t>
            </a:r>
            <a:r>
              <a:rPr lang="it-IT" sz="1800" i="1" dirty="0">
                <a:solidFill>
                  <a:schemeClr val="bg1"/>
                </a:solidFill>
                <a:effectLst/>
                <a:latin typeface="Times New Roman" panose="02020603050405020304" pitchFamily="18" charset="0"/>
                <a:ea typeface="Calibri" panose="020F0502020204030204" pitchFamily="34" charset="0"/>
              </a:rPr>
              <a:t>2Mac</a:t>
            </a:r>
            <a:r>
              <a:rPr lang="it-IT" sz="1800" i="1" dirty="0">
                <a:solidFill>
                  <a:schemeClr val="bg1"/>
                </a:solidFill>
                <a:latin typeface="Times New Roman" panose="02020603050405020304" pitchFamily="18" charset="0"/>
                <a:ea typeface="Calibri" panose="020F0502020204030204" pitchFamily="34" charset="0"/>
              </a:rPr>
              <a:t> </a:t>
            </a:r>
            <a:r>
              <a:rPr lang="it-IT" sz="1800" dirty="0">
                <a:solidFill>
                  <a:schemeClr val="bg1"/>
                </a:solidFill>
                <a:effectLst/>
                <a:latin typeface="Times New Roman" panose="02020603050405020304" pitchFamily="18" charset="0"/>
                <a:ea typeface="Calibri" panose="020F0502020204030204" pitchFamily="34" charset="0"/>
              </a:rPr>
              <a:t>4,12), il largo cappello greco indossato dai giovani in palestra, </a:t>
            </a:r>
            <a:r>
              <a:rPr lang="it-IT" sz="1800" b="1" dirty="0">
                <a:solidFill>
                  <a:schemeClr val="bg1"/>
                </a:solidFill>
                <a:effectLst/>
                <a:latin typeface="Times New Roman" panose="02020603050405020304" pitchFamily="18" charset="0"/>
                <a:ea typeface="Calibri" panose="020F0502020204030204" pitchFamily="34" charset="0"/>
              </a:rPr>
              <a:t>ma nessun autore antico si riferisce a un cappello tipicamente ebraico, o qualsiasi altro elemento di abbigliamento distintivo ebraico.</a:t>
            </a:r>
          </a:p>
          <a:p>
            <a:pPr marL="0" indent="0" algn="just">
              <a:buNone/>
            </a:pPr>
            <a:r>
              <a:rPr lang="it-IT" sz="1800" dirty="0">
                <a:solidFill>
                  <a:schemeClr val="bg1"/>
                </a:solidFill>
                <a:latin typeface="Times New Roman" panose="02020603050405020304" pitchFamily="18" charset="0"/>
                <a:ea typeface="Calibri" panose="020F0502020204030204" pitchFamily="34" charset="0"/>
              </a:rPr>
              <a:t>È </a:t>
            </a:r>
            <a:r>
              <a:rPr lang="it-IT" sz="1800" dirty="0">
                <a:solidFill>
                  <a:schemeClr val="bg1"/>
                </a:solidFill>
                <a:effectLst/>
                <a:latin typeface="Times New Roman" panose="02020603050405020304" pitchFamily="18" charset="0"/>
                <a:ea typeface="Calibri" panose="020F0502020204030204" pitchFamily="34" charset="0"/>
              </a:rPr>
              <a:t>probabile, o almeno plausibile, che le donne ebree indossassero il velo in pubblico nell'Impero Romano d'Oriente, ma nell'Impero Romano d'Oriente molte donne indossavano il velo in pubblico e le donne ebree difficilmente si sarebbero diversificate da ciò che molte altre donne facevano.</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b="1" dirty="0">
              <a:solidFill>
                <a:schemeClr val="bg1"/>
              </a:solidFill>
              <a:effectLst/>
              <a:latin typeface="Times New Roman" panose="02020603050405020304" pitchFamily="18" charset="0"/>
              <a:ea typeface="Calibri" panose="020F0502020204030204" pitchFamily="34" charset="0"/>
            </a:endParaRPr>
          </a:p>
          <a:p>
            <a:pPr marL="0" indent="0">
              <a:buNone/>
            </a:pPr>
            <a:endParaRPr lang="it-IT" sz="3200" b="1" dirty="0">
              <a:solidFill>
                <a:schemeClr val="bg1"/>
              </a:solidFill>
            </a:endParaRPr>
          </a:p>
        </p:txBody>
      </p:sp>
    </p:spTree>
    <p:extLst>
      <p:ext uri="{BB962C8B-B14F-4D97-AF65-F5344CB8AC3E}">
        <p14:creationId xmlns:p14="http://schemas.microsoft.com/office/powerpoint/2010/main" val="32953846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A5740E-0E84-43B1-8452-6E576A385880}"/>
              </a:ext>
            </a:extLst>
          </p:cNvPr>
          <p:cNvSpPr>
            <a:spLocks noGrp="1"/>
          </p:cNvSpPr>
          <p:nvPr>
            <p:ph type="title"/>
          </p:nvPr>
        </p:nvSpPr>
        <p:spPr/>
        <p:txBody>
          <a:bodyPr>
            <a:normAutofit fontScale="90000"/>
          </a:bodyPr>
          <a:lstStyle/>
          <a:p>
            <a:pPr marL="514350" indent="-514350"/>
            <a:r>
              <a:rPr lang="it-IT" sz="2700" dirty="0"/>
              <a:t>I. I meccanismi sociali che non rendevano distinguibili i giudei</a:t>
            </a:r>
            <a:br>
              <a:rPr lang="it-IT" sz="2700" dirty="0"/>
            </a:br>
            <a:r>
              <a:rPr lang="it-IT" sz="2700" dirty="0"/>
              <a:t>I. I fattori che non hanno reso distinguibili i giudei</a:t>
            </a:r>
            <a:endParaRPr lang="it-IT" dirty="0"/>
          </a:p>
        </p:txBody>
      </p:sp>
      <p:sp>
        <p:nvSpPr>
          <p:cNvPr id="3" name="Segnaposto contenuto 2">
            <a:extLst>
              <a:ext uri="{FF2B5EF4-FFF2-40B4-BE49-F238E27FC236}">
                <a16:creationId xmlns:a16="http://schemas.microsoft.com/office/drawing/2014/main" id="{FF3A0FD0-A836-4656-BC8D-C3A3A4060841}"/>
              </a:ext>
            </a:extLst>
          </p:cNvPr>
          <p:cNvSpPr>
            <a:spLocks noGrp="1"/>
          </p:cNvSpPr>
          <p:nvPr>
            <p:ph idx="1"/>
          </p:nvPr>
        </p:nvSpPr>
        <p:spPr>
          <a:xfrm>
            <a:off x="680321" y="2336873"/>
            <a:ext cx="9613861" cy="4099438"/>
          </a:xfrm>
        </p:spPr>
        <p:txBody>
          <a:bodyPr>
            <a:normAutofit fontScale="85000" lnSpcReduction="10000"/>
          </a:bodyPr>
          <a:lstStyle/>
          <a:p>
            <a:pPr marL="0" indent="0" algn="just">
              <a:buNone/>
            </a:pPr>
            <a:r>
              <a:rPr lang="it-IT" sz="2000" b="1" dirty="0">
                <a:effectLst/>
                <a:latin typeface="Times New Roman" panose="02020603050405020304" pitchFamily="18" charset="0"/>
                <a:ea typeface="Calibri" panose="020F0502020204030204" pitchFamily="34" charset="0"/>
              </a:rPr>
              <a:t>Ci sono molte prove che </a:t>
            </a:r>
            <a:r>
              <a:rPr lang="it-IT" sz="2000" b="1" dirty="0">
                <a:latin typeface="Times New Roman" panose="02020603050405020304" pitchFamily="18" charset="0"/>
                <a:ea typeface="Calibri" panose="020F0502020204030204" pitchFamily="34" charset="0"/>
              </a:rPr>
              <a:t>i giudei</a:t>
            </a:r>
            <a:r>
              <a:rPr lang="it-IT" sz="2000" b="1" dirty="0">
                <a:effectLst/>
                <a:latin typeface="Times New Roman" panose="02020603050405020304" pitchFamily="18" charset="0"/>
                <a:ea typeface="Calibri" panose="020F0502020204030204" pitchFamily="34" charset="0"/>
              </a:rPr>
              <a:t>, maschi o femmine, non erano facilmente distinguibili dai gentili: </a:t>
            </a:r>
          </a:p>
          <a:p>
            <a:pPr algn="just">
              <a:buFontTx/>
              <a:buChar char="-"/>
            </a:pPr>
            <a:r>
              <a:rPr lang="it-IT" sz="1900" dirty="0">
                <a:solidFill>
                  <a:schemeClr val="bg1"/>
                </a:solidFill>
                <a:effectLst/>
                <a:latin typeface="Times New Roman" panose="02020603050405020304" pitchFamily="18" charset="0"/>
                <a:ea typeface="Calibri" panose="020F0502020204030204" pitchFamily="34" charset="0"/>
              </a:rPr>
              <a:t>All'inizio del dialogo di Giustino Martire con Trifone l'ebreo, Trifone riconosce subito Giustino come un filosofo (perché indossa l'abito da filosofo), </a:t>
            </a:r>
            <a:r>
              <a:rPr lang="it-IT" sz="1900" b="1" dirty="0">
                <a:solidFill>
                  <a:schemeClr val="bg1"/>
                </a:solidFill>
                <a:effectLst/>
                <a:latin typeface="Times New Roman" panose="02020603050405020304" pitchFamily="18" charset="0"/>
                <a:ea typeface="Calibri" panose="020F0502020204030204" pitchFamily="34" charset="0"/>
              </a:rPr>
              <a:t>ma Giustino deve chiedere a Trifone «Chi sei?»</a:t>
            </a:r>
            <a:r>
              <a:rPr lang="it-IT" sz="1900" dirty="0">
                <a:solidFill>
                  <a:schemeClr val="bg1"/>
                </a:solidFill>
                <a:effectLst/>
                <a:latin typeface="Times New Roman" panose="02020603050405020304" pitchFamily="18" charset="0"/>
                <a:ea typeface="Calibri" panose="020F0502020204030204" pitchFamily="34" charset="0"/>
              </a:rPr>
              <a:t> e lui risponde «Mi chiamo Trifone e sono un giudeo della circoncisione». Senza una tale dichiarazione, Giustino non avrebbe saputo che Trifone fosse ebreo o circonciso. </a:t>
            </a:r>
          </a:p>
          <a:p>
            <a:pPr algn="just">
              <a:buFontTx/>
              <a:buChar char="-"/>
            </a:pPr>
            <a:r>
              <a:rPr lang="it-IT" sz="1900" b="1" dirty="0">
                <a:solidFill>
                  <a:schemeClr val="bg1"/>
                </a:solidFill>
                <a:latin typeface="Times New Roman" panose="02020603050405020304" pitchFamily="18" charset="0"/>
                <a:ea typeface="Calibri" panose="020F0502020204030204" pitchFamily="34" charset="0"/>
              </a:rPr>
              <a:t>I</a:t>
            </a:r>
            <a:r>
              <a:rPr lang="it-IT" sz="1900" b="1" dirty="0">
                <a:solidFill>
                  <a:schemeClr val="bg1"/>
                </a:solidFill>
                <a:effectLst/>
                <a:latin typeface="Times New Roman" panose="02020603050405020304" pitchFamily="18" charset="0"/>
                <a:ea typeface="Calibri" panose="020F0502020204030204" pitchFamily="34" charset="0"/>
              </a:rPr>
              <a:t>l silenzio dei testi indica che i giudei non si distinguevano per il loro abbigliamento: questo silenzio colpisce perché antiche fonti ebraiche descrivono due elementi distintivi dell’abbigliamento ebraico: </a:t>
            </a:r>
            <a:r>
              <a:rPr lang="it-IT" sz="1900" b="1" i="1" dirty="0" err="1">
                <a:solidFill>
                  <a:schemeClr val="bg1"/>
                </a:solidFill>
                <a:effectLst/>
                <a:latin typeface="Times New Roman" panose="02020603050405020304" pitchFamily="18" charset="0"/>
                <a:ea typeface="Calibri" panose="020F0502020204030204" pitchFamily="34" charset="0"/>
              </a:rPr>
              <a:t>tzitzit</a:t>
            </a:r>
            <a:r>
              <a:rPr lang="it-IT" sz="1900" b="1" dirty="0">
                <a:solidFill>
                  <a:schemeClr val="bg1"/>
                </a:solidFill>
                <a:effectLst/>
                <a:latin typeface="Times New Roman" panose="02020603050405020304" pitchFamily="18" charset="0"/>
                <a:ea typeface="Calibri" panose="020F0502020204030204" pitchFamily="34" charset="0"/>
              </a:rPr>
              <a:t> e </a:t>
            </a:r>
            <a:r>
              <a:rPr lang="it-IT" sz="1900" b="1" i="1" dirty="0">
                <a:solidFill>
                  <a:schemeClr val="bg1"/>
                </a:solidFill>
                <a:effectLst/>
                <a:latin typeface="Times New Roman" panose="02020603050405020304" pitchFamily="18" charset="0"/>
                <a:ea typeface="Calibri" panose="020F0502020204030204" pitchFamily="34" charset="0"/>
              </a:rPr>
              <a:t>tefillin</a:t>
            </a:r>
            <a:r>
              <a:rPr lang="it-IT" sz="1900" b="1" dirty="0">
                <a:solidFill>
                  <a:schemeClr val="bg1"/>
                </a:solidFill>
                <a:effectLst/>
                <a:latin typeface="Times New Roman" panose="02020603050405020304" pitchFamily="18" charset="0"/>
                <a:ea typeface="Calibri" panose="020F0502020204030204" pitchFamily="34" charset="0"/>
              </a:rPr>
              <a:t>.</a:t>
            </a:r>
            <a:r>
              <a:rPr lang="it-IT" sz="1900" dirty="0">
                <a:solidFill>
                  <a:schemeClr val="bg1"/>
                </a:solidFill>
                <a:effectLst/>
                <a:latin typeface="Times New Roman" panose="02020603050405020304" pitchFamily="18" charset="0"/>
                <a:ea typeface="Calibri" panose="020F0502020204030204" pitchFamily="34" charset="0"/>
              </a:rPr>
              <a:t> </a:t>
            </a:r>
            <a:r>
              <a:rPr lang="it-IT" sz="1900" dirty="0">
                <a:solidFill>
                  <a:schemeClr val="bg1"/>
                </a:solidFill>
                <a:latin typeface="Times New Roman" panose="02020603050405020304" pitchFamily="18" charset="0"/>
                <a:ea typeface="Calibri" panose="020F0502020204030204" pitchFamily="34" charset="0"/>
              </a:rPr>
              <a:t>N</a:t>
            </a:r>
            <a:r>
              <a:rPr lang="it-IT" sz="1900" dirty="0">
                <a:solidFill>
                  <a:schemeClr val="bg1"/>
                </a:solidFill>
                <a:effectLst/>
                <a:latin typeface="Times New Roman" panose="02020603050405020304" pitchFamily="18" charset="0"/>
                <a:ea typeface="Calibri" panose="020F0502020204030204" pitchFamily="34" charset="0"/>
              </a:rPr>
              <a:t>ella pietà rabbinica, lo </a:t>
            </a:r>
            <a:r>
              <a:rPr lang="it-IT" sz="1900" i="1" dirty="0" err="1">
                <a:solidFill>
                  <a:schemeClr val="bg1"/>
                </a:solidFill>
                <a:effectLst/>
                <a:latin typeface="Times New Roman" panose="02020603050405020304" pitchFamily="18" charset="0"/>
                <a:ea typeface="Calibri" panose="020F0502020204030204" pitchFamily="34" charset="0"/>
              </a:rPr>
              <a:t>tzitzit</a:t>
            </a:r>
            <a:r>
              <a:rPr lang="it-IT" sz="1900" dirty="0">
                <a:solidFill>
                  <a:schemeClr val="bg1"/>
                </a:solidFill>
                <a:effectLst/>
                <a:latin typeface="Times New Roman" panose="02020603050405020304" pitchFamily="18" charset="0"/>
                <a:ea typeface="Calibri" panose="020F0502020204030204" pitchFamily="34" charset="0"/>
              </a:rPr>
              <a:t> poteva servire da indicatore per distinguere gli ebrei dai gentili e, in effetti, per ostacolare le relazioni intime tra uomini ebrei e donne gentili. Nell'immaginazione rabbinica il </a:t>
            </a:r>
            <a:r>
              <a:rPr lang="it-IT" sz="1900" i="1" dirty="0">
                <a:solidFill>
                  <a:schemeClr val="bg1"/>
                </a:solidFill>
                <a:effectLst/>
                <a:latin typeface="Times New Roman" panose="02020603050405020304" pitchFamily="18" charset="0"/>
                <a:ea typeface="Calibri" panose="020F0502020204030204" pitchFamily="34" charset="0"/>
              </a:rPr>
              <a:t>tefillin</a:t>
            </a:r>
            <a:r>
              <a:rPr lang="it-IT" sz="1900" dirty="0">
                <a:solidFill>
                  <a:schemeClr val="bg1"/>
                </a:solidFill>
                <a:effectLst/>
                <a:latin typeface="Times New Roman" panose="02020603050405020304" pitchFamily="18" charset="0"/>
                <a:ea typeface="Calibri" panose="020F0502020204030204" pitchFamily="34" charset="0"/>
              </a:rPr>
              <a:t> poteva svolgere la stessa funzione. La </a:t>
            </a:r>
            <a:r>
              <a:rPr lang="it-IT" sz="1900" i="1" dirty="0">
                <a:solidFill>
                  <a:schemeClr val="bg1"/>
                </a:solidFill>
                <a:effectLst/>
                <a:latin typeface="Times New Roman" panose="02020603050405020304" pitchFamily="18" charset="0"/>
                <a:ea typeface="Calibri" panose="020F0502020204030204" pitchFamily="34" charset="0"/>
              </a:rPr>
              <a:t>Lettera di Aristea </a:t>
            </a:r>
            <a:r>
              <a:rPr lang="it-IT" sz="1900" dirty="0">
                <a:solidFill>
                  <a:schemeClr val="bg1"/>
                </a:solidFill>
                <a:effectLst/>
                <a:latin typeface="Times New Roman" panose="02020603050405020304" pitchFamily="18" charset="0"/>
                <a:ea typeface="Calibri" panose="020F0502020204030204" pitchFamily="34" charset="0"/>
              </a:rPr>
              <a:t>cita sia </a:t>
            </a:r>
            <a:r>
              <a:rPr lang="it-IT" sz="1900" i="1" dirty="0" err="1">
                <a:solidFill>
                  <a:schemeClr val="bg1"/>
                </a:solidFill>
                <a:effectLst/>
                <a:latin typeface="Times New Roman" panose="02020603050405020304" pitchFamily="18" charset="0"/>
                <a:ea typeface="Calibri" panose="020F0502020204030204" pitchFamily="34" charset="0"/>
              </a:rPr>
              <a:t>tziizit</a:t>
            </a:r>
            <a:r>
              <a:rPr lang="it-IT" sz="1900" dirty="0">
                <a:solidFill>
                  <a:schemeClr val="bg1"/>
                </a:solidFill>
                <a:effectLst/>
                <a:latin typeface="Times New Roman" panose="02020603050405020304" pitchFamily="18" charset="0"/>
                <a:ea typeface="Calibri" panose="020F0502020204030204" pitchFamily="34" charset="0"/>
              </a:rPr>
              <a:t> che </a:t>
            </a:r>
            <a:r>
              <a:rPr lang="it-IT" sz="1900" i="1" dirty="0">
                <a:solidFill>
                  <a:schemeClr val="bg1"/>
                </a:solidFill>
                <a:effectLst/>
                <a:latin typeface="Times New Roman" panose="02020603050405020304" pitchFamily="18" charset="0"/>
                <a:ea typeface="Calibri" panose="020F0502020204030204" pitchFamily="34" charset="0"/>
              </a:rPr>
              <a:t>tefillin</a:t>
            </a:r>
            <a:r>
              <a:rPr lang="it-IT" sz="1900" dirty="0">
                <a:solidFill>
                  <a:schemeClr val="bg1"/>
                </a:solidFill>
                <a:effectLst/>
                <a:latin typeface="Times New Roman" panose="02020603050405020304" pitchFamily="18" charset="0"/>
                <a:ea typeface="Calibri" panose="020F0502020204030204" pitchFamily="34" charset="0"/>
              </a:rPr>
              <a:t>; anche Filone e Giuseppe Flavio menzionano il </a:t>
            </a:r>
            <a:r>
              <a:rPr lang="it-IT" sz="1900" i="1" dirty="0">
                <a:solidFill>
                  <a:schemeClr val="bg1"/>
                </a:solidFill>
                <a:effectLst/>
                <a:latin typeface="Times New Roman" panose="02020603050405020304" pitchFamily="18" charset="0"/>
                <a:ea typeface="Calibri" panose="020F0502020204030204" pitchFamily="34" charset="0"/>
              </a:rPr>
              <a:t>tefillin. </a:t>
            </a:r>
            <a:r>
              <a:rPr lang="it-IT" sz="19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Gli ebrei di lingua greca della diaspora, quindi, sapevano di </a:t>
            </a:r>
            <a:r>
              <a:rPr lang="it-IT" sz="1900" b="1"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tzitzit</a:t>
            </a:r>
            <a:r>
              <a:rPr lang="it-IT" sz="19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it-IT" sz="1900"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tefillin</a:t>
            </a:r>
            <a:r>
              <a:rPr lang="it-IT" sz="19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 a differenza dei rabbini, non si riferiscono mai a loro come segni di identità ebraica.</a:t>
            </a:r>
          </a:p>
          <a:p>
            <a:pPr algn="just">
              <a:buFontTx/>
              <a:buChar char="-"/>
            </a:pPr>
            <a:r>
              <a:rPr lang="it-IT" sz="19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Perché gli stranieri non menzionano né </a:t>
            </a:r>
            <a:r>
              <a:rPr lang="it-IT" sz="1900" b="1"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tzitzit</a:t>
            </a:r>
            <a:r>
              <a:rPr lang="it-IT" sz="19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né </a:t>
            </a:r>
            <a:r>
              <a:rPr lang="it-IT" sz="1900"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tefillin</a:t>
            </a:r>
            <a:r>
              <a:rPr lang="it-IT" sz="19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it-IT" sz="19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9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 giudei</a:t>
            </a:r>
            <a:r>
              <a:rPr lang="it-IT" sz="1900" dirty="0">
                <a:solidFill>
                  <a:schemeClr val="bg1"/>
                </a:solidFill>
                <a:effectLst/>
                <a:latin typeface="Times New Roman" panose="02020603050405020304" pitchFamily="18" charset="0"/>
                <a:ea typeface="Calibri" panose="020F0502020204030204" pitchFamily="34" charset="0"/>
              </a:rPr>
              <a:t> (come gli ebrei della diaspora) che sono entrati in contatto con gli stranieri non indossavano </a:t>
            </a:r>
            <a:r>
              <a:rPr lang="it-IT" sz="1900" i="1" dirty="0" err="1">
                <a:solidFill>
                  <a:schemeClr val="bg1"/>
                </a:solidFill>
                <a:effectLst/>
                <a:latin typeface="Times New Roman" panose="02020603050405020304" pitchFamily="18" charset="0"/>
                <a:ea typeface="Calibri" panose="020F0502020204030204" pitchFamily="34" charset="0"/>
              </a:rPr>
              <a:t>tzitzit</a:t>
            </a:r>
            <a:r>
              <a:rPr lang="it-IT" sz="1900" dirty="0">
                <a:solidFill>
                  <a:schemeClr val="bg1"/>
                </a:solidFill>
                <a:effectLst/>
                <a:latin typeface="Times New Roman" panose="02020603050405020304" pitchFamily="18" charset="0"/>
                <a:ea typeface="Calibri" panose="020F0502020204030204" pitchFamily="34" charset="0"/>
              </a:rPr>
              <a:t> e </a:t>
            </a:r>
            <a:r>
              <a:rPr lang="it-IT" sz="1900" i="1" dirty="0">
                <a:solidFill>
                  <a:schemeClr val="bg1"/>
                </a:solidFill>
                <a:effectLst/>
                <a:latin typeface="Times New Roman" panose="02020603050405020304" pitchFamily="18" charset="0"/>
                <a:ea typeface="Calibri" panose="020F0502020204030204" pitchFamily="34" charset="0"/>
              </a:rPr>
              <a:t>tefillin</a:t>
            </a:r>
            <a:r>
              <a:rPr lang="it-IT" sz="1900" dirty="0">
                <a:solidFill>
                  <a:schemeClr val="bg1"/>
                </a:solidFill>
                <a:effectLst/>
                <a:latin typeface="Times New Roman" panose="02020603050405020304" pitchFamily="18" charset="0"/>
                <a:ea typeface="Calibri" panose="020F0502020204030204" pitchFamily="34" charset="0"/>
              </a:rPr>
              <a:t> in pubblico, e forse non li indossavano mai. </a:t>
            </a:r>
            <a:r>
              <a:rPr lang="it-IT" sz="2100" b="1" dirty="0">
                <a:solidFill>
                  <a:schemeClr val="bg1"/>
                </a:solidFill>
                <a:effectLst/>
                <a:latin typeface="Times New Roman" panose="02020603050405020304" pitchFamily="18" charset="0"/>
                <a:ea typeface="Calibri" panose="020F0502020204030204" pitchFamily="34" charset="0"/>
              </a:rPr>
              <a:t>Gli ebrei di Antiochia sembravano antiocheni, gli ebrei di Alessandria sembrava alessandrini, gli ebrei di Efeso sembravano efesini e gli ebrei di Roma sembravano solo un altro gruppo esotico proveniente dall'est. </a:t>
            </a:r>
          </a:p>
          <a:p>
            <a:pPr marL="0" indent="0" algn="just">
              <a:buNone/>
            </a:pPr>
            <a:endParaRPr lang="it-IT" sz="1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sz="1900" b="1" dirty="0">
              <a:solidFill>
                <a:schemeClr val="bg1"/>
              </a:solidFill>
              <a:effectLst/>
              <a:latin typeface="Times New Roman" panose="02020603050405020304" pitchFamily="18" charset="0"/>
              <a:ea typeface="Calibri" panose="020F0502020204030204" pitchFamily="34" charset="0"/>
            </a:endParaRPr>
          </a:p>
          <a:p>
            <a:pPr marL="0" indent="0">
              <a:buNone/>
            </a:pPr>
            <a:endParaRPr lang="it-IT" sz="3200" b="1" dirty="0">
              <a:solidFill>
                <a:schemeClr val="bg1"/>
              </a:solidFill>
            </a:endParaRPr>
          </a:p>
        </p:txBody>
      </p:sp>
    </p:spTree>
    <p:extLst>
      <p:ext uri="{BB962C8B-B14F-4D97-AF65-F5344CB8AC3E}">
        <p14:creationId xmlns:p14="http://schemas.microsoft.com/office/powerpoint/2010/main" val="3765321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A5740E-0E84-43B1-8452-6E576A385880}"/>
              </a:ext>
            </a:extLst>
          </p:cNvPr>
          <p:cNvSpPr>
            <a:spLocks noGrp="1"/>
          </p:cNvSpPr>
          <p:nvPr>
            <p:ph type="title"/>
          </p:nvPr>
        </p:nvSpPr>
        <p:spPr/>
        <p:txBody>
          <a:bodyPr>
            <a:normAutofit fontScale="90000"/>
          </a:bodyPr>
          <a:lstStyle/>
          <a:p>
            <a:pPr marL="514350" indent="-514350"/>
            <a:r>
              <a:rPr lang="it-IT" sz="2700" dirty="0"/>
              <a:t>I. I meccanismi sociali che non rendevano distinguibili i giudei</a:t>
            </a:r>
            <a:br>
              <a:rPr lang="it-IT" sz="2700" dirty="0"/>
            </a:br>
            <a:r>
              <a:rPr lang="it-IT" sz="2700" dirty="0"/>
              <a:t>I. I fattori che non hanno reso distinguibili i giudei</a:t>
            </a:r>
            <a:endParaRPr lang="it-IT" dirty="0"/>
          </a:p>
        </p:txBody>
      </p:sp>
      <p:sp>
        <p:nvSpPr>
          <p:cNvPr id="3" name="Segnaposto contenuto 2">
            <a:extLst>
              <a:ext uri="{FF2B5EF4-FFF2-40B4-BE49-F238E27FC236}">
                <a16:creationId xmlns:a16="http://schemas.microsoft.com/office/drawing/2014/main" id="{FF3A0FD0-A836-4656-BC8D-C3A3A4060841}"/>
              </a:ext>
            </a:extLst>
          </p:cNvPr>
          <p:cNvSpPr>
            <a:spLocks noGrp="1"/>
          </p:cNvSpPr>
          <p:nvPr>
            <p:ph idx="1"/>
          </p:nvPr>
        </p:nvSpPr>
        <p:spPr>
          <a:xfrm>
            <a:off x="680321" y="2336873"/>
            <a:ext cx="9613861" cy="4099438"/>
          </a:xfrm>
        </p:spPr>
        <p:txBody>
          <a:bodyPr>
            <a:normAutofit/>
          </a:bodyPr>
          <a:lstStyle/>
          <a:p>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Nessun autore antico afferma che i giudei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si distinguevano dal loro modo di parlare.</a:t>
            </a:r>
          </a:p>
          <a:p>
            <a:pPr marL="0" indent="0">
              <a:buNone/>
            </a:pPr>
            <a:r>
              <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Gli ebrei parlavano greco come tutti gli altri.</a:t>
            </a:r>
          </a:p>
          <a:p>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Nessun autore antico afferma che i giudei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si distinguevano per il loro nomi.</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Qualche ebreo della diaspora aveva nomi giudaici o ebraici, ma molti, forse la maggior parte, avevano nomi che erano indistinguibili da quelli dei gentili, un fatto che è confermato dalla documentazione epigrafica e archeologica. Molti ebrei nell'antichità, sia nella terra d'Israele che nella diaspora, avevano due nomi, uno gentile e l'altro ebreo; quando usavano i nomi gentili la loro ebraicità rimaneva ben nascosta: </a:t>
            </a:r>
            <a:r>
              <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li ebrei sia della diaspora che della terra d'Israele hanno cambiato i loro nomi e hanno cambiato la loro lingua. </a:t>
            </a:r>
          </a:p>
          <a:p>
            <a:pPr algn="just"/>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Nessun autore antico afferma che i giudei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si distinguevano a motivo delle loro occupazioni.</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Nell'antichità i giudei non si sono separati e non sono stati separati dalla società nelle loro occupazioni. </a:t>
            </a:r>
            <a:r>
              <a:rPr lang="it-IT" sz="1800" b="1" dirty="0">
                <a:solidFill>
                  <a:schemeClr val="bg1"/>
                </a:solidFill>
                <a:effectLst/>
                <a:latin typeface="Times New Roman" panose="02020603050405020304" pitchFamily="18" charset="0"/>
                <a:ea typeface="Calibri" panose="020F0502020204030204" pitchFamily="34" charset="0"/>
              </a:rPr>
              <a:t>Il profilo economico degli ebrei dell’antichità sembra essere stato identico a quello dei vicini gentili, sia nella diaspora che nella terra d'Israele. </a:t>
            </a:r>
            <a:endParaRPr lang="it-IT"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endPar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sz="3200" b="1" dirty="0">
              <a:solidFill>
                <a:schemeClr val="bg1"/>
              </a:solidFill>
            </a:endParaRPr>
          </a:p>
        </p:txBody>
      </p:sp>
    </p:spTree>
    <p:extLst>
      <p:ext uri="{BB962C8B-B14F-4D97-AF65-F5344CB8AC3E}">
        <p14:creationId xmlns:p14="http://schemas.microsoft.com/office/powerpoint/2010/main" val="16789889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 I romani possono passare per giudei senza difficoltà</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001783"/>
          </a:xfrm>
        </p:spPr>
        <p:txBody>
          <a:bodyPr>
            <a:normAutofit fontScale="92500" lnSpcReduction="10000"/>
          </a:bodyPr>
          <a:lstStyle/>
          <a:p>
            <a:pPr marL="0" indent="0" algn="just">
              <a:buNone/>
            </a:pPr>
            <a:r>
              <a:rPr lang="it-IT" sz="1800" b="1" dirty="0">
                <a:latin typeface="Times New Roman" panose="02020603050405020304" pitchFamily="18" charset="0"/>
                <a:ea typeface="Calibri" panose="020F0502020204030204" pitchFamily="34" charset="0"/>
              </a:rPr>
              <a:t>I giudei</a:t>
            </a:r>
            <a:r>
              <a:rPr lang="it-IT" sz="1800" b="1" dirty="0">
                <a:effectLst/>
                <a:latin typeface="Times New Roman" panose="02020603050405020304" pitchFamily="18" charset="0"/>
                <a:ea typeface="Calibri" panose="020F0502020204030204" pitchFamily="34" charset="0"/>
              </a:rPr>
              <a:t> e i gentili nell'antichità erano corporalmente, visivamente, linguisticamente e socialmente indistinguibili. Anche i saggi dell'accademia rabbinica non potevano distinguere i romani in mezzo a loro.</a:t>
            </a:r>
          </a:p>
          <a:p>
            <a:pPr algn="just"/>
            <a:r>
              <a:rPr lang="it-IT" sz="1800" dirty="0">
                <a:effectLst/>
                <a:latin typeface="Times New Roman" panose="02020603050405020304" pitchFamily="18" charset="0"/>
                <a:ea typeface="Calibri" panose="020F0502020204030204" pitchFamily="34" charset="0"/>
                <a:cs typeface="Times New Roman" panose="02020603050405020304" pitchFamily="18" charset="0"/>
              </a:rPr>
              <a:t>Questa storia è dal </a:t>
            </a:r>
            <a:r>
              <a:rPr lang="it-IT" sz="1800" i="1" dirty="0" err="1">
                <a:effectLst/>
                <a:latin typeface="Times New Roman" panose="02020603050405020304" pitchFamily="18" charset="0"/>
                <a:ea typeface="Calibri" panose="020F0502020204030204" pitchFamily="34" charset="0"/>
                <a:cs typeface="Times New Roman" panose="02020603050405020304" pitchFamily="18" charset="0"/>
              </a:rPr>
              <a:t>Sifre</a:t>
            </a:r>
            <a:r>
              <a:rPr lang="it-IT" sz="1800" i="1" dirty="0">
                <a:effectLst/>
                <a:latin typeface="Times New Roman" panose="02020603050405020304" pitchFamily="18" charset="0"/>
                <a:ea typeface="Calibri" panose="020F0502020204030204" pitchFamily="34" charset="0"/>
                <a:cs typeface="Times New Roman" panose="02020603050405020304" pitchFamily="18" charset="0"/>
              </a:rPr>
              <a:t> del Deuteronomio</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Una volta il governo (romano) inviò due soldati e disse loro: «Andate “fatevi giudei” e vedete qual è la natura della loro Torah». Andarono da R.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Gamaliel</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Usha</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 hanno letto la Scrittura, e hanno studiato la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Mishnah</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 midrash, le leggi e le narrazioni. Quando venne per loro il momento di andarsene, loro (i soldati) dissero (alla scuola di R.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Gamaliel</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«Tutta la Torah è bella e degna di lode, tranne per questa questione che dici “Un oggetto rubato a un gentile è consentito (per essere utilizzato), ma (un oggetto rubato) è proibito rubarlo a un ebreo”, ma questa questione non la riferiremo al governo»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Sifre</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Deuteronomio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344). </a:t>
            </a:r>
          </a:p>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R. </a:t>
            </a:r>
            <a:r>
              <a:rPr lang="it-IT" sz="1800" b="1" dirty="0" err="1">
                <a:effectLst/>
                <a:latin typeface="Times New Roman" panose="02020603050405020304" pitchFamily="18" charset="0"/>
                <a:ea typeface="Calibri" panose="020F0502020204030204" pitchFamily="34" charset="0"/>
                <a:cs typeface="Times New Roman" panose="02020603050405020304" pitchFamily="18" charset="0"/>
              </a:rPr>
              <a:t>Gamaliel</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 insegnò ai romani la </a:t>
            </a:r>
            <a:r>
              <a:rPr lang="it-IT" sz="1800" b="1" i="1" dirty="0">
                <a:effectLst/>
                <a:latin typeface="Times New Roman" panose="02020603050405020304" pitchFamily="18" charset="0"/>
                <a:ea typeface="Calibri" panose="020F0502020204030204" pitchFamily="34" charset="0"/>
                <a:cs typeface="Times New Roman" panose="02020603050405020304" pitchFamily="18" charset="0"/>
              </a:rPr>
              <a:t>Torah</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 perché R. </a:t>
            </a:r>
            <a:r>
              <a:rPr lang="it-IT" sz="1800" b="1" dirty="0" err="1">
                <a:effectLst/>
                <a:latin typeface="Times New Roman" panose="02020603050405020304" pitchFamily="18" charset="0"/>
                <a:ea typeface="Calibri" panose="020F0502020204030204" pitchFamily="34" charset="0"/>
                <a:cs typeface="Times New Roman" panose="02020603050405020304" pitchFamily="18" charset="0"/>
              </a:rPr>
              <a:t>Gamaliel</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 e i suoi colleghi credevano che i romani fossero giudei. </a:t>
            </a:r>
            <a:r>
              <a:rPr lang="it-IT" sz="1800" dirty="0">
                <a:effectLst/>
                <a:latin typeface="Times New Roman" panose="02020603050405020304" pitchFamily="18" charset="0"/>
                <a:ea typeface="Calibri" panose="020F0502020204030204" pitchFamily="34" charset="0"/>
              </a:rPr>
              <a:t>“Fatevi giudei", probabilmente, non significa "convertitevi al giudaismo", ma "fingete di essere </a:t>
            </a:r>
            <a:r>
              <a:rPr lang="it-IT" sz="1800" dirty="0">
                <a:latin typeface="Times New Roman" panose="02020603050405020304" pitchFamily="18" charset="0"/>
                <a:ea typeface="Calibri" panose="020F0502020204030204" pitchFamily="34" charset="0"/>
              </a:rPr>
              <a:t>giud</a:t>
            </a:r>
            <a:r>
              <a:rPr lang="it-IT" sz="1800" dirty="0">
                <a:effectLst/>
                <a:latin typeface="Times New Roman" panose="02020603050405020304" pitchFamily="18" charset="0"/>
                <a:ea typeface="Calibri" panose="020F0502020204030204" pitchFamily="34" charset="0"/>
              </a:rPr>
              <a:t>ei" o "travestitevi da </a:t>
            </a:r>
            <a:r>
              <a:rPr lang="it-IT" sz="1800" dirty="0">
                <a:latin typeface="Times New Roman" panose="02020603050405020304" pitchFamily="18" charset="0"/>
                <a:ea typeface="Calibri" panose="020F0502020204030204" pitchFamily="34" charset="0"/>
              </a:rPr>
              <a:t>giud</a:t>
            </a:r>
            <a:r>
              <a:rPr lang="it-IT" sz="1800" dirty="0">
                <a:effectLst/>
                <a:latin typeface="Times New Roman" panose="02020603050405020304" pitchFamily="18" charset="0"/>
                <a:ea typeface="Calibri" panose="020F0502020204030204" pitchFamily="34" charset="0"/>
              </a:rPr>
              <a:t>ei". Questa storia, così come è stata redatta dall’autore del </a:t>
            </a:r>
            <a:r>
              <a:rPr lang="it-IT" sz="1800" i="1" dirty="0" err="1">
                <a:effectLst/>
                <a:latin typeface="Times New Roman" panose="02020603050405020304" pitchFamily="18" charset="0"/>
                <a:ea typeface="Calibri" panose="020F0502020204030204" pitchFamily="34" charset="0"/>
              </a:rPr>
              <a:t>Sifre</a:t>
            </a:r>
            <a:r>
              <a:rPr lang="it-IT" sz="1800" dirty="0">
                <a:effectLst/>
                <a:latin typeface="Times New Roman" panose="02020603050405020304" pitchFamily="18" charset="0"/>
                <a:ea typeface="Calibri" panose="020F0502020204030204" pitchFamily="34" charset="0"/>
              </a:rPr>
              <a:t>, racconta di soldati romani che hanno finto di essere giudei e con successo hanno superato l'esame accurato di R. </a:t>
            </a:r>
            <a:r>
              <a:rPr lang="it-IT" sz="1800" dirty="0" err="1">
                <a:effectLst/>
                <a:latin typeface="Times New Roman" panose="02020603050405020304" pitchFamily="18" charset="0"/>
                <a:ea typeface="Calibri" panose="020F0502020204030204" pitchFamily="34" charset="0"/>
              </a:rPr>
              <a:t>Gamaliel</a:t>
            </a:r>
            <a:r>
              <a:rPr lang="it-IT" sz="1800" dirty="0">
                <a:effectLst/>
                <a:latin typeface="Times New Roman" panose="02020603050405020304" pitchFamily="18" charset="0"/>
                <a:ea typeface="Calibri" panose="020F0502020204030204" pitchFamily="34" charset="0"/>
              </a:rPr>
              <a:t> e dei suoi colleghi.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rPr>
              <a:t>Nel momento in cui qualcuno sapeva cosa dire e fare era facile che passasse per </a:t>
            </a:r>
            <a:r>
              <a:rPr lang="it-IT" sz="2000" b="1" dirty="0">
                <a:solidFill>
                  <a:schemeClr val="bg1"/>
                </a:solidFill>
                <a:latin typeface="Times New Roman" panose="02020603050405020304" pitchFamily="18" charset="0"/>
                <a:ea typeface="Calibri" panose="020F0502020204030204" pitchFamily="34" charset="0"/>
              </a:rPr>
              <a:t>giude</a:t>
            </a:r>
            <a:r>
              <a:rPr lang="it-IT" sz="2000" b="1" dirty="0">
                <a:solidFill>
                  <a:schemeClr val="bg1"/>
                </a:solidFill>
                <a:effectLst/>
                <a:latin typeface="Times New Roman" panose="02020603050405020304" pitchFamily="18" charset="0"/>
                <a:ea typeface="Calibri" panose="020F0502020204030204" pitchFamily="34" charset="0"/>
              </a:rPr>
              <a:t>o.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p>
        </p:txBody>
      </p:sp>
    </p:spTree>
    <p:extLst>
      <p:ext uri="{BB962C8B-B14F-4D97-AF65-F5344CB8AC3E}">
        <p14:creationId xmlns:p14="http://schemas.microsoft.com/office/powerpoint/2010/main" val="3391357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lnSpcReduction="10000"/>
          </a:bodyPr>
          <a:lstStyle/>
          <a:p>
            <a:pPr algn="just"/>
            <a:r>
              <a:rPr lang="it-IT" sz="1800" dirty="0">
                <a:latin typeface="Times New Roman" panose="02020603050405020304" pitchFamily="18" charset="0"/>
                <a:ea typeface="Calibri" panose="020F0502020204030204" pitchFamily="34" charset="0"/>
              </a:rPr>
              <a:t>La prima ovvia considerazione </a:t>
            </a:r>
            <a:r>
              <a:rPr lang="it-IT" sz="1800" b="1" dirty="0">
                <a:latin typeface="Times New Roman" panose="02020603050405020304" pitchFamily="18" charset="0"/>
                <a:ea typeface="Calibri" panose="020F0502020204030204" pitchFamily="34" charset="0"/>
              </a:rPr>
              <a:t>è che la circoncisione sia </a:t>
            </a:r>
            <a:r>
              <a:rPr lang="it-IT" sz="1800" b="1" dirty="0">
                <a:effectLst/>
                <a:latin typeface="Times New Roman" panose="02020603050405020304" pitchFamily="18" charset="0"/>
                <a:ea typeface="Calibri" panose="020F0502020204030204" pitchFamily="34" charset="0"/>
              </a:rPr>
              <a:t>un indicatore per solo la metà della popolazione ebraica </a:t>
            </a:r>
            <a:r>
              <a:rPr lang="it-IT" sz="1800" dirty="0">
                <a:effectLst/>
                <a:latin typeface="Times New Roman" panose="02020603050405020304" pitchFamily="18" charset="0"/>
                <a:ea typeface="Calibri" panose="020F0502020204030204" pitchFamily="34" charset="0"/>
              </a:rPr>
              <a:t>(agli occhi degli antichi la metà più importante, ma, comunque, solo la metà; </a:t>
            </a:r>
            <a:r>
              <a:rPr lang="it-IT" sz="1800" dirty="0">
                <a:latin typeface="Times New Roman" panose="02020603050405020304" pitchFamily="18" charset="0"/>
                <a:ea typeface="Calibri" panose="020F0502020204030204" pitchFamily="34" charset="0"/>
              </a:rPr>
              <a:t>c</a:t>
            </a:r>
            <a:r>
              <a:rPr lang="it-IT" sz="1800" dirty="0">
                <a:effectLst/>
                <a:latin typeface="Times New Roman" panose="02020603050405020304" pitchFamily="18" charset="0"/>
                <a:ea typeface="Calibri" panose="020F0502020204030204" pitchFamily="34" charset="0"/>
              </a:rPr>
              <a:t>ome riconoscere una donna ebrea quando se ne incontrava una, è una questione che rimane aperta).</a:t>
            </a:r>
          </a:p>
          <a:p>
            <a:pPr algn="just"/>
            <a:r>
              <a:rPr lang="it-IT" sz="1800" dirty="0">
                <a:effectLst/>
                <a:latin typeface="Times New Roman" panose="02020603050405020304" pitchFamily="18" charset="0"/>
                <a:ea typeface="Calibri" panose="020F0502020204030204" pitchFamily="34" charset="0"/>
                <a:cs typeface="Times New Roman" panose="02020603050405020304" pitchFamily="18" charset="0"/>
              </a:rPr>
              <a:t>La seconda considerazione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è che in certi tempi e luoghi la circoncisione avrebbe funzionato come un segno dell'ebraicità</a:t>
            </a:r>
            <a:r>
              <a:rPr lang="it-IT" sz="1800" b="1" dirty="0">
                <a:latin typeface="Times New Roman" panose="02020603050405020304" pitchFamily="18" charset="0"/>
                <a:ea typeface="Calibri" panose="020F0502020204030204" pitchFamily="34" charset="0"/>
                <a:cs typeface="Times New Roman" panose="02020603050405020304" pitchFamily="18" charset="0"/>
              </a:rPr>
              <a:t>,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ma non sempre e non in tutti i posti:</a:t>
            </a: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rPr>
              <a:t>Da parte di giudei, la circoncisione divenne il segno dell'identità ebraica - almeno in Palestina - nel periodo dei Maccabei.</a:t>
            </a:r>
            <a:r>
              <a:rPr lang="it-IT" sz="1800" dirty="0">
                <a:solidFill>
                  <a:schemeClr val="bg1"/>
                </a:solidFill>
                <a:effectLst/>
                <a:latin typeface="Times New Roman" panose="02020603050405020304" pitchFamily="18" charset="0"/>
                <a:ea typeface="Calibri" panose="020F0502020204030204" pitchFamily="34" charset="0"/>
              </a:rPr>
              <a:t> </a:t>
            </a:r>
            <a:r>
              <a:rPr lang="it-IT" sz="1800" dirty="0">
                <a:solidFill>
                  <a:schemeClr val="bg1"/>
                </a:solidFill>
                <a:latin typeface="Times New Roman" panose="02020603050405020304" pitchFamily="18" charset="0"/>
                <a:ea typeface="Calibri" panose="020F0502020204030204" pitchFamily="34" charset="0"/>
              </a:rPr>
              <a:t>I giudei </a:t>
            </a:r>
            <a:r>
              <a:rPr lang="it-IT" sz="1800" dirty="0">
                <a:solidFill>
                  <a:schemeClr val="bg1"/>
                </a:solidFill>
                <a:effectLst/>
                <a:latin typeface="Times New Roman" panose="02020603050405020304" pitchFamily="18" charset="0"/>
                <a:ea typeface="Calibri" panose="020F0502020204030204" pitchFamily="34" charset="0"/>
              </a:rPr>
              <a:t>sono quelli circoncisi, i greci sono quelli che non lo sono; i giudei "apostati" cercano di nascondere la loro circoncisione attraverso l'</a:t>
            </a:r>
            <a:r>
              <a:rPr lang="it-IT" sz="1800" dirty="0" err="1">
                <a:solidFill>
                  <a:schemeClr val="bg1"/>
                </a:solidFill>
                <a:effectLst/>
                <a:latin typeface="Times New Roman" panose="02020603050405020304" pitchFamily="18" charset="0"/>
                <a:ea typeface="Calibri" panose="020F0502020204030204" pitchFamily="34" charset="0"/>
              </a:rPr>
              <a:t>epispasmo</a:t>
            </a:r>
            <a:r>
              <a:rPr lang="it-IT" sz="1800" dirty="0">
                <a:solidFill>
                  <a:schemeClr val="bg1"/>
                </a:solidFill>
                <a:effectLst/>
                <a:latin typeface="Times New Roman" panose="02020603050405020304" pitchFamily="18" charset="0"/>
                <a:ea typeface="Calibri" panose="020F0502020204030204" pitchFamily="34" charset="0"/>
              </a:rPr>
              <a:t>, lo "stiramento" o il “disegno” dei resti del prepuzio, in modo che il pene torni ad avere l’aspetto di un organo incirconciso. Coloro che furono annessi allo Stato dei Maccabei, furono anche circoncisi.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rPr>
              <a:t>Gli storici greci che raccontano le conquiste dei Maccabei, conoscevano l'importanza della circoncisione per i Maccabei, ma doveva passare più di un secolo prima che i pagani iniziassero ad associare la circoncisione ai giudei della diaspora.</a:t>
            </a:r>
            <a:endParaRPr lang="it-IT"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Questo collegamento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è documentato da Orazio, scrittore latino di Roma della seconda metà del I secolo a.C., e da una serie di scrittori latini dalla metà del I secolo d.C. al primo quarto del II secolo d.C. (Persio, </a:t>
            </a: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P</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etronio, Marziale, Svetonio, Tacito, Giovenale).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p>
        </p:txBody>
      </p:sp>
    </p:spTree>
    <p:extLst>
      <p:ext uri="{BB962C8B-B14F-4D97-AF65-F5344CB8AC3E}">
        <p14:creationId xmlns:p14="http://schemas.microsoft.com/office/powerpoint/2010/main" val="14978501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lnSpcReduction="10000"/>
          </a:bodyPr>
          <a:lstStyle/>
          <a:p>
            <a:pPr algn="just"/>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Per questi scrittori quelli ch</a:t>
            </a:r>
            <a:r>
              <a:rPr lang="it-IT"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 sono</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circoncisi sono, o sembrano, ebrei</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(nessuno di loro associa la circoncisione ad altri popoli). </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La prospettiva di questi scrittori, però, non era universale, nemmeno a Roma. Molti altri scrittori latini dello stesso periodo a Roma menzionano – o anche discutono a lungo – di ebrei o Giudea, ma non dicono nulla a riguardo della circoncisione. </a:t>
            </a:r>
          </a:p>
          <a:p>
            <a:pPr algn="just"/>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Altri nativi dell’"oriente", oltre agli ebrei,</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sono stati osservati nelle loro antiche usanze a Roma. </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Celso, uno scrittore medico residente a Roma </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nella metà del I secolo d.C., descrive una procedura medica mediante la quale un uomo che ha il glande nudo «può coprilo per avere un aspetto gradevole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decoris</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causa</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Il glande potrebbe essere nudo per ragioni naturali (cioè dalla nascita), o «in qualcuno che, a partire dall'usanza di alcune nazioni, è stato circonciso (</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qui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quarundam</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gentium</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more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circumcisus</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est</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 giud</a:t>
            </a:r>
            <a:r>
              <a:rPr lang="it-IT"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ei non vengono menzionati. </a:t>
            </a:r>
          </a:p>
          <a:p>
            <a:pPr marL="0" indent="0" algn="just">
              <a:buNone/>
            </a:pPr>
            <a:r>
              <a:rPr lang="it-IT" b="1" dirty="0">
                <a:effectLst/>
                <a:latin typeface="Times New Roman" panose="02020603050405020304" pitchFamily="18" charset="0"/>
                <a:ea typeface="Calibri" panose="020F0502020204030204" pitchFamily="34" charset="0"/>
                <a:cs typeface="Times New Roman" panose="02020603050405020304" pitchFamily="18" charset="0"/>
              </a:rPr>
              <a:t>I </a:t>
            </a:r>
            <a:r>
              <a:rPr lang="it-IT" b="1" dirty="0">
                <a:latin typeface="Times New Roman" panose="02020603050405020304" pitchFamily="18" charset="0"/>
                <a:ea typeface="Calibri" panose="020F0502020204030204" pitchFamily="34" charset="0"/>
                <a:cs typeface="Times New Roman" panose="02020603050405020304" pitchFamily="18" charset="0"/>
              </a:rPr>
              <a:t>giud</a:t>
            </a:r>
            <a:r>
              <a:rPr lang="it-IT" b="1" dirty="0">
                <a:effectLst/>
                <a:latin typeface="Times New Roman" panose="02020603050405020304" pitchFamily="18" charset="0"/>
                <a:ea typeface="Calibri" panose="020F0502020204030204" pitchFamily="34" charset="0"/>
                <a:cs typeface="Times New Roman" panose="02020603050405020304" pitchFamily="18" charset="0"/>
              </a:rPr>
              <a:t>ei non sono l'unica nazione a praticare la circoncisione, ma a Roma nel I secolo gli ebrei divennero particolarmente e peculiarmente associati ad essa.</a:t>
            </a:r>
            <a:r>
              <a:rPr lang="it-IT"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p>
        </p:txBody>
      </p:sp>
    </p:spTree>
    <p:extLst>
      <p:ext uri="{BB962C8B-B14F-4D97-AF65-F5344CB8AC3E}">
        <p14:creationId xmlns:p14="http://schemas.microsoft.com/office/powerpoint/2010/main" val="38454097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algn="just"/>
            <a:r>
              <a:rPr lang="it-IT" sz="1800" dirty="0">
                <a:solidFill>
                  <a:schemeClr val="bg1"/>
                </a:solidFill>
                <a:latin typeface="Times New Roman" panose="02020603050405020304" pitchFamily="18" charset="0"/>
                <a:ea typeface="Calibri" panose="020F0502020204030204" pitchFamily="34" charset="0"/>
              </a:rPr>
              <a:t>È</a:t>
            </a:r>
            <a:r>
              <a:rPr lang="it-IT" sz="1800" dirty="0">
                <a:solidFill>
                  <a:schemeClr val="bg1"/>
                </a:solidFill>
                <a:effectLst/>
                <a:latin typeface="Times New Roman" panose="02020603050405020304" pitchFamily="18" charset="0"/>
                <a:ea typeface="Calibri" panose="020F0502020204030204" pitchFamily="34" charset="0"/>
              </a:rPr>
              <a:t> di interesse per questa ricerc</a:t>
            </a:r>
            <a:r>
              <a:rPr lang="it-IT" sz="1800" dirty="0">
                <a:solidFill>
                  <a:schemeClr val="bg1"/>
                </a:solidFill>
                <a:latin typeface="Times New Roman" panose="02020603050405020304" pitchFamily="18" charset="0"/>
                <a:ea typeface="Calibri" panose="020F0502020204030204" pitchFamily="34" charset="0"/>
              </a:rPr>
              <a:t>a la decisione che prese lo Stato romano per cui </a:t>
            </a:r>
            <a:r>
              <a:rPr lang="it-IT" sz="1800" dirty="0">
                <a:solidFill>
                  <a:schemeClr val="bg1"/>
                </a:solidFill>
                <a:effectLst/>
                <a:latin typeface="Times New Roman" panose="02020603050405020304" pitchFamily="18" charset="0"/>
                <a:ea typeface="Calibri" panose="020F0502020204030204" pitchFamily="34" charset="0"/>
              </a:rPr>
              <a:t>qualsiasi persona circoncisa nella città di Roma sarebbe stata considerata un giudeo, in modo che fosse passibile del </a:t>
            </a:r>
            <a:r>
              <a:rPr lang="it-IT" sz="1800" i="1" dirty="0" err="1">
                <a:solidFill>
                  <a:schemeClr val="bg1"/>
                </a:solidFill>
                <a:effectLst/>
                <a:latin typeface="Times New Roman" panose="02020603050405020304" pitchFamily="18" charset="0"/>
                <a:ea typeface="Calibri" panose="020F0502020204030204" pitchFamily="34" charset="0"/>
              </a:rPr>
              <a:t>fiscus</a:t>
            </a:r>
            <a:r>
              <a:rPr lang="it-IT" sz="1800" i="1" dirty="0">
                <a:solidFill>
                  <a:schemeClr val="bg1"/>
                </a:solidFill>
                <a:effectLst/>
                <a:latin typeface="Times New Roman" panose="02020603050405020304" pitchFamily="18" charset="0"/>
                <a:ea typeface="Calibri" panose="020F0502020204030204" pitchFamily="34" charset="0"/>
              </a:rPr>
              <a:t> </a:t>
            </a:r>
            <a:r>
              <a:rPr lang="it-IT" sz="1800" i="1" dirty="0" err="1">
                <a:solidFill>
                  <a:schemeClr val="bg1"/>
                </a:solidFill>
                <a:effectLst/>
                <a:latin typeface="Times New Roman" panose="02020603050405020304" pitchFamily="18" charset="0"/>
                <a:ea typeface="Calibri" panose="020F0502020204030204" pitchFamily="34" charset="0"/>
              </a:rPr>
              <a:t>Iudaicus</a:t>
            </a:r>
            <a:r>
              <a:rPr lang="it-IT" sz="1800" dirty="0">
                <a:solidFill>
                  <a:schemeClr val="bg1"/>
                </a:solidFill>
                <a:effectLst/>
                <a:latin typeface="Times New Roman" panose="02020603050405020304" pitchFamily="18" charset="0"/>
                <a:ea typeface="Calibri" panose="020F0502020204030204" pitchFamily="34" charset="0"/>
              </a:rPr>
              <a:t>, la "tassa ebraica" imposta agli ebrei in tutto l’Impero, come riparazione di guerra per la rivolta del 66-70 d.C.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Svetonio (prima metà del II secolo d.C.) riporta quanto segue circa l’imperatore Domiziano:</a:t>
            </a:r>
            <a:endParaRPr lang="it-IT"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Oltre ad altre (tasse), la tassa ebraica era riscossa con la massima precisione e vigore; (entrambi) coloro che hanno vissuto una vita ebraica senza registrarsi (sé stessi come ebrei), così come coloro che ne hanno nascosto l'origine e non hanno pagato il tributo dovuto dalla loro nazione, sono stati perseguiti perché soggetti all'imposta. Ricordo di essere stato presente nella mia giovinezza quando un uomo di novant'anni è stato esaminato dal procuratore, davanti a una corte molto affollata, per vedere se era circonciso»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Domiziano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12,2).</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Svetonio si riferisce a due categorie di persone: coloro che "vivono una vita giudaica", ma non l’hanno dichiarato o non si registravano come tali, e quelli che sono nati giudei, ma che hanno mascherato la loro nascita ebraica, in modo che non dovessero pagare la tassa imposta alla propria nazione</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0156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algn="just"/>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 entrambi i casi riferiti da Svetonio, a quanto pare, la circoncisione sarebbe stata vista come un’inconfondibile prova di ebraicità, dal momento che avrebbe indicato sia la nascita ebraica (la circoncisione viene eseguita l'ottavo giorno dopo la nascita) o la conduzione di una vita ebraica o entrambe. Agli occhi dello stato, almeno sotto Domiziano (81-96 d.C.) e almeno a Roma, se eri circonciso eri </a:t>
            </a: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giude</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 Presumibilmente nessuno, tranne gli ebrei, avrebbe continuato a circoncidere i propri figli.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Perché i giudei persistevano nel praticare la circoncisione quando nessun’altro (o quasi nessuno</a:t>
            </a:r>
            <a:r>
              <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 Roma lo faceva?</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Tacito, in un suo passaggio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Storie di Tacito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5,1-2), concepisce i giudei come una società segreta e sinistra, ostile all'ordine civile e contraria a tutto ciò che i romani hanno di sacro e caro. Sebbene, o forse perché, ostili agli </a:t>
            </a:r>
            <a:r>
              <a:rPr lang="it-IT"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altri</a:t>
            </a:r>
            <a:r>
              <a:rPr lang="it-IT"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attirano un costante flusso di convertiti, aumentano il loro numero, la loro ricchezza e questo li rende ancora più pericolosi.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b="1" dirty="0">
                <a:effectLst/>
                <a:latin typeface="Times New Roman" panose="02020603050405020304" pitchFamily="18" charset="0"/>
                <a:ea typeface="Calibri" panose="020F0502020204030204" pitchFamily="34" charset="0"/>
              </a:rPr>
              <a:t>E come fanno i membri di questa società segreta, siano essi nativi o convertiti, a riconoscersi? Attraverso la circoncisione.</a:t>
            </a:r>
            <a:r>
              <a:rPr lang="it-IT" sz="1600" dirty="0">
                <a:effectLst/>
              </a:rPr>
              <a:t> </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20221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Così nella città di Roma nel I secolo d.C., e certamente nell'ultima parte del secolo, la circoncisione servì come segno di ebraicità.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 nelle parti orientali dell'impero, almeno fino al I secolo d.C., la circoncisione non può essere servita come indicatore, perché era praticata sia da ebrei che da non ebrei.</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La tradizione letteraria che associa la circoncisione esclusivamente al giudaismo (esemplificata dagli scrittori latini citati prima), va bilanciata, con la tradizione letteraria che associa la circoncisione all'Egitto e alle nazioni influenzate dall'Egitto, tra cui gli ebrei (come Erodoto, ad esempio, V sec. </a:t>
            </a: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a.C.)</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a:solidFill>
                  <a:schemeClr val="bg1"/>
                </a:solidFill>
                <a:effectLst/>
                <a:latin typeface="Times New Roman" panose="02020603050405020304" pitchFamily="18" charset="0"/>
                <a:ea typeface="Calibri" panose="020F0502020204030204" pitchFamily="34" charset="0"/>
              </a:rPr>
              <a:t>Secondo Filone «non solo gli ebrei ma anche gli egiziani, gli arabi, gli etiopi e quasi tutti quelli che abitano le regioni meridionali vicino alla zona torrida sono circoncisi» mentre «le nazioni che si trovano nelle regioni settentrionali ... non sono circoncisi» (</a:t>
            </a:r>
            <a:r>
              <a:rPr lang="it-IT" sz="1800" i="1" dirty="0">
                <a:solidFill>
                  <a:schemeClr val="bg1"/>
                </a:solidFill>
                <a:effectLst/>
                <a:latin typeface="Times New Roman" panose="02020603050405020304" pitchFamily="18" charset="0"/>
                <a:ea typeface="Calibri" panose="020F0502020204030204" pitchFamily="34" charset="0"/>
              </a:rPr>
              <a:t>Questioni sulla Genesi </a:t>
            </a:r>
            <a:r>
              <a:rPr lang="it-IT" sz="1800" dirty="0">
                <a:solidFill>
                  <a:schemeClr val="bg1"/>
                </a:solidFill>
                <a:effectLst/>
                <a:latin typeface="Times New Roman" panose="02020603050405020304" pitchFamily="18" charset="0"/>
                <a:ea typeface="Calibri" panose="020F0502020204030204" pitchFamily="34" charset="0"/>
              </a:rPr>
              <a:t>3,48).</a:t>
            </a:r>
          </a:p>
          <a:p>
            <a:pPr marL="0" indent="0" algn="just">
              <a:buNone/>
            </a:pPr>
            <a:r>
              <a:rPr lang="it-IT" sz="2000" b="1" dirty="0">
                <a:effectLst/>
                <a:latin typeface="Times New Roman" panose="02020603050405020304" pitchFamily="18" charset="0"/>
                <a:ea typeface="Calibri" panose="020F0502020204030204" pitchFamily="34" charset="0"/>
              </a:rPr>
              <a:t>Possiamo presumere che nel I secolo a.C. in porzioni dell'Asia Minore, Siria, Arabia e forse Egitto, la circoncisione non era insolita e certamente non era una particolarità ebraica.</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59110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lnSpcReduction="10000"/>
          </a:bodyPr>
          <a:lstStyle/>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La situazione cambia notevolmente durante l’impero di Adriano (117-137 d.C.). Quando e per quale motivo l'imperatore Adriano abbia emesso un divieto generale di circoncisione, è una questione dibattuta, ma che l’abbia fatto è fuori discussione.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Nella guerra romano-ebraica scoppiata a motivo di questo divieto (comunemente nota come la guerra di Bar-</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Kokhba</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 Bar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Kosba</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la circoncisione è stata intesa da entrambe le parti come un segno di Ebraicità; alcuni ebrei hanno cercato di rimuoverla attraverso l'</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epispasmo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Il successore di Adriano,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l'imperatore Antonino Pio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ha emesso un rescritto che permetteva agli ebrei di circoncidere i loro figli; cioè, il divieto generale è rimasto in vigore, ma agli ebrei fu concessa un'esenzione.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Da allora in poi in tutto l’Impero romano, anche in oriente, almeno per il secolo successivo all’incirca, la circoncisione divenne un segno abbastanza sicuro di ebraicità.</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La situazione cambiò di nuovo notevolmente quando il siriano Eliogabalo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divenne imperatore nel 218 d.C.: circoncise sé stesso e molti dei suoi compagni in onore del suo dio siriano. Forse questa azione indica che la circoncisione non si era mai estinta completamente tra alcune porzioni della popolazione siriana, ma certamente indica che la proibizione adrianea non era più in vigore.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b="1" dirty="0">
                <a:effectLst/>
                <a:latin typeface="Times New Roman" panose="02020603050405020304" pitchFamily="18" charset="0"/>
                <a:ea typeface="Calibri" panose="020F0502020204030204" pitchFamily="34" charset="0"/>
              </a:rPr>
              <a:t>Quindi, in certi tempi e luoghi dell'antichità, se vedevi una persona circoncisa potevi essere abbastanza sicuro che fosse un giudeo.</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62199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lnSpcReduction="10000"/>
          </a:bodyPr>
          <a:lstStyle/>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Nella cultura occidentale contemporanea l’organo su cui è praticata la circoncisione è generalmente tenuto nascosto alla vista di altri uomini.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 questo era vero anche nell'antichità, quante volte avresti avuta la possibilità di constatare che un uomo fosse circonciso?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Nel periodo classico (V e IV secolo a.C.) i greci notarono che l’eventualità di apparire nudi in pubblico era tipicamente greca, una caratteristica non condivisa dai barbari. Nelle parole di alcuni barbari troviamo «Non c'è uomo più spregevole di chi va nudo in pubblico» (</a:t>
            </a:r>
            <a:r>
              <a:rPr lang="it-IT" sz="1800" i="1" dirty="0" err="1">
                <a:solidFill>
                  <a:schemeClr val="bg1"/>
                </a:solidFill>
                <a:effectLst/>
                <a:latin typeface="Times New Roman" panose="02020603050405020304" pitchFamily="18" charset="0"/>
                <a:ea typeface="Calibri" panose="020F0502020204030204" pitchFamily="34" charset="0"/>
              </a:rPr>
              <a:t>Sifre</a:t>
            </a:r>
            <a:r>
              <a:rPr lang="it-IT" sz="1800" i="1" dirty="0">
                <a:solidFill>
                  <a:schemeClr val="bg1"/>
                </a:solidFill>
                <a:effectLst/>
                <a:latin typeface="Times New Roman" panose="02020603050405020304" pitchFamily="18" charset="0"/>
                <a:ea typeface="Calibri" panose="020F0502020204030204" pitchFamily="34" charset="0"/>
              </a:rPr>
              <a:t> Deuteronomio </a:t>
            </a:r>
            <a:r>
              <a:rPr lang="it-IT" sz="1800" dirty="0">
                <a:solidFill>
                  <a:schemeClr val="bg1"/>
                </a:solidFill>
                <a:effectLst/>
                <a:latin typeface="Times New Roman" panose="02020603050405020304" pitchFamily="18" charset="0"/>
                <a:ea typeface="Calibri" panose="020F0502020204030204" pitchFamily="34" charset="0"/>
              </a:rPr>
              <a:t>320). All'inizio i Romani condividevano l’avversione dei barbari per la nudità pubblica, ma nel periodo dell'Impero in cui avevano unito la palestra greca al bagno romano, aveva accolto la nudità come caratteristica normale della vita pubblica. Nella palestra e nei bagni i benestanti si facevano normalmente vedere nudi dai loro coetanei e dai loro inferiori sociali; chi faceva parte del ceto inferiore, ovviamente, avevano normalmente i loro corpi esposti agli occhi degli altri, anche fuori dalla palestra e dal bagno, e proprio questo fatto era la conferma del loro </a:t>
            </a:r>
            <a:r>
              <a:rPr lang="it-IT" sz="1800" i="1" dirty="0">
                <a:solidFill>
                  <a:schemeClr val="bg1"/>
                </a:solidFill>
                <a:effectLst/>
                <a:latin typeface="Times New Roman" panose="02020603050405020304" pitchFamily="18" charset="0"/>
                <a:ea typeface="Calibri" panose="020F0502020204030204" pitchFamily="34" charset="0"/>
              </a:rPr>
              <a:t>status</a:t>
            </a:r>
            <a:r>
              <a:rPr lang="it-IT" sz="1800" dirty="0">
                <a:solidFill>
                  <a:schemeClr val="bg1"/>
                </a:solidFill>
                <a:effectLst/>
                <a:latin typeface="Times New Roman" panose="02020603050405020304" pitchFamily="18" charset="0"/>
                <a:ea typeface="Calibri" panose="020F0502020204030204" pitchFamily="34" charset="0"/>
              </a:rPr>
              <a:t> inferiore.</a:t>
            </a:r>
          </a:p>
          <a:p>
            <a:pPr marL="0" indent="0" algn="just">
              <a:buNone/>
            </a:pPr>
            <a:r>
              <a:rPr lang="it-IT" sz="1800" b="1" dirty="0">
                <a:latin typeface="Times New Roman" panose="02020603050405020304" pitchFamily="18" charset="0"/>
                <a:ea typeface="Calibri" panose="020F0502020204030204" pitchFamily="34" charset="0"/>
                <a:cs typeface="Times New Roman" panose="02020603050405020304" pitchFamily="18" charset="0"/>
              </a:rPr>
              <a:t>I rabbini</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 di Palestina andavano ai bagni, e possiamo presumere che lo facessero anche i giudei della diaspora. </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In questo caso, c’era la possibilità di vedere se qualcuno fosse circonciso</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Al di fuori il bagno, tuttavia, non lo potevi sapere.</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3764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III. La circoncisione rendeva i giudei distinguibili?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fontScale="92500" lnSpcReduction="20000"/>
          </a:bodyPr>
          <a:lstStyle/>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Indipendentemente dal fatto che la circoncisione sia un infallibile ed evidente segno di ebraicità, non ci sono prove che i giudei nell'antichità l’abbiano mai effettivamente usato come mezzo per individuare i compagni ebrei</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Leggiamo un estratto da un ciclo di storie su Antonino, il leggendario imperatore romano che era un buon amico degli ebrei e un discepolo di Rabbi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il Patriarca, conosciuto semplicemente come Rabbi: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«Antonino disse a Rabbi, mi lasci mangiare del leviatano nel mondo a venire? Lui (il rabbino) gli disse, sì. Lui (Antonino) gli ha detto, dall'agnello pasquale non mi lascerai mangiare, ma mi lascerai mangiare del leviatano? Lui (Rabbi) gli disse, cosa posso fare per te, riguardo all’Agnello pasquale è scritto (in Esodo 12:48)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 nessuna persona incirconcisa può mangiarne</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Quando ha sentito questo, lui (Antonino) andò e fu circonciso. Egli (Antonino) tornò da lui (e) gli disse, mio maestro, guarda la mia circoncisione, Lui (Rabbi) gli ha detto (Antonino),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mai nella mia vita ho guardato per me - (dovrei guardare) la tua?</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Megillah</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1:12 72b).</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 rabbino </a:t>
            </a:r>
            <a:r>
              <a:rPr lang="it-IT" sz="1800" b="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il Patriarca è insolitamente moderato su questa materia, ma è sorprendente che non vi sia un solo caso attestato nell’antichità di capi dei giudei che controllavano la circoncisione di un presunto ebreo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Abbiamo visto come anche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Rabban</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Gamaliel</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 i suoi compagni non hanno controllato la circoncisione delle spie romane accorse all'Accademia.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200" b="1" dirty="0">
                <a:effectLst/>
                <a:latin typeface="Times New Roman" panose="02020603050405020304" pitchFamily="18" charset="0"/>
                <a:ea typeface="Calibri" panose="020F0502020204030204" pitchFamily="34" charset="0"/>
                <a:cs typeface="Times New Roman" panose="02020603050405020304" pitchFamily="18" charset="0"/>
              </a:rPr>
              <a:t>Dal punto di vista giudaico la circoncisione non era utilizzata come indicatore di Ebraicità.</a:t>
            </a:r>
            <a:endParaRPr lang="it-IT"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5738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IV. C’erano elenchi o registri ufficiali riguardanti i giudei?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 quindi, la circoncisione non era un indicatore né infallibile e né utilizzabile per individuare l’ebraicità, </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c'era qualche altro modo "empirico" o "oggettivo" con la quale l’ebraicità poteva essere confermata?</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Oppure, in modo più specifico, </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 qualcuno avesse affermato di essere ebreo per nascita, avrebbe potuto essere controllato il suo albero genealogico?</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 qualcuno affermava di essere un convertito, poteva fare in modo che si potesse verificare? </a:t>
            </a:r>
          </a:p>
          <a:p>
            <a:pPr marL="0" indent="0" algn="just">
              <a:buNone/>
            </a:pPr>
            <a:endParaRPr lang="it-IT" sz="18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it-IT" b="1" dirty="0">
                <a:effectLst/>
                <a:latin typeface="Times New Roman" panose="02020603050405020304" pitchFamily="18" charset="0"/>
                <a:ea typeface="Calibri" panose="020F0502020204030204" pitchFamily="34" charset="0"/>
                <a:cs typeface="Times New Roman" panose="02020603050405020304" pitchFamily="18" charset="0"/>
              </a:rPr>
              <a:t>In sintesi, c’erano registri genealogici ed elenchi delle conversioni conservate nel tempio e/o negli archivi delle comunità locali e delle sinagoghe? </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53388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IV. C’erano elenchi o registri ufficiali riguardanti i giudei?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fontScale="92500" lnSpcReduction="10000"/>
          </a:bodyPr>
          <a:lstStyle/>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Ci sono numerose prove che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 sacerdoti</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kohanim</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mantenessero un accurato registro genealogico sia prima che dopo la distruzione del secondo tempio, e che controllassero attentamente (o ci si aspettava che controllassero) gli alberi genealogici dei loro coniugi.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Quando il tempio era ancora in piedi, pare che questi registri fossero pubblici e venissero conservati nel tempio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Se anche gli ebrei laici fossero altrettanto ossessionati dalle loro genealogie, non è così chiaro. In ogni caso, praticamente tutte le prove sulla questione </a:t>
            </a:r>
            <a:r>
              <a:rPr lang="it-IT" sz="1800" b="1" dirty="0">
                <a:solidFill>
                  <a:schemeClr val="bg1"/>
                </a:solidFill>
                <a:effectLst/>
                <a:latin typeface="Times New Roman" panose="02020603050405020304" pitchFamily="18" charset="0"/>
                <a:ea typeface="Calibri" panose="020F0502020204030204" pitchFamily="34" charset="0"/>
              </a:rPr>
              <a:t>derivano o si riferiscono alla terra di Israele.</a:t>
            </a:r>
            <a:endParaRPr lang="it-IT" sz="18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Nella diaspora romana, certamente dopo il 70 d.C., non ci sono prove di un’ossessione per la purezza della genealogia e non c’è quasi nessuna prova di archivi pubblici e documenti d'archivio.</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b="1" dirty="0">
                <a:latin typeface="Times New Roman" panose="02020603050405020304" pitchFamily="18" charset="0"/>
                <a:ea typeface="Calibri" panose="020F0502020204030204" pitchFamily="34" charset="0"/>
              </a:rPr>
              <a:t>Alcuni</a:t>
            </a:r>
            <a:r>
              <a:rPr lang="it-IT" sz="1800" b="1" dirty="0">
                <a:effectLst/>
                <a:latin typeface="Times New Roman" panose="02020603050405020304" pitchFamily="18" charset="0"/>
                <a:ea typeface="Calibri" panose="020F0502020204030204" pitchFamily="34" charset="0"/>
              </a:rPr>
              <a:t> potrebbero aver mantenuto genealogie familiari private, ma non c'erano archivi pubblici che ne avrebbero fatto uso. È ancora meno probabile che sia esistito un registro per i convertiti.</a:t>
            </a:r>
          </a:p>
          <a:p>
            <a:pPr marL="0" indent="0" algn="just">
              <a:buNone/>
            </a:pPr>
            <a:r>
              <a:rPr lang="it-IT" sz="1800" b="1" dirty="0">
                <a:latin typeface="Times New Roman" panose="02020603050405020304" pitchFamily="18" charset="0"/>
                <a:ea typeface="Calibri" panose="020F0502020204030204" pitchFamily="34" charset="0"/>
                <a:cs typeface="Times New Roman" panose="02020603050405020304" pitchFamily="18" charset="0"/>
              </a:rPr>
              <a:t>P</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rima delle innovazioni rabbiniche del II secolo d.C., la conversione al giudaismo era interamente un affare privato</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La conversione non era supervisionata o sponsorizzata da nessuno, e non c’era nulla di stabilito che dovesse essere soddisfatto a tal proposito (ad eccezione dell'atto stesso della circoncisione).</a:t>
            </a:r>
            <a:r>
              <a:rPr lang="it-IT" sz="1800" dirty="0">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La conversione era un fatto del tutto privato e personale. </a:t>
            </a:r>
          </a:p>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Un registro per i convertiti prima del II o III secolo d.C. è impossibile da concepire; un registro per i convertiti dopo il secondo o terzo secolo d.C. è possibile, ma non è documentato.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59962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 I meccanismi sociali che non rendevano distinguibili i giudei</a:t>
            </a:r>
            <a:br>
              <a:rPr lang="it-IT" sz="2400" dirty="0"/>
            </a:br>
            <a:r>
              <a:rPr lang="it-IT" sz="2400" dirty="0"/>
              <a:t>IV. C’erano elenchi o registri ufficiali riguardanti i giudei?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fontScale="92500"/>
          </a:bodyPr>
          <a:lstStyle/>
          <a:p>
            <a:pPr marL="0" indent="0" algn="just">
              <a:buNone/>
            </a:pPr>
            <a:r>
              <a:rPr lang="it-IT" sz="1800" b="1" dirty="0">
                <a:effectLst/>
                <a:latin typeface="Times New Roman" panose="02020603050405020304" pitchFamily="18" charset="0"/>
                <a:ea typeface="Calibri" panose="020F0502020204030204" pitchFamily="34" charset="0"/>
              </a:rPr>
              <a:t>In sintesi, l'indagine genealogica non sarebbe basata su documenti, ma sulla memoria orale.</a:t>
            </a:r>
          </a:p>
          <a:p>
            <a:pPr marL="0" indent="0" algn="just">
              <a:buNone/>
            </a:pPr>
            <a:r>
              <a:rPr lang="it-IT" sz="1800" b="1" dirty="0">
                <a:latin typeface="Times New Roman" panose="02020603050405020304" pitchFamily="18" charset="0"/>
                <a:ea typeface="Calibri" panose="020F0502020204030204" pitchFamily="34" charset="0"/>
                <a:cs typeface="Times New Roman" panose="02020603050405020304" pitchFamily="18" charset="0"/>
              </a:rPr>
              <a:t>A</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nche se gli ebrei dell'antichità avessero posseduto raccolte genealogiche scritte, non dovremmo esagerare sul loro significato o sulla loro utilità.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I discendenti legittimi dei cittadini romani furono iscritti in pubblici registri, come tutti coloro che avevano ricevuto borse di studio dalla cittadinanza romana, ma dubbi e incertezze su questi dati non erano insoliti.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 sapevi cosa fare e dire, doveva essere facile passare per cittadino romano, pubblici registri o no. Se una persona nell'antichità affermava di essere un cittadino romano, a quanto pare, ci si credeva senza che si indagasse.</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Nella storia di Atti dell'arresto e del processo di Paolo, Paolo deve solo dichiarare di essere cittadino romano e viene immediatamente creduto; non produce documentazione e non gli viene mai chiesto di provare il suo stato.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Devono esserci state molte persone che hanno detto di essere romani, ma non lo erano. E potrebbero esserci state molte persone che hanno detto di essere giudei ma non lo erano. </a:t>
            </a:r>
          </a:p>
          <a:p>
            <a:pPr marL="0" indent="0" algn="just">
              <a:buNone/>
            </a:pPr>
            <a:r>
              <a:rPr lang="it-IT" b="1" dirty="0">
                <a:effectLst/>
                <a:latin typeface="Times New Roman" panose="02020603050405020304" pitchFamily="18" charset="0"/>
                <a:ea typeface="Calibri" panose="020F0502020204030204" pitchFamily="34" charset="0"/>
                <a:cs typeface="Times New Roman" panose="02020603050405020304" pitchFamily="18" charset="0"/>
              </a:rPr>
              <a:t>La domanda rimane aperta: </a:t>
            </a:r>
            <a:endParaRPr lang="it-IT"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it-IT" sz="2800" b="1" dirty="0">
                <a:effectLst/>
                <a:latin typeface="Times New Roman" panose="02020603050405020304" pitchFamily="18" charset="0"/>
                <a:ea typeface="Calibri" panose="020F0502020204030204" pitchFamily="34" charset="0"/>
                <a:cs typeface="Times New Roman" panose="02020603050405020304" pitchFamily="18" charset="0"/>
              </a:rPr>
              <a:t>Come potevi riconoscere un giudeo nell’antichità?</a:t>
            </a: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8172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 Giudei per associazione</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2000" dirty="0">
                <a:effectLst/>
                <a:latin typeface="Times New Roman" panose="02020603050405020304" pitchFamily="18" charset="0"/>
                <a:ea typeface="Calibri" panose="020F0502020204030204" pitchFamily="34" charset="0"/>
              </a:rPr>
              <a:t>Si potrebbe, ragionevolmente, </a:t>
            </a:r>
            <a:r>
              <a:rPr lang="it-IT" sz="2000" b="1" dirty="0">
                <a:effectLst/>
                <a:latin typeface="Times New Roman" panose="02020603050405020304" pitchFamily="18" charset="0"/>
                <a:ea typeface="Calibri" panose="020F0502020204030204" pitchFamily="34" charset="0"/>
              </a:rPr>
              <a:t>concludere che le persone che vedi associarsi con dei giudei siano essi stessi giudei.</a:t>
            </a:r>
            <a:r>
              <a:rPr lang="it-IT" sz="2000" dirty="0">
                <a:effectLst/>
                <a:latin typeface="Times New Roman" panose="02020603050405020304" pitchFamily="18" charset="0"/>
                <a:ea typeface="Calibri" panose="020F0502020204030204" pitchFamily="34" charset="0"/>
              </a:rPr>
              <a:t> Questo è un argomento valido, soprattutto </a:t>
            </a:r>
            <a:r>
              <a:rPr lang="it-IT" sz="2000" b="1" dirty="0">
                <a:effectLst/>
                <a:latin typeface="Times New Roman" panose="02020603050405020304" pitchFamily="18" charset="0"/>
                <a:ea typeface="Calibri" panose="020F0502020204030204" pitchFamily="34" charset="0"/>
              </a:rPr>
              <a:t>se è vero che i giudei dell'antichità, di regola, si tenevano separati dai gentili.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rPr>
              <a:t>Molte fonti parlano della separazione dei giudei dai gentili, soprattutto a tavola, </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 non possiamo concludere che molti o la maggior parte dei giudei della diaspora cercassero la completa separazione dall’ambiente dei gentili.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Anzi, la maggior parte delle prove suggerisce che gli ebrei della diaspora, pur mantenendo la loro identità ebraica, si integravano nella società dei gentili</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rPr>
              <a:t>Anche Tacito ammette che i giudei attirassero uomini e donne alla conversione, un fatto che, chiaramente, </a:t>
            </a:r>
            <a:r>
              <a:rPr lang="it-IT" b="1" dirty="0">
                <a:solidFill>
                  <a:schemeClr val="bg1"/>
                </a:solidFill>
                <a:effectLst/>
                <a:latin typeface="Times New Roman" panose="02020603050405020304" pitchFamily="18" charset="0"/>
                <a:ea typeface="Calibri" panose="020F0502020204030204" pitchFamily="34" charset="0"/>
              </a:rPr>
              <a:t>implica che i giudei non si separassero totalmente dai loro vicini e che il confine tra giudei e gentili fosse attraversabile.</a:t>
            </a:r>
            <a:r>
              <a:rPr lang="it-IT" dirty="0">
                <a:solidFill>
                  <a:schemeClr val="bg1"/>
                </a:solidFill>
                <a:effectLst/>
                <a:latin typeface="Times New Roman" panose="02020603050405020304" pitchFamily="18" charset="0"/>
                <a:ea typeface="Calibri" panose="020F0502020204030204" pitchFamily="34" charset="0"/>
              </a:rPr>
              <a:t> </a:t>
            </a:r>
            <a:endParaRPr lang="it-IT" sz="20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314829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 Giudei per associazione</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Un passaggio rabbinico, ampiamente citato, mostra che gli ebrei della diaspora non seguivano una condotta di separazione dai gentili. La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Tosefta</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commenta:</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Simeon</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Eleazar</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dice, gli Israeliti nella diaspora adorano l'idolatria. Come? Un gentile fa un banchetto (di matrimonio) per suo figlio e va e invita tutti i Giudei che abitano nella sua città - anche se (i giudei) mangiano e bevono secondo il loro proprio e il loro servitore si alza e li serve, (nondimeno) sono adoratori dell'idolatria, come è scritto (“Non devi stipulare un patto con gli abitanti della terra, perché brameranno i loro dei e sacrificheranno ai loro dei e vi inviteranno e mangerete dei loro sacrifici”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Es</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34,15)»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Tosefta</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Avoda</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Zara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  </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Secondo R. </a:t>
            </a:r>
            <a:r>
              <a:rPr lang="it-IT" sz="1800" b="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Simeon</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1800" b="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Eieazar</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anche se gli ebrei della diaspora osservano le leggi della </a:t>
            </a:r>
            <a:r>
              <a:rPr lang="it-IT" sz="1800" b="1"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kashruth</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evitando cibi proibiti e cibi cucinati dai gentili, tuttavia il loro contesto di diaspora li porterà inevitabilmente a un intimo contatto sociale con gentili e, quindi, con i contesti sociali (come i banchetti nuziali) caratterizzati dall'idolatria</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R.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Simeon</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Eleazar</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di certo, dice il vero. </a:t>
            </a:r>
          </a:p>
          <a:p>
            <a:pPr marL="0" indent="0" algn="just">
              <a:buNone/>
            </a:pPr>
            <a:r>
              <a:rPr lang="it-IT" sz="2000" b="1" dirty="0">
                <a:latin typeface="Times New Roman" panose="02020603050405020304" pitchFamily="18" charset="0"/>
                <a:ea typeface="Calibri" panose="020F0502020204030204" pitchFamily="34" charset="0"/>
                <a:cs typeface="Times New Roman" panose="02020603050405020304" pitchFamily="18" charset="0"/>
              </a:rPr>
              <a:t>I giudei</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della diaspora, anche quando mantenevano la loro identità, si trovavano abitualmente in intimo contatto con i gentili.</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2000"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730399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 Giudei per associazione</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2000" b="1" dirty="0">
                <a:effectLst/>
                <a:latin typeface="Times New Roman" panose="02020603050405020304" pitchFamily="18" charset="0"/>
                <a:ea typeface="Calibri" panose="020F0502020204030204" pitchFamily="34" charset="0"/>
              </a:rPr>
              <a:t>Il contatto con i gentili avvenne anche nella vita istituzionale della Comunità ebraica: </a:t>
            </a:r>
          </a:p>
          <a:p>
            <a:pPr algn="just">
              <a:buFontTx/>
              <a:buChar char="-"/>
            </a:pPr>
            <a:r>
              <a:rPr lang="it-IT" sz="2000" dirty="0">
                <a:solidFill>
                  <a:schemeClr val="bg1"/>
                </a:solidFill>
                <a:effectLst/>
                <a:latin typeface="Times New Roman" panose="02020603050405020304" pitchFamily="18" charset="0"/>
                <a:ea typeface="Calibri" panose="020F0502020204030204" pitchFamily="34" charset="0"/>
              </a:rPr>
              <a:t>I gentili partecipavano alla festa annuale celebrata dalla comunità ebraica alessandrina, in </a:t>
            </a:r>
            <a:r>
              <a:rPr lang="it-IT" sz="2000" b="1" dirty="0">
                <a:solidFill>
                  <a:schemeClr val="bg1"/>
                </a:solidFill>
                <a:effectLst/>
                <a:latin typeface="Times New Roman" panose="02020603050405020304" pitchFamily="18" charset="0"/>
                <a:ea typeface="Calibri" panose="020F0502020204030204" pitchFamily="34" charset="0"/>
              </a:rPr>
              <a:t>commemorazione del completamento della Settanta. </a:t>
            </a:r>
          </a:p>
          <a:p>
            <a:pPr algn="just">
              <a:buFontTx/>
              <a:buChar char="-"/>
            </a:pPr>
            <a:r>
              <a:rPr lang="it-IT" sz="2000" b="1" dirty="0">
                <a:solidFill>
                  <a:schemeClr val="bg1"/>
                </a:solidFill>
                <a:effectLst/>
                <a:latin typeface="Times New Roman" panose="02020603050405020304" pitchFamily="18" charset="0"/>
                <a:ea typeface="Calibri" panose="020F0502020204030204" pitchFamily="34" charset="0"/>
              </a:rPr>
              <a:t>Le feste di pellegrinaggio al tempio di Gerusalemme </a:t>
            </a:r>
            <a:r>
              <a:rPr lang="it-IT" sz="2000" dirty="0">
                <a:solidFill>
                  <a:schemeClr val="bg1"/>
                </a:solidFill>
                <a:effectLst/>
                <a:latin typeface="Times New Roman" panose="02020603050405020304" pitchFamily="18" charset="0"/>
                <a:ea typeface="Calibri" panose="020F0502020204030204" pitchFamily="34" charset="0"/>
              </a:rPr>
              <a:t>ha attratto non solo un gran numero di ebrei dalla diaspora, ma anche un gran numero di gentili che venivano a vederne i lavori. </a:t>
            </a:r>
          </a:p>
          <a:p>
            <a:pPr algn="just">
              <a:buFontTx/>
              <a:buChar char="-"/>
            </a:pPr>
            <a:r>
              <a:rPr lang="it-IT" sz="2000" b="1" dirty="0">
                <a:solidFill>
                  <a:schemeClr val="bg1"/>
                </a:solidFill>
                <a:effectLst/>
                <a:latin typeface="Times New Roman" panose="02020603050405020304" pitchFamily="18" charset="0"/>
                <a:ea typeface="Calibri" panose="020F0502020204030204" pitchFamily="34" charset="0"/>
              </a:rPr>
              <a:t>Le sinagoghe della diaspora romana erano aperte </a:t>
            </a:r>
            <a:r>
              <a:rPr lang="it-IT" sz="2000" dirty="0">
                <a:solidFill>
                  <a:schemeClr val="bg1"/>
                </a:solidFill>
                <a:effectLst/>
                <a:latin typeface="Times New Roman" panose="02020603050405020304" pitchFamily="18" charset="0"/>
                <a:ea typeface="Calibri" panose="020F0502020204030204" pitchFamily="34" charset="0"/>
              </a:rPr>
              <a:t>ai gentili ed alcuni (molti?) gentili assistevano effettivamente alle funzioni. Questo era vero per l'Asia Minore nel I secolo (se possiamo fidarci del libro degli Atti) e per Antiochia e Siria nel quarto. </a:t>
            </a:r>
          </a:p>
          <a:p>
            <a:pPr algn="just">
              <a:buFontTx/>
              <a:buChar char="-"/>
            </a:pPr>
            <a:r>
              <a:rPr lang="it-IT" sz="2000" dirty="0">
                <a:solidFill>
                  <a:schemeClr val="bg1"/>
                </a:solidFill>
                <a:effectLst/>
                <a:latin typeface="Times New Roman" panose="02020603050405020304" pitchFamily="18" charset="0"/>
                <a:ea typeface="Calibri" panose="020F0502020204030204" pitchFamily="34" charset="0"/>
              </a:rPr>
              <a:t>La comunità ebraica di </a:t>
            </a:r>
            <a:r>
              <a:rPr lang="it-IT" sz="2000" dirty="0" err="1">
                <a:solidFill>
                  <a:schemeClr val="bg1"/>
                </a:solidFill>
                <a:effectLst/>
                <a:latin typeface="Times New Roman" panose="02020603050405020304" pitchFamily="18" charset="0"/>
                <a:ea typeface="Calibri" panose="020F0502020204030204" pitchFamily="34" charset="0"/>
              </a:rPr>
              <a:t>Aphrodisias</a:t>
            </a:r>
            <a:r>
              <a:rPr lang="it-IT" sz="2000" dirty="0">
                <a:solidFill>
                  <a:schemeClr val="bg1"/>
                </a:solidFill>
                <a:effectLst/>
                <a:latin typeface="Times New Roman" panose="02020603050405020304" pitchFamily="18" charset="0"/>
                <a:ea typeface="Calibri" panose="020F0502020204030204" pitchFamily="34" charset="0"/>
              </a:rPr>
              <a:t> (in Asia Minore occidentale) </a:t>
            </a:r>
            <a:r>
              <a:rPr lang="it-IT" sz="2000" b="1" dirty="0">
                <a:solidFill>
                  <a:schemeClr val="bg1"/>
                </a:solidFill>
                <a:effectLst/>
                <a:latin typeface="Times New Roman" panose="02020603050405020304" pitchFamily="18" charset="0"/>
                <a:ea typeface="Calibri" panose="020F0502020204030204" pitchFamily="34" charset="0"/>
              </a:rPr>
              <a:t>ha istituito un'organizzazione benefica</a:t>
            </a:r>
            <a:r>
              <a:rPr lang="it-IT" sz="2000" dirty="0">
                <a:solidFill>
                  <a:schemeClr val="bg1"/>
                </a:solidFill>
                <a:effectLst/>
                <a:latin typeface="Times New Roman" panose="02020603050405020304" pitchFamily="18" charset="0"/>
                <a:ea typeface="Calibri" panose="020F0502020204030204" pitchFamily="34" charset="0"/>
              </a:rPr>
              <a:t> che era amministrata (?) da un piccolo gruppo di giudei e proseliti e sostenuta (?) in parte da un gran numero di gentili chiamati "timorati di Dio" (</a:t>
            </a:r>
            <a:r>
              <a:rPr lang="it-IT" sz="2000" i="1" dirty="0" err="1">
                <a:solidFill>
                  <a:schemeClr val="bg1"/>
                </a:solidFill>
                <a:effectLst/>
                <a:latin typeface="Times New Roman" panose="02020603050405020304" pitchFamily="18" charset="0"/>
                <a:ea typeface="Calibri" panose="020F0502020204030204" pitchFamily="34" charset="0"/>
              </a:rPr>
              <a:t>theosebeis</a:t>
            </a:r>
            <a:r>
              <a:rPr lang="it-IT" sz="2000" dirty="0">
                <a:solidFill>
                  <a:schemeClr val="bg1"/>
                </a:solidFill>
                <a:effectLst/>
                <a:latin typeface="Times New Roman" panose="02020603050405020304" pitchFamily="18" charset="0"/>
                <a:ea typeface="Calibri" panose="020F0502020204030204" pitchFamily="34" charset="0"/>
              </a:rPr>
              <a:t>).</a:t>
            </a:r>
            <a:endParaRPr lang="it-IT"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096891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 I quartieri ebraici: in questi quartieri quanti erano giudei?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fontScale="92500" lnSpcReduction="20000"/>
          </a:bodyPr>
          <a:lstStyle/>
          <a:p>
            <a:pPr marL="0" indent="0" algn="just">
              <a:buNone/>
            </a:pPr>
            <a:r>
              <a:rPr lang="it-IT" sz="1800" b="1" dirty="0">
                <a:effectLst/>
                <a:latin typeface="Times New Roman" panose="02020603050405020304" pitchFamily="18" charset="0"/>
                <a:ea typeface="Calibri" panose="020F0502020204030204" pitchFamily="34" charset="0"/>
              </a:rPr>
              <a:t>C'è un ulteriore aspetto del separatismo ebraico che deve essere considerato. </a:t>
            </a:r>
          </a:p>
          <a:p>
            <a:pPr marL="0" indent="0" algn="just">
              <a:buNone/>
            </a:pPr>
            <a:r>
              <a:rPr lang="it-IT" sz="1800" b="1" dirty="0">
                <a:effectLst/>
                <a:latin typeface="Times New Roman" panose="02020603050405020304" pitchFamily="18" charset="0"/>
                <a:ea typeface="Calibri" panose="020F0502020204030204" pitchFamily="34" charset="0"/>
              </a:rPr>
              <a:t>Nell'antichità gli ebrei della diaspora tendevano a vivere in quartieri ebraici. Questi non erano "ghetti", ovviamente, ma “quartieri etnici”; i membri delle minoranze etniche tendevano (e tendono ancora!) a vivere vicini gli uni agli altri, perché dà tranquillità la presenza degli altri e fa sentire maggiormente protetti</a:t>
            </a:r>
            <a:r>
              <a:rPr lang="it-IT" sz="1800" dirty="0">
                <a:effectLst/>
                <a:latin typeface="Times New Roman" panose="02020603050405020304" pitchFamily="18" charset="0"/>
                <a:ea typeface="Calibri" panose="020F0502020204030204" pitchFamily="34" charset="0"/>
              </a:rPr>
              <a:t>. </a:t>
            </a:r>
          </a:p>
          <a:p>
            <a:pPr marL="0" indent="0" algn="just">
              <a:buNone/>
            </a:pPr>
            <a:r>
              <a:rPr lang="it-IT" sz="1900" b="1" dirty="0">
                <a:solidFill>
                  <a:schemeClr val="bg1"/>
                </a:solidFill>
                <a:effectLst/>
                <a:latin typeface="Times New Roman" panose="02020603050405020304" pitchFamily="18" charset="0"/>
                <a:ea typeface="Calibri" panose="020F0502020204030204" pitchFamily="34" charset="0"/>
              </a:rPr>
              <a:t>A Roma </a:t>
            </a:r>
            <a:r>
              <a:rPr lang="it-IT" sz="1900" dirty="0">
                <a:solidFill>
                  <a:schemeClr val="bg1"/>
                </a:solidFill>
                <a:effectLst/>
                <a:latin typeface="Times New Roman" panose="02020603050405020304" pitchFamily="18" charset="0"/>
                <a:ea typeface="Calibri" panose="020F0502020204030204" pitchFamily="34" charset="0"/>
              </a:rPr>
              <a:t>la regione trans-tiberiana, ora chiamata Trastevere, era un quartiere etnico con molti ebrei. </a:t>
            </a:r>
          </a:p>
          <a:p>
            <a:pPr marL="0" indent="0" algn="just">
              <a:buNone/>
            </a:pPr>
            <a:r>
              <a:rPr lang="it-IT" sz="1900" b="1" dirty="0">
                <a:solidFill>
                  <a:schemeClr val="bg1"/>
                </a:solidFill>
                <a:effectLst/>
                <a:latin typeface="Times New Roman" panose="02020603050405020304" pitchFamily="18" charset="0"/>
                <a:ea typeface="Calibri" panose="020F0502020204030204" pitchFamily="34" charset="0"/>
              </a:rPr>
              <a:t>Ad Alessandria</a:t>
            </a:r>
            <a:r>
              <a:rPr lang="it-IT" sz="1900" dirty="0">
                <a:solidFill>
                  <a:schemeClr val="bg1"/>
                </a:solidFill>
                <a:effectLst/>
                <a:latin typeface="Times New Roman" panose="02020603050405020304" pitchFamily="18" charset="0"/>
                <a:ea typeface="Calibri" panose="020F0502020204030204" pitchFamily="34" charset="0"/>
              </a:rPr>
              <a:t>, dice Giuseppe Flavio, i successori di Alessandro Magno riservarono per gli ebrei «il loro distretto, in modo che potessero vivere una vita di maggiore purezza mescolandosi meno con gli stranieri» (</a:t>
            </a:r>
            <a:r>
              <a:rPr lang="it-IT" sz="1900" i="1" dirty="0">
                <a:solidFill>
                  <a:schemeClr val="bg1"/>
                </a:solidFill>
                <a:effectLst/>
                <a:latin typeface="Times New Roman" panose="02020603050405020304" pitchFamily="18" charset="0"/>
                <a:ea typeface="Calibri" panose="020F0502020204030204" pitchFamily="34" charset="0"/>
              </a:rPr>
              <a:t>Guerra giudaica </a:t>
            </a:r>
            <a:r>
              <a:rPr lang="it-IT" sz="1900" dirty="0">
                <a:solidFill>
                  <a:schemeClr val="bg1"/>
                </a:solidFill>
                <a:effectLst/>
                <a:latin typeface="Times New Roman" panose="02020603050405020304" pitchFamily="18" charset="0"/>
                <a:ea typeface="Calibri" panose="020F0502020204030204" pitchFamily="34" charset="0"/>
              </a:rPr>
              <a:t>2,488).</a:t>
            </a:r>
          </a:p>
          <a:p>
            <a:pPr marL="0" indent="0" algn="just">
              <a:buNone/>
            </a:pPr>
            <a:r>
              <a:rPr lang="it-IT" sz="1900" dirty="0">
                <a:solidFill>
                  <a:schemeClr val="bg1"/>
                </a:solidFill>
                <a:effectLst/>
                <a:latin typeface="Times New Roman" panose="02020603050405020304" pitchFamily="18" charset="0"/>
                <a:ea typeface="Calibri" panose="020F0502020204030204" pitchFamily="34" charset="0"/>
              </a:rPr>
              <a:t>Filone riferisce che «la città [di Alessandria] ha cinque sezioni che prendono il nome dalle prime lettere dell'alfabeto; due di queste sono chiamati </a:t>
            </a:r>
            <a:r>
              <a:rPr lang="it-IT" sz="1900" b="1" dirty="0">
                <a:solidFill>
                  <a:schemeClr val="bg1"/>
                </a:solidFill>
                <a:effectLst/>
                <a:latin typeface="Times New Roman" panose="02020603050405020304" pitchFamily="18" charset="0"/>
                <a:ea typeface="Calibri" panose="020F0502020204030204" pitchFamily="34" charset="0"/>
              </a:rPr>
              <a:t>"Giudaica" (</a:t>
            </a:r>
            <a:r>
              <a:rPr lang="it-IT" sz="1900" b="1" i="1" dirty="0" err="1">
                <a:solidFill>
                  <a:schemeClr val="bg1"/>
                </a:solidFill>
                <a:effectLst/>
                <a:latin typeface="Times New Roman" panose="02020603050405020304" pitchFamily="18" charset="0"/>
                <a:ea typeface="Calibri" panose="020F0502020204030204" pitchFamily="34" charset="0"/>
              </a:rPr>
              <a:t>Joudaikai</a:t>
            </a:r>
            <a:r>
              <a:rPr lang="it-IT" sz="1900" b="1" i="1" dirty="0">
                <a:solidFill>
                  <a:schemeClr val="bg1"/>
                </a:solidFill>
                <a:effectLst/>
                <a:latin typeface="Times New Roman" panose="02020603050405020304" pitchFamily="18" charset="0"/>
                <a:ea typeface="Calibri" panose="020F0502020204030204" pitchFamily="34" charset="0"/>
              </a:rPr>
              <a:t> </a:t>
            </a:r>
            <a:r>
              <a:rPr lang="it-IT" sz="1900" b="1" i="1" dirty="0" err="1">
                <a:solidFill>
                  <a:schemeClr val="bg1"/>
                </a:solidFill>
                <a:effectLst/>
                <a:latin typeface="Times New Roman" panose="02020603050405020304" pitchFamily="18" charset="0"/>
                <a:ea typeface="Calibri" panose="020F0502020204030204" pitchFamily="34" charset="0"/>
              </a:rPr>
              <a:t>legontai</a:t>
            </a:r>
            <a:r>
              <a:rPr lang="it-IT" sz="1900" b="1" dirty="0">
                <a:solidFill>
                  <a:schemeClr val="bg1"/>
                </a:solidFill>
                <a:effectLst/>
                <a:latin typeface="Times New Roman" panose="02020603050405020304" pitchFamily="18" charset="0"/>
                <a:ea typeface="Calibri" panose="020F0502020204030204" pitchFamily="34" charset="0"/>
              </a:rPr>
              <a:t>) </a:t>
            </a:r>
            <a:r>
              <a:rPr lang="it-IT" sz="1900" dirty="0">
                <a:solidFill>
                  <a:schemeClr val="bg1"/>
                </a:solidFill>
                <a:effectLst/>
                <a:latin typeface="Times New Roman" panose="02020603050405020304" pitchFamily="18" charset="0"/>
                <a:ea typeface="Calibri" panose="020F0502020204030204" pitchFamily="34" charset="0"/>
              </a:rPr>
              <a:t>perché la maggior parte dei giudei abita lì (o: perché la maggior parte degli abitanti sono giudei), sebbene non siano pochi anche i giudei sparsi nelle altre sezioni» (</a:t>
            </a:r>
            <a:r>
              <a:rPr lang="it-IT" sz="1900" i="1" dirty="0">
                <a:solidFill>
                  <a:schemeClr val="bg1"/>
                </a:solidFill>
                <a:effectLst/>
                <a:latin typeface="Times New Roman" panose="02020603050405020304" pitchFamily="18" charset="0"/>
                <a:ea typeface="Calibri" panose="020F0502020204030204" pitchFamily="34" charset="0"/>
              </a:rPr>
              <a:t>Ambasciata a Gaio </a:t>
            </a:r>
            <a:r>
              <a:rPr lang="it-IT" sz="1900" dirty="0">
                <a:solidFill>
                  <a:schemeClr val="bg1"/>
                </a:solidFill>
                <a:effectLst/>
                <a:latin typeface="Times New Roman" panose="02020603050405020304" pitchFamily="18" charset="0"/>
                <a:ea typeface="Calibri" panose="020F0502020204030204" pitchFamily="34" charset="0"/>
              </a:rPr>
              <a:t>23,155).</a:t>
            </a:r>
          </a:p>
          <a:p>
            <a:pPr marL="0" indent="0" algn="just">
              <a:buNone/>
            </a:pPr>
            <a:r>
              <a:rPr lang="it-IT" sz="1900" b="1" dirty="0">
                <a:solidFill>
                  <a:schemeClr val="bg1"/>
                </a:solidFill>
                <a:effectLst/>
                <a:latin typeface="Times New Roman" panose="02020603050405020304" pitchFamily="18" charset="0"/>
                <a:ea typeface="Calibri" panose="020F0502020204030204" pitchFamily="34" charset="0"/>
              </a:rPr>
              <a:t>Anche gli insediamenti più piccoli avevano quartieri ebraici</a:t>
            </a:r>
            <a:r>
              <a:rPr lang="it-IT" sz="1900" dirty="0">
                <a:solidFill>
                  <a:schemeClr val="bg1"/>
                </a:solidFill>
                <a:effectLst/>
                <a:latin typeface="Times New Roman" panose="02020603050405020304" pitchFamily="18" charset="0"/>
                <a:ea typeface="Calibri" panose="020F0502020204030204" pitchFamily="34" charset="0"/>
              </a:rPr>
              <a:t>; </a:t>
            </a:r>
            <a:r>
              <a:rPr lang="it-IT" sz="1900" dirty="0" err="1">
                <a:solidFill>
                  <a:schemeClr val="bg1"/>
                </a:solidFill>
                <a:effectLst/>
                <a:latin typeface="Times New Roman" panose="02020603050405020304" pitchFamily="18" charset="0"/>
                <a:ea typeface="Calibri" panose="020F0502020204030204" pitchFamily="34" charset="0"/>
              </a:rPr>
              <a:t>Oxyrhynchos</a:t>
            </a:r>
            <a:r>
              <a:rPr lang="it-IT" sz="1900" dirty="0">
                <a:solidFill>
                  <a:schemeClr val="bg1"/>
                </a:solidFill>
                <a:effectLst/>
                <a:latin typeface="Times New Roman" panose="02020603050405020304" pitchFamily="18" charset="0"/>
                <a:ea typeface="Calibri" panose="020F0502020204030204" pitchFamily="34" charset="0"/>
              </a:rPr>
              <a:t> aveva una strada o un distretto </a:t>
            </a:r>
            <a:r>
              <a:rPr lang="it-IT" sz="1900" b="1" dirty="0">
                <a:solidFill>
                  <a:schemeClr val="bg1"/>
                </a:solidFill>
                <a:effectLst/>
                <a:latin typeface="Times New Roman" panose="02020603050405020304" pitchFamily="18" charset="0"/>
                <a:ea typeface="Calibri" panose="020F0502020204030204" pitchFamily="34" charset="0"/>
              </a:rPr>
              <a:t>chiamato "</a:t>
            </a:r>
            <a:r>
              <a:rPr lang="it-IT" sz="1900" b="1" dirty="0" err="1">
                <a:solidFill>
                  <a:schemeClr val="bg1"/>
                </a:solidFill>
                <a:effectLst/>
                <a:latin typeface="Times New Roman" panose="02020603050405020304" pitchFamily="18" charset="0"/>
                <a:ea typeface="Calibri" panose="020F0502020204030204" pitchFamily="34" charset="0"/>
              </a:rPr>
              <a:t>Jewish</a:t>
            </a:r>
            <a:r>
              <a:rPr lang="it-IT" sz="1900" b="1" dirty="0">
                <a:solidFill>
                  <a:schemeClr val="bg1"/>
                </a:solidFill>
                <a:effectLst/>
                <a:latin typeface="Times New Roman" panose="02020603050405020304" pitchFamily="18" charset="0"/>
                <a:ea typeface="Calibri" panose="020F0502020204030204" pitchFamily="34" charset="0"/>
              </a:rPr>
              <a:t>" (</a:t>
            </a:r>
            <a:r>
              <a:rPr lang="it-IT" sz="1900" b="1" i="1" dirty="0" err="1">
                <a:solidFill>
                  <a:schemeClr val="bg1"/>
                </a:solidFill>
                <a:effectLst/>
                <a:latin typeface="Times New Roman" panose="02020603050405020304" pitchFamily="18" charset="0"/>
                <a:ea typeface="Calibri" panose="020F0502020204030204" pitchFamily="34" charset="0"/>
              </a:rPr>
              <a:t>Ioudaike</a:t>
            </a:r>
            <a:r>
              <a:rPr lang="it-IT" sz="1900" b="1" dirty="0">
                <a:solidFill>
                  <a:schemeClr val="bg1"/>
                </a:solidFill>
                <a:effectLst/>
                <a:latin typeface="Times New Roman" panose="02020603050405020304" pitchFamily="18" charset="0"/>
                <a:ea typeface="Calibri" panose="020F0502020204030204" pitchFamily="34" charset="0"/>
              </a:rPr>
              <a:t>), </a:t>
            </a:r>
            <a:r>
              <a:rPr lang="it-IT" sz="1900" dirty="0">
                <a:solidFill>
                  <a:schemeClr val="bg1"/>
                </a:solidFill>
                <a:effectLst/>
                <a:latin typeface="Times New Roman" panose="02020603050405020304" pitchFamily="18" charset="0"/>
                <a:ea typeface="Calibri" panose="020F0502020204030204" pitchFamily="34" charset="0"/>
              </a:rPr>
              <a:t>così come </a:t>
            </a:r>
            <a:r>
              <a:rPr lang="it-IT" sz="1900" dirty="0" err="1">
                <a:solidFill>
                  <a:schemeClr val="bg1"/>
                </a:solidFill>
                <a:effectLst/>
                <a:latin typeface="Times New Roman" panose="02020603050405020304" pitchFamily="18" charset="0"/>
                <a:ea typeface="Calibri" panose="020F0502020204030204" pitchFamily="34" charset="0"/>
              </a:rPr>
              <a:t>Hermoupolis</a:t>
            </a:r>
            <a:r>
              <a:rPr lang="it-IT" sz="1900" dirty="0">
                <a:solidFill>
                  <a:schemeClr val="bg1"/>
                </a:solidFill>
                <a:effectLst/>
                <a:latin typeface="Times New Roman" panose="02020603050405020304" pitchFamily="18" charset="0"/>
                <a:ea typeface="Calibri" panose="020F0502020204030204" pitchFamily="34" charset="0"/>
              </a:rPr>
              <a:t>. </a:t>
            </a:r>
          </a:p>
          <a:p>
            <a:pPr marL="0" indent="0" algn="just">
              <a:buNone/>
            </a:pPr>
            <a:r>
              <a:rPr lang="it-IT" sz="1900" b="1" dirty="0">
                <a:effectLst/>
                <a:latin typeface="Times New Roman" panose="02020603050405020304" pitchFamily="18" charset="0"/>
                <a:ea typeface="Calibri" panose="020F0502020204030204" pitchFamily="34" charset="0"/>
                <a:cs typeface="Times New Roman" panose="02020603050405020304" pitchFamily="18" charset="0"/>
              </a:rPr>
              <a:t>Gli ebrei, naturalmente, non sono certo gli unici sotto questo aspetto. Nessun autore non giudeo, e nemmeno Tacito, commenta il fatto che i giudei tendessero a vivere insieme nei quartieri ebraici: il fenomeno non pare essere specifico del mondo giudaico.</a:t>
            </a:r>
            <a:endParaRPr lang="it-IT" sz="19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dirty="0">
              <a:solidFill>
                <a:schemeClr val="bg1"/>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345418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 I quartieri ebraici: in questi quartieri quanti erano giudei?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I quartieri che meritavano il nome </a:t>
            </a:r>
            <a:r>
              <a:rPr lang="it-IT" sz="2000" b="1" i="1" dirty="0" err="1">
                <a:effectLst/>
                <a:latin typeface="Times New Roman" panose="02020603050405020304" pitchFamily="18" charset="0"/>
                <a:ea typeface="Calibri" panose="020F0502020204030204" pitchFamily="34" charset="0"/>
                <a:cs typeface="Times New Roman" panose="02020603050405020304" pitchFamily="18" charset="0"/>
              </a:rPr>
              <a:t>Ioudaike</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potrebbero essere stati esclusivamente ebraici, ma non ci sono prove che gli ebrei avessero il potere legale o sociale per escludere i gentili dalle loro strade.</a:t>
            </a:r>
            <a:r>
              <a:rPr lang="it-IT"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dirty="0">
                <a:solidFill>
                  <a:schemeClr val="bg1"/>
                </a:solidFill>
                <a:effectLst/>
                <a:latin typeface="Times New Roman" panose="02020603050405020304" pitchFamily="18" charset="0"/>
                <a:ea typeface="Calibri" panose="020F0502020204030204" pitchFamily="34" charset="0"/>
              </a:rPr>
              <a:t>In effetti, due riferimenti papirologici al quartiere ebraico di </a:t>
            </a:r>
            <a:r>
              <a:rPr lang="it-IT" sz="2000" dirty="0" err="1">
                <a:solidFill>
                  <a:schemeClr val="bg1"/>
                </a:solidFill>
                <a:effectLst/>
                <a:latin typeface="Times New Roman" panose="02020603050405020304" pitchFamily="18" charset="0"/>
                <a:ea typeface="Calibri" panose="020F0502020204030204" pitchFamily="34" charset="0"/>
              </a:rPr>
              <a:t>Oxyrhynchos</a:t>
            </a:r>
            <a:r>
              <a:rPr lang="it-IT" sz="2000" dirty="0">
                <a:solidFill>
                  <a:schemeClr val="bg1"/>
                </a:solidFill>
                <a:effectLst/>
                <a:latin typeface="Times New Roman" panose="02020603050405020304" pitchFamily="18" charset="0"/>
                <a:ea typeface="Calibri" panose="020F0502020204030204" pitchFamily="34" charset="0"/>
              </a:rPr>
              <a:t> parlano di acquisti di terreni nel distretto da parte di non giudei! Almeno qui il nome </a:t>
            </a:r>
            <a:r>
              <a:rPr lang="it-IT" sz="2000" i="1" dirty="0" err="1">
                <a:solidFill>
                  <a:schemeClr val="bg1"/>
                </a:solidFill>
                <a:effectLst/>
                <a:latin typeface="Times New Roman" panose="02020603050405020304" pitchFamily="18" charset="0"/>
                <a:ea typeface="Calibri" panose="020F0502020204030204" pitchFamily="34" charset="0"/>
              </a:rPr>
              <a:t>Ioudaike</a:t>
            </a:r>
            <a:r>
              <a:rPr lang="it-IT" sz="2000" dirty="0">
                <a:solidFill>
                  <a:schemeClr val="bg1"/>
                </a:solidFill>
                <a:effectLst/>
                <a:latin typeface="Times New Roman" panose="02020603050405020304" pitchFamily="18" charset="0"/>
                <a:ea typeface="Calibri" panose="020F0502020204030204" pitchFamily="34" charset="0"/>
              </a:rPr>
              <a:t> sembra essere stato dato quando i giudei non vivevano più lì - era la strada o il quartiere in cui un tempo avevano vissuto gli ebrei. </a:t>
            </a:r>
          </a:p>
          <a:p>
            <a:pPr marL="0" indent="0" algn="just">
              <a:buNone/>
            </a:pPr>
            <a:r>
              <a:rPr lang="it-IT" sz="2000" b="1" dirty="0">
                <a:solidFill>
                  <a:schemeClr val="bg1"/>
                </a:solidFill>
                <a:effectLst/>
                <a:latin typeface="Times New Roman" panose="02020603050405020304" pitchFamily="18" charset="0"/>
                <a:ea typeface="Calibri" panose="020F0502020204030204" pitchFamily="34" charset="0"/>
              </a:rPr>
              <a:t>In qualunque caso, si conoscono solo pochi </a:t>
            </a:r>
            <a:r>
              <a:rPr lang="it-IT" sz="2000" b="1" i="1" dirty="0" err="1">
                <a:solidFill>
                  <a:schemeClr val="bg1"/>
                </a:solidFill>
                <a:effectLst/>
                <a:latin typeface="Times New Roman" panose="02020603050405020304" pitchFamily="18" charset="0"/>
                <a:ea typeface="Calibri" panose="020F0502020204030204" pitchFamily="34" charset="0"/>
              </a:rPr>
              <a:t>Ioudaikai</a:t>
            </a:r>
            <a:r>
              <a:rPr lang="it-IT" sz="2000" b="1" dirty="0">
                <a:solidFill>
                  <a:schemeClr val="bg1"/>
                </a:solidFill>
                <a:effectLst/>
                <a:latin typeface="Times New Roman" panose="02020603050405020304" pitchFamily="18" charset="0"/>
                <a:ea typeface="Calibri" panose="020F0502020204030204" pitchFamily="34" charset="0"/>
              </a:rPr>
              <a:t>; nella maggior parte delle città i quartieri ebraici non erano esclusivamente ebraici. La regione di Trastevere dell'antichità Roma ospitava molti gruppi etnici, non solo giudei.</a:t>
            </a:r>
          </a:p>
          <a:p>
            <a:pPr marL="0" indent="0" algn="just">
              <a:buNone/>
            </a:pPr>
            <a:r>
              <a:rPr lang="it-IT" sz="2000" b="1" dirty="0">
                <a:effectLst/>
                <a:latin typeface="Times New Roman" panose="02020603050405020304" pitchFamily="18" charset="0"/>
                <a:ea typeface="Calibri" panose="020F0502020204030204" pitchFamily="34" charset="0"/>
              </a:rPr>
              <a:t>È sorprendente che nessuna delle sinagoghe archeologicamente attestate della diaspora romana era situata in un luogo archeologicamente identificabile come “quartiere ebraico”.</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29957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 I quartieri ebraici: in questi quartieri quanti erano giudei?</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a:bodyPr>
          <a:lstStyle/>
          <a:p>
            <a:pPr marL="0" indent="0" algn="just">
              <a:buNone/>
            </a:pP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Il significato di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Ioudaike</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non è certo; può significare "quartiere ebraico", lo stesso significato che ha nella descrizione di Filone di Alessandria e dei documenti papirologici provenienti da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Oxyrhynchos</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Hermoupolis</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È possibile, tuttavia, che lo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Ioudaike</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in un testo come lo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Yerushalmi</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(il Talmud palestinese) non significhi "quartiere ebraico</a:t>
            </a:r>
            <a:r>
              <a:rPr lang="it-IT" sz="2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 "tribunale ebraico" o un’altra istituzione ebraica civile. </a:t>
            </a:r>
          </a:p>
          <a:p>
            <a:pPr marL="0" indent="0" algn="just">
              <a:buNone/>
            </a:pPr>
            <a:endParaRPr lang="it-IT"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it-IT" b="1" dirty="0">
                <a:latin typeface="Times New Roman" panose="02020603050405020304" pitchFamily="18" charset="0"/>
                <a:ea typeface="Calibri" panose="020F0502020204030204" pitchFamily="34" charset="0"/>
                <a:cs typeface="Times New Roman" panose="02020603050405020304" pitchFamily="18" charset="0"/>
              </a:rPr>
              <a:t>Da molti documenti ricaviamo che </a:t>
            </a:r>
            <a:r>
              <a:rPr lang="it-IT" b="1" dirty="0">
                <a:effectLst/>
                <a:latin typeface="Times New Roman" panose="02020603050405020304" pitchFamily="18" charset="0"/>
                <a:ea typeface="Calibri" panose="020F0502020204030204" pitchFamily="34" charset="0"/>
                <a:cs typeface="Times New Roman" panose="02020603050405020304" pitchFamily="18" charset="0"/>
              </a:rPr>
              <a:t> le persone che frequentavano i giudei non erano necessariamente giudei loro stessi. Anche le persone riunite in una sinagoga o presenti in un quartiere ebraico non erano necessariamente giudei. La mescolanza sociale della diaspora romana tra </a:t>
            </a:r>
            <a:r>
              <a:rPr lang="it-IT" b="1" dirty="0">
                <a:latin typeface="Times New Roman" panose="02020603050405020304" pitchFamily="18" charset="0"/>
                <a:ea typeface="Calibri" panose="020F0502020204030204" pitchFamily="34" charset="0"/>
                <a:cs typeface="Times New Roman" panose="02020603050405020304" pitchFamily="18" charset="0"/>
              </a:rPr>
              <a:t>giud</a:t>
            </a:r>
            <a:r>
              <a:rPr lang="it-IT" b="1" dirty="0">
                <a:effectLst/>
                <a:latin typeface="Times New Roman" panose="02020603050405020304" pitchFamily="18" charset="0"/>
                <a:ea typeface="Calibri" panose="020F0502020204030204" pitchFamily="34" charset="0"/>
                <a:cs typeface="Times New Roman" panose="02020603050405020304" pitchFamily="18" charset="0"/>
              </a:rPr>
              <a:t>ei e gentili era tale che, senza chiedere o controllare, non si poteva essere sicuri di chi fosse un </a:t>
            </a:r>
            <a:r>
              <a:rPr lang="it-IT" b="1" dirty="0">
                <a:latin typeface="Times New Roman" panose="02020603050405020304" pitchFamily="18" charset="0"/>
                <a:ea typeface="Calibri" panose="020F0502020204030204" pitchFamily="34" charset="0"/>
                <a:cs typeface="Times New Roman" panose="02020603050405020304" pitchFamily="18" charset="0"/>
              </a:rPr>
              <a:t>giud</a:t>
            </a:r>
            <a:r>
              <a:rPr lang="it-IT" b="1" dirty="0">
                <a:effectLst/>
                <a:latin typeface="Times New Roman" panose="02020603050405020304" pitchFamily="18" charset="0"/>
                <a:ea typeface="Calibri" panose="020F0502020204030204" pitchFamily="34" charset="0"/>
                <a:cs typeface="Times New Roman" panose="02020603050405020304" pitchFamily="18" charset="0"/>
              </a:rPr>
              <a:t>eo e di chi non lo fosse.</a:t>
            </a:r>
            <a:endParaRPr lang="it-IT"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39692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III. Giudei per osservanza</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lnSpcReduction="10000"/>
          </a:bodyPr>
          <a:lstStyle/>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Si potrebbe, ragionevolmente, concludere che le persone che vedevi osservare le leggi ebraiche fossero giudei. I romani capirono che l'osservanza delle leggi ebraiche erano un aspetto essenziale dell'ebraicità.</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Così nel 49/8 a.C. il proconsole L.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Lentulus</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ha concesso privilegi speciali ai cittadini romani in Efeso che erano ebrei e ha definito la categoria "giudei" per significare «quelli che hanno e osservano cose sacre ebraiche» o «chiunque sembri che abbia e osservi cose sacre ebraiche» . Non sappiamo esattamente cosa significhino queste frasi, ma è chiaro che se qualcuno voleva essere trattato come un giudeo dallo Stato, doveva comportarsi come un giudeo, cioè osservare le leggi ebraiche (Giuseppe Flavio,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Antichità Giudaiche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14,228.234).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Secondo Dio Cassio, storico dell'inizio del III sec d.C. «da quel momento in poi [cioè dopo il 70 d.C.] fu ordinato che i giudei che hanno continuato a osservare le proprie usanze antiche, dovessero pagare un tributo annuale di due denari a Giove Capitolino»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Dio Cassius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66,7.2). </a:t>
            </a:r>
          </a:p>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Solo i giudei che osservano le loro usanze antiche erano, almeno all'inizio, soggetti alla tassa; fu il malvagio Domiziano che cercò di estendere la tassa anche a chi non osservava le leggi</a:t>
            </a:r>
            <a:r>
              <a:rPr lang="it-IT" sz="1800" b="1" dirty="0">
                <a:latin typeface="Times New Roman" panose="02020603050405020304" pitchFamily="18" charset="0"/>
                <a:ea typeface="Calibri" panose="020F0502020204030204" pitchFamily="34" charset="0"/>
                <a:cs typeface="Times New Roman" panose="02020603050405020304" pitchFamily="18" charset="0"/>
              </a:rPr>
              <a:t>.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Così l'ebraicità dei giudei si è espressa principalmente, almeno agli occhi degli stranieri, attraverso l'osservanza delle pratiche ebraiche. Questo fatto è confermato dalla parola </a:t>
            </a:r>
            <a:r>
              <a:rPr lang="it-IT" sz="1800" b="1" i="1" dirty="0" err="1">
                <a:effectLst/>
                <a:latin typeface="Times New Roman" panose="02020603050405020304" pitchFamily="18" charset="0"/>
                <a:ea typeface="Calibri" panose="020F0502020204030204" pitchFamily="34" charset="0"/>
                <a:cs typeface="Times New Roman" panose="02020603050405020304" pitchFamily="18" charset="0"/>
              </a:rPr>
              <a:t>ioudaizein</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 "giudaizzare"</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44852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III. Giudei per osservanza</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fontScale="92500" lnSpcReduction="20000"/>
          </a:bodyPr>
          <a:lstStyle/>
          <a:p>
            <a:pPr marL="0" indent="0" algn="just">
              <a:buNone/>
            </a:pPr>
            <a:r>
              <a:rPr lang="it-IT" sz="1800" b="1" dirty="0">
                <a:effectLst/>
                <a:latin typeface="Times New Roman" panose="02020603050405020304" pitchFamily="18" charset="0"/>
                <a:ea typeface="Calibri" panose="020F0502020204030204" pitchFamily="34" charset="0"/>
              </a:rPr>
              <a:t>"Giudaizzare" nell’antichità non significava ballare in un modo particolare, o vestirsi in un modo particolare, o parlare velocemente, o gesticolare con le mani mentre si parla; né significava prestare denaro a interesse, un significato che avrà nel Medioevo; piuttosto, significava astenersi dal maiale, astenersi dal lavoro di sabato o andare alla sinagoga. Ciò che rendeva i giudei distinguibili, e di conseguenza ciò che distingueva i "giudaizzanti", era l'osservanza delle leggi antiche degli ebrei</a:t>
            </a:r>
            <a:r>
              <a:rPr lang="it-IT" sz="1800" dirty="0">
                <a:effectLst/>
                <a:latin typeface="Times New Roman" panose="02020603050405020304" pitchFamily="18" charset="0"/>
                <a:ea typeface="Calibri" panose="020F0502020204030204" pitchFamily="34" charset="0"/>
              </a:rPr>
              <a:t>. </a:t>
            </a:r>
            <a:r>
              <a:rPr lang="it-IT" sz="1800" b="1" dirty="0">
                <a:effectLst/>
                <a:latin typeface="Times New Roman" panose="02020603050405020304" pitchFamily="18" charset="0"/>
                <a:ea typeface="Calibri" panose="020F0502020204030204" pitchFamily="34" charset="0"/>
              </a:rPr>
              <a:t>Quindi, se avessi visto qualcuno che osservava i rituali ebraici, avresti potuto ragionevolmente concludere che quella persona fosse giudea.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Il </a:t>
            </a:r>
            <a:r>
              <a:rPr lang="it-IT" sz="1800" i="1" dirty="0" err="1">
                <a:solidFill>
                  <a:schemeClr val="bg1"/>
                </a:solidFill>
                <a:effectLst/>
                <a:latin typeface="Times New Roman" panose="02020603050405020304" pitchFamily="18" charset="0"/>
                <a:ea typeface="Calibri" panose="020F0502020204030204" pitchFamily="34" charset="0"/>
              </a:rPr>
              <a:t>Tanhuma</a:t>
            </a:r>
            <a:r>
              <a:rPr lang="it-IT" sz="1800" dirty="0">
                <a:solidFill>
                  <a:schemeClr val="bg1"/>
                </a:solidFill>
                <a:effectLst/>
                <a:latin typeface="Times New Roman" panose="02020603050405020304" pitchFamily="18" charset="0"/>
                <a:ea typeface="Calibri" panose="020F0502020204030204" pitchFamily="34" charset="0"/>
              </a:rPr>
              <a:t>, un midrash medievale di data incerta, racconta la seguente storia: gli astrologi hanno predetto che due persone che sono state viste lasciare la città di Tiberiade non sarebbero tornate a casa, perché sarebbero state morse da un serpente e sarebbero morte. Quando sono tornati a casa sani e salvi, gli astrologi hanno chiesto loro «cosa avete fatto oggi?» </a:t>
            </a:r>
            <a:r>
              <a:rPr lang="it-IT" sz="1800" dirty="0">
                <a:solidFill>
                  <a:schemeClr val="bg1"/>
                </a:solidFill>
                <a:latin typeface="Times New Roman" panose="02020603050405020304" pitchFamily="18" charset="0"/>
                <a:ea typeface="Calibri" panose="020F0502020204030204" pitchFamily="34" charset="0"/>
              </a:rPr>
              <a:t>e h</a:t>
            </a:r>
            <a:r>
              <a:rPr lang="it-IT" sz="1800" dirty="0">
                <a:solidFill>
                  <a:schemeClr val="bg1"/>
                </a:solidFill>
                <a:effectLst/>
                <a:latin typeface="Times New Roman" panose="02020603050405020304" pitchFamily="18" charset="0"/>
                <a:ea typeface="Calibri" panose="020F0502020204030204" pitchFamily="34" charset="0"/>
              </a:rPr>
              <a:t>anno risposto, «oggi non abbiamo fatto nulla, tranne quello che siamo abituati a fare: abbiamo recitato lo </a:t>
            </a:r>
            <a:r>
              <a:rPr lang="it-IT" sz="1800" i="1" dirty="0" err="1">
                <a:solidFill>
                  <a:schemeClr val="bg1"/>
                </a:solidFill>
                <a:effectLst/>
                <a:latin typeface="Times New Roman" panose="02020603050405020304" pitchFamily="18" charset="0"/>
                <a:ea typeface="Calibri" panose="020F0502020204030204" pitchFamily="34" charset="0"/>
              </a:rPr>
              <a:t>shemà</a:t>
            </a:r>
            <a:r>
              <a:rPr lang="it-IT" sz="1800" dirty="0">
                <a:solidFill>
                  <a:schemeClr val="bg1"/>
                </a:solidFill>
                <a:effectLst/>
                <a:latin typeface="Times New Roman" panose="02020603050405020304" pitchFamily="18" charset="0"/>
                <a:ea typeface="Calibri" panose="020F0502020204030204" pitchFamily="34" charset="0"/>
              </a:rPr>
              <a:t> e abbiamo pregato (con le diciotto Benedizioni)». Gli astrologi risposero loro: «Siete giudei? Le parole degli astrologi non hanno effetto su di voi, perché siete ebrei»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Tanhuma</a:t>
            </a:r>
            <a:r>
              <a:rPr lang="it-IT" sz="1800"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Shoftim</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10)</a:t>
            </a:r>
            <a:r>
              <a:rPr lang="it-IT" sz="1800" dirty="0">
                <a:solidFill>
                  <a:schemeClr val="bg1"/>
                </a:solidFill>
                <a:effectLst/>
                <a:latin typeface="Times New Roman" panose="02020603050405020304" pitchFamily="18" charset="0"/>
                <a:ea typeface="Calibri" panose="020F0502020204030204" pitchFamily="34" charset="0"/>
              </a:rPr>
              <a:t>. </a:t>
            </a:r>
          </a:p>
          <a:p>
            <a:pPr marL="0" indent="0" algn="just">
              <a:buNone/>
            </a:pPr>
            <a:r>
              <a:rPr lang="it-IT" sz="2200" b="1" dirty="0">
                <a:effectLst/>
                <a:latin typeface="Times New Roman" panose="02020603050405020304" pitchFamily="18" charset="0"/>
                <a:ea typeface="Calibri" panose="020F0502020204030204" pitchFamily="34" charset="0"/>
              </a:rPr>
              <a:t>In questa storia gli astrologi non avevano idea che quelle persone fossero giudei; non li hanno riconosciuti dal loro abbigliamento, dalla loro andatura, dal loro linguaggio o anche dal fatto di essere stati visti lasciare la città di Tiberiade, una città che era (quasi) esclusivamente ebraica. Gli astrologi si resero conto che gli uomini fossero giudei solo quando hanno sentito che hanno recitato lo </a:t>
            </a:r>
            <a:r>
              <a:rPr lang="it-IT" sz="2200" b="1" i="1" dirty="0" err="1">
                <a:effectLst/>
                <a:latin typeface="Times New Roman" panose="02020603050405020304" pitchFamily="18" charset="0"/>
                <a:ea typeface="Calibri" panose="020F0502020204030204" pitchFamily="34" charset="0"/>
              </a:rPr>
              <a:t>shemà</a:t>
            </a:r>
            <a:r>
              <a:rPr lang="it-IT" sz="2200" b="1" dirty="0">
                <a:effectLst/>
                <a:latin typeface="Times New Roman" panose="02020603050405020304" pitchFamily="18" charset="0"/>
                <a:ea typeface="Calibri" panose="020F0502020204030204" pitchFamily="34" charset="0"/>
              </a:rPr>
              <a:t>.</a:t>
            </a:r>
            <a:r>
              <a:rPr lang="it-IT" sz="2200" dirty="0">
                <a:effectLst/>
                <a:latin typeface="Times New Roman" panose="02020603050405020304" pitchFamily="18" charset="0"/>
                <a:ea typeface="Calibri" panose="020F0502020204030204" pitchFamily="34" charset="0"/>
              </a:rPr>
              <a:t> </a:t>
            </a:r>
            <a:r>
              <a:rPr lang="it-IT" sz="2200" b="1" dirty="0">
                <a:effectLst/>
                <a:latin typeface="Times New Roman" panose="02020603050405020304" pitchFamily="18" charset="0"/>
                <a:ea typeface="Calibri" panose="020F0502020204030204" pitchFamily="34" charset="0"/>
              </a:rPr>
              <a:t>La recitazione dello </a:t>
            </a:r>
            <a:r>
              <a:rPr lang="it-IT" sz="2200" b="1" i="1" dirty="0" err="1">
                <a:effectLst/>
                <a:latin typeface="Times New Roman" panose="02020603050405020304" pitchFamily="18" charset="0"/>
                <a:ea typeface="Calibri" panose="020F0502020204030204" pitchFamily="34" charset="0"/>
              </a:rPr>
              <a:t>shemà</a:t>
            </a:r>
            <a:r>
              <a:rPr lang="it-IT" sz="2200" b="1" dirty="0">
                <a:effectLst/>
                <a:latin typeface="Times New Roman" panose="02020603050405020304" pitchFamily="18" charset="0"/>
                <a:ea typeface="Calibri" panose="020F0502020204030204" pitchFamily="34" charset="0"/>
              </a:rPr>
              <a:t> è una presunta prova di ebraicità.</a:t>
            </a:r>
            <a:endParaRPr lang="it-IT" sz="22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7144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III. Giudei per osservanza</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336872"/>
            <a:ext cx="9613861" cy="4259237"/>
          </a:xfrm>
        </p:spPr>
        <p:txBody>
          <a:bodyPr>
            <a:normAutofit fontScale="92500" lnSpcReduction="10000"/>
          </a:bodyPr>
          <a:lstStyle/>
          <a:p>
            <a:pPr marL="0" indent="0" algn="just">
              <a:buNone/>
            </a:pPr>
            <a:r>
              <a:rPr lang="it-IT" b="1" dirty="0">
                <a:effectLst/>
                <a:latin typeface="Times New Roman" panose="02020603050405020304" pitchFamily="18" charset="0"/>
                <a:ea typeface="Calibri" panose="020F0502020204030204" pitchFamily="34" charset="0"/>
              </a:rPr>
              <a:t>Ma la pratica delle leggi ebraiche è, inevitabilmente, una prova dell'ebraicità?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Dio Cassio scrive che «(i cittadini del paese) sono stati nominati giudei (</a:t>
            </a:r>
            <a:r>
              <a:rPr lang="it-IT" sz="1800" i="1" dirty="0" err="1">
                <a:solidFill>
                  <a:schemeClr val="bg1"/>
                </a:solidFill>
                <a:effectLst/>
                <a:latin typeface="Times New Roman" panose="02020603050405020304" pitchFamily="18" charset="0"/>
                <a:ea typeface="Calibri" panose="020F0502020204030204" pitchFamily="34" charset="0"/>
              </a:rPr>
              <a:t>Joudaioi</a:t>
            </a:r>
            <a:r>
              <a:rPr lang="it-IT" sz="1800" dirty="0">
                <a:solidFill>
                  <a:schemeClr val="bg1"/>
                </a:solidFill>
                <a:effectLst/>
                <a:latin typeface="Times New Roman" panose="02020603050405020304" pitchFamily="18" charset="0"/>
                <a:ea typeface="Calibri" panose="020F0502020204030204" pitchFamily="34" charset="0"/>
              </a:rPr>
              <a:t>). Non so come sia stato dato loro questo titolo, ma così si applica anche a tutti gli altri, anche se di un’altra razza, nella misura in cui siano devoti alle loro usanze» (</a:t>
            </a:r>
            <a:r>
              <a:rPr lang="it-IT" sz="1800" i="1" dirty="0">
                <a:solidFill>
                  <a:schemeClr val="bg1"/>
                </a:solidFill>
                <a:effectLst/>
                <a:latin typeface="Times New Roman" panose="02020603050405020304" pitchFamily="18" charset="0"/>
                <a:ea typeface="Calibri" panose="020F0502020204030204" pitchFamily="34" charset="0"/>
              </a:rPr>
              <a:t>Dio Cassius </a:t>
            </a:r>
            <a:r>
              <a:rPr lang="it-IT" sz="1800" dirty="0">
                <a:solidFill>
                  <a:schemeClr val="bg1"/>
                </a:solidFill>
                <a:effectLst/>
                <a:latin typeface="Times New Roman" panose="02020603050405020304" pitchFamily="18" charset="0"/>
                <a:ea typeface="Calibri" panose="020F0502020204030204" pitchFamily="34" charset="0"/>
              </a:rPr>
              <a:t>37,17.1). Dio Cassio non necessariamente parla dei "convertiti" - non menziona nemmeno la circoncisione. Per Dio Cassio chiunque fosse devoto agli usi ebraici è chiamato giudeo.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Chiunque abbia letto Platone conosce la differenza fondamentale tra "essere" e "essere chiamato", tra "nome" e "natura". </a:t>
            </a:r>
          </a:p>
          <a:p>
            <a:pPr marL="0" indent="0" algn="just">
              <a:buNone/>
            </a:pPr>
            <a:r>
              <a:rPr lang="it-IT" sz="1900" b="1" dirty="0">
                <a:solidFill>
                  <a:schemeClr val="bg1"/>
                </a:solidFill>
                <a:effectLst/>
                <a:latin typeface="Times New Roman" panose="02020603050405020304" pitchFamily="18" charset="0"/>
                <a:ea typeface="Calibri" panose="020F0502020204030204" pitchFamily="34" charset="0"/>
              </a:rPr>
              <a:t>Secondo Dio Cassio, se sei devoto agli usi ebraici, sei chiamato giudeo, ma sei un “</a:t>
            </a:r>
            <a:r>
              <a:rPr lang="it-IT" sz="1900" b="1" dirty="0">
                <a:solidFill>
                  <a:schemeClr val="bg1"/>
                </a:solidFill>
                <a:latin typeface="Times New Roman" panose="02020603050405020304" pitchFamily="18" charset="0"/>
                <a:ea typeface="Calibri" panose="020F0502020204030204" pitchFamily="34" charset="0"/>
              </a:rPr>
              <a:t>giude</a:t>
            </a:r>
            <a:r>
              <a:rPr lang="it-IT" sz="1900" b="1" dirty="0">
                <a:solidFill>
                  <a:schemeClr val="bg1"/>
                </a:solidFill>
                <a:effectLst/>
                <a:latin typeface="Times New Roman" panose="02020603050405020304" pitchFamily="18" charset="0"/>
                <a:ea typeface="Calibri" panose="020F0502020204030204" pitchFamily="34" charset="0"/>
              </a:rPr>
              <a:t>o”? </a:t>
            </a:r>
          </a:p>
          <a:p>
            <a:pPr marL="0" indent="0" algn="just">
              <a:buNone/>
            </a:pPr>
            <a:r>
              <a:rPr lang="it-IT" sz="2000" b="1" dirty="0">
                <a:effectLst/>
                <a:latin typeface="Times New Roman" panose="02020603050405020304" pitchFamily="18" charset="0"/>
                <a:ea typeface="Calibri" panose="020F0502020204030204" pitchFamily="34" charset="0"/>
              </a:rPr>
              <a:t>Alcuni testi antichi fanno chiaramente la distinzione tra "essere" un “giudeo” ed essere "chiamato" giudeo. Tolomeo, conosciuto come il biografo di Erode il Grande, scrive che gli ebrei e gli idumei sono diversi, in quanto gli ebrei «sono così originariamente e naturalmente» (</a:t>
            </a:r>
            <a:r>
              <a:rPr lang="it-IT" sz="2000" b="1" i="1" dirty="0" err="1">
                <a:effectLst/>
                <a:latin typeface="Times New Roman" panose="02020603050405020304" pitchFamily="18" charset="0"/>
                <a:ea typeface="Calibri" panose="020F0502020204030204" pitchFamily="34" charset="0"/>
              </a:rPr>
              <a:t>hoi</a:t>
            </a:r>
            <a:r>
              <a:rPr lang="it-IT" sz="2000" b="1" i="1" dirty="0">
                <a:effectLst/>
                <a:latin typeface="Times New Roman" panose="02020603050405020304" pitchFamily="18" charset="0"/>
                <a:ea typeface="Calibri" panose="020F0502020204030204" pitchFamily="34" charset="0"/>
              </a:rPr>
              <a:t> ex </a:t>
            </a:r>
            <a:r>
              <a:rPr lang="it-IT" sz="2000" b="1" i="1" dirty="0" err="1">
                <a:effectLst/>
                <a:latin typeface="Times New Roman" panose="02020603050405020304" pitchFamily="18" charset="0"/>
                <a:ea typeface="Calibri" panose="020F0502020204030204" pitchFamily="34" charset="0"/>
              </a:rPr>
              <a:t>arches</a:t>
            </a:r>
            <a:r>
              <a:rPr lang="it-IT" sz="2000" b="1" i="1" dirty="0">
                <a:effectLst/>
                <a:latin typeface="Times New Roman" panose="02020603050405020304" pitchFamily="18" charset="0"/>
                <a:ea typeface="Calibri" panose="020F0502020204030204" pitchFamily="34" charset="0"/>
              </a:rPr>
              <a:t> </a:t>
            </a:r>
            <a:r>
              <a:rPr lang="it-IT" sz="2000" b="1" i="1" dirty="0" err="1">
                <a:effectLst/>
                <a:latin typeface="Times New Roman" panose="02020603050405020304" pitchFamily="18" charset="0"/>
                <a:ea typeface="Calibri" panose="020F0502020204030204" pitchFamily="34" charset="0"/>
              </a:rPr>
              <a:t>phusikoi</a:t>
            </a:r>
            <a:r>
              <a:rPr lang="it-IT" sz="2000" b="1" dirty="0">
                <a:effectLst/>
                <a:latin typeface="Times New Roman" panose="02020603050405020304" pitchFamily="18" charset="0"/>
                <a:ea typeface="Calibri" panose="020F0502020204030204" pitchFamily="34" charset="0"/>
              </a:rPr>
              <a:t>), mentre gli idumei furono chiamati ebrei solo quando furono conquistati dagli ebrei e costretti a seguire le leggi ebraiche </a:t>
            </a:r>
            <a:r>
              <a:rPr lang="it-IT" sz="2000" b="1" dirty="0">
                <a:latin typeface="Times New Roman" panose="02020603050405020304" pitchFamily="18" charset="0"/>
                <a:ea typeface="Calibri" panose="020F0502020204030204" pitchFamily="34" charset="0"/>
              </a:rPr>
              <a:t>(</a:t>
            </a:r>
            <a:r>
              <a:rPr lang="it-IT" sz="2000" dirty="0" err="1">
                <a:effectLst/>
                <a:latin typeface="Times New Roman" panose="02020603050405020304" pitchFamily="18" charset="0"/>
                <a:ea typeface="Calibri" panose="020F0502020204030204" pitchFamily="34" charset="0"/>
              </a:rPr>
              <a:t>Ammortius</a:t>
            </a:r>
            <a:r>
              <a:rPr lang="it-IT" sz="2000" dirty="0">
                <a:effectLst/>
                <a:latin typeface="Times New Roman" panose="02020603050405020304" pitchFamily="18" charset="0"/>
                <a:ea typeface="Calibri" panose="020F0502020204030204" pitchFamily="34" charset="0"/>
              </a:rPr>
              <a:t>, </a:t>
            </a:r>
            <a:r>
              <a:rPr lang="it-IT" sz="2000" i="1" dirty="0">
                <a:effectLst/>
                <a:latin typeface="Times New Roman" panose="02020603050405020304" pitchFamily="18" charset="0"/>
                <a:ea typeface="Calibri" panose="020F0502020204030204" pitchFamily="34" charset="0"/>
              </a:rPr>
              <a:t>De </a:t>
            </a:r>
            <a:r>
              <a:rPr lang="it-IT" sz="2000" i="1" dirty="0" err="1">
                <a:effectLst/>
                <a:latin typeface="Times New Roman" panose="02020603050405020304" pitchFamily="18" charset="0"/>
                <a:ea typeface="Calibri" panose="020F0502020204030204" pitchFamily="34" charset="0"/>
              </a:rPr>
              <a:t>adfinium</a:t>
            </a:r>
            <a:r>
              <a:rPr lang="it-IT" sz="2000" i="1" dirty="0">
                <a:effectLst/>
                <a:latin typeface="Times New Roman" panose="02020603050405020304" pitchFamily="18" charset="0"/>
                <a:ea typeface="Calibri" panose="020F0502020204030204" pitchFamily="34" charset="0"/>
              </a:rPr>
              <a:t> </a:t>
            </a:r>
            <a:r>
              <a:rPr lang="it-IT" sz="2000" i="1" dirty="0" err="1">
                <a:effectLst/>
                <a:latin typeface="Times New Roman" panose="02020603050405020304" pitchFamily="18" charset="0"/>
                <a:ea typeface="Calibri" panose="020F0502020204030204" pitchFamily="34" charset="0"/>
              </a:rPr>
              <a:t>vocabulorum</a:t>
            </a:r>
            <a:r>
              <a:rPr lang="it-IT" sz="2000" i="1" dirty="0">
                <a:effectLst/>
                <a:latin typeface="Times New Roman" panose="02020603050405020304" pitchFamily="18" charset="0"/>
                <a:ea typeface="Calibri" panose="020F0502020204030204" pitchFamily="34" charset="0"/>
              </a:rPr>
              <a:t> </a:t>
            </a:r>
            <a:r>
              <a:rPr lang="it-IT" sz="2000" i="1" dirty="0" err="1">
                <a:effectLst/>
                <a:latin typeface="Times New Roman" panose="02020603050405020304" pitchFamily="18" charset="0"/>
                <a:ea typeface="Calibri" panose="020F0502020204030204" pitchFamily="34" charset="0"/>
              </a:rPr>
              <a:t>differentia</a:t>
            </a:r>
            <a:r>
              <a:rPr lang="it-IT" sz="2000" dirty="0">
                <a:effectLst/>
                <a:latin typeface="Times New Roman" panose="02020603050405020304" pitchFamily="18" charset="0"/>
                <a:ea typeface="Calibri" panose="020F0502020204030204" pitchFamily="34" charset="0"/>
              </a:rPr>
              <a:t> 243). </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33339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III. Giudei per osservanza</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148396"/>
            <a:ext cx="9613861" cy="4607511"/>
          </a:xfrm>
        </p:spPr>
        <p:txBody>
          <a:bodyPr>
            <a:normAutofit fontScale="92500" lnSpcReduction="20000"/>
          </a:bodyPr>
          <a:lstStyle/>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L’Apocalisse, nei passaggi trattati all'inizio di questo studio, parla di persone che chiamano essi stessi giudei, ma in realtà non lo sono. Un contemporaneo di Giovanni di Patmos, il filosofo Epitteto, scrive:  </a:t>
            </a:r>
            <a:endParaRPr lang="it-IT"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«Perché, allora, ti definisci uno stoico [se sei uno studente di Epicuro], perché inganni la moltitudine, perché reciti la parte di un </a:t>
            </a: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giude</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 quando sei greco? Non vedi in che senso gli uomini sono chiamati separatamente giudei, siriani o egiziani? Ad esempio, ogni volta che vediamo un uomo che affronta due strade contemporaneamente, abbiamo l'abitudine di dire: "Egli non è un giudeo, sta solo recitandone la parte”. Ma quando adotta la mentalità dell'uomo che è stato battezzato e ha fatto la sua scelta, quindi è contemporaneamente </a:t>
            </a: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giude</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 di fatto e anche chiamato così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tote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esti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twi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onti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kaleitai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I</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oudaios</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Quindi anche noi siamo "battezzati" contraffatti, apparentemente ebrei, ma in realtà qualcos'altro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houtws</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kai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hemeis</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parabaptistai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logwi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men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ioudaioi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ergwi</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d'allo</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ti</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Arrian</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Dissertations</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of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Epictetus</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2,19-21).</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rPr>
              <a:t>Epitteto</a:t>
            </a:r>
            <a:r>
              <a:rPr lang="it-IT" sz="1800" dirty="0">
                <a:solidFill>
                  <a:schemeClr val="bg1"/>
                </a:solidFill>
                <a:effectLst/>
                <a:latin typeface="Times New Roman" panose="02020603050405020304" pitchFamily="18" charset="0"/>
                <a:ea typeface="Calibri" panose="020F0502020204030204" pitchFamily="34" charset="0"/>
              </a:rPr>
              <a:t> (che, probabilmente, si sta riferendo a giudeo-cristiani) è interessato alla corretta applicazione dei nomi e conosce le persone che recitano la parte del giudeo, sono chiamati giudei, ma in realtà non sono giudei. Diventano </a:t>
            </a:r>
            <a:r>
              <a:rPr lang="it-IT" sz="1800" dirty="0">
                <a:solidFill>
                  <a:schemeClr val="bg1"/>
                </a:solidFill>
                <a:latin typeface="Times New Roman" panose="02020603050405020304" pitchFamily="18" charset="0"/>
                <a:ea typeface="Calibri" panose="020F0502020204030204" pitchFamily="34" charset="0"/>
              </a:rPr>
              <a:t>giude</a:t>
            </a:r>
            <a:r>
              <a:rPr lang="it-IT" sz="1800" dirty="0">
                <a:solidFill>
                  <a:schemeClr val="bg1"/>
                </a:solidFill>
                <a:effectLst/>
                <a:latin typeface="Times New Roman" panose="02020603050405020304" pitchFamily="18" charset="0"/>
                <a:ea typeface="Calibri" panose="020F0502020204030204" pitchFamily="34" charset="0"/>
              </a:rPr>
              <a:t>i solo quando hanno fatto la loro scelta e sono stati battezzati; prima di allora, sono prevaricatori. Purtroppo, Epitteto non descrive come si "recita la parte di un giudeo". </a:t>
            </a: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rPr>
              <a:t>Anche la letteratura rabbinica </a:t>
            </a:r>
            <a:r>
              <a:rPr lang="it-IT" sz="1800" dirty="0">
                <a:solidFill>
                  <a:schemeClr val="bg1"/>
                </a:solidFill>
                <a:effectLst/>
                <a:latin typeface="Times New Roman" panose="02020603050405020304" pitchFamily="18" charset="0"/>
                <a:ea typeface="Calibri" panose="020F0502020204030204" pitchFamily="34" charset="0"/>
              </a:rPr>
              <a:t>sa che i non-ebrei possono essere chiamati ebrei in determinate circostanze. «Chiunque neghi l'idolatria, riconosce l'intera Torah» è un'affermazione rabbinica ampiamente ripetuta. Una versione di essa recita: «Chiunque neghi l'idolatria è chiamato </a:t>
            </a:r>
            <a:r>
              <a:rPr lang="it-IT" sz="1800" dirty="0">
                <a:solidFill>
                  <a:schemeClr val="bg1"/>
                </a:solidFill>
                <a:latin typeface="Times New Roman" panose="02020603050405020304" pitchFamily="18" charset="0"/>
                <a:ea typeface="Calibri" panose="020F0502020204030204" pitchFamily="34" charset="0"/>
              </a:rPr>
              <a:t>giud</a:t>
            </a:r>
            <a:r>
              <a:rPr lang="it-IT" sz="1800" dirty="0">
                <a:solidFill>
                  <a:schemeClr val="bg1"/>
                </a:solidFill>
                <a:effectLst/>
                <a:latin typeface="Times New Roman" panose="02020603050405020304" pitchFamily="18" charset="0"/>
                <a:ea typeface="Calibri" panose="020F0502020204030204" pitchFamily="34" charset="0"/>
              </a:rPr>
              <a:t>eo» (</a:t>
            </a:r>
            <a:r>
              <a:rPr lang="it-IT" sz="1800" i="1" dirty="0">
                <a:solidFill>
                  <a:schemeClr val="bg1"/>
                </a:solidFill>
                <a:effectLst/>
                <a:latin typeface="Times New Roman" panose="02020603050405020304" pitchFamily="18" charset="0"/>
                <a:ea typeface="Calibri" panose="020F0502020204030204" pitchFamily="34" charset="0"/>
              </a:rPr>
              <a:t>B. </a:t>
            </a:r>
            <a:r>
              <a:rPr lang="it-IT" sz="1800" i="1" dirty="0" err="1">
                <a:solidFill>
                  <a:schemeClr val="bg1"/>
                </a:solidFill>
                <a:effectLst/>
                <a:latin typeface="Times New Roman" panose="02020603050405020304" pitchFamily="18" charset="0"/>
                <a:ea typeface="Calibri" panose="020F0502020204030204" pitchFamily="34" charset="0"/>
              </a:rPr>
              <a:t>Megillah</a:t>
            </a:r>
            <a:r>
              <a:rPr lang="it-IT" sz="1800" i="1" dirty="0">
                <a:solidFill>
                  <a:schemeClr val="bg1"/>
                </a:solidFill>
                <a:effectLst/>
                <a:latin typeface="Times New Roman" panose="02020603050405020304" pitchFamily="18" charset="0"/>
                <a:ea typeface="Calibri" panose="020F0502020204030204" pitchFamily="34" charset="0"/>
              </a:rPr>
              <a:t> </a:t>
            </a:r>
            <a:r>
              <a:rPr lang="it-IT" sz="1800" dirty="0">
                <a:solidFill>
                  <a:schemeClr val="bg1"/>
                </a:solidFill>
                <a:effectLst/>
                <a:latin typeface="Times New Roman" panose="02020603050405020304" pitchFamily="18" charset="0"/>
                <a:ea typeface="Calibri" panose="020F0502020204030204" pitchFamily="34" charset="0"/>
              </a:rPr>
              <a:t>13a). </a:t>
            </a:r>
          </a:p>
          <a:p>
            <a:pPr marL="0" indent="0" algn="just">
              <a:buNone/>
            </a:pPr>
            <a:r>
              <a:rPr lang="it-IT" sz="1900" b="1" dirty="0">
                <a:effectLst/>
                <a:latin typeface="Times New Roman" panose="02020603050405020304" pitchFamily="18" charset="0"/>
                <a:ea typeface="Calibri" panose="020F0502020204030204" pitchFamily="34" charset="0"/>
              </a:rPr>
              <a:t>Così tutti coloro che hanno osservato le leggi ebraiche (o che "negano l'idolatria", qualunque cosa significhi esattamente) potrebbero essere chiamati </a:t>
            </a:r>
            <a:r>
              <a:rPr lang="it-IT" sz="1900" b="1" dirty="0">
                <a:latin typeface="Times New Roman" panose="02020603050405020304" pitchFamily="18" charset="0"/>
                <a:ea typeface="Calibri" panose="020F0502020204030204" pitchFamily="34" charset="0"/>
              </a:rPr>
              <a:t>giud</a:t>
            </a:r>
            <a:r>
              <a:rPr lang="it-IT" sz="1900" b="1" dirty="0">
                <a:effectLst/>
                <a:latin typeface="Times New Roman" panose="02020603050405020304" pitchFamily="18" charset="0"/>
                <a:ea typeface="Calibri" panose="020F0502020204030204" pitchFamily="34" charset="0"/>
              </a:rPr>
              <a:t>ei e potrebbero essere conosciuti come </a:t>
            </a:r>
            <a:r>
              <a:rPr lang="it-IT" sz="1900" b="1" dirty="0">
                <a:latin typeface="Times New Roman" panose="02020603050405020304" pitchFamily="18" charset="0"/>
                <a:ea typeface="Calibri" panose="020F0502020204030204" pitchFamily="34" charset="0"/>
              </a:rPr>
              <a:t>giud</a:t>
            </a:r>
            <a:r>
              <a:rPr lang="it-IT" sz="1900" b="1" dirty="0">
                <a:effectLst/>
                <a:latin typeface="Times New Roman" panose="02020603050405020304" pitchFamily="18" charset="0"/>
                <a:ea typeface="Calibri" panose="020F0502020204030204" pitchFamily="34" charset="0"/>
              </a:rPr>
              <a:t>ei, anche se non erano </a:t>
            </a:r>
            <a:r>
              <a:rPr lang="it-IT" sz="1900" b="1" dirty="0">
                <a:latin typeface="Times New Roman" panose="02020603050405020304" pitchFamily="18" charset="0"/>
                <a:ea typeface="Calibri" panose="020F0502020204030204" pitchFamily="34" charset="0"/>
              </a:rPr>
              <a:t>giud</a:t>
            </a:r>
            <a:r>
              <a:rPr lang="it-IT" sz="1900" b="1" dirty="0">
                <a:effectLst/>
                <a:latin typeface="Times New Roman" panose="02020603050405020304" pitchFamily="18" charset="0"/>
                <a:ea typeface="Calibri" panose="020F0502020204030204" pitchFamily="34" charset="0"/>
              </a:rPr>
              <a:t>ei e anche se loro stessi non si vedevano come tali.</a:t>
            </a:r>
            <a:r>
              <a:rPr lang="it-IT" sz="1900" dirty="0">
                <a:effectLst/>
                <a:latin typeface="Times New Roman" panose="02020603050405020304" pitchFamily="18" charset="0"/>
                <a:ea typeface="Calibri" panose="020F0502020204030204" pitchFamily="34" charset="0"/>
              </a:rPr>
              <a:t> </a:t>
            </a:r>
            <a:endParaRPr lang="it-IT"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27922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III. Giudei per osservanza</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148396"/>
            <a:ext cx="9613861" cy="4607511"/>
          </a:xfrm>
        </p:spPr>
        <p:txBody>
          <a:bodyPr>
            <a:normAutofit fontScale="92500"/>
          </a:bodyPr>
          <a:lstStyle/>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rPr>
              <a:t>Seneca il Vecchio </a:t>
            </a:r>
            <a:r>
              <a:rPr lang="it-IT" sz="1800" dirty="0">
                <a:solidFill>
                  <a:schemeClr val="bg1"/>
                </a:solidFill>
                <a:effectLst/>
                <a:latin typeface="Times New Roman" panose="02020603050405020304" pitchFamily="18" charset="0"/>
                <a:ea typeface="Calibri" panose="020F0502020204030204" pitchFamily="34" charset="0"/>
              </a:rPr>
              <a:t>riferisce che nella sua giovinezza alcuni riti stranieri furono vietati dalla città di Roma; Seneca, probabilmente, si riferisce all’espulsione da parte di Tiberio nel 19 d.C. sia dei giudei che dei seguaci del dio egizio </a:t>
            </a:r>
            <a:r>
              <a:rPr lang="it-IT" sz="1800" i="1" dirty="0">
                <a:solidFill>
                  <a:schemeClr val="bg1"/>
                </a:solidFill>
                <a:effectLst/>
                <a:latin typeface="Times New Roman" panose="02020603050405020304" pitchFamily="18" charset="0"/>
                <a:ea typeface="Calibri" panose="020F0502020204030204" pitchFamily="34" charset="0"/>
              </a:rPr>
              <a:t>Isis</a:t>
            </a:r>
            <a:r>
              <a:rPr lang="it-IT" sz="1800" dirty="0">
                <a:solidFill>
                  <a:schemeClr val="bg1"/>
                </a:solidFill>
                <a:effectLst/>
                <a:latin typeface="Times New Roman" panose="02020603050405020304" pitchFamily="18" charset="0"/>
                <a:ea typeface="Calibri" panose="020F0502020204030204" pitchFamily="34" charset="0"/>
              </a:rPr>
              <a:t>. L’astensione dal cibarsi di certi animali, prosegue Seneca, era sufficiente per stabilire una presunzione di colpa, cioè la presunzione di adesione a uno dei riti proscritti. Di conseguenza Seneca, su consiglio del padre, abbandonò il suo vegetarianismo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Seneca,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Epistulae</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Morales</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108,22)</a:t>
            </a:r>
            <a:r>
              <a:rPr lang="it-IT" sz="1800" dirty="0">
                <a:solidFill>
                  <a:schemeClr val="bg1"/>
                </a:solidFill>
                <a:effectLst/>
                <a:latin typeface="Times New Roman" panose="02020603050405020304" pitchFamily="18" charset="0"/>
                <a:ea typeface="Calibri" panose="020F0502020204030204" pitchFamily="34" charset="0"/>
              </a:rPr>
              <a:t>. Un vegetariano potrebbe essere facilmente considerato un </a:t>
            </a:r>
            <a:r>
              <a:rPr lang="it-IT" sz="1800" dirty="0">
                <a:solidFill>
                  <a:schemeClr val="bg1"/>
                </a:solidFill>
                <a:latin typeface="Times New Roman" panose="02020603050405020304" pitchFamily="18" charset="0"/>
                <a:ea typeface="Calibri" panose="020F0502020204030204" pitchFamily="34" charset="0"/>
              </a:rPr>
              <a:t>giud</a:t>
            </a:r>
            <a:r>
              <a:rPr lang="it-IT" sz="1800" dirty="0">
                <a:solidFill>
                  <a:schemeClr val="bg1"/>
                </a:solidFill>
                <a:effectLst/>
                <a:latin typeface="Times New Roman" panose="02020603050405020304" pitchFamily="18" charset="0"/>
                <a:ea typeface="Calibri" panose="020F0502020204030204" pitchFamily="34" charset="0"/>
              </a:rPr>
              <a:t>eo ed essere punito di conseguenza.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Ci sono abbondanti prove che alcuni (molti?) gentili (pagani o cristiani) nei primi secoli della nostra era frequentavano le sinagoghe ebraiche, si astenevano dal lavoro di sabato, e forse osservavano anche altri rituali ebraici. </a:t>
            </a:r>
            <a:r>
              <a:rPr lang="it-IT" sz="1800" b="1" dirty="0">
                <a:solidFill>
                  <a:schemeClr val="bg1"/>
                </a:solidFill>
                <a:effectLst/>
                <a:latin typeface="Times New Roman" panose="02020603050405020304" pitchFamily="18" charset="0"/>
                <a:ea typeface="Calibri" panose="020F0502020204030204" pitchFamily="34" charset="0"/>
              </a:rPr>
              <a:t>Questi gentili sono spesso chiamati "</a:t>
            </a:r>
            <a:r>
              <a:rPr lang="it-IT" sz="1800" b="1" i="1" dirty="0" err="1">
                <a:solidFill>
                  <a:schemeClr val="bg1"/>
                </a:solidFill>
                <a:effectLst/>
                <a:latin typeface="Times New Roman" panose="02020603050405020304" pitchFamily="18" charset="0"/>
                <a:ea typeface="Calibri" panose="020F0502020204030204" pitchFamily="34" charset="0"/>
              </a:rPr>
              <a:t>God-Fearers</a:t>
            </a:r>
            <a:r>
              <a:rPr lang="it-IT" sz="1800" b="1" dirty="0">
                <a:solidFill>
                  <a:schemeClr val="bg1"/>
                </a:solidFill>
                <a:effectLst/>
                <a:latin typeface="Times New Roman" panose="02020603050405020304" pitchFamily="18" charset="0"/>
                <a:ea typeface="Calibri" panose="020F0502020204030204" pitchFamily="34" charset="0"/>
              </a:rPr>
              <a:t>" (Timorati di Dio) </a:t>
            </a:r>
            <a:r>
              <a:rPr lang="it-IT" sz="1800" dirty="0">
                <a:solidFill>
                  <a:schemeClr val="bg1"/>
                </a:solidFill>
                <a:effectLst/>
                <a:latin typeface="Times New Roman" panose="02020603050405020304" pitchFamily="18" charset="0"/>
                <a:ea typeface="Calibri" panose="020F0502020204030204" pitchFamily="34" charset="0"/>
              </a:rPr>
              <a:t>dagli studiosi moderni, ma il dibattito sul significato preciso e l'applicazione di questo termine non dovrebbero oscurare il fatto che tali gentili esistessero. </a:t>
            </a:r>
            <a:r>
              <a:rPr lang="it-IT" sz="1800" b="1" dirty="0">
                <a:solidFill>
                  <a:schemeClr val="bg1"/>
                </a:solidFill>
                <a:effectLst/>
                <a:latin typeface="Times New Roman" panose="02020603050405020304" pitchFamily="18" charset="0"/>
                <a:ea typeface="Calibri" panose="020F0502020204030204" pitchFamily="34" charset="0"/>
              </a:rPr>
              <a:t>Se è così, non tutti quelli che vedevi praticare un rito ebraico sarebbero stati necessariamente giudei.</a:t>
            </a:r>
            <a:r>
              <a:rPr lang="it-IT" sz="1800" dirty="0">
                <a:solidFill>
                  <a:schemeClr val="bg1"/>
                </a:solidFill>
                <a:effectLst/>
                <a:latin typeface="Times New Roman" panose="02020603050405020304" pitchFamily="18" charset="0"/>
                <a:ea typeface="Calibri" panose="020F0502020204030204" pitchFamily="34" charset="0"/>
              </a:rPr>
              <a:t> </a:t>
            </a:r>
            <a:r>
              <a:rPr lang="it-IT" sz="1800" b="1" dirty="0">
                <a:solidFill>
                  <a:schemeClr val="bg1"/>
                </a:solidFill>
                <a:effectLst/>
                <a:latin typeface="Times New Roman" panose="02020603050405020304" pitchFamily="18" charset="0"/>
                <a:ea typeface="Calibri" panose="020F0502020204030204" pitchFamily="34" charset="0"/>
              </a:rPr>
              <a:t>Anche le persone che, sulla base della loro osservanza delle leggi ebraiche, erano ampiamente considerati come giu</a:t>
            </a:r>
            <a:r>
              <a:rPr lang="it-IT" sz="1800" b="1" dirty="0">
                <a:solidFill>
                  <a:schemeClr val="bg1"/>
                </a:solidFill>
                <a:latin typeface="Times New Roman" panose="02020603050405020304" pitchFamily="18" charset="0"/>
                <a:ea typeface="Calibri" panose="020F0502020204030204" pitchFamily="34" charset="0"/>
              </a:rPr>
              <a:t>d</a:t>
            </a:r>
            <a:r>
              <a:rPr lang="it-IT" sz="1800" b="1" dirty="0">
                <a:solidFill>
                  <a:schemeClr val="bg1"/>
                </a:solidFill>
                <a:effectLst/>
                <a:latin typeface="Times New Roman" panose="02020603050405020304" pitchFamily="18" charset="0"/>
                <a:ea typeface="Calibri" panose="020F0502020204030204" pitchFamily="34" charset="0"/>
              </a:rPr>
              <a:t>ei e si chiamavano </a:t>
            </a:r>
            <a:r>
              <a:rPr lang="it-IT" sz="1800" b="1" dirty="0">
                <a:solidFill>
                  <a:schemeClr val="bg1"/>
                </a:solidFill>
                <a:latin typeface="Times New Roman" panose="02020603050405020304" pitchFamily="18" charset="0"/>
                <a:ea typeface="Calibri" panose="020F0502020204030204" pitchFamily="34" charset="0"/>
              </a:rPr>
              <a:t>giud</a:t>
            </a:r>
            <a:r>
              <a:rPr lang="it-IT" sz="1800" b="1" dirty="0">
                <a:solidFill>
                  <a:schemeClr val="bg1"/>
                </a:solidFill>
                <a:effectLst/>
                <a:latin typeface="Times New Roman" panose="02020603050405020304" pitchFamily="18" charset="0"/>
                <a:ea typeface="Calibri" panose="020F0502020204030204" pitchFamily="34" charset="0"/>
              </a:rPr>
              <a:t>ei, non erano necessariamente </a:t>
            </a:r>
            <a:r>
              <a:rPr lang="it-IT" sz="1800" b="1" dirty="0">
                <a:solidFill>
                  <a:schemeClr val="bg1"/>
                </a:solidFill>
                <a:latin typeface="Times New Roman" panose="02020603050405020304" pitchFamily="18" charset="0"/>
                <a:ea typeface="Calibri" panose="020F0502020204030204" pitchFamily="34" charset="0"/>
              </a:rPr>
              <a:t>giud</a:t>
            </a:r>
            <a:r>
              <a:rPr lang="it-IT" sz="1800" b="1" dirty="0">
                <a:solidFill>
                  <a:schemeClr val="bg1"/>
                </a:solidFill>
                <a:effectLst/>
                <a:latin typeface="Times New Roman" panose="02020603050405020304" pitchFamily="18" charset="0"/>
                <a:ea typeface="Calibri" panose="020F0502020204030204" pitchFamily="34" charset="0"/>
              </a:rPr>
              <a:t>ei e non necessariamente vedevano sé stessi come </a:t>
            </a:r>
            <a:r>
              <a:rPr lang="it-IT" sz="1800" b="1" dirty="0">
                <a:solidFill>
                  <a:schemeClr val="bg1"/>
                </a:solidFill>
                <a:latin typeface="Times New Roman" panose="02020603050405020304" pitchFamily="18" charset="0"/>
                <a:ea typeface="Calibri" panose="020F0502020204030204" pitchFamily="34" charset="0"/>
              </a:rPr>
              <a:t>giud</a:t>
            </a:r>
            <a:r>
              <a:rPr lang="it-IT" sz="1800" b="1" dirty="0">
                <a:solidFill>
                  <a:schemeClr val="bg1"/>
                </a:solidFill>
                <a:effectLst/>
                <a:latin typeface="Times New Roman" panose="02020603050405020304" pitchFamily="18" charset="0"/>
                <a:ea typeface="Calibri" panose="020F0502020204030204" pitchFamily="34" charset="0"/>
              </a:rPr>
              <a:t>ei. </a:t>
            </a:r>
          </a:p>
          <a:p>
            <a:pPr marL="0" indent="0" algn="just">
              <a:buNone/>
            </a:pPr>
            <a:r>
              <a:rPr lang="it-IT" b="1" dirty="0">
                <a:effectLst/>
                <a:latin typeface="Times New Roman" panose="02020603050405020304" pitchFamily="18" charset="0"/>
                <a:ea typeface="Calibri" panose="020F0502020204030204" pitchFamily="34" charset="0"/>
              </a:rPr>
              <a:t>L'osservanza delle leggi ebraiche era, forse, un indicatore un po’ più affidabile di ebraicità, rispetto alla presenza in un quartiere ebraico o all’associazione con persone certamente </a:t>
            </a:r>
            <a:r>
              <a:rPr lang="it-IT" b="1" dirty="0">
                <a:latin typeface="Times New Roman" panose="02020603050405020304" pitchFamily="18" charset="0"/>
                <a:ea typeface="Calibri" panose="020F0502020204030204" pitchFamily="34" charset="0"/>
              </a:rPr>
              <a:t>giud</a:t>
            </a:r>
            <a:r>
              <a:rPr lang="it-IT" b="1" dirty="0">
                <a:effectLst/>
                <a:latin typeface="Times New Roman" panose="02020603050405020304" pitchFamily="18" charset="0"/>
                <a:ea typeface="Calibri" panose="020F0502020204030204" pitchFamily="34" charset="0"/>
              </a:rPr>
              <a:t>ee, ma non era affatto un criterio infallibile.</a:t>
            </a: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64703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IV. Una storia del Talmud babilonese</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148396"/>
            <a:ext cx="9613861" cy="4607511"/>
          </a:xfrm>
        </p:spPr>
        <p:txBody>
          <a:bodyPr>
            <a:normAutofit/>
          </a:bodyPr>
          <a:lstStyle/>
          <a:p>
            <a:pPr marL="0" indent="0" algn="just">
              <a:buNone/>
            </a:pP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La fallibilità dell'osservanza come indicatore dell'ebraicità è illustrata da una storia rabbinica dal Talmud babilonese:</a:t>
            </a: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«C'era un gentile che salì a Gerusalemme e mangiò i sacrifici pasquali. (Quando è tornato a casa) ha detto, è scritto (nella Torah) </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Nessun straniero ne mangerà</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Es</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12,43), </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nessun incirconciso ne mangerà</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Es </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12,48), ma io, ho mangiato il meglio (di esso)! R.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Beteira</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gli disse, ti hanno dato un pezzo di coda grassa? Gli disse di no. (R.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ha risposto, in quel caso non hai davvero avuto il meglio</a:t>
            </a:r>
            <a:r>
              <a:rPr lang="it-IT"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Quando andrai lassù (la prossima volta), dì loro, datemi un pezzo di coda grassa. Quando salì (a Gerusalemme), disse loro: datemi una parte della cosa grassa. Gli dissero: (Questo è impossibile!) La coda grassa sale al paradiso (cioè, la coda grassa si consuma completamente sull'altare). Gli dissero, chi ti ha detto (di parlare) così? Disse loro: R.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Beteira</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Hanno detto (a sé stessi), cos'è questo prima di noi? (Perché R.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ha suggerito a quest'uomo di fare una richiesta del genere?) Hanno indagato e hanno scoperto che era un gentile e lo hanno ucciso. Hanno inviato (un messaggio) a R.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Beteira</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pace a te, R.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Judah</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Beteira</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perché sei a </a:t>
            </a:r>
            <a:r>
              <a:rPr lang="it-IT" sz="20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Nisibis</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ma la tua rete è gettata a Gerusalemme?» (</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 </a:t>
            </a:r>
            <a:r>
              <a:rPr lang="it-IT" sz="20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Pesahim</a:t>
            </a:r>
            <a:r>
              <a:rPr lang="it-IT" sz="20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2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3b). </a:t>
            </a:r>
            <a:endParaRPr lang="it-IT"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78384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IV. Una storia del Talmud babilonese</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148396"/>
            <a:ext cx="9613861" cy="4607511"/>
          </a:xfrm>
        </p:spPr>
        <p:txBody>
          <a:bodyPr>
            <a:normAutofit fontScale="92500"/>
          </a:bodyPr>
          <a:lstStyle/>
          <a:p>
            <a:pPr marL="0" indent="0" algn="just">
              <a:buNone/>
            </a:pPr>
            <a:r>
              <a:rPr lang="it-IT" sz="1800" b="1" dirty="0">
                <a:effectLst/>
                <a:latin typeface="Times New Roman" panose="02020603050405020304" pitchFamily="18" charset="0"/>
                <a:ea typeface="Calibri" panose="020F0502020204030204" pitchFamily="34" charset="0"/>
              </a:rPr>
              <a:t>La storia dimostra la superiorità dei discepoli di Mosè sui figli di Aronne.</a:t>
            </a:r>
            <a:r>
              <a:rPr lang="it-IT" sz="1800" dirty="0">
                <a:effectLst/>
                <a:latin typeface="Times New Roman" panose="02020603050405020304" pitchFamily="18" charset="0"/>
                <a:ea typeface="Calibri" panose="020F0502020204030204" pitchFamily="34" charset="0"/>
              </a:rPr>
              <a:t> </a:t>
            </a:r>
            <a:r>
              <a:rPr lang="it-IT" sz="1800" b="1" dirty="0">
                <a:effectLst/>
                <a:latin typeface="Times New Roman" panose="02020603050405020304" pitchFamily="18" charset="0"/>
                <a:ea typeface="Calibri" panose="020F0502020204030204" pitchFamily="34" charset="0"/>
              </a:rPr>
              <a:t>Senza l'assistenza di R. </a:t>
            </a:r>
            <a:r>
              <a:rPr lang="it-IT" sz="1800" b="1" dirty="0" err="1">
                <a:effectLst/>
                <a:latin typeface="Times New Roman" panose="02020603050405020304" pitchFamily="18" charset="0"/>
                <a:ea typeface="Calibri" panose="020F0502020204030204" pitchFamily="34" charset="0"/>
              </a:rPr>
              <a:t>Judah</a:t>
            </a:r>
            <a:r>
              <a:rPr lang="it-IT" sz="1800" b="1" dirty="0">
                <a:effectLst/>
                <a:latin typeface="Times New Roman" panose="02020603050405020304" pitchFamily="18" charset="0"/>
                <a:ea typeface="Calibri" panose="020F0502020204030204" pitchFamily="34" charset="0"/>
              </a:rPr>
              <a:t> b. </a:t>
            </a:r>
            <a:r>
              <a:rPr lang="it-IT" sz="1800" b="1" dirty="0" err="1">
                <a:effectLst/>
                <a:latin typeface="Times New Roman" panose="02020603050405020304" pitchFamily="18" charset="0"/>
                <a:ea typeface="Calibri" panose="020F0502020204030204" pitchFamily="34" charset="0"/>
              </a:rPr>
              <a:t>Beteira</a:t>
            </a:r>
            <a:r>
              <a:rPr lang="it-IT" sz="1800" b="1" dirty="0">
                <a:effectLst/>
                <a:latin typeface="Times New Roman" panose="02020603050405020304" pitchFamily="18" charset="0"/>
                <a:ea typeface="Calibri" panose="020F0502020204030204" pitchFamily="34" charset="0"/>
              </a:rPr>
              <a:t> - un rabbino nella diaspora! – i sacerdoti sono incapaci di proteggere il sacro</a:t>
            </a:r>
            <a:r>
              <a:rPr lang="it-IT" sz="1800" dirty="0">
                <a:effectLst/>
                <a:latin typeface="Times New Roman" panose="02020603050405020304" pitchFamily="18" charset="0"/>
                <a:ea typeface="Calibri" panose="020F0502020204030204" pitchFamily="34" charset="0"/>
              </a:rPr>
              <a:t>.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Ignoriamo la natura fittizia e polemica del racconto e mettiamoci nella posizione dei sacerdoti. Secondo il libro degli Atti, Paolo era accusato di aver portato un gentile nel tempio (At 21,27-29). Secondo questa storia rabbinica un gentile era in grado di ingannare i sacerdoti (e apparentemente tutti i giudei intorno a lui) e partecipare alla Pasqua. I sacerdoti erano i custodi del tempio, ma difficilmente ci si poteva aspettare che controllassero tutti coloro che entravano nel recinto sacro, certamente non durante le feste di pellegrinaggio, quando le folle erano immense. L'episodio paolino, apparentemente, è avvenuto intorno al periodo di Pentecoste (At 20,16). La Pasqua, in particolare, attirava un gran numero di persone (secondo Giuseppe Flavio si arrivava a più di due milioni e mezzo di persone, </a:t>
            </a:r>
            <a:r>
              <a:rPr lang="it-IT" sz="1800" i="1" dirty="0">
                <a:solidFill>
                  <a:schemeClr val="bg1"/>
                </a:solidFill>
                <a:effectLst/>
                <a:latin typeface="Times New Roman" panose="02020603050405020304" pitchFamily="18" charset="0"/>
                <a:ea typeface="Calibri" panose="020F0502020204030204" pitchFamily="34" charset="0"/>
              </a:rPr>
              <a:t>Guerra Giudaica </a:t>
            </a:r>
            <a:r>
              <a:rPr lang="it-IT" sz="1800" dirty="0">
                <a:solidFill>
                  <a:schemeClr val="bg1"/>
                </a:solidFill>
                <a:effectLst/>
                <a:latin typeface="Times New Roman" panose="02020603050405020304" pitchFamily="18" charset="0"/>
                <a:ea typeface="Calibri" panose="020F0502020204030204" pitchFamily="34" charset="0"/>
              </a:rPr>
              <a:t>6,423-425, e secondo i rabbini sei milioni, </a:t>
            </a:r>
            <a:r>
              <a:rPr lang="it-IT" sz="1800" i="1" dirty="0" err="1">
                <a:solidFill>
                  <a:schemeClr val="bg1"/>
                </a:solidFill>
                <a:effectLst/>
                <a:latin typeface="Times New Roman" panose="02020603050405020304" pitchFamily="18" charset="0"/>
                <a:ea typeface="Calibri" panose="020F0502020204030204" pitchFamily="34" charset="0"/>
              </a:rPr>
              <a:t>Tosefta</a:t>
            </a:r>
            <a:r>
              <a:rPr lang="it-IT" sz="1800" i="1" dirty="0">
                <a:solidFill>
                  <a:schemeClr val="bg1"/>
                </a:solidFill>
                <a:effectLst/>
                <a:latin typeface="Times New Roman" panose="02020603050405020304" pitchFamily="18" charset="0"/>
                <a:ea typeface="Calibri" panose="020F0502020204030204" pitchFamily="34" charset="0"/>
              </a:rPr>
              <a:t> </a:t>
            </a:r>
            <a:r>
              <a:rPr lang="it-IT" sz="1800" i="1" dirty="0" err="1">
                <a:solidFill>
                  <a:schemeClr val="bg1"/>
                </a:solidFill>
                <a:effectLst/>
                <a:latin typeface="Times New Roman" panose="02020603050405020304" pitchFamily="18" charset="0"/>
                <a:ea typeface="Calibri" panose="020F0502020204030204" pitchFamily="34" charset="0"/>
              </a:rPr>
              <a:t>Pisha</a:t>
            </a:r>
            <a:r>
              <a:rPr lang="it-IT" sz="1800" i="1" dirty="0">
                <a:solidFill>
                  <a:schemeClr val="bg1"/>
                </a:solidFill>
                <a:effectLst/>
                <a:latin typeface="Times New Roman" panose="02020603050405020304" pitchFamily="18" charset="0"/>
                <a:ea typeface="Calibri" panose="020F0502020204030204" pitchFamily="34" charset="0"/>
              </a:rPr>
              <a:t> </a:t>
            </a:r>
            <a:r>
              <a:rPr lang="it-IT" sz="1800" dirty="0">
                <a:solidFill>
                  <a:schemeClr val="bg1"/>
                </a:solidFill>
                <a:effectLst/>
                <a:latin typeface="Times New Roman" panose="02020603050405020304" pitchFamily="18" charset="0"/>
                <a:ea typeface="Calibri" panose="020F0502020204030204" pitchFamily="34" charset="0"/>
              </a:rPr>
              <a:t>4,15). Era così impressionante l’avvenimento che, secondo una storia rabbinica, i soldati romani si convertivano il 14° giorno di </a:t>
            </a:r>
            <a:r>
              <a:rPr lang="it-IT" sz="1800" i="1" dirty="0" err="1">
                <a:solidFill>
                  <a:schemeClr val="bg1"/>
                </a:solidFill>
                <a:effectLst/>
                <a:latin typeface="Times New Roman" panose="02020603050405020304" pitchFamily="18" charset="0"/>
                <a:ea typeface="Calibri" panose="020F0502020204030204" pitchFamily="34" charset="0"/>
              </a:rPr>
              <a:t>nisan</a:t>
            </a:r>
            <a:r>
              <a:rPr lang="it-IT" sz="1800" dirty="0">
                <a:solidFill>
                  <a:schemeClr val="bg1"/>
                </a:solidFill>
                <a:effectLst/>
                <a:latin typeface="Times New Roman" panose="02020603050405020304" pitchFamily="18" charset="0"/>
                <a:ea typeface="Calibri" panose="020F0502020204030204" pitchFamily="34" charset="0"/>
              </a:rPr>
              <a:t> per poter partecipare al sacrificio pasquale della sera (</a:t>
            </a:r>
            <a:r>
              <a:rPr lang="it-IT" sz="1800" i="1" dirty="0" err="1">
                <a:solidFill>
                  <a:schemeClr val="bg1"/>
                </a:solidFill>
                <a:effectLst/>
                <a:latin typeface="Times New Roman" panose="02020603050405020304" pitchFamily="18" charset="0"/>
                <a:ea typeface="Calibri" panose="020F0502020204030204" pitchFamily="34" charset="0"/>
              </a:rPr>
              <a:t>Tosefta</a:t>
            </a:r>
            <a:r>
              <a:rPr lang="it-IT" sz="1800" i="1" dirty="0">
                <a:solidFill>
                  <a:schemeClr val="bg1"/>
                </a:solidFill>
                <a:effectLst/>
                <a:latin typeface="Times New Roman" panose="02020603050405020304" pitchFamily="18" charset="0"/>
                <a:ea typeface="Calibri" panose="020F0502020204030204" pitchFamily="34" charset="0"/>
              </a:rPr>
              <a:t> </a:t>
            </a:r>
            <a:r>
              <a:rPr lang="it-IT" sz="1800" i="1" dirty="0" err="1">
                <a:solidFill>
                  <a:schemeClr val="bg1"/>
                </a:solidFill>
                <a:effectLst/>
                <a:latin typeface="Times New Roman" panose="02020603050405020304" pitchFamily="18" charset="0"/>
                <a:ea typeface="Calibri" panose="020F0502020204030204" pitchFamily="34" charset="0"/>
              </a:rPr>
              <a:t>Pisha</a:t>
            </a:r>
            <a:r>
              <a:rPr lang="it-IT" sz="1800" i="1" dirty="0">
                <a:solidFill>
                  <a:schemeClr val="bg1"/>
                </a:solidFill>
                <a:effectLst/>
                <a:latin typeface="Times New Roman" panose="02020603050405020304" pitchFamily="18" charset="0"/>
                <a:ea typeface="Calibri" panose="020F0502020204030204" pitchFamily="34" charset="0"/>
              </a:rPr>
              <a:t> </a:t>
            </a:r>
            <a:r>
              <a:rPr lang="it-IT" sz="1800" dirty="0">
                <a:solidFill>
                  <a:schemeClr val="bg1"/>
                </a:solidFill>
                <a:effectLst/>
                <a:latin typeface="Times New Roman" panose="02020603050405020304" pitchFamily="18" charset="0"/>
                <a:ea typeface="Calibri" panose="020F0502020204030204" pitchFamily="34" charset="0"/>
              </a:rPr>
              <a:t>7,14). </a:t>
            </a:r>
          </a:p>
          <a:p>
            <a:pPr marL="0" indent="0" algn="just">
              <a:buNone/>
            </a:pPr>
            <a:r>
              <a:rPr lang="it-IT" sz="2000" b="1" dirty="0">
                <a:effectLst/>
                <a:latin typeface="Times New Roman" panose="02020603050405020304" pitchFamily="18" charset="0"/>
                <a:ea typeface="Calibri" panose="020F0502020204030204" pitchFamily="34" charset="0"/>
              </a:rPr>
              <a:t>Ecco, dunque, in una città brulicante di giudei nativi, di ebrei dall'estero, di convertiti di lunga data e convertiti recenti, turisti gentili e gentili timorati di Dio - come potevano i sacerdoti distinguere i giudei dai gentili, specialmente durante la Pasqua quando tutta la macellazione e il sacrificio dovevano essere completati nello spazio di poche ore? </a:t>
            </a: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815119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72FF20-3A02-4103-AA29-DE590E04E58A}"/>
              </a:ext>
            </a:extLst>
          </p:cNvPr>
          <p:cNvSpPr>
            <a:spLocks noGrp="1"/>
          </p:cNvSpPr>
          <p:nvPr>
            <p:ph type="title"/>
          </p:nvPr>
        </p:nvSpPr>
        <p:spPr/>
        <p:txBody>
          <a:bodyPr>
            <a:noAutofit/>
          </a:bodyPr>
          <a:lstStyle/>
          <a:p>
            <a:pPr marL="514350" indent="-514350"/>
            <a:r>
              <a:rPr lang="it-IT" sz="2400" dirty="0"/>
              <a:t>II.  I meccanismi sociali che rendevano (o avrebbero potuto rendere) i giudei distinguibili</a:t>
            </a:r>
            <a:br>
              <a:rPr lang="it-IT" sz="2400" dirty="0"/>
            </a:br>
            <a:r>
              <a:rPr lang="it-IT" sz="2400" dirty="0"/>
              <a:t>IV. Una storia del Talmud babilonese</a:t>
            </a:r>
          </a:p>
        </p:txBody>
      </p:sp>
      <p:sp>
        <p:nvSpPr>
          <p:cNvPr id="3" name="Segnaposto contenuto 2">
            <a:extLst>
              <a:ext uri="{FF2B5EF4-FFF2-40B4-BE49-F238E27FC236}">
                <a16:creationId xmlns:a16="http://schemas.microsoft.com/office/drawing/2014/main" id="{B7C429E7-C187-40FC-A6C4-0E18A5CED879}"/>
              </a:ext>
            </a:extLst>
          </p:cNvPr>
          <p:cNvSpPr>
            <a:spLocks noGrp="1"/>
          </p:cNvSpPr>
          <p:nvPr>
            <p:ph idx="1"/>
          </p:nvPr>
        </p:nvSpPr>
        <p:spPr>
          <a:xfrm>
            <a:off x="680321" y="2148396"/>
            <a:ext cx="9613861" cy="4607511"/>
          </a:xfrm>
        </p:spPr>
        <p:txBody>
          <a:bodyPr>
            <a:normAutofit lnSpcReduction="10000"/>
          </a:bodyPr>
          <a:lstStyle/>
          <a:p>
            <a:pPr marL="0" indent="0" algn="just">
              <a:buNone/>
            </a:pP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Ai sacerdoti fu affidato il compito di proteggere il tempio dal contagio straniero, ma in ultima analisi, i sacerdoti non tenevano i gentili fuori dal tempio così come i gentili ben intenzionati e rispettosi stavano loro stessi fuori dal tempio. Senza dubbio le loro buone intenzioni e l'atteggiamento rispettoso erano rafforzati dalla loro paura – se catturati sarebbero morti, come avvertiva </a:t>
            </a:r>
            <a:r>
              <a:rPr lang="it-IT" sz="1800" b="1" dirty="0">
                <a:latin typeface="Times New Roman" panose="02020603050405020304" pitchFamily="18" charset="0"/>
                <a:ea typeface="Calibri" panose="020F0502020204030204" pitchFamily="34" charset="0"/>
                <a:cs typeface="Times New Roman" panose="02020603050405020304" pitchFamily="18" charset="0"/>
              </a:rPr>
              <a:t>un’</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iscrizione in greco posta all’ingresso del recinto sacro – sia per linciaggio o per esecuzione giudiziaria o per visita divina.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 un gentile sapesse come passare per giudeo, e certamente se quel gentile fosse in compagnia di un complice </a:t>
            </a:r>
            <a:r>
              <a:rPr lang="it-IT" sz="18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giud</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eo (come Paolo), lui (o lei) non avrebbero avuto difficoltà a entrare nel recinto del tempio e/o unirsi a un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havurah</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per partecipare al sacrificio pasquale. La storia rabbinica conclude che «Hanno indagato (letteralmente: hanno indagato dopo di lui,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badqu</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batreh</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e hanno scoperto che era un gentile e lo hanno ucciso». È davvero un peccato che il racconto non spieghi come hanno indagato su di lui o cosa hanno indagato esattamente.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Forse hanno controllato per vedere se era circonciso o meno</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 il gentile a quanto pare non era circonciso, a giudicare dall’entusiasmo con cui ha recitato il divieto che nessun incirconciso può mangiarne – </a:t>
            </a: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ma è più probabile che abbiano indagato sulla sua genealogia. </a:t>
            </a:r>
          </a:p>
          <a:p>
            <a:pPr marL="0" indent="0" algn="just">
              <a:buNone/>
            </a:pPr>
            <a:r>
              <a:rPr lang="it-IT" b="1" dirty="0">
                <a:effectLst/>
                <a:latin typeface="Times New Roman" panose="02020603050405020304" pitchFamily="18" charset="0"/>
                <a:ea typeface="Calibri" panose="020F0502020204030204" pitchFamily="34" charset="0"/>
                <a:cs typeface="Times New Roman" panose="02020603050405020304" pitchFamily="18" charset="0"/>
              </a:rPr>
              <a:t>Come, abbiamo distesamente mostrato prima, non vi è alcuna prova che gli ebrei abbiano controllato la circoncisione come prova di ebraicità</a:t>
            </a:r>
            <a:r>
              <a:rPr lang="it-IT" dirty="0">
                <a:effectLst/>
                <a:latin typeface="Times New Roman" panose="02020603050405020304" pitchFamily="18" charset="0"/>
                <a:ea typeface="Calibri" panose="020F0502020204030204" pitchFamily="34" charset="0"/>
                <a:cs typeface="Times New Roman" panose="02020603050405020304" pitchFamily="18" charset="0"/>
              </a:rPr>
              <a:t>.</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it-IT"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16082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4612F1-FCB9-4E52-B9B5-1ED253528DFF}"/>
              </a:ext>
            </a:extLst>
          </p:cNvPr>
          <p:cNvSpPr>
            <a:spLocks noGrp="1"/>
          </p:cNvSpPr>
          <p:nvPr>
            <p:ph type="title"/>
          </p:nvPr>
        </p:nvSpPr>
        <p:spPr/>
        <p:txBody>
          <a:bodyPr/>
          <a:lstStyle/>
          <a:p>
            <a:r>
              <a:rPr lang="it-IT" dirty="0"/>
              <a:t>Conclusioni: la risposta alla nostra domanda</a:t>
            </a:r>
          </a:p>
        </p:txBody>
      </p:sp>
      <p:sp>
        <p:nvSpPr>
          <p:cNvPr id="3" name="Segnaposto contenuto 2">
            <a:extLst>
              <a:ext uri="{FF2B5EF4-FFF2-40B4-BE49-F238E27FC236}">
                <a16:creationId xmlns:a16="http://schemas.microsoft.com/office/drawing/2014/main" id="{365329ED-CD29-4777-96FB-C39680FCA011}"/>
              </a:ext>
            </a:extLst>
          </p:cNvPr>
          <p:cNvSpPr>
            <a:spLocks noGrp="1"/>
          </p:cNvSpPr>
          <p:nvPr>
            <p:ph idx="1"/>
          </p:nvPr>
        </p:nvSpPr>
        <p:spPr>
          <a:xfrm>
            <a:off x="680321" y="2336872"/>
            <a:ext cx="9613861" cy="4214847"/>
          </a:xfrm>
        </p:spPr>
        <p:txBody>
          <a:bodyPr>
            <a:normAutofit lnSpcReduction="10000"/>
          </a:bodyPr>
          <a:lstStyle/>
          <a:p>
            <a:pPr marL="0" indent="0" algn="just">
              <a:buNone/>
            </a:pPr>
            <a:r>
              <a:rPr lang="it-IT" sz="2000" b="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Questo studio sostiene</a:t>
            </a:r>
            <a:r>
              <a:rPr lang="it-IT"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che, nonostante le prove rabbiniche contrarie, i giudei dell'antichità nella diaspora non erano facilmente riconoscibili. Gli ebrei assomigliavano a tutti gli altri, erano vestiti come tutti gli altri, parlavano come tutti gli altri, avevano nomi e occupazioni simili a quelli di tutti gli altri e, in generale, assomigliavano molto ai loro vicini gentili. Anche la circoncisione non ha sempre fatto degli ebrei (maschi) persone distinte dagli altri, e fintanto che si tenevano i pantaloni, di certo non erano riconoscibili. Come molti altri popoli antichi e moderni della diaspora, gli ebrei dell'antichità hanno mantenuto la loro identità senza che ciò diventasse così determinante. </a:t>
            </a:r>
            <a:r>
              <a:rPr lang="it-IT" sz="2000" b="1" strike="noStrike"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b="1" dirty="0">
                <a:effectLst/>
                <a:latin typeface="Times New Roman" panose="02020603050405020304" pitchFamily="18" charset="0"/>
                <a:ea typeface="Calibri" panose="020F0502020204030204" pitchFamily="34" charset="0"/>
                <a:cs typeface="Times New Roman" panose="02020603050405020304" pitchFamily="18" charset="0"/>
              </a:rPr>
              <a:t>Come potevi nell’antichità riconoscere un giudeo quando ne vedev</a:t>
            </a:r>
            <a:r>
              <a:rPr lang="it-IT" b="1" dirty="0">
                <a:latin typeface="Times New Roman" panose="02020603050405020304" pitchFamily="18" charset="0"/>
                <a:ea typeface="Calibri" panose="020F0502020204030204" pitchFamily="34" charset="0"/>
                <a:cs typeface="Times New Roman" panose="02020603050405020304" pitchFamily="18" charset="0"/>
              </a:rPr>
              <a:t>i </a:t>
            </a:r>
            <a:r>
              <a:rPr lang="it-IT" b="1" dirty="0">
                <a:effectLst/>
                <a:latin typeface="Times New Roman" panose="02020603050405020304" pitchFamily="18" charset="0"/>
                <a:ea typeface="Calibri" panose="020F0502020204030204" pitchFamily="34" charset="0"/>
                <a:cs typeface="Times New Roman" panose="02020603050405020304" pitchFamily="18" charset="0"/>
              </a:rPr>
              <a:t>uno? </a:t>
            </a:r>
          </a:p>
          <a:p>
            <a:pPr marL="0" indent="0" algn="just">
              <a:buNone/>
            </a:pPr>
            <a:r>
              <a:rPr lang="it-IT" sz="28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La risposta è che non potevi.</a:t>
            </a:r>
            <a:r>
              <a:rPr lang="it-IT"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2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28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Ma avresti potuto in modo ragionevole e plausibile inferire da ciò che avevi visto.</a:t>
            </a:r>
            <a:r>
              <a:rPr lang="it-IT" sz="28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it-IT" sz="28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dirty="0"/>
          </a:p>
        </p:txBody>
      </p:sp>
    </p:spTree>
    <p:extLst>
      <p:ext uri="{BB962C8B-B14F-4D97-AF65-F5344CB8AC3E}">
        <p14:creationId xmlns:p14="http://schemas.microsoft.com/office/powerpoint/2010/main" val="3861544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4612F1-FCB9-4E52-B9B5-1ED253528DFF}"/>
              </a:ext>
            </a:extLst>
          </p:cNvPr>
          <p:cNvSpPr>
            <a:spLocks noGrp="1"/>
          </p:cNvSpPr>
          <p:nvPr>
            <p:ph type="title"/>
          </p:nvPr>
        </p:nvSpPr>
        <p:spPr/>
        <p:txBody>
          <a:bodyPr/>
          <a:lstStyle/>
          <a:p>
            <a:r>
              <a:rPr lang="it-IT" dirty="0"/>
              <a:t>Conclusioni: la risposta alla nostra domanda</a:t>
            </a:r>
          </a:p>
        </p:txBody>
      </p:sp>
      <p:sp>
        <p:nvSpPr>
          <p:cNvPr id="3" name="Segnaposto contenuto 2">
            <a:extLst>
              <a:ext uri="{FF2B5EF4-FFF2-40B4-BE49-F238E27FC236}">
                <a16:creationId xmlns:a16="http://schemas.microsoft.com/office/drawing/2014/main" id="{365329ED-CD29-4777-96FB-C39680FCA011}"/>
              </a:ext>
            </a:extLst>
          </p:cNvPr>
          <p:cNvSpPr>
            <a:spLocks noGrp="1"/>
          </p:cNvSpPr>
          <p:nvPr>
            <p:ph idx="1"/>
          </p:nvPr>
        </p:nvSpPr>
        <p:spPr>
          <a:xfrm>
            <a:off x="680321" y="2336872"/>
            <a:ext cx="9613861" cy="4410157"/>
          </a:xfrm>
        </p:spPr>
        <p:txBody>
          <a:bodyPr>
            <a:normAutofit fontScale="92500" lnSpcReduction="20000"/>
          </a:bodyPr>
          <a:lstStyle/>
          <a:p>
            <a:pPr marL="0" indent="0" algn="just">
              <a:buNone/>
            </a:pPr>
            <a:r>
              <a:rPr lang="it-IT" sz="1900" b="1" dirty="0">
                <a:effectLst/>
                <a:latin typeface="Times New Roman" panose="02020603050405020304" pitchFamily="18" charset="0"/>
                <a:ea typeface="Calibri" panose="020F0502020204030204" pitchFamily="34" charset="0"/>
                <a:cs typeface="Times New Roman" panose="02020603050405020304" pitchFamily="18" charset="0"/>
              </a:rPr>
              <a:t>Innanzitutto, se avevi visto qualcuno associarsi con degli ebrei, che vivono in una (o la) parte ebraica della città e, in generale, che fosse socialmente integrato con altri </a:t>
            </a:r>
            <a:r>
              <a:rPr lang="it-IT" sz="1900" b="1" dirty="0">
                <a:latin typeface="Times New Roman" panose="02020603050405020304" pitchFamily="18" charset="0"/>
                <a:ea typeface="Calibri" panose="020F0502020204030204" pitchFamily="34" charset="0"/>
                <a:cs typeface="Times New Roman" panose="02020603050405020304" pitchFamily="18" charset="0"/>
              </a:rPr>
              <a:t>giud</a:t>
            </a:r>
            <a:r>
              <a:rPr lang="it-IT" sz="1900" b="1" dirty="0">
                <a:effectLst/>
                <a:latin typeface="Times New Roman" panose="02020603050405020304" pitchFamily="18" charset="0"/>
                <a:ea typeface="Calibri" panose="020F0502020204030204" pitchFamily="34" charset="0"/>
                <a:cs typeface="Times New Roman" panose="02020603050405020304" pitchFamily="18" charset="0"/>
              </a:rPr>
              <a:t>ei, avresti potuto ragionevolmente concludere che quel qualcuno potesse essere un </a:t>
            </a:r>
            <a:r>
              <a:rPr lang="it-IT" sz="1900" b="1" dirty="0">
                <a:latin typeface="Times New Roman" panose="02020603050405020304" pitchFamily="18" charset="0"/>
                <a:ea typeface="Calibri" panose="020F0502020204030204" pitchFamily="34" charset="0"/>
                <a:cs typeface="Times New Roman" panose="02020603050405020304" pitchFamily="18" charset="0"/>
              </a:rPr>
              <a:t>giud</a:t>
            </a:r>
            <a:r>
              <a:rPr lang="it-IT" sz="1900" b="1" dirty="0">
                <a:effectLst/>
                <a:latin typeface="Times New Roman" panose="02020603050405020304" pitchFamily="18" charset="0"/>
                <a:ea typeface="Calibri" panose="020F0502020204030204" pitchFamily="34" charset="0"/>
                <a:cs typeface="Times New Roman" panose="02020603050405020304" pitchFamily="18" charset="0"/>
              </a:rPr>
              <a:t>eo. </a:t>
            </a:r>
            <a:endParaRPr lang="it-IT" sz="19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it-IT" sz="1900" b="1" dirty="0">
                <a:effectLst/>
                <a:latin typeface="Times New Roman" panose="02020603050405020304" pitchFamily="18" charset="0"/>
                <a:ea typeface="Calibri" panose="020F0502020204030204" pitchFamily="34" charset="0"/>
                <a:cs typeface="Times New Roman" panose="02020603050405020304" pitchFamily="18" charset="0"/>
              </a:rPr>
              <a:t>Secondariamente, se avessi visto qualcuno prodigarsi in rituali e pratiche ebraiche, soprattutto se la pratica avesse comportato una spesa in denaro, avresti potuto ragionevolmente concludere che quel qualcuno potesse essere giudeo. </a:t>
            </a:r>
          </a:p>
          <a:p>
            <a:pPr marL="0" indent="0" algn="just">
              <a:buNone/>
            </a:pPr>
            <a:r>
              <a:rPr lang="it-IT" sz="1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Ciascuna di queste conclusioni sarebbe stata ragionevole, ma nessuna delle due sarebbe stata certa, perché i gentili spesso si mescolavano ai giudei e alcuni gentili osservavano persino riti e pratiche ebraiche. </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Di conseguenza, queste ragionevoli conclusioni ti porterebbero a etichettare alcuni gentili come giudei. Alcuni autori antichi distinguono tra "essere veramente un giudeo" e "recitare la parte di un giudeo” o tra "essere veramente un giudeo" ed "essere chiamato giudeo”.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rPr>
              <a:t>Osservando le pratiche ebraiche e associandosi ai giudei, i gentili saranno stati chiamati giudei e saranno stati scambiati per giudei. Alcuni gentili saranno stati chiamati giudei, altri si saranno essi stessi chiamati </a:t>
            </a:r>
            <a:r>
              <a:rPr lang="it-IT" sz="1800" dirty="0">
                <a:solidFill>
                  <a:schemeClr val="bg1"/>
                </a:solidFill>
                <a:latin typeface="Times New Roman" panose="02020603050405020304" pitchFamily="18" charset="0"/>
                <a:ea typeface="Calibri" panose="020F0502020204030204" pitchFamily="34" charset="0"/>
              </a:rPr>
              <a:t>giud</a:t>
            </a:r>
            <a:r>
              <a:rPr lang="it-IT" sz="1800" dirty="0">
                <a:solidFill>
                  <a:schemeClr val="bg1"/>
                </a:solidFill>
                <a:effectLst/>
                <a:latin typeface="Times New Roman" panose="02020603050405020304" pitchFamily="18" charset="0"/>
                <a:ea typeface="Calibri" panose="020F0502020204030204" pitchFamily="34" charset="0"/>
              </a:rPr>
              <a:t>ei</a:t>
            </a:r>
            <a:r>
              <a:rPr lang="it-IT" sz="1900" b="1" dirty="0">
                <a:solidFill>
                  <a:schemeClr val="bg1"/>
                </a:solidFill>
                <a:effectLst/>
                <a:latin typeface="Times New Roman" panose="02020603050405020304" pitchFamily="18" charset="0"/>
                <a:ea typeface="Calibri" panose="020F0502020204030204" pitchFamily="34" charset="0"/>
              </a:rPr>
              <a:t>. In situazioni in cui lo </a:t>
            </a:r>
            <a:r>
              <a:rPr lang="it-IT" sz="1900" b="1" i="1" dirty="0">
                <a:solidFill>
                  <a:schemeClr val="bg1"/>
                </a:solidFill>
                <a:effectLst/>
                <a:latin typeface="Times New Roman" panose="02020603050405020304" pitchFamily="18" charset="0"/>
                <a:ea typeface="Calibri" panose="020F0502020204030204" pitchFamily="34" charset="0"/>
              </a:rPr>
              <a:t>status</a:t>
            </a:r>
            <a:r>
              <a:rPr lang="it-IT" sz="1900" b="1" dirty="0">
                <a:solidFill>
                  <a:schemeClr val="bg1"/>
                </a:solidFill>
                <a:effectLst/>
                <a:latin typeface="Times New Roman" panose="02020603050405020304" pitchFamily="18" charset="0"/>
                <a:ea typeface="Calibri" panose="020F0502020204030204" pitchFamily="34" charset="0"/>
              </a:rPr>
              <a:t> di </a:t>
            </a:r>
            <a:r>
              <a:rPr lang="it-IT" sz="1900" b="1" dirty="0">
                <a:solidFill>
                  <a:schemeClr val="bg1"/>
                </a:solidFill>
                <a:latin typeface="Times New Roman" panose="02020603050405020304" pitchFamily="18" charset="0"/>
                <a:ea typeface="Calibri" panose="020F0502020204030204" pitchFamily="34" charset="0"/>
              </a:rPr>
              <a:t>giude</a:t>
            </a:r>
            <a:r>
              <a:rPr lang="it-IT" sz="1900" b="1" dirty="0">
                <a:solidFill>
                  <a:schemeClr val="bg1"/>
                </a:solidFill>
                <a:effectLst/>
                <a:latin typeface="Times New Roman" panose="02020603050405020304" pitchFamily="18" charset="0"/>
                <a:ea typeface="Calibri" panose="020F0502020204030204" pitchFamily="34" charset="0"/>
              </a:rPr>
              <a:t>o conferiva privilegi e/o stima, quello stato era molto ambito dagli stranieri, e possiamo essere certi che, di conseguenza, alcuni non-ebrei si sono convertiti al giudaismo e altri si sono semplicemente dichiarati giudei. </a:t>
            </a:r>
            <a:r>
              <a:rPr lang="it-IT" sz="1800" dirty="0">
                <a:solidFill>
                  <a:schemeClr val="bg1"/>
                </a:solidFill>
                <a:effectLst/>
                <a:latin typeface="Times New Roman" panose="02020603050405020304" pitchFamily="18" charset="0"/>
                <a:ea typeface="Calibri" panose="020F0502020204030204" pitchFamily="34" charset="0"/>
              </a:rPr>
              <a:t>I giudei di Roma, delle città dell'Asia Minore e della Siria godevano di un'ampia gamma di privilegi legali e a volte erano socialmente ed economicamente importanti; nel sistema giuridico romano gli ebrei d'Egitto occupavano un posto al di sopra di quello degli egiziani. In questi ambienti i gentili avrebbero avuto forti incentivi a dichiararsi </a:t>
            </a:r>
            <a:r>
              <a:rPr lang="it-IT" sz="1800" dirty="0">
                <a:solidFill>
                  <a:schemeClr val="bg1"/>
                </a:solidFill>
                <a:latin typeface="Times New Roman" panose="02020603050405020304" pitchFamily="18" charset="0"/>
                <a:ea typeface="Calibri" panose="020F0502020204030204" pitchFamily="34" charset="0"/>
              </a:rPr>
              <a:t>giud</a:t>
            </a:r>
            <a:r>
              <a:rPr lang="it-IT" sz="1800" dirty="0">
                <a:solidFill>
                  <a:schemeClr val="bg1"/>
                </a:solidFill>
                <a:effectLst/>
                <a:latin typeface="Times New Roman" panose="02020603050405020304" pitchFamily="18" charset="0"/>
                <a:ea typeface="Calibri" panose="020F0502020204030204" pitchFamily="34" charset="0"/>
              </a:rPr>
              <a:t>ei e sarebbe stato relativamente facile per loro farlo, specialmente nei luoghi in cui la comunità ebraica era numerosa.</a:t>
            </a:r>
            <a:endParaRPr lang="it-IT"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dirty="0"/>
          </a:p>
        </p:txBody>
      </p:sp>
    </p:spTree>
    <p:extLst>
      <p:ext uri="{BB962C8B-B14F-4D97-AF65-F5344CB8AC3E}">
        <p14:creationId xmlns:p14="http://schemas.microsoft.com/office/powerpoint/2010/main" val="20271094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4612F1-FCB9-4E52-B9B5-1ED253528DFF}"/>
              </a:ext>
            </a:extLst>
          </p:cNvPr>
          <p:cNvSpPr>
            <a:spLocks noGrp="1"/>
          </p:cNvSpPr>
          <p:nvPr>
            <p:ph type="title"/>
          </p:nvPr>
        </p:nvSpPr>
        <p:spPr/>
        <p:txBody>
          <a:bodyPr/>
          <a:lstStyle/>
          <a:p>
            <a:r>
              <a:rPr lang="it-IT" dirty="0"/>
              <a:t>Conclusioni: la risposta alla nostra domanda</a:t>
            </a:r>
          </a:p>
        </p:txBody>
      </p:sp>
      <p:sp>
        <p:nvSpPr>
          <p:cNvPr id="3" name="Segnaposto contenuto 2">
            <a:extLst>
              <a:ext uri="{FF2B5EF4-FFF2-40B4-BE49-F238E27FC236}">
                <a16:creationId xmlns:a16="http://schemas.microsoft.com/office/drawing/2014/main" id="{365329ED-CD29-4777-96FB-C39680FCA011}"/>
              </a:ext>
            </a:extLst>
          </p:cNvPr>
          <p:cNvSpPr>
            <a:spLocks noGrp="1"/>
          </p:cNvSpPr>
          <p:nvPr>
            <p:ph idx="1"/>
          </p:nvPr>
        </p:nvSpPr>
        <p:spPr>
          <a:xfrm>
            <a:off x="680321" y="2095130"/>
            <a:ext cx="9613861" cy="4696287"/>
          </a:xfrm>
        </p:spPr>
        <p:txBody>
          <a:bodyPr>
            <a:normAutofit/>
          </a:bodyPr>
          <a:lstStyle/>
          <a:p>
            <a:pPr marL="0" indent="0" algn="just">
              <a:buNone/>
            </a:pP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I </a:t>
            </a:r>
            <a:r>
              <a:rPr lang="it-IT" sz="2000" b="1" dirty="0" err="1">
                <a:effectLst/>
                <a:latin typeface="Times New Roman" panose="02020603050405020304" pitchFamily="18" charset="0"/>
                <a:ea typeface="Calibri" panose="020F0502020204030204" pitchFamily="34" charset="0"/>
                <a:cs typeface="Times New Roman" panose="02020603050405020304" pitchFamily="18" charset="0"/>
              </a:rPr>
              <a:t>Tosafot</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glossatori medievali del </a:t>
            </a:r>
            <a:r>
              <a:rPr lang="it-IT" sz="2000" b="1" i="1" dirty="0">
                <a:effectLst/>
                <a:latin typeface="Times New Roman" panose="02020603050405020304" pitchFamily="18" charset="0"/>
                <a:ea typeface="Calibri" panose="020F0502020204030204" pitchFamily="34" charset="0"/>
                <a:cs typeface="Times New Roman" panose="02020603050405020304" pitchFamily="18" charset="0"/>
              </a:rPr>
              <a:t>Talmud</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deducono dalla storia di Ben </a:t>
            </a:r>
            <a:r>
              <a:rPr lang="it-IT" sz="2000" b="1" dirty="0" err="1">
                <a:effectLst/>
                <a:latin typeface="Times New Roman" panose="02020603050405020304" pitchFamily="18" charset="0"/>
                <a:ea typeface="Calibri" panose="020F0502020204030204" pitchFamily="34" charset="0"/>
                <a:cs typeface="Times New Roman" panose="02020603050405020304" pitchFamily="18" charset="0"/>
              </a:rPr>
              <a:t>Beteira</a:t>
            </a:r>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citata sopra, che se una persona sconosciuta viene davanti a noi e afferma di essere un giudeo, bisogna credergli. Questo principio, ancora seguito oggi in tutte le comunità ebraiche, soprattutto, in quelle più numerose, sembra essere stata la norma nell'antichità non solo nella terra d'Israele ma anche nella diaspora. </a:t>
            </a:r>
          </a:p>
          <a:p>
            <a:pPr marL="0" indent="0" algn="just">
              <a:buNone/>
            </a:pP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Nel libro degli Atti Paolo viaggia in tutto il Mediterraneo orientale, predicando nelle sinagoghe e discutendo con i capi ebrei locali, ma non una volta gli viene chiesto di dimostrare la sua ebraicità o una prova della sua identità ebraica (</a:t>
            </a:r>
            <a:r>
              <a:rPr lang="it-IT" sz="1800"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a:t>
            </a:r>
            <a:r>
              <a:rPr lang="it-IT"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28,21). Sembra proprio che la sua ebraicità sia accettata subito. Similarmente, ci sono molte storie di rabbini che viaggiano attraverso l'antico mondo mediterraneo, ma non è mai chiesto loro di identificarsi dai loro compagni giudei o di dimostrare la loro ebraicità. </a:t>
            </a:r>
          </a:p>
          <a:p>
            <a:pPr marL="0" indent="0" algn="just">
              <a:buNone/>
            </a:pPr>
            <a:r>
              <a:rPr lang="it-IT"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Nell’antichità non potevi riconoscere un giudeo quando ne vedevi uno, ma se qualcuno diceva di essere un </a:t>
            </a:r>
            <a:r>
              <a:rPr lang="it-IT"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giud</a:t>
            </a:r>
            <a:r>
              <a:rPr lang="it-IT"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eo, tale affermazione da sola pare che fosse sufficiente come dimostrazione. È </a:t>
            </a:r>
            <a:r>
              <a:rPr lang="it-IT"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giud</a:t>
            </a:r>
            <a:r>
              <a:rPr lang="it-IT"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eo chiunque dichiari di esserlo. Sotto questo aspetto, come in molti altri aspetti, l'antichità anticipa la modernità</a:t>
            </a:r>
            <a:r>
              <a:rPr lang="it-IT"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it-IT"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it-IT" dirty="0"/>
          </a:p>
        </p:txBody>
      </p:sp>
    </p:spTree>
    <p:extLst>
      <p:ext uri="{BB962C8B-B14F-4D97-AF65-F5344CB8AC3E}">
        <p14:creationId xmlns:p14="http://schemas.microsoft.com/office/powerpoint/2010/main" val="9925472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Berlino">
  <a:themeElements>
    <a:clrScheme name="Berlino">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o">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o">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TM04033917[[fn=Berlino]]</Template>
  <TotalTime>751</TotalTime>
  <Words>8945</Words>
  <Application>Microsoft Office PowerPoint</Application>
  <PresentationFormat>Widescreen</PresentationFormat>
  <Paragraphs>213</Paragraphs>
  <Slides>38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38</vt:i4>
      </vt:variant>
    </vt:vector>
  </HeadingPairs>
  <TitlesOfParts>
    <vt:vector size="43" baseType="lpstr">
      <vt:lpstr>Arial</vt:lpstr>
      <vt:lpstr>Calibri</vt:lpstr>
      <vt:lpstr>Times New Roman</vt:lpstr>
      <vt:lpstr>Trebuchet MS</vt:lpstr>
      <vt:lpstr>Berlino</vt:lpstr>
      <vt:lpstr>Quelli che dicono di essere giudei e non lo sono (Ap 3,9)</vt:lpstr>
      <vt:lpstr>Presentazione dell’articolo:</vt:lpstr>
      <vt:lpstr>Premessa</vt:lpstr>
      <vt:lpstr>Premessa</vt:lpstr>
      <vt:lpstr>Premessa: la domanda</vt:lpstr>
      <vt:lpstr>Premessa: sviluppo dell’articolo</vt:lpstr>
      <vt:lpstr>I. I meccanismi sociali che non rendevano distinguibili i giudei I. I fattori che non hanno reso distinguibili i giudei</vt:lpstr>
      <vt:lpstr>I. I meccanismi sociali che non rendevano distinguibili i giudei I. I fattori che non hanno reso distinguibili i giudei</vt:lpstr>
      <vt:lpstr>I. I meccanismi sociali che non rendevano distinguibili i giudei I. I fattori che non hanno reso distinguibili i giudei</vt:lpstr>
      <vt:lpstr>I. I meccanismi sociali che non rendevano distinguibili i giudei II. I romani possono passare per giudei senza difficoltà</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III. La circoncisione rendeva i giudei distinguibili?</vt:lpstr>
      <vt:lpstr>I. I meccanismi sociali che non rendevano distinguibili i giudei IV. C’erano elenchi o registri ufficiali riguardanti i giudei?</vt:lpstr>
      <vt:lpstr>I. I meccanismi sociali che non rendevano distinguibili i giudei IV. C’erano elenchi o registri ufficiali riguardanti i giudei?</vt:lpstr>
      <vt:lpstr>I. I meccanismi sociali che non rendevano distinguibili i giudei IV. C’erano elenchi o registri ufficiali riguardanti i giudei?</vt:lpstr>
      <vt:lpstr>II.  I meccanismi sociali che rendevano (o avrebbero potuto rendere) i giudei distinguibili I. Giudei per associazione</vt:lpstr>
      <vt:lpstr>II.  I meccanismi sociali che rendevano (o avrebbero potuto rendere) i giudei distinguibili I. Giudei per associazione</vt:lpstr>
      <vt:lpstr>II.  I meccanismi sociali che rendevano (o avrebbero potuto rendere) i giudei distinguibili I. Giudei per associazione</vt:lpstr>
      <vt:lpstr>II.  I meccanismi sociali che rendevano (o avrebbero potuto rendere) i giudei distinguibili II. I quartieri ebraici: in questi quartieri quanti erano giudei?</vt:lpstr>
      <vt:lpstr>II.  I meccanismi sociali che rendevano (o avrebbero potuto rendere) i giudei distinguibili II. I quartieri ebraici: in questi quartieri quanti erano giudei?</vt:lpstr>
      <vt:lpstr>II.  I meccanismi sociali che rendevano (o avrebbero potuto rendere) i giudei distinguibili II. I quartieri ebraici: in questi quartieri quanti erano giudei?</vt:lpstr>
      <vt:lpstr>II.  I meccanismi sociali che rendevano (o avrebbero potuto rendere) i giudei distinguibili III. Giudei per osservanza</vt:lpstr>
      <vt:lpstr>II.  I meccanismi sociali che rendevano (o avrebbero potuto rendere) i giudei distinguibili III. Giudei per osservanza</vt:lpstr>
      <vt:lpstr>II.  I meccanismi sociali che rendevano (o avrebbero potuto rendere) i giudei distinguibili III. Giudei per osservanza</vt:lpstr>
      <vt:lpstr>II.  I meccanismi sociali che rendevano (o avrebbero potuto rendere) i giudei distinguibili III. Giudei per osservanza</vt:lpstr>
      <vt:lpstr>II.  I meccanismi sociali che rendevano (o avrebbero potuto rendere) i giudei distinguibili III. Giudei per osservanza</vt:lpstr>
      <vt:lpstr>II.  I meccanismi sociali che rendevano (o avrebbero potuto rendere) i giudei distinguibili IV. Una storia del Talmud babilonese</vt:lpstr>
      <vt:lpstr>II.  I meccanismi sociali che rendevano (o avrebbero potuto rendere) i giudei distinguibili IV. Una storia del Talmud babilonese</vt:lpstr>
      <vt:lpstr>II.  I meccanismi sociali che rendevano (o avrebbero potuto rendere) i giudei distinguibili IV. Una storia del Talmud babilonese</vt:lpstr>
      <vt:lpstr>Conclusioni: la risposta alla nostra domanda</vt:lpstr>
      <vt:lpstr>Conclusioni: la risposta alla nostra domanda</vt:lpstr>
      <vt:lpstr>Conclusioni: la risposta alla nostra domanda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Quelli che dicono di essere giudei e non lo sono (Ap </dc:title>
  <dc:creator>Davide Bertocchi</dc:creator>
  <cp:lastModifiedBy>Davide Bertocchi</cp:lastModifiedBy>
  <cp:revision>81</cp:revision>
  <dcterms:created xsi:type="dcterms:W3CDTF">2021-04-02T20:40:56Z</dcterms:created>
  <dcterms:modified xsi:type="dcterms:W3CDTF">2021-04-13T15:40:29Z</dcterms:modified>
</cp:coreProperties>
</file>