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6" r:id="rId2"/>
    <p:sldId id="269" r:id="rId3"/>
    <p:sldId id="268" r:id="rId4"/>
    <p:sldId id="267" r:id="rId5"/>
    <p:sldId id="270" r:id="rId6"/>
    <p:sldId id="256" r:id="rId7"/>
    <p:sldId id="257" r:id="rId8"/>
    <p:sldId id="258" r:id="rId9"/>
    <p:sldId id="271" r:id="rId10"/>
    <p:sldId id="262" r:id="rId11"/>
    <p:sldId id="264" r:id="rId12"/>
    <p:sldId id="265" r:id="rId13"/>
    <p:sldId id="263" r:id="rId14"/>
    <p:sldId id="259" r:id="rId15"/>
    <p:sldId id="260" r:id="rId16"/>
    <p:sldId id="26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3"/>
    <p:restoredTop sz="91329"/>
  </p:normalViewPr>
  <p:slideViewPr>
    <p:cSldViewPr snapToGrid="0" snapToObjects="1">
      <p:cViewPr varScale="1">
        <p:scale>
          <a:sx n="51" d="100"/>
          <a:sy n="51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92F-39B2-8947-88E9-23EDFD94A5D2}" type="datetimeFigureOut">
              <a:rPr lang="it-IT" smtClean="0"/>
              <a:t>19/10/24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CFDE-E7A6-E344-AA7A-0FB85847A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05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92F-39B2-8947-88E9-23EDFD94A5D2}" type="datetimeFigureOut">
              <a:rPr lang="it-IT" smtClean="0"/>
              <a:t>19/10/24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CFDE-E7A6-E344-AA7A-0FB85847A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26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92F-39B2-8947-88E9-23EDFD94A5D2}" type="datetimeFigureOut">
              <a:rPr lang="it-IT" smtClean="0"/>
              <a:t>19/10/24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CFDE-E7A6-E344-AA7A-0FB85847A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45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92F-39B2-8947-88E9-23EDFD94A5D2}" type="datetimeFigureOut">
              <a:rPr lang="it-IT" smtClean="0"/>
              <a:t>19/10/24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CFDE-E7A6-E344-AA7A-0FB85847A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04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92F-39B2-8947-88E9-23EDFD94A5D2}" type="datetimeFigureOut">
              <a:rPr lang="it-IT" smtClean="0"/>
              <a:t>19/10/24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CFDE-E7A6-E344-AA7A-0FB85847A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96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92F-39B2-8947-88E9-23EDFD94A5D2}" type="datetimeFigureOut">
              <a:rPr lang="it-IT" smtClean="0"/>
              <a:t>19/10/24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CFDE-E7A6-E344-AA7A-0FB85847A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84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92F-39B2-8947-88E9-23EDFD94A5D2}" type="datetimeFigureOut">
              <a:rPr lang="it-IT" smtClean="0"/>
              <a:t>19/10/24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CFDE-E7A6-E344-AA7A-0FB85847A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89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92F-39B2-8947-88E9-23EDFD94A5D2}" type="datetimeFigureOut">
              <a:rPr lang="it-IT" smtClean="0"/>
              <a:t>19/10/24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CFDE-E7A6-E344-AA7A-0FB85847A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52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92F-39B2-8947-88E9-23EDFD94A5D2}" type="datetimeFigureOut">
              <a:rPr lang="it-IT" smtClean="0"/>
              <a:t>19/10/24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CFDE-E7A6-E344-AA7A-0FB85847A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14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92F-39B2-8947-88E9-23EDFD94A5D2}" type="datetimeFigureOut">
              <a:rPr lang="it-IT" smtClean="0"/>
              <a:t>19/10/24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CFDE-E7A6-E344-AA7A-0FB85847A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35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92F-39B2-8947-88E9-23EDFD94A5D2}" type="datetimeFigureOut">
              <a:rPr lang="it-IT" smtClean="0"/>
              <a:t>19/10/24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CFDE-E7A6-E344-AA7A-0FB85847A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6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8192F-39B2-8947-88E9-23EDFD94A5D2}" type="datetimeFigureOut">
              <a:rPr lang="it-IT" smtClean="0"/>
              <a:t>19/10/24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2CFDE-E7A6-E344-AA7A-0FB85847A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163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4C3ACA4-89B7-CE4C-9C50-04D2DE5B8039}"/>
              </a:ext>
            </a:extLst>
          </p:cNvPr>
          <p:cNvSpPr/>
          <p:nvPr/>
        </p:nvSpPr>
        <p:spPr>
          <a:xfrm>
            <a:off x="1024889" y="355072"/>
            <a:ext cx="101536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«Sembra che dopo il terribile inverno di Picasso il mondo non rifiorirà più come prima, che durante questo inverno non solo cadranno tutti i veli, ma che tutto il mondo materiale e fisico sarà scosso alle sue stesse basi. [...] Tutto viene scomposto e smembrato analiticamente. Per mezzo di questa scomposizione analitica l’artista vuole arrivare fino allo scheletro delle cose [...]. Gli involucri materiali del mondo hanno cominciato a decomporsi e a polverizzarsi 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Dietro la bellezza femminile, affascinante e incantatrice, egli vede l’orrore della decomposizione, della polverizzazione. Come un chiaroveggente, guarda attraverso tutti i veli, le vesti, le stratificazioni e là, nella profondità del mondo materiale, vede i suoi mostri slanciati. Sono le smorfie demoniache degli spiriti incatenati della natura.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Nella pittura contemporanea non è lo spirito che si incarna, che si materializza, ma è la materia stessa che si smaterializza, si disincarna, perde la propria durezza, la solidità, e la forma.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(N.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Berdjaev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crisi nell’arte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8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4D5C029-E922-9249-A698-796E0495F33E}"/>
              </a:ext>
            </a:extLst>
          </p:cNvPr>
          <p:cNvSpPr/>
          <p:nvPr/>
        </p:nvSpPr>
        <p:spPr>
          <a:xfrm>
            <a:off x="1981200" y="1108058"/>
            <a:ext cx="8331200" cy="44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«L’Assunzione della Vergine esprime in modo mirabile l’adagio patristico diffusosi a partire da Ireneo di Lione, nel II secolo: “Dio si è fatto uomo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perchè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l’uomo possa diventare Dio”. Diventare Dio: cioè un vivente la cui vita non ha limiti, una vita liberata dal male e dalla morte. Per descrivere con maggior chiarezza questa festa, bisogna accostare l’una all’altra due icone: quella della Vergine con il bambino e quella della Dormizione-Assunzione».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feste cristiane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di Olivier </a:t>
            </a:r>
            <a:r>
              <a:rPr lang="it-IT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Clément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65E1C10-85FD-2E46-9E14-C3AE28C2D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50"/>
          <a:stretch/>
        </p:blipFill>
        <p:spPr>
          <a:xfrm>
            <a:off x="6896100" y="219647"/>
            <a:ext cx="3990975" cy="62758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D3E2E67-C0A1-CE4B-A925-445F14F0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15" y="219647"/>
            <a:ext cx="4492410" cy="63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9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EC0E5D6-BA9B-1C4C-8556-01B330629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27" y="800100"/>
            <a:ext cx="3856452" cy="5029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ADF3A22-525D-1841-9398-15A13A8A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787" y="800100"/>
            <a:ext cx="626474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8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209BC22-D5C4-4044-8AB5-C61C6094D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96" r="15940"/>
          <a:stretch/>
        </p:blipFill>
        <p:spPr>
          <a:xfrm>
            <a:off x="3445565" y="342900"/>
            <a:ext cx="4877215" cy="61722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598E821-B2BC-ED4C-990F-B3750A492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30" t="5000" r="20601" b="5000"/>
          <a:stretch/>
        </p:blipFill>
        <p:spPr>
          <a:xfrm>
            <a:off x="8906290" y="342900"/>
            <a:ext cx="2914650" cy="61722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F29E438-0CDF-0249-81E6-95867D3EB9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95" t="4580" r="19982" b="4745"/>
          <a:stretch/>
        </p:blipFill>
        <p:spPr>
          <a:xfrm>
            <a:off x="285749" y="342900"/>
            <a:ext cx="2714625" cy="61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86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A0E77F1-58F6-784F-A755-0D5EE0914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3"/>
          <a:stretch/>
        </p:blipFill>
        <p:spPr>
          <a:xfrm>
            <a:off x="695325" y="342899"/>
            <a:ext cx="3886916" cy="620077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D493EB2-FDDE-EA44-A16A-EFEB588B1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52" t="72963" r="14223" b="4583"/>
          <a:stretch/>
        </p:blipFill>
        <p:spPr>
          <a:xfrm>
            <a:off x="5283362" y="1903411"/>
            <a:ext cx="6163599" cy="33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40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3CF0DD9-74EE-6F48-B6B8-9D1D9A749132}"/>
              </a:ext>
            </a:extLst>
          </p:cNvPr>
          <p:cNvSpPr/>
          <p:nvPr/>
        </p:nvSpPr>
        <p:spPr>
          <a:xfrm>
            <a:off x="330199" y="0"/>
            <a:ext cx="7518401" cy="6565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Samuele 6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it-I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Davide radunò di nuovo tutti gli uomini scelti d'Israele, in numero di trentamila [...]. Posero l'arca di Dio sopra un carro nuovo e la portarono via dalla casa di </a:t>
            </a:r>
            <a:r>
              <a:rPr lang="it-IT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Abinadab</a:t>
            </a:r>
            <a:r>
              <a:rPr lang="it-I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che era sul colle; Uzza e Aio, figli di </a:t>
            </a:r>
            <a:r>
              <a:rPr lang="it-IT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Abinadab</a:t>
            </a:r>
            <a:r>
              <a:rPr lang="it-I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conducevano il carro nuovo con l'arca di Dio, e Aio andava davanti all'arca. Davide e tutta la casa d'Israele suonavano davanti all'Eterno ogni sorta di strumenti [...]. Quando furono giunti all'aia di </a:t>
            </a:r>
            <a:r>
              <a:rPr lang="it-IT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Nacon</a:t>
            </a:r>
            <a:r>
              <a:rPr lang="it-IT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Uzza stese la mano verso l'arca di Dio e la sostenne, perché i buoi la facevano inclinare. E l'ira dell'Eterno si accese contro Uzza; Iddio lo colpì là per la sua irriverenza, ed egli morì in quel luogo vicino all'arca di Dio. Davide si rattristò [...] in quel giorno, ebbe paura dell'Eterno, e disse: “Come potrebbe venire da me l'arca dell'Eterno?”.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41F9434-C0A7-F746-9AE7-328B7FE9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816" y="1555606"/>
            <a:ext cx="3747802" cy="34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5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51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2BAB5DF-4E73-1941-BA04-4D5A8BAB6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8"/>
          <a:stretch/>
        </p:blipFill>
        <p:spPr>
          <a:xfrm>
            <a:off x="615757" y="1886235"/>
            <a:ext cx="2698943" cy="42637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57A33B6-FD21-3148-AA4A-C2AEFE836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1943099"/>
            <a:ext cx="3508533" cy="42068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30F009A-F521-EA41-B74B-803E8072D5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06" r="17469"/>
          <a:stretch/>
        </p:blipFill>
        <p:spPr>
          <a:xfrm>
            <a:off x="8154277" y="2578100"/>
            <a:ext cx="3756362" cy="35718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0AC836-3208-EE41-95FE-5D58EC25B1A7}"/>
              </a:ext>
            </a:extLst>
          </p:cNvPr>
          <p:cNvSpPr txBox="1"/>
          <p:nvPr/>
        </p:nvSpPr>
        <p:spPr>
          <a:xfrm>
            <a:off x="615757" y="6229349"/>
            <a:ext cx="211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Pablo Picasso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014173-E61E-7544-90D0-F9EAD5001C76}"/>
              </a:ext>
            </a:extLst>
          </p:cNvPr>
          <p:cNvSpPr txBox="1"/>
          <p:nvPr/>
        </p:nvSpPr>
        <p:spPr>
          <a:xfrm>
            <a:off x="3933825" y="6315073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Francis Bacon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F903FDF-F32C-314F-8959-70E2A05AEB98}"/>
              </a:ext>
            </a:extLst>
          </p:cNvPr>
          <p:cNvSpPr txBox="1"/>
          <p:nvPr/>
        </p:nvSpPr>
        <p:spPr>
          <a:xfrm>
            <a:off x="8154277" y="622934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Annegret</a:t>
            </a:r>
            <a:r>
              <a:rPr lang="it-IT" dirty="0"/>
              <a:t> </a:t>
            </a:r>
            <a:r>
              <a:rPr lang="it-IT" dirty="0" err="1"/>
              <a:t>Soltau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C7EE461-3B5F-7043-96A2-4F2868416D7A}"/>
              </a:ext>
            </a:extLst>
          </p:cNvPr>
          <p:cNvSpPr txBox="1"/>
          <p:nvPr/>
        </p:nvSpPr>
        <p:spPr>
          <a:xfrm>
            <a:off x="1377757" y="186968"/>
            <a:ext cx="10532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Nell’arte contemporanea è come se lo spirito venisse meno e la carne si smaterializzasse [...]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proprio ciò che io chiamo ignoranza spirituale. L’uomo cancellato in superficie, un uomo con il nucleo dell’«io» polverizzato, dilaniato in istanti e brandelli».</a:t>
            </a:r>
          </a:p>
        </p:txBody>
      </p:sp>
    </p:spTree>
    <p:extLst>
      <p:ext uri="{BB962C8B-B14F-4D97-AF65-F5344CB8AC3E}">
        <p14:creationId xmlns:p14="http://schemas.microsoft.com/office/powerpoint/2010/main" val="313721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BD63A81-DAC8-F949-AE5D-94CD318A8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77" y="393700"/>
            <a:ext cx="4677845" cy="60335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DD20187-B91F-BE45-9AB0-1C3B3FA4B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9"/>
          <a:stretch/>
        </p:blipFill>
        <p:spPr>
          <a:xfrm>
            <a:off x="5257800" y="368300"/>
            <a:ext cx="3799103" cy="25273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93A7DAA-2E40-2F4D-A50D-21BC57DE2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0" y="3190705"/>
            <a:ext cx="2562225" cy="323649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F576B9E-4696-6344-AAC7-F23BCBA0A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280" y="469900"/>
            <a:ext cx="1774469" cy="24257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2D43AA0-4595-ED4B-A31A-7FFD42F61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4403" y="3241504"/>
            <a:ext cx="3757397" cy="304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8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FAC556F-F818-704C-86F3-D0224000A5F6}"/>
              </a:ext>
            </a:extLst>
          </p:cNvPr>
          <p:cNvSpPr/>
          <p:nvPr/>
        </p:nvSpPr>
        <p:spPr>
          <a:xfrm>
            <a:off x="1765300" y="703640"/>
            <a:ext cx="87249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Garamond" panose="02020404030301010803" pitchFamily="18" charset="0"/>
              </a:rPr>
              <a:t>L’icona è immagine dell’uomo nel quale è realmente presente la santificante grazia dello Spirito Santo che </a:t>
            </a:r>
            <a:r>
              <a:rPr lang="it-IT" sz="2800" dirty="0">
                <a:solidFill>
                  <a:srgbClr val="FFFF00"/>
                </a:solidFill>
                <a:latin typeface="Garamond" panose="02020404030301010803" pitchFamily="18" charset="0"/>
              </a:rPr>
              <a:t>incenerisce le passioni</a:t>
            </a:r>
            <a:r>
              <a:rPr lang="it-IT" sz="2800" dirty="0">
                <a:latin typeface="Garamond" panose="02020404030301010803" pitchFamily="18" charset="0"/>
              </a:rPr>
              <a:t>.</a:t>
            </a:r>
            <a:br>
              <a:rPr lang="it-IT" sz="2800" dirty="0">
                <a:latin typeface="Garamond" panose="02020404030301010803" pitchFamily="18" charset="0"/>
              </a:rPr>
            </a:br>
            <a:r>
              <a:rPr lang="it-IT" sz="2800" dirty="0">
                <a:latin typeface="Garamond" panose="02020404030301010803" pitchFamily="18" charset="0"/>
              </a:rPr>
              <a:t>Per questo la sua carne è raffigurata </a:t>
            </a:r>
            <a:r>
              <a:rPr lang="it-IT" sz="2800" dirty="0">
                <a:solidFill>
                  <a:srgbClr val="FFFF00"/>
                </a:solidFill>
                <a:latin typeface="Garamond" panose="02020404030301010803" pitchFamily="18" charset="0"/>
              </a:rPr>
              <a:t>sostanzialmente diversa </a:t>
            </a:r>
            <a:r>
              <a:rPr lang="it-IT" sz="2800" dirty="0">
                <a:latin typeface="Garamond" panose="02020404030301010803" pitchFamily="18" charset="0"/>
              </a:rPr>
              <a:t>dalla comune carne corruttibile dell’uomo.</a:t>
            </a:r>
            <a:br>
              <a:rPr lang="it-IT" sz="2800" dirty="0">
                <a:latin typeface="Garamond" panose="02020404030301010803" pitchFamily="18" charset="0"/>
              </a:rPr>
            </a:br>
            <a:r>
              <a:rPr lang="it-IT" sz="2800" dirty="0">
                <a:latin typeface="Garamond" panose="02020404030301010803" pitchFamily="18" charset="0"/>
              </a:rPr>
              <a:t>L’icona è trasmissione </a:t>
            </a:r>
            <a:r>
              <a:rPr lang="it-IT" sz="2800" dirty="0">
                <a:solidFill>
                  <a:srgbClr val="FFFF00"/>
                </a:solidFill>
                <a:latin typeface="Garamond" panose="02020404030301010803" pitchFamily="18" charset="0"/>
              </a:rPr>
              <a:t>sobria</a:t>
            </a:r>
            <a:r>
              <a:rPr lang="it-IT" sz="2800" dirty="0">
                <a:latin typeface="Garamond" panose="02020404030301010803" pitchFamily="18" charset="0"/>
              </a:rPr>
              <a:t>, fondata sull’esperienza spirituale e assolutamente priva di qualsiasi esaltazione di una realtà spirituale. </a:t>
            </a:r>
            <a:br>
              <a:rPr lang="it-IT" sz="2800" dirty="0">
                <a:latin typeface="Garamond" panose="02020404030301010803" pitchFamily="18" charset="0"/>
              </a:rPr>
            </a:br>
            <a:r>
              <a:rPr lang="it-IT" sz="2800" dirty="0">
                <a:latin typeface="Garamond" panose="02020404030301010803" pitchFamily="18" charset="0"/>
              </a:rPr>
              <a:t>Se la grazia illumina tutto l’uomo, così che tutto il suo organismo spirituale, psichico e fisico sia avvolto nella preghiera e dimori nella luce divina, allora evidentemente l’icona riproduce questo uomo, </a:t>
            </a:r>
            <a:r>
              <a:rPr lang="it-IT" sz="2800" dirty="0">
                <a:solidFill>
                  <a:srgbClr val="FFFF00"/>
                </a:solidFill>
                <a:latin typeface="Garamond" panose="02020404030301010803" pitchFamily="18" charset="0"/>
              </a:rPr>
              <a:t>divenuto icona vivente</a:t>
            </a:r>
            <a:r>
              <a:rPr lang="it-IT" sz="2800" dirty="0">
                <a:latin typeface="Garamond" panose="02020404030301010803" pitchFamily="18" charset="0"/>
              </a:rPr>
              <a:t>, immagine di Dio – Leonid </a:t>
            </a:r>
            <a:r>
              <a:rPr lang="it-IT" sz="2800" dirty="0" err="1">
                <a:latin typeface="Garamond" panose="02020404030301010803" pitchFamily="18" charset="0"/>
              </a:rPr>
              <a:t>Uspenskij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0667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36E6F6-AFA1-1044-A701-BE9F99A6E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08" y="388059"/>
            <a:ext cx="3988792" cy="60066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8B91299-1D18-6F44-B816-E630FADCA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04" r="18519"/>
          <a:stretch/>
        </p:blipFill>
        <p:spPr>
          <a:xfrm>
            <a:off x="812800" y="388058"/>
            <a:ext cx="5205764" cy="60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8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EC0E5D6-BA9B-1C4C-8556-01B330629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601" y="314325"/>
            <a:ext cx="4820149" cy="62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0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08D157-7E81-3346-A736-6733D2CD1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87" y="598677"/>
            <a:ext cx="4136028" cy="56892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1121198-53DC-A846-93B6-5D2CAA2CE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551" y="542925"/>
            <a:ext cx="4448067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A4F2D5B-9525-6347-914A-077682EAA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" t="4233" r="4291" b="4233"/>
          <a:stretch/>
        </p:blipFill>
        <p:spPr>
          <a:xfrm>
            <a:off x="2314575" y="1143000"/>
            <a:ext cx="7972425" cy="494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EC0E5D6-BA9B-1C4C-8556-01B330629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601" y="314325"/>
            <a:ext cx="4820149" cy="62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02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1280</TotalTime>
  <Words>583</Words>
  <Application>Microsoft Macintosh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12</cp:revision>
  <dcterms:created xsi:type="dcterms:W3CDTF">2024-10-18T08:59:23Z</dcterms:created>
  <dcterms:modified xsi:type="dcterms:W3CDTF">2024-10-19T07:08:26Z</dcterms:modified>
</cp:coreProperties>
</file>