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sldIdLst>
    <p:sldId id="275" r:id="rId2"/>
    <p:sldId id="259" r:id="rId3"/>
    <p:sldId id="260" r:id="rId4"/>
    <p:sldId id="261" r:id="rId5"/>
    <p:sldId id="264" r:id="rId6"/>
    <p:sldId id="265" r:id="rId7"/>
    <p:sldId id="267" r:id="rId8"/>
    <p:sldId id="257" r:id="rId9"/>
    <p:sldId id="262" r:id="rId10"/>
    <p:sldId id="274" r:id="rId11"/>
    <p:sldId id="272" r:id="rId12"/>
    <p:sldId id="258" r:id="rId13"/>
    <p:sldId id="268" r:id="rId14"/>
    <p:sldId id="269" r:id="rId15"/>
    <p:sldId id="271" r:id="rId16"/>
    <p:sldId id="273" r:id="rId17"/>
    <p:sldId id="26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27"/>
    <p:restoredTop sz="92197"/>
  </p:normalViewPr>
  <p:slideViewPr>
    <p:cSldViewPr snapToGrid="0" snapToObjects="1">
      <p:cViewPr varScale="1">
        <p:scale>
          <a:sx n="103" d="100"/>
          <a:sy n="103" d="100"/>
        </p:scale>
        <p:origin x="1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739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368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7324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078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95084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690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14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78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707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355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383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155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581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435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715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740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98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57F8D6D-8E42-0845-9ACA-940ECEB53510}"/>
              </a:ext>
            </a:extLst>
          </p:cNvPr>
          <p:cNvSpPr/>
          <p:nvPr/>
        </p:nvSpPr>
        <p:spPr>
          <a:xfrm>
            <a:off x="1725828" y="117693"/>
            <a:ext cx="556465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credo adottato al Concilio di Nicea I</a:t>
            </a:r>
          </a:p>
          <a:p>
            <a:br>
              <a:rPr lang="it-IT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Πιστεύομεν</a:t>
            </a:r>
            <a:r>
              <a:rPr lang="el-GR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εἰς</a:t>
            </a:r>
            <a:r>
              <a:rPr lang="el-GR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ἕνα</a:t>
            </a:r>
            <a:r>
              <a:rPr lang="el-GR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Θεόν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Πατέρα παντοκράτορα, πάντων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ὁρατῶν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τε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ἀοράτων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ποιητήν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solidFill>
                <a:srgbClr val="2021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>
              <a:solidFill>
                <a:srgbClr val="2021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</a:t>
            </a:r>
            <a:r>
              <a:rPr lang="el-GR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εἰς</a:t>
            </a:r>
            <a:r>
              <a:rPr lang="el-GR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ἕνα</a:t>
            </a:r>
            <a:r>
              <a:rPr lang="el-GR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κύριον</a:t>
            </a:r>
            <a:r>
              <a:rPr lang="el-GR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Ἰησοῦν</a:t>
            </a:r>
            <a:r>
              <a:rPr lang="el-GR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Χριστόν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τὸν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υἱὸν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τοῦ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Θεοῦ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γεννηθέντα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ἐκ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τοῦ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Πατρὸς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μονογενῆ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τουτέστιν </a:t>
            </a:r>
            <a:r>
              <a:rPr lang="el-GR" u="sng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ἐκ</a:t>
            </a:r>
            <a:r>
              <a:rPr lang="el-GR" u="sng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u="sng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τῆς</a:t>
            </a:r>
            <a:r>
              <a:rPr lang="el-GR" u="sng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u="sng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οὐσίας</a:t>
            </a:r>
            <a:r>
              <a:rPr lang="el-GR" u="sng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u="sng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τοῦ</a:t>
            </a:r>
            <a:r>
              <a:rPr lang="el-GR" u="sng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Πατρός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Θεὸν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ἐκ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Θεοῦ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φῶς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ἐκ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φωτός,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Θεὸν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ἀληθινὸν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ἐκ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Θεοῦ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ἀληθινοῦ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γεννηθέντα,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οὐ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ποιηθέντα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u="sng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ὁμοούσιον</a:t>
            </a:r>
            <a:r>
              <a:rPr lang="el-GR" u="sng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u="sng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τῷ</a:t>
            </a:r>
            <a:r>
              <a:rPr lang="el-GR" u="sng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Πατρί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δι'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οὗ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τὰ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πάντα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ἐγένετο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τά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τε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ἐν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τῷ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οὐρανῷ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τὰ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ἐπὶ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τῆς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γῆς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τὸν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δι'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ἡμᾶς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τοὺς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ἀνθρώπους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διὰ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τὴν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ἡμετέραν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σωτηρίαν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κατελθόντα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σαρκωθέντα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ἐνανθρωπήσαντα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παθόντα,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ἀναστάντα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τριτῇ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ἡμέρᾳ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ἀνελθοντα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εἰς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τοὺς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οὐρανούς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και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ἐρχόμενον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κρῖναι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ζῶντας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νεκρούς.</a:t>
            </a:r>
          </a:p>
          <a:p>
            <a:endParaRPr lang="it-IT" dirty="0">
              <a:solidFill>
                <a:srgbClr val="2021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</a:t>
            </a:r>
            <a:r>
              <a:rPr lang="el-GR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εἰς</a:t>
            </a:r>
            <a:r>
              <a:rPr lang="el-GR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τὸ</a:t>
            </a:r>
            <a:r>
              <a:rPr lang="el-GR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Ἅγιον</a:t>
            </a:r>
            <a:r>
              <a:rPr lang="el-GR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Πνεῦμα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solidFill>
                <a:srgbClr val="2021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>
              <a:solidFill>
                <a:srgbClr val="2021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Τοὺς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δὲ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λέγοντας,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ὅτι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ἦν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ποτε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ὅτε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οὐκ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ἦν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πρὶν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γεννηθῆναι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οὐκ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ἦν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ὅτι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ἐξ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οὐκ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ὄντων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ἐγένετο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ἢ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ἐξ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ἑτέρας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ὑποστάσεως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ἢ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οὐσίας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φάσκοντας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εἶναι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ἢ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κτιστόν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ἢ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τρεπτὸν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ἢ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ἀλλοιωτὸν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τὸν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υἱὸν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τοῦ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Θεοῦ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τούτους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ἀναθεματίζει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ἁγία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καθολικὴ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ἀποστολικὴ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ἐκκλησία</a:t>
            </a:r>
            <a:r>
              <a:rPr lang="el-GR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b="0" i="0" dirty="0">
              <a:solidFill>
                <a:srgbClr val="2021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17C64B83-35ED-2148-BF3D-DC63628763D2}"/>
              </a:ext>
            </a:extLst>
          </p:cNvPr>
          <p:cNvSpPr/>
          <p:nvPr/>
        </p:nvSpPr>
        <p:spPr>
          <a:xfrm>
            <a:off x="7409935" y="493908"/>
            <a:ext cx="4782065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Crediamo in un solo Dio</a:t>
            </a:r>
            <a:r>
              <a:rPr lang="it-IT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Padre onnipotente, creatore di tutte le cose visibili e invisibili. </a:t>
            </a:r>
          </a:p>
          <a:p>
            <a:endParaRPr lang="it-IT" dirty="0">
              <a:solidFill>
                <a:srgbClr val="2021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in un solo Signore, Gesù Cristo</a:t>
            </a:r>
            <a:r>
              <a:rPr lang="it-IT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il Figlio di Dio, generato dal Padre, unigenito, cioè </a:t>
            </a:r>
            <a:r>
              <a:rPr lang="it-IT" u="sng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dall'essenza del Padre</a:t>
            </a:r>
            <a:r>
              <a:rPr lang="it-IT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Dio da Dio, luce da luce, vero Dio da vero Dio, generato, non creato, </a:t>
            </a:r>
            <a:r>
              <a:rPr lang="it-IT" u="sng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consustanziale con il Padre</a:t>
            </a:r>
            <a:r>
              <a:rPr lang="it-IT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mezzo di lui tutte le cose sono state create, sia quelle nel cielo sia quelle sulla terra; per noi gli uomini e per la nostra salvezza discese e si è incarnato; morì ed è risuscitato il terzo giorno ed è salito nei cieli; e verrà per giudicare i vivi e i morti.</a:t>
            </a:r>
          </a:p>
          <a:p>
            <a:endParaRPr lang="it-IT" dirty="0">
              <a:solidFill>
                <a:srgbClr val="2021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nello Spirito Santo.</a:t>
            </a:r>
          </a:p>
          <a:p>
            <a:endParaRPr lang="it-IT" dirty="0">
              <a:solidFill>
                <a:srgbClr val="2021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riguardo di quelli che dicono che c'era un tempo quando Egli non c'era, e prima di essere generato non c'era, e che affermano che è stato fatto dal nulla o da un'altra sostanza o essenza, o che il Figlio di Dio è una creatura, o alterabile o mutevole, la santa cattolica e apostolica Chiesa li anatematizza.</a:t>
            </a:r>
            <a:endParaRPr lang="it-IT" b="0" i="0" dirty="0">
              <a:solidFill>
                <a:srgbClr val="2021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939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271B8F5C-B72B-524C-861C-2E46192A4AF9}"/>
              </a:ext>
            </a:extLst>
          </p:cNvPr>
          <p:cNvSpPr/>
          <p:nvPr/>
        </p:nvSpPr>
        <p:spPr>
          <a:xfrm>
            <a:off x="2414878" y="671885"/>
            <a:ext cx="87934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>
                <a:latin typeface="Times" pitchFamily="2" charset="0"/>
              </a:rPr>
              <a:t>L’ultimo dei suoi Cinque Discorsi Teologici, pronunciati a Costantinopoli nel 379, afferma la piena divinità e consustanzialità dello Spirito con le altre due ipostasi:</a:t>
            </a:r>
          </a:p>
          <a:p>
            <a:endParaRPr lang="it-IT" sz="2400" dirty="0">
              <a:latin typeface="Times" pitchFamily="2" charset="0"/>
            </a:endParaRPr>
          </a:p>
          <a:p>
            <a:r>
              <a:rPr lang="it-IT" sz="2400" dirty="0">
                <a:latin typeface="Times" pitchFamily="2" charset="0"/>
              </a:rPr>
              <a:t>«Dio è una sola </a:t>
            </a:r>
            <a:r>
              <a:rPr lang="it-IT" sz="2400" dirty="0" err="1">
                <a:latin typeface="Times" pitchFamily="2" charset="0"/>
              </a:rPr>
              <a:t>ousia</a:t>
            </a:r>
            <a:r>
              <a:rPr lang="it-IT" sz="2400" dirty="0">
                <a:latin typeface="Times" pitchFamily="2" charset="0"/>
              </a:rPr>
              <a:t> in Tre [...]. Noi non siamo sabelliani difendendo l’Uno contro i Tre, con una confusione che sopprime la distinzione. Non siamo ariani, sostenendo i Tre contro l’Uno, con una divisione che distrugge l’unità [...]. </a:t>
            </a:r>
          </a:p>
          <a:p>
            <a:r>
              <a:rPr lang="it-IT" sz="2400" dirty="0">
                <a:latin typeface="Times" pitchFamily="2" charset="0"/>
              </a:rPr>
              <a:t>Noi crediamo nel Padre, nel Figlio e nello Spirito Santo, </a:t>
            </a:r>
            <a:r>
              <a:rPr lang="it-IT" sz="2400" dirty="0">
                <a:solidFill>
                  <a:srgbClr val="FF0000"/>
                </a:solidFill>
                <a:latin typeface="Times" pitchFamily="2" charset="0"/>
              </a:rPr>
              <a:t>consustanziali, uguali nella gloria </a:t>
            </a:r>
            <a:r>
              <a:rPr lang="it-IT" sz="2400" dirty="0">
                <a:latin typeface="Times" pitchFamily="2" charset="0"/>
              </a:rPr>
              <a:t>[...]. </a:t>
            </a:r>
            <a:r>
              <a:rPr lang="it-IT" sz="2400" dirty="0">
                <a:solidFill>
                  <a:srgbClr val="0070C0"/>
                </a:solidFill>
                <a:latin typeface="Times" pitchFamily="2" charset="0"/>
              </a:rPr>
              <a:t>L’Uno</a:t>
            </a:r>
            <a:r>
              <a:rPr lang="it-IT" sz="2400" dirty="0">
                <a:latin typeface="Times" pitchFamily="2" charset="0"/>
              </a:rPr>
              <a:t> noi lo riconosciamo nella </a:t>
            </a:r>
            <a:r>
              <a:rPr lang="it-IT" sz="2400" dirty="0" err="1">
                <a:solidFill>
                  <a:srgbClr val="0070C0"/>
                </a:solidFill>
                <a:latin typeface="Times" pitchFamily="2" charset="0"/>
              </a:rPr>
              <a:t>ousia</a:t>
            </a:r>
            <a:r>
              <a:rPr lang="it-IT" sz="2400" dirty="0">
                <a:latin typeface="Times" pitchFamily="2" charset="0"/>
              </a:rPr>
              <a:t> e nell’inseparabilità dell’adorazione;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Times" pitchFamily="2" charset="0"/>
              </a:rPr>
              <a:t>i Tre </a:t>
            </a:r>
            <a:r>
              <a:rPr lang="it-IT" sz="2400" dirty="0">
                <a:latin typeface="Times" pitchFamily="2" charset="0"/>
              </a:rPr>
              <a:t>li confessiamo nelle </a:t>
            </a:r>
            <a:r>
              <a:rPr lang="it-IT" sz="2400" dirty="0" err="1">
                <a:solidFill>
                  <a:schemeClr val="accent1">
                    <a:lumMod val="75000"/>
                  </a:schemeClr>
                </a:solidFill>
                <a:latin typeface="Times" pitchFamily="2" charset="0"/>
              </a:rPr>
              <a:t>hypostaseis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Times" pitchFamily="2" charset="0"/>
              </a:rPr>
              <a:t> o nei </a:t>
            </a:r>
            <a:r>
              <a:rPr lang="it-IT" sz="2400" dirty="0" err="1">
                <a:solidFill>
                  <a:schemeClr val="accent1">
                    <a:lumMod val="75000"/>
                  </a:schemeClr>
                </a:solidFill>
                <a:latin typeface="Times" pitchFamily="2" charset="0"/>
              </a:rPr>
              <a:t>prosopa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Times" pitchFamily="2" charset="0"/>
              </a:rPr>
              <a:t> </a:t>
            </a:r>
            <a:r>
              <a:rPr lang="it-IT" sz="2400" dirty="0">
                <a:latin typeface="Times" pitchFamily="2" charset="0"/>
              </a:rPr>
              <a:t>come certuni preferiscono dire. [...] Ebbene allora che cosa significano per noi le </a:t>
            </a:r>
            <a:r>
              <a:rPr lang="it-IT" sz="2400" dirty="0" err="1">
                <a:latin typeface="Times" pitchFamily="2" charset="0"/>
              </a:rPr>
              <a:t>hypostaseis</a:t>
            </a:r>
            <a:r>
              <a:rPr lang="it-IT" sz="2400" dirty="0">
                <a:latin typeface="Times" pitchFamily="2" charset="0"/>
              </a:rPr>
              <a:t> e per voi i </a:t>
            </a:r>
            <a:r>
              <a:rPr lang="it-IT" sz="2400" dirty="0" err="1">
                <a:latin typeface="Times" pitchFamily="2" charset="0"/>
              </a:rPr>
              <a:t>prosopa</a:t>
            </a:r>
            <a:r>
              <a:rPr lang="it-IT" sz="2400" dirty="0">
                <a:latin typeface="Times" pitchFamily="2" charset="0"/>
              </a:rPr>
              <a:t>? [...] Questo vuol dire che i Tre sono distinti non per l’</a:t>
            </a:r>
            <a:r>
              <a:rPr lang="it-IT" sz="2400" dirty="0" err="1">
                <a:latin typeface="Times" pitchFamily="2" charset="0"/>
              </a:rPr>
              <a:t>ousia</a:t>
            </a:r>
            <a:r>
              <a:rPr lang="it-IT" sz="2400" dirty="0">
                <a:latin typeface="Times" pitchFamily="2" charset="0"/>
              </a:rPr>
              <a:t>, ma per le </a:t>
            </a:r>
            <a:r>
              <a:rPr lang="it-IT" sz="2400" dirty="0" err="1">
                <a:latin typeface="Times" pitchFamily="2" charset="0"/>
              </a:rPr>
              <a:t>proprieta</a:t>
            </a:r>
            <a:r>
              <a:rPr lang="it-IT" sz="2400" dirty="0">
                <a:latin typeface="Times" pitchFamily="2" charset="0"/>
              </a:rPr>
              <a:t>̀» (</a:t>
            </a:r>
            <a:r>
              <a:rPr lang="it-IT" sz="2400" dirty="0" err="1">
                <a:latin typeface="Times" pitchFamily="2" charset="0"/>
              </a:rPr>
              <a:t>Orat</a:t>
            </a:r>
            <a:r>
              <a:rPr lang="it-IT" sz="2400" dirty="0">
                <a:latin typeface="Times" pitchFamily="2" charset="0"/>
              </a:rPr>
              <a:t>. 42, 16). </a:t>
            </a:r>
          </a:p>
        </p:txBody>
      </p:sp>
    </p:spTree>
    <p:extLst>
      <p:ext uri="{BB962C8B-B14F-4D97-AF65-F5344CB8AC3E}">
        <p14:creationId xmlns:p14="http://schemas.microsoft.com/office/powerpoint/2010/main" val="1502060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B74CD622-3F6B-F940-9C76-E9CCF60A2C31}"/>
              </a:ext>
            </a:extLst>
          </p:cNvPr>
          <p:cNvSpPr/>
          <p:nvPr/>
        </p:nvSpPr>
        <p:spPr>
          <a:xfrm>
            <a:off x="3169258" y="-178903"/>
            <a:ext cx="6809629" cy="778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Credo in un solo Signore, Gesù Cristo,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Unigenito Figlio di Dio,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nato dal Padre </a:t>
            </a:r>
            <a:r>
              <a:rPr lang="it-IT" sz="2000" dirty="0">
                <a:solidFill>
                  <a:srgbClr val="FF0000"/>
                </a:solidFill>
                <a:latin typeface="Georgia" panose="02040502050405020303" pitchFamily="18" charset="0"/>
              </a:rPr>
              <a:t>prima di tutti i secoli</a:t>
            </a: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: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Dio da Dio, Luce da Luce,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Dio vero da Dio vero,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generato, non creato,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della stessa sostanza del Padre;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per mezzo di Lui tutte le cose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sono state create.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Per noi uomini e per la nostra salvezza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discese dal cielo,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e </a:t>
            </a:r>
            <a:r>
              <a:rPr lang="it-IT" sz="2000" dirty="0">
                <a:solidFill>
                  <a:srgbClr val="FF0000"/>
                </a:solidFill>
                <a:latin typeface="Georgia" panose="02040502050405020303" pitchFamily="18" charset="0"/>
              </a:rPr>
              <a:t>per opera dello Spirito Santo</a:t>
            </a:r>
            <a:br>
              <a:rPr lang="it-IT" sz="2000" dirty="0">
                <a:solidFill>
                  <a:srgbClr val="FF0000"/>
                </a:solidFill>
              </a:rPr>
            </a:br>
            <a:r>
              <a:rPr lang="it-IT" sz="2000" dirty="0">
                <a:solidFill>
                  <a:srgbClr val="FF0000"/>
                </a:solidFill>
                <a:latin typeface="Georgia" panose="02040502050405020303" pitchFamily="18" charset="0"/>
              </a:rPr>
              <a:t>si è incarnato nel seno della Vergine Maria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e si è fatto uomo.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Fu </a:t>
            </a:r>
            <a:r>
              <a:rPr lang="it-IT" sz="2000" dirty="0">
                <a:solidFill>
                  <a:srgbClr val="FF0000"/>
                </a:solidFill>
                <a:latin typeface="Georgia" panose="02040502050405020303" pitchFamily="18" charset="0"/>
              </a:rPr>
              <a:t>crocifisso</a:t>
            </a: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 </a:t>
            </a:r>
            <a:r>
              <a:rPr lang="it-IT" sz="2000" dirty="0">
                <a:solidFill>
                  <a:srgbClr val="FF0000"/>
                </a:solidFill>
                <a:latin typeface="Georgia" panose="02040502050405020303" pitchFamily="18" charset="0"/>
              </a:rPr>
              <a:t>per noi sotto Ponzio Pilato,</a:t>
            </a:r>
            <a:br>
              <a:rPr lang="it-IT" sz="2000" dirty="0"/>
            </a:br>
            <a:r>
              <a:rPr lang="it-IT" sz="2000" dirty="0">
                <a:solidFill>
                  <a:srgbClr val="FF0000"/>
                </a:solidFill>
                <a:latin typeface="Georgia" panose="02040502050405020303" pitchFamily="18" charset="0"/>
              </a:rPr>
              <a:t>morì e fu sepolto</a:t>
            </a: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.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Il terzo giorno è risuscitato,</a:t>
            </a:r>
            <a:br>
              <a:rPr lang="it-IT" sz="2000" dirty="0"/>
            </a:br>
            <a:r>
              <a:rPr lang="it-IT" sz="2000" dirty="0">
                <a:solidFill>
                  <a:srgbClr val="FF0000"/>
                </a:solidFill>
                <a:latin typeface="Georgia" panose="02040502050405020303" pitchFamily="18" charset="0"/>
              </a:rPr>
              <a:t>secondo le Scritture</a:t>
            </a: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,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è salito al cielo, siede alla destra del Padre.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E di nuovo verrà, nella gloria</a:t>
            </a:r>
            <a:br>
              <a:rPr lang="it-IT" sz="2000" dirty="0"/>
            </a:br>
            <a:r>
              <a:rPr lang="it-IT" sz="2000" dirty="0">
                <a:solidFill>
                  <a:srgbClr val="202122"/>
                </a:solidFill>
                <a:latin typeface="Georgia" panose="02040502050405020303" pitchFamily="18" charset="0"/>
              </a:rPr>
              <a:t>per giudicare i vivi e i morti,</a:t>
            </a:r>
            <a:br>
              <a:rPr lang="it-IT" sz="2000" dirty="0"/>
            </a:br>
            <a:r>
              <a:rPr lang="it-IT" sz="2000" dirty="0">
                <a:solidFill>
                  <a:srgbClr val="FF0000"/>
                </a:solidFill>
                <a:latin typeface="Georgia" panose="02040502050405020303" pitchFamily="18" charset="0"/>
              </a:rPr>
              <a:t>e il suo regno non avrà fine.</a:t>
            </a:r>
            <a:br>
              <a:rPr lang="it-IT" sz="2000" dirty="0">
                <a:solidFill>
                  <a:srgbClr val="FF0000"/>
                </a:solidFill>
              </a:rPr>
            </a:br>
            <a:br>
              <a:rPr lang="it-IT" sz="2000" dirty="0"/>
            </a:b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594762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83B2A-1EEF-D747-BAEB-F29D76167E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AB3BCB7F-054B-E647-9D62-7865BD6C53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645375"/>
              </p:ext>
            </p:extLst>
          </p:nvPr>
        </p:nvGraphicFramePr>
        <p:xfrm>
          <a:off x="1803400" y="482600"/>
          <a:ext cx="9880600" cy="6045200"/>
        </p:xfrm>
        <a:graphic>
          <a:graphicData uri="http://schemas.openxmlformats.org/drawingml/2006/table">
            <a:tbl>
              <a:tblPr/>
              <a:tblGrid>
                <a:gridCol w="2470150">
                  <a:extLst>
                    <a:ext uri="{9D8B030D-6E8A-4147-A177-3AD203B41FA5}">
                      <a16:colId xmlns:a16="http://schemas.microsoft.com/office/drawing/2014/main" val="3150205802"/>
                    </a:ext>
                  </a:extLst>
                </a:gridCol>
                <a:gridCol w="2470150">
                  <a:extLst>
                    <a:ext uri="{9D8B030D-6E8A-4147-A177-3AD203B41FA5}">
                      <a16:colId xmlns:a16="http://schemas.microsoft.com/office/drawing/2014/main" val="4267049056"/>
                    </a:ext>
                  </a:extLst>
                </a:gridCol>
                <a:gridCol w="2470150">
                  <a:extLst>
                    <a:ext uri="{9D8B030D-6E8A-4147-A177-3AD203B41FA5}">
                      <a16:colId xmlns:a16="http://schemas.microsoft.com/office/drawing/2014/main" val="1257975394"/>
                    </a:ext>
                  </a:extLst>
                </a:gridCol>
                <a:gridCol w="2470150">
                  <a:extLst>
                    <a:ext uri="{9D8B030D-6E8A-4147-A177-3AD203B41FA5}">
                      <a16:colId xmlns:a16="http://schemas.microsoft.com/office/drawing/2014/main" val="887089806"/>
                    </a:ext>
                  </a:extLst>
                </a:gridCol>
              </a:tblGrid>
              <a:tr h="6045200">
                <a:tc>
                  <a:txBody>
                    <a:bodyPr/>
                    <a:lstStyle/>
                    <a:p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Καὶ εἰς τὸ Ἅγιον Πνεῦμα.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Καὶ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εἰς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τὸ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Πνεῦμα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τὸ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Ἅγιον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τὸ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κύριον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καὶ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τὸ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ζῳοποιόν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τὸ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ἐκ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τοῦ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Πατρὸς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ἐκπορευόμενον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τὸ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σὺν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Πατρὶ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καὶ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Υἱῷ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συμ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προσκυνούμενον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καὶ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συν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δοξαζόμενον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τὸ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λαλῆσαν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διὰ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τῶν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προφητῶν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 in </a:t>
                      </a:r>
                      <a:r>
                        <a:rPr lang="it-IT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Spíritum</a:t>
                      </a: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Sanctum</a:t>
                      </a: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it-IT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Dominum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 </a:t>
                      </a:r>
                      <a:r>
                        <a:rPr lang="it-IT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vivificantem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b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 ex </a:t>
                      </a:r>
                      <a:r>
                        <a:rPr lang="it-IT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Patre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it-IT" sz="2000" b="1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Filioque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it-IT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procedit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b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 </a:t>
                      </a:r>
                      <a:r>
                        <a:rPr lang="it-IT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cum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Patre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 </a:t>
                      </a:r>
                      <a:r>
                        <a:rPr lang="it-IT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Filio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simul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adoratur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 </a:t>
                      </a:r>
                      <a:r>
                        <a:rPr lang="it-IT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conglorificatur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b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 </a:t>
                      </a:r>
                      <a:r>
                        <a:rPr lang="it-IT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locutus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est per </a:t>
                      </a:r>
                      <a:r>
                        <a:rPr lang="it-IT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prophetas</a:t>
                      </a: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Credo</a:t>
                      </a: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nello Spirito Santo,</a:t>
                      </a:r>
                      <a:b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 è </a:t>
                      </a: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Signore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 la vita,</a:t>
                      </a:r>
                      <a:b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 procede dal Padre </a:t>
                      </a:r>
                      <a:r>
                        <a:rPr lang="it-IT" sz="20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 dal Figlio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b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il Padre e il Figlio è </a:t>
                      </a: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adorato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glorificato</a:t>
                      </a: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 ha parlato per mezzo dei profeti</a:t>
                      </a: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488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4728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A80814B5-7C78-6A47-8459-893E8C2FA3A3}"/>
              </a:ext>
            </a:extLst>
          </p:cNvPr>
          <p:cNvSpPr/>
          <p:nvPr/>
        </p:nvSpPr>
        <p:spPr>
          <a:xfrm>
            <a:off x="2600037" y="915554"/>
            <a:ext cx="9017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it-IT" sz="28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</a:t>
            </a:r>
            <a:r>
              <a:rPr lang="it-IT" sz="2800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sabellianesimo</a:t>
            </a:r>
            <a:r>
              <a:rPr lang="it-IT" sz="28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[modalismo]... è il giudaismo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 Esso si insinua tra voi sotto un’apparenza di cristianesimo nella predicazione evangelica. Infatti chi dice che il Padre, il Figlio e lo Spirito Santo sono un solo essere in più persone, </a:t>
            </a:r>
            <a:r>
              <a:rPr lang="it-IT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 non ammette per i tre che una sola ipostasi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che cosa fa se non negare la preesistenza eterna del Figlio? [...]. Bisogna saperlo bene: come colui che non ammette la comunanza della sostanza </a:t>
            </a:r>
            <a:r>
              <a:rPr lang="it-IT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cade nel politeismo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così colui che non riconosce la proprietà delle ipostasi </a:t>
            </a:r>
            <a:r>
              <a:rPr lang="it-IT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è trascinato nel giudaismo 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[...]. Non basta contare delle differenze di persone, occorre ammettere che ogni persona esiste in una vera ipostasi”, (</a:t>
            </a:r>
            <a:r>
              <a:rPr lang="it-IT" sz="28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Basilio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Lettera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210,3-5).</a:t>
            </a:r>
            <a:endParaRPr lang="it-IT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4BFD99E5-C06D-8241-A535-28305F0DEB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883" b="12963"/>
          <a:stretch/>
        </p:blipFill>
        <p:spPr>
          <a:xfrm>
            <a:off x="609599" y="915554"/>
            <a:ext cx="1676401" cy="5139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298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FE70E863-9861-5E48-98B2-C4105055CC47}"/>
              </a:ext>
            </a:extLst>
          </p:cNvPr>
          <p:cNvSpPr/>
          <p:nvPr/>
        </p:nvSpPr>
        <p:spPr>
          <a:xfrm>
            <a:off x="2430780" y="242977"/>
            <a:ext cx="92278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Nell’</a:t>
            </a:r>
            <a:r>
              <a:rPr lang="it-IT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Oratione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29 Gregorio sintetizza la pluralità delle visioni del divino secondo il paradigma dell’unicità del principio: «Tre sono le più antiche dottrine riguardo a Dio: quella che insegna che non c’è nessun principio supremo, quella che insegna che ce ne sono molti e quella che insegna che ce n’è solamente uno», (</a:t>
            </a:r>
            <a:r>
              <a:rPr lang="it-IT" sz="28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Gregorio Nazianzeno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Or.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29, 2) </a:t>
            </a:r>
            <a:endParaRPr lang="it-I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FE79136-101B-154B-B770-FE6B6FEA73EC}"/>
              </a:ext>
            </a:extLst>
          </p:cNvPr>
          <p:cNvSpPr/>
          <p:nvPr/>
        </p:nvSpPr>
        <p:spPr>
          <a:xfrm>
            <a:off x="2430780" y="3145780"/>
            <a:ext cx="92278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Gregorio Nazianzeno precisa: «Il nome di “padre” non definisce la sostanza, né l’attività ma una relazione, cioè il modo in cui il Padre è in rapporto con il Figlio o il Figlio con il Padre. Come, infatti, presso noi uomini queste denominazioni ci rivelano il legame di sangue e di parentela, così anche nell’altro caso esse indicano l’uguaglianza di natura di colui che è stato generato nei confronti di colui che lo ha generato». </a:t>
            </a:r>
            <a:r>
              <a:rPr lang="it-IT" sz="28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Gregorio Nazianzeno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Or.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29.</a:t>
            </a:r>
            <a:endParaRPr lang="it-IT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664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505AC7A7-14E6-234C-9737-3B9EFD1B7CD0}"/>
              </a:ext>
            </a:extLst>
          </p:cNvPr>
          <p:cNvSpPr/>
          <p:nvPr/>
        </p:nvSpPr>
        <p:spPr>
          <a:xfrm>
            <a:off x="2522220" y="304860"/>
            <a:ext cx="842772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it-IT" sz="28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Una sola è la natura divina 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[...] anche se noi crediamo in tre esseri. Dei Tre</a:t>
            </a:r>
            <a:r>
              <a:rPr lang="it-IT" sz="28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non è possibile che uno sia più Dio dell’altro, né che uno sia avanti, l’altro dietro;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né la </a:t>
            </a:r>
            <a:r>
              <a:rPr lang="it-IT" sz="28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natura è divisa dalla volontà né è fatta in parti secondo la potenza 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[...] Dio, se è lecito parlare succintamente, è indiviso in esseri divisi l’uno dall’altro. Dunque, quando volgiamo </a:t>
            </a:r>
          </a:p>
          <a:p>
            <a:pPr marL="514350" indent="-514350" algn="just">
              <a:spcAft>
                <a:spcPts val="0"/>
              </a:spcAft>
              <a:buAutoNum type="arabicParenR"/>
            </a:pP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lo sguardo alla natura divina e alla prima causa e alla sostanza regale, ci appare l’unità; </a:t>
            </a:r>
          </a:p>
          <a:p>
            <a:pPr marL="514350" indent="-514350" algn="just">
              <a:spcAft>
                <a:spcPts val="0"/>
              </a:spcAft>
              <a:buAutoNum type="arabicParenR"/>
            </a:pP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quando invece guardiamo gli esseri nei quali si trova la natura divina, quegli esseri che provengono al di fuori del tempo e con uguale onore </a:t>
            </a:r>
            <a:r>
              <a:rPr lang="it-IT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dalla causa prima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allora sono Tre quelli che noi adoriamo.</a:t>
            </a:r>
            <a:r>
              <a:rPr lang="it-IT" sz="2800" dirty="0"/>
              <a:t> </a:t>
            </a:r>
            <a:r>
              <a:rPr lang="it-IT" sz="2800" cap="small" dirty="0">
                <a:latin typeface="Times New Roman" panose="02020603050405020304" pitchFamily="18" charset="0"/>
                <a:ea typeface="Calibri" panose="020F0502020204030204" pitchFamily="34" charset="0"/>
              </a:rPr>
              <a:t>Gregorio Nazianzeno,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Or.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31,14 (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Sch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250, pp. 302-304).</a:t>
            </a:r>
            <a:endParaRPr lang="it-IT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2512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00017CD4-545C-D240-AC00-59C0699F864D}"/>
              </a:ext>
            </a:extLst>
          </p:cNvPr>
          <p:cNvSpPr/>
          <p:nvPr/>
        </p:nvSpPr>
        <p:spPr>
          <a:xfrm>
            <a:off x="2682240" y="594030"/>
            <a:ext cx="83134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Greshake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sostiene che con i Cappadoci vi è una mutazione radicale del pensiero metafisico riferito alla sostanza: «</a:t>
            </a:r>
            <a:r>
              <a:rPr lang="it-IT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singolo non viene interrogato in merito alla sua singolarità, bensì circa la sua essenza universale; esso è come tale solo “rappresentazione dell’essenza che è sempre una, un “caso” dell’essenza. Per tale motivo [...] la metafisica greca nel suo insieme stava sotto la preminenza dell’universale nei confronti del singolare e dell’individuale»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(</a:t>
            </a:r>
            <a:r>
              <a:rPr lang="it-IT" sz="28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G. </a:t>
            </a:r>
            <a:r>
              <a:rPr lang="it-IT" sz="2800" cap="smal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Greshake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Dio </a:t>
            </a:r>
            <a:r>
              <a:rPr lang="it-IT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Unitrino</a:t>
            </a:r>
            <a:r>
              <a:rPr lang="it-IT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Teologia trinitaria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91).</a:t>
            </a:r>
            <a:endParaRPr lang="it-IT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57DB81D7-7889-1047-BE19-33539A844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85470"/>
            <a:ext cx="1989068" cy="265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935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28078B6A-D8BA-E142-94B6-5B309F9640C8}"/>
              </a:ext>
            </a:extLst>
          </p:cNvPr>
          <p:cNvSpPr/>
          <p:nvPr/>
        </p:nvSpPr>
        <p:spPr>
          <a:xfrm>
            <a:off x="2387600" y="235341"/>
            <a:ext cx="94742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Questo avvenne in particolare quando il concetto di </a:t>
            </a:r>
            <a:r>
              <a:rPr lang="it-IT" sz="2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hypóstasis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utilizzato non più nel senso di sostanza, ma di persona, venne ad indicare: </a:t>
            </a:r>
          </a:p>
          <a:p>
            <a:pPr indent="180340" algn="just">
              <a:spcAft>
                <a:spcPts val="0"/>
              </a:spcAft>
            </a:pPr>
            <a:endParaRPr lang="it-IT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indent="-180340" algn="just">
              <a:spcAft>
                <a:spcPts val="0"/>
              </a:spcAft>
            </a:pP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«ciò che rende un ente se stesso, allora nei riguardi dell’ontologia greca e specialmente aristotelica ci troviamo di fatto di fronte ad una rivoluzione. Infatti l’identificazione di </a:t>
            </a:r>
            <a:r>
              <a:rPr lang="it-IT" sz="2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hypóstasis</a:t>
            </a:r>
            <a:r>
              <a:rPr lang="it-IT" sz="2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non con </a:t>
            </a:r>
            <a:r>
              <a:rPr lang="it-IT" sz="2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usía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 con essere-persona significa che la questione ontologica non viene risolta rimandando a ciò che esiste-in-sé [...]. Da quando </a:t>
            </a:r>
            <a:r>
              <a:rPr lang="it-IT" sz="2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hypóstasis</a:t>
            </a:r>
            <a:r>
              <a:rPr lang="it-IT" sz="2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equivale ad essere-persona e non più a sostanza, l’ente è se stesso, e solo in tale modo è pienamente se stesso, non nella sua “esistenza individua”, ma in </a:t>
            </a:r>
            <a:r>
              <a:rPr lang="it-IT" sz="2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communio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</a:p>
          <a:p>
            <a:pPr marL="180340" indent="-180340" algn="just">
              <a:spcAft>
                <a:spcPts val="0"/>
              </a:spcAft>
            </a:pPr>
            <a:endParaRPr lang="it-IT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en-US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J.D. </a:t>
            </a:r>
            <a:r>
              <a:rPr lang="en-US" cap="smal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Zizioulas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«Human Capacity and Human Incapacity, A theological Exploration of Personhood», in 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Scottish Journal of Theology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28 (1975), 409. </a:t>
            </a: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BAF8806-DA43-E447-8B40-A3D903F6CA7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55" r="35778"/>
          <a:stretch/>
        </p:blipFill>
        <p:spPr>
          <a:xfrm>
            <a:off x="406400" y="362341"/>
            <a:ext cx="1817947" cy="3565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258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83B2A-1EEF-D747-BAEB-F29D76167E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0611" y="342900"/>
            <a:ext cx="8909367" cy="754021"/>
          </a:xfrm>
        </p:spPr>
        <p:txBody>
          <a:bodyPr>
            <a:normAutofit/>
          </a:bodyPr>
          <a:lstStyle/>
          <a:p>
            <a:r>
              <a:rPr lang="it-IT" sz="2800" b="1" dirty="0"/>
              <a:t>Padri Cappadoci e Concilio di Costantinopoli I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9E6ECBB2-CAE9-774E-994C-FF6BED106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0611" y="1423669"/>
            <a:ext cx="8909367" cy="4788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814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96C3B3CF-F482-0C4E-9A78-0EE725EF2D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8920" y="262710"/>
            <a:ext cx="6332220" cy="6389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837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9F029DA7-1BDB-6C43-B850-4071EE6DB39C}"/>
              </a:ext>
            </a:extLst>
          </p:cNvPr>
          <p:cNvSpPr/>
          <p:nvPr/>
        </p:nvSpPr>
        <p:spPr>
          <a:xfrm>
            <a:off x="3048000" y="500581"/>
            <a:ext cx="847344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Abbiamo confessato un solo Dio, secondo la nozione naturale e nel contempo secondo l’insegnamento dei Padri. </a:t>
            </a:r>
            <a:r>
              <a:rPr lang="it-IT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Non è stato prodotto né da sé né da altri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poiché qualunque di queste due ipotesi è ugualmente impossibile, dal momento che, secondo verità, </a:t>
            </a:r>
            <a:r>
              <a:rPr lang="it-IT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quello che fa (crea) deve preesistere a quello che è fatto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e quello che è prodotto dev’essere secondo rispetto a quello che lo fa. [...] Se si è dimostrato che non esiste prima di lui né che alcun’altra cosa esiste prima di lui, bensì che egli è prima di tutto, allora gli compete l’essere ingenito. O meglio, egli stesso è la sostanza ingenita (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Eunomio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Apologia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7).</a:t>
            </a:r>
            <a:endParaRPr lang="it-IT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2A3073F0-175C-7A4B-B60C-05E0CF8687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877" y="661284"/>
            <a:ext cx="2357663" cy="237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760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0EBB4B4B-D736-CD46-A333-4D8FC4494D8D}"/>
              </a:ext>
            </a:extLst>
          </p:cNvPr>
          <p:cNvSpPr/>
          <p:nvPr/>
        </p:nvSpPr>
        <p:spPr>
          <a:xfrm>
            <a:off x="2430780" y="323729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it-IT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Homoiousios</a:t>
            </a:r>
            <a:r>
              <a:rPr lang="it-I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è un termine usato in contrapposizione all’</a:t>
            </a:r>
            <a:r>
              <a:rPr lang="it-IT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homoousios</a:t>
            </a:r>
            <a:r>
              <a:rPr lang="it-I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(«della stessa sostanza») niceno. Questo termine cerca di essere una via di mezzo tra l’arianesimo e Nicea, il Figlio è solo «simile» (</a:t>
            </a:r>
            <a:r>
              <a:rPr lang="it-IT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hòmoios</a:t>
            </a:r>
            <a:r>
              <a:rPr lang="it-I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al Padre quanto a sostanza (</a:t>
            </a:r>
            <a:r>
              <a:rPr lang="it-IT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homoiousios</a:t>
            </a:r>
            <a:r>
              <a:rPr lang="it-I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«simile per sostanza»). I sostenitori di questa formula sono detti «semiariani » o « </a:t>
            </a:r>
            <a:r>
              <a:rPr lang="it-IT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omeousiani</a:t>
            </a:r>
            <a:r>
              <a:rPr lang="it-I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». Quindi mentre il termine niceno </a:t>
            </a:r>
            <a:r>
              <a:rPr lang="it-IT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homoousios</a:t>
            </a:r>
            <a:r>
              <a:rPr lang="it-I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significa consostanziale al Padre, quindi della stessa sostanza del Padre, </a:t>
            </a:r>
            <a:r>
              <a:rPr lang="it-IT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homoiousios</a:t>
            </a:r>
            <a:r>
              <a:rPr lang="it-I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significa simile alla sostanza del Padre. </a:t>
            </a:r>
            <a:endParaRPr lang="it-IT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348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9E047F64-CAF6-9D44-B712-FCCB07B4B97E}"/>
              </a:ext>
            </a:extLst>
          </p:cNvPr>
          <p:cNvSpPr/>
          <p:nvPr/>
        </p:nvSpPr>
        <p:spPr>
          <a:xfrm>
            <a:off x="3116580" y="278009"/>
            <a:ext cx="87706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»Per esempio la divinità è comune, ma la paternità e la figliolanza sono proprietà (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idiómata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E dalla combinazione dei due elementi, il comune e il proprio, si opera in noi la comprensione della verità. Così quando udiamo parlare della luce ingenita, pensiamo al Padre e, se udiamo parlare di una luce generata, comprendiamo la nozione di Figlio [...] Tale è infatti la natura della proprietà, quella di mostrare l’alterità nell’identità dell’essenza (</a:t>
            </a:r>
            <a:r>
              <a:rPr lang="it-IT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ousia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)», (San Basilio, </a:t>
            </a:r>
            <a:r>
              <a:rPr lang="it-IT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 </a:t>
            </a:r>
            <a:r>
              <a:rPr lang="it-IT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Eunomio</a:t>
            </a:r>
            <a:r>
              <a:rPr lang="it-IT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II,28).</a:t>
            </a:r>
            <a:endParaRPr lang="it-IT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55454E4-BE83-8F4E-8F09-9C32EA0C5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" y="403051"/>
            <a:ext cx="2388535" cy="2442331"/>
          </a:xfrm>
          <a:prstGeom prst="rect">
            <a:avLst/>
          </a:prstGeom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B9D3E2A0-E726-304A-BC0B-5FA65810905F}"/>
              </a:ext>
            </a:extLst>
          </p:cNvPr>
          <p:cNvSpPr/>
          <p:nvPr/>
        </p:nvSpPr>
        <p:spPr>
          <a:xfrm>
            <a:off x="1920240" y="4290414"/>
            <a:ext cx="996696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rgbClr val="0214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“Unica è l’essenza, unica la bontà, unica la potestà, unica la volontà, unica la facoltà, unica l’autorità (...) Il Padre, il Figlio e lo Spirito Santo sono una cosa sola in tutto, se si eccettua l’essere ingenito, l’essere generato e il procedere (...) Riconosciamo un solo Dio, ma stabiliamo differenze nelle proprietà di paternità, filiazione e processione” </a:t>
            </a:r>
          </a:p>
          <a:p>
            <a:r>
              <a:rPr lang="it-IT" sz="2600" dirty="0">
                <a:solidFill>
                  <a:srgbClr val="0214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2600" dirty="0">
                <a:solidFill>
                  <a:srgbClr val="0C309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Giovanni Damasceno</a:t>
            </a:r>
            <a:r>
              <a:rPr lang="it-IT" sz="2600" dirty="0">
                <a:solidFill>
                  <a:srgbClr val="0214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232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5E45E884-1CAF-0447-B35D-6D417F157612}"/>
              </a:ext>
            </a:extLst>
          </p:cNvPr>
          <p:cNvSpPr/>
          <p:nvPr/>
        </p:nvSpPr>
        <p:spPr>
          <a:xfrm>
            <a:off x="2717800" y="365013"/>
            <a:ext cx="9144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it-IT" sz="26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Ousía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 a </a:t>
            </a:r>
            <a:r>
              <a:rPr lang="it-IT" sz="2600" i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hypóstasis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come un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 comune 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 a un </a:t>
            </a:r>
            <a:r>
              <a:rPr lang="it-IT" sz="2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individuo particolare 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(come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uomo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 a </a:t>
            </a:r>
            <a:r>
              <a:rPr lang="it-IT" sz="2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Pietro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Ognuno di noi esiste perché partecipa dell’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umanità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(nome comune), ma è </a:t>
            </a:r>
            <a:r>
              <a:rPr lang="it-IT" sz="2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quest’uomo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quell’altro grazie alle sue proprietà o particolarità personali. Allo stesso modo succede nella Trinità: il termine </a:t>
            </a:r>
            <a:r>
              <a:rPr lang="it-IT" sz="2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ousía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è nome comune [...], mentre </a:t>
            </a:r>
            <a:r>
              <a:rPr lang="it-IT" sz="2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hypóstasis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indica una proprietà particolare che distingue uno come Padre, l’altro come Figlio e l’altro ancora come nella sua proprietà di santificare”, (</a:t>
            </a:r>
            <a:r>
              <a:rPr lang="it-IT" sz="26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Basilio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2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Lettera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214).</a:t>
            </a:r>
          </a:p>
          <a:p>
            <a:pPr indent="180340" algn="just">
              <a:spcAft>
                <a:spcPts val="0"/>
              </a:spcAft>
            </a:pPr>
            <a:endParaRPr lang="it-IT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“ciò che è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comune è la divinità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ciò che è </a:t>
            </a:r>
            <a:r>
              <a:rPr lang="it-IT" sz="2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particolare è la paternità 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[per il Padre]. In tal modo l’unità sarà completamente salvaguardata nella confessione dell’unica divinità e ciò che è particolare delle persone sarà confessato nella distinzione delle proprietà particolari che il pensiero attribuisce a ciascuna”, (</a:t>
            </a:r>
            <a:r>
              <a:rPr lang="it-IT" sz="26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Basilio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2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Lettera</a:t>
            </a:r>
            <a:r>
              <a:rPr lang="it-IT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236, 6).</a:t>
            </a:r>
            <a:endParaRPr lang="it-IT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54FA2C13-4D0A-0342-9C29-2A9D9CE455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883" b="12963"/>
          <a:stretch/>
        </p:blipFill>
        <p:spPr>
          <a:xfrm>
            <a:off x="533399" y="441213"/>
            <a:ext cx="1918886" cy="588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593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9ED799FA-DA84-464A-98B7-AFB968D25143}"/>
              </a:ext>
            </a:extLst>
          </p:cNvPr>
          <p:cNvSpPr/>
          <p:nvPr/>
        </p:nvSpPr>
        <p:spPr>
          <a:xfrm>
            <a:off x="3124200" y="359705"/>
            <a:ext cx="90678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it-IT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LETTERE A SERAPIONE, ATANASIO</a:t>
            </a:r>
          </a:p>
          <a:p>
            <a:pPr indent="180340" algn="just">
              <a:spcAft>
                <a:spcPts val="0"/>
              </a:spcAft>
            </a:pPr>
            <a:endParaRPr lang="it-IT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“Egli viene da Dio (</a:t>
            </a:r>
            <a:r>
              <a:rPr lang="it-IT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it-IT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2,12); riempie l’universo (</a:t>
            </a:r>
            <a:r>
              <a:rPr lang="it-IT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Sap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1,7), è unico come Dio, il Padre, e il Signore Gesù (</a:t>
            </a:r>
            <a:r>
              <a:rPr lang="it-IT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it-IT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12,4-6). Le sue attività sono quelle proprie di Dio e non di una creatura: egli santifica e rinnova (</a:t>
            </a:r>
            <a:r>
              <a:rPr lang="it-IT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it-IT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6,11, </a:t>
            </a:r>
            <a:r>
              <a:rPr lang="it-IT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Tt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3,5-6, </a:t>
            </a:r>
            <a:r>
              <a:rPr lang="it-IT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103, 30); le vivifica (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Rm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8,11;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Gv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4,14),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ecc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</a:p>
          <a:p>
            <a:pPr indent="180340" algn="just">
              <a:spcAft>
                <a:spcPts val="0"/>
              </a:spcAft>
            </a:pPr>
            <a:endParaRPr lang="it-IT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/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 lo spirito fosse una creatura, attraverso di Lui non entreremmo in comunione con Dio; saremmo piuttosto uniti con una creatura e rimarremmo estranei alla natura divina, poiché non parteciperemmo ad essa. Ma poiché di noi è detto che siamo partecipi di Cristo e di Dio [vuol dire] che, attraverso lo Spirito che è il Lui [nel Figlio], ci unisce al Padre”.</a:t>
            </a:r>
          </a:p>
          <a:p>
            <a:pPr indent="180340" algn="just">
              <a:spcAft>
                <a:spcPts val="0"/>
              </a:spcAft>
            </a:pP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B32C947-6F79-BC42-9DF3-2437BD1232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784" r="21114"/>
          <a:stretch/>
        </p:blipFill>
        <p:spPr>
          <a:xfrm>
            <a:off x="354801" y="512105"/>
            <a:ext cx="2769399" cy="294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749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8C56642C-1DE2-634B-92A0-AD5B1D835E54}"/>
              </a:ext>
            </a:extLst>
          </p:cNvPr>
          <p:cNvSpPr/>
          <p:nvPr/>
        </p:nvSpPr>
        <p:spPr>
          <a:xfrm>
            <a:off x="2910840" y="346589"/>
            <a:ext cx="831342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it-I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«illuminando coloro che si sono purificati da ogni sozzura, per la comunione che hanno con lui, li rende spirituali. E come i corpi limpidi e trasparenti, allorché un raggio li colpisce diventano anch’essi scintillanti e riflettono da se stessi un altro splendore, così le anime che portano lo Spirito, illuminate dallo Spirito diventano anch’esse spirituali e riversano la grazia sugli altri. Da qui provengono: la previsione degli avvenienti, la conoscenza dei misteri, la somiglianza con Dio, il più alto dei desideri: divenire Dio» (</a:t>
            </a:r>
            <a:r>
              <a:rPr lang="it-IT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it-IT" sz="32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</a:t>
            </a:r>
            <a:r>
              <a:rPr lang="it-IT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32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Sanc</a:t>
            </a:r>
            <a:r>
              <a:rPr lang="it-I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9,23).</a:t>
            </a:r>
            <a:endParaRPr lang="it-IT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89274EF-754E-3442-82CE-D248E3BD4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763" y="533090"/>
            <a:ext cx="2362637" cy="241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057229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{6F9155DA-6952-A74F-9049-39F29A75BC2B}tf10001069</Template>
  <TotalTime>2235</TotalTime>
  <Words>2295</Words>
  <Application>Microsoft Macintosh PowerPoint</Application>
  <PresentationFormat>Widescreen</PresentationFormat>
  <Paragraphs>52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5" baseType="lpstr">
      <vt:lpstr>Arial</vt:lpstr>
      <vt:lpstr>Calibri</vt:lpstr>
      <vt:lpstr>Century Gothic</vt:lpstr>
      <vt:lpstr>Georgia</vt:lpstr>
      <vt:lpstr>Times</vt:lpstr>
      <vt:lpstr>Times New Roman</vt:lpstr>
      <vt:lpstr>Wingdings 3</vt:lpstr>
      <vt:lpstr>Filo</vt:lpstr>
      <vt:lpstr>Presentazione standard di PowerPoint</vt:lpstr>
      <vt:lpstr>Padri Cappadoci e Concilio di Costantinopoli 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Cappadoci e Constantinopolitano I  Pneumatomachi:  1) l’arianesimo di Eunomio (357) 2) semiariani o macedoniani (359)   </dc:title>
  <dc:creator>Microsoft Office User</dc:creator>
  <cp:lastModifiedBy>Luigi Territo</cp:lastModifiedBy>
  <cp:revision>29</cp:revision>
  <dcterms:created xsi:type="dcterms:W3CDTF">2023-09-22T10:25:05Z</dcterms:created>
  <dcterms:modified xsi:type="dcterms:W3CDTF">2025-11-04T09:23:54Z</dcterms:modified>
</cp:coreProperties>
</file>