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66" r:id="rId2"/>
    <p:sldId id="256" r:id="rId3"/>
    <p:sldId id="264" r:id="rId4"/>
    <p:sldId id="263" r:id="rId5"/>
    <p:sldId id="257" r:id="rId6"/>
    <p:sldId id="323" r:id="rId7"/>
    <p:sldId id="260" r:id="rId8"/>
    <p:sldId id="258" r:id="rId9"/>
    <p:sldId id="301" r:id="rId10"/>
    <p:sldId id="302" r:id="rId11"/>
    <p:sldId id="324" r:id="rId12"/>
    <p:sldId id="325" r:id="rId13"/>
    <p:sldId id="329" r:id="rId14"/>
    <p:sldId id="328" r:id="rId15"/>
    <p:sldId id="327" r:id="rId16"/>
    <p:sldId id="332" r:id="rId17"/>
    <p:sldId id="331" r:id="rId18"/>
    <p:sldId id="326" r:id="rId19"/>
    <p:sldId id="330" r:id="rId20"/>
    <p:sldId id="333" r:id="rId21"/>
    <p:sldId id="303" r:id="rId22"/>
    <p:sldId id="316" r:id="rId23"/>
    <p:sldId id="265" r:id="rId24"/>
    <p:sldId id="267" r:id="rId25"/>
    <p:sldId id="304" r:id="rId26"/>
    <p:sldId id="268" r:id="rId27"/>
    <p:sldId id="269" r:id="rId28"/>
    <p:sldId id="270" r:id="rId29"/>
    <p:sldId id="305" r:id="rId30"/>
    <p:sldId id="271" r:id="rId31"/>
    <p:sldId id="275" r:id="rId32"/>
    <p:sldId id="334" r:id="rId33"/>
    <p:sldId id="335" r:id="rId34"/>
    <p:sldId id="278" r:id="rId35"/>
    <p:sldId id="277" r:id="rId36"/>
    <p:sldId id="279" r:id="rId37"/>
    <p:sldId id="306" r:id="rId38"/>
    <p:sldId id="307" r:id="rId39"/>
    <p:sldId id="336" r:id="rId40"/>
    <p:sldId id="337" r:id="rId41"/>
    <p:sldId id="308" r:id="rId42"/>
    <p:sldId id="319" r:id="rId43"/>
    <p:sldId id="317" r:id="rId44"/>
    <p:sldId id="309" r:id="rId45"/>
    <p:sldId id="318" r:id="rId46"/>
    <p:sldId id="276" r:id="rId47"/>
    <p:sldId id="310" r:id="rId48"/>
    <p:sldId id="281" r:id="rId49"/>
    <p:sldId id="311" r:id="rId50"/>
    <p:sldId id="273" r:id="rId51"/>
    <p:sldId id="282" r:id="rId52"/>
    <p:sldId id="284" r:id="rId53"/>
    <p:sldId id="312" r:id="rId54"/>
    <p:sldId id="285" r:id="rId55"/>
    <p:sldId id="338" r:id="rId56"/>
    <p:sldId id="339" r:id="rId57"/>
    <p:sldId id="283" r:id="rId58"/>
    <p:sldId id="340" r:id="rId59"/>
    <p:sldId id="320" r:id="rId60"/>
    <p:sldId id="274" r:id="rId61"/>
    <p:sldId id="300" r:id="rId62"/>
    <p:sldId id="299" r:id="rId63"/>
    <p:sldId id="321" r:id="rId64"/>
    <p:sldId id="313" r:id="rId65"/>
    <p:sldId id="297" r:id="rId66"/>
    <p:sldId id="296" r:id="rId67"/>
    <p:sldId id="314" r:id="rId68"/>
    <p:sldId id="298" r:id="rId69"/>
    <p:sldId id="315" r:id="rId70"/>
    <p:sldId id="322" r:id="rId71"/>
    <p:sldId id="295" r:id="rId72"/>
    <p:sldId id="294" r:id="rId73"/>
    <p:sldId id="292"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7"/>
    <p:restoredTop sz="92197"/>
  </p:normalViewPr>
  <p:slideViewPr>
    <p:cSldViewPr snapToGrid="0" snapToObjects="1">
      <p:cViewPr varScale="1">
        <p:scale>
          <a:sx n="103" d="100"/>
          <a:sy n="103" d="100"/>
        </p:scale>
        <p:origin x="1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824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9541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7311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18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9212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2316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16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36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3263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839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267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2359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860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559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023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619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10/22/25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519898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F5AF078-E9AC-6842-A20A-C57F0E676C53}"/>
              </a:ext>
            </a:extLst>
          </p:cNvPr>
          <p:cNvSpPr/>
          <p:nvPr/>
        </p:nvSpPr>
        <p:spPr>
          <a:xfrm>
            <a:off x="2523186" y="304800"/>
            <a:ext cx="9136380" cy="6801862"/>
          </a:xfrm>
          <a:prstGeom prst="rect">
            <a:avLst/>
          </a:prstGeom>
        </p:spPr>
        <p:txBody>
          <a:bodyPr wrap="square">
            <a:spAutoFit/>
          </a:bodyPr>
          <a:lstStyle/>
          <a:p>
            <a:pPr fontAlgn="base"/>
            <a:r>
              <a:rPr lang="it-IT" sz="2600" b="1" dirty="0">
                <a:solidFill>
                  <a:srgbClr val="444444"/>
                </a:solidFill>
                <a:latin typeface="Times New Roman" panose="02020603050405020304" pitchFamily="18" charset="0"/>
                <a:cs typeface="Times New Roman" panose="02020603050405020304" pitchFamily="18" charset="0"/>
              </a:rPr>
              <a:t>Prefazio solennità della Santissima Trinità</a:t>
            </a:r>
          </a:p>
          <a:p>
            <a:r>
              <a:rPr lang="it-IT" sz="2600" dirty="0">
                <a:latin typeface="Times New Roman" panose="02020603050405020304" pitchFamily="18" charset="0"/>
                <a:cs typeface="Times New Roman" panose="02020603050405020304" pitchFamily="18" charset="0"/>
              </a:rPr>
              <a:t>Con il tuo unico Figlio e con lo Spirito Santo</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sei un solo Dio, un solo Signore,</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non nell'unità di una sola persona,</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ma nella Trinità di una sola sostanza.</a:t>
            </a:r>
          </a:p>
          <a:p>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Quanto hai rivelato della tua gloria,</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noi lo crediamo, e con la stessa fede, senza differenze,</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lo affermiamo del tuo Figlio e dello Spirito Santo.</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E nel proclamare te Dio vero ed eterno,</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noi adoriamo la Trinità delle Persone,</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l'unità della natura,</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l'uguaglianza nella maestà divina.</a:t>
            </a:r>
          </a:p>
          <a:p>
            <a:endParaRPr lang="it-IT" sz="2600" dirty="0">
              <a:latin typeface="Times New Roman" panose="02020603050405020304" pitchFamily="18" charset="0"/>
              <a:cs typeface="Times New Roman" panose="02020603050405020304" pitchFamily="18" charset="0"/>
            </a:endParaRPr>
          </a:p>
          <a:p>
            <a:r>
              <a:rPr lang="it-IT" sz="2600" dirty="0">
                <a:latin typeface="Times New Roman" panose="02020603050405020304" pitchFamily="18" charset="0"/>
                <a:cs typeface="Times New Roman" panose="02020603050405020304" pitchFamily="18" charset="0"/>
              </a:rPr>
              <a:t>Gli Angeli e gli Arcangeli, i Cherubini e i Serafini,</a:t>
            </a:r>
            <a:br>
              <a:rPr lang="it-IT" sz="2600" dirty="0">
                <a:latin typeface="Times New Roman" panose="02020603050405020304" pitchFamily="18" charset="0"/>
                <a:cs typeface="Times New Roman" panose="02020603050405020304" pitchFamily="18" charset="0"/>
              </a:rPr>
            </a:br>
            <a:r>
              <a:rPr lang="it-IT" sz="2600" dirty="0">
                <a:latin typeface="Times New Roman" panose="02020603050405020304" pitchFamily="18" charset="0"/>
                <a:cs typeface="Times New Roman" panose="02020603050405020304" pitchFamily="18" charset="0"/>
              </a:rPr>
              <a:t>non cessano di esaltarti uniti nella stessa lode. Gloria....</a:t>
            </a:r>
          </a:p>
          <a:p>
            <a:pPr fontAlgn="base"/>
            <a:endParaRPr lang="it-IT" sz="2000" b="1" dirty="0">
              <a:solidFill>
                <a:srgbClr val="444444"/>
              </a:solidFill>
              <a:latin typeface="Bookman Old Style" panose="02050604050505020204" pitchFamily="18" charset="0"/>
            </a:endParaRPr>
          </a:p>
        </p:txBody>
      </p:sp>
      <p:pic>
        <p:nvPicPr>
          <p:cNvPr id="3" name="Immagine 2">
            <a:extLst>
              <a:ext uri="{FF2B5EF4-FFF2-40B4-BE49-F238E27FC236}">
                <a16:creationId xmlns:a16="http://schemas.microsoft.com/office/drawing/2014/main" id="{E8EF2AA6-7455-AC42-A620-8F31B5F74F41}"/>
              </a:ext>
            </a:extLst>
          </p:cNvPr>
          <p:cNvPicPr>
            <a:picLocks noChangeAspect="1"/>
          </p:cNvPicPr>
          <p:nvPr/>
        </p:nvPicPr>
        <p:blipFill rotWithShape="1">
          <a:blip r:embed="rId2"/>
          <a:srcRect l="7549" r="60852" b="35132"/>
          <a:stretch/>
        </p:blipFill>
        <p:spPr>
          <a:xfrm>
            <a:off x="457200" y="457199"/>
            <a:ext cx="1670436" cy="2571751"/>
          </a:xfrm>
          <a:prstGeom prst="rect">
            <a:avLst/>
          </a:prstGeom>
        </p:spPr>
      </p:pic>
    </p:spTree>
    <p:extLst>
      <p:ext uri="{BB962C8B-B14F-4D97-AF65-F5344CB8AC3E}">
        <p14:creationId xmlns:p14="http://schemas.microsoft.com/office/powerpoint/2010/main" val="243501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4C456-880A-1845-8313-091AD3C0807A}"/>
              </a:ext>
            </a:extLst>
          </p:cNvPr>
          <p:cNvSpPr>
            <a:spLocks noGrp="1"/>
          </p:cNvSpPr>
          <p:nvPr>
            <p:ph type="ctrTitle"/>
          </p:nvPr>
        </p:nvSpPr>
        <p:spPr>
          <a:xfrm>
            <a:off x="2716212" y="4804939"/>
            <a:ext cx="8915399" cy="2262781"/>
          </a:xfrm>
        </p:spPr>
        <p:txBody>
          <a:bodyPr>
            <a:normAutofit/>
          </a:bodyPr>
          <a:lstStyle/>
          <a:p>
            <a:br>
              <a:rPr lang="it-IT" dirty="0"/>
            </a:br>
            <a:endParaRPr lang="it-IT" dirty="0"/>
          </a:p>
        </p:txBody>
      </p:sp>
      <p:sp>
        <p:nvSpPr>
          <p:cNvPr id="3" name="Rettangolo 2">
            <a:extLst>
              <a:ext uri="{FF2B5EF4-FFF2-40B4-BE49-F238E27FC236}">
                <a16:creationId xmlns:a16="http://schemas.microsoft.com/office/drawing/2014/main" id="{C5768C03-17E2-974F-BAF7-2216035BA634}"/>
              </a:ext>
            </a:extLst>
          </p:cNvPr>
          <p:cNvSpPr/>
          <p:nvPr/>
        </p:nvSpPr>
        <p:spPr>
          <a:xfrm>
            <a:off x="2217420" y="297180"/>
            <a:ext cx="9212580" cy="5693866"/>
          </a:xfrm>
          <a:prstGeom prst="rect">
            <a:avLst/>
          </a:prstGeom>
        </p:spPr>
        <p:txBody>
          <a:bodyPr wrap="square">
            <a:spAutoFit/>
          </a:bodyPr>
          <a:lstStyle/>
          <a:p>
            <a:pPr indent="180340" algn="just">
              <a:spcAft>
                <a:spcPts val="0"/>
              </a:spcAft>
            </a:pPr>
            <a:r>
              <a:rPr lang="it-IT" sz="2800" b="1" dirty="0">
                <a:latin typeface="Times New Roman" panose="02020603050405020304" pitchFamily="18" charset="0"/>
                <a:ea typeface="Calibri" panose="020F0502020204030204" pitchFamily="34" charset="0"/>
              </a:rPr>
              <a:t>I dati sulla “venerazione</a:t>
            </a:r>
            <a:r>
              <a:rPr lang="it-IT" sz="2800" dirty="0">
                <a:latin typeface="Times New Roman" panose="02020603050405020304" pitchFamily="18" charset="0"/>
                <a:ea typeface="Calibri" panose="020F0502020204030204" pitchFamily="34" charset="0"/>
              </a:rPr>
              <a:t>” di Gesù sono suddivisi da </a:t>
            </a:r>
            <a:r>
              <a:rPr lang="it-IT" sz="2800" dirty="0" err="1">
                <a:latin typeface="Times New Roman" panose="02020603050405020304" pitchFamily="18" charset="0"/>
                <a:ea typeface="Calibri" panose="020F0502020204030204" pitchFamily="34" charset="0"/>
              </a:rPr>
              <a:t>Hurtado</a:t>
            </a:r>
            <a:r>
              <a:rPr lang="it-IT" sz="2800" dirty="0">
                <a:latin typeface="Times New Roman" panose="02020603050405020304" pitchFamily="18" charset="0"/>
                <a:ea typeface="Calibri" panose="020F0502020204030204" pitchFamily="34" charset="0"/>
              </a:rPr>
              <a:t> in cinque categorie:</a:t>
            </a:r>
          </a:p>
          <a:p>
            <a:pPr indent="180340" algn="just">
              <a:spcAft>
                <a:spcPts val="0"/>
              </a:spcAft>
            </a:pPr>
            <a:r>
              <a:rPr lang="it-IT" sz="2800" dirty="0">
                <a:latin typeface="Times New Roman" panose="02020603050405020304" pitchFamily="18" charset="0"/>
                <a:ea typeface="Calibri" panose="020F0502020204030204" pitchFamily="34" charset="0"/>
              </a:rPr>
              <a:t>«1. Inni su Gesù cantati nel culto </a:t>
            </a:r>
            <a:r>
              <a:rPr lang="it-IT" sz="2800">
                <a:latin typeface="Times New Roman" panose="02020603050405020304" pitchFamily="18" charset="0"/>
                <a:ea typeface="Calibri" panose="020F0502020204030204" pitchFamily="34" charset="0"/>
              </a:rPr>
              <a:t>cristiano antico;</a:t>
            </a:r>
            <a:endParaRPr lang="it-IT" sz="2800" dirty="0">
              <a:latin typeface="Times New Roman" panose="02020603050405020304" pitchFamily="18" charset="0"/>
              <a:ea typeface="Calibri" panose="020F0502020204030204" pitchFamily="34" charset="0"/>
            </a:endParaRPr>
          </a:p>
          <a:p>
            <a:pPr indent="180340" algn="just">
              <a:spcAft>
                <a:spcPts val="0"/>
              </a:spcAft>
            </a:pPr>
            <a:r>
              <a:rPr lang="it-IT" sz="2800" dirty="0">
                <a:latin typeface="Times New Roman" panose="02020603050405020304" pitchFamily="18" charset="0"/>
                <a:ea typeface="Calibri" panose="020F0502020204030204" pitchFamily="34" charset="0"/>
              </a:rPr>
              <a:t>2. Preghiera a Dio per il “tramite” di Gesù e nel “nome” di Gesù;</a:t>
            </a:r>
          </a:p>
          <a:p>
            <a:pPr indent="180340" algn="just">
              <a:spcAft>
                <a:spcPts val="0"/>
              </a:spcAft>
            </a:pPr>
            <a:r>
              <a:rPr lang="it-IT" sz="2800" dirty="0">
                <a:latin typeface="Times New Roman" panose="02020603050405020304" pitchFamily="18" charset="0"/>
                <a:ea typeface="Calibri" panose="020F0502020204030204" pitchFamily="34" charset="0"/>
              </a:rPr>
              <a:t>3. “Invocazione del nome di Gesù”, in particolare nel battesimo cristiano e in guarigioni ed esorcismi; </a:t>
            </a:r>
          </a:p>
          <a:p>
            <a:pPr indent="180340" algn="just">
              <a:spcAft>
                <a:spcPts val="0"/>
              </a:spcAft>
            </a:pPr>
            <a:r>
              <a:rPr lang="it-IT" sz="2800" dirty="0">
                <a:latin typeface="Times New Roman" panose="02020603050405020304" pitchFamily="18" charset="0"/>
                <a:ea typeface="Calibri" panose="020F0502020204030204" pitchFamily="34" charset="0"/>
              </a:rPr>
              <a:t>4. Il pasto comunitario cristiano celebrato come pasto sacro in cui il Gesù risorto presiede in qualità di “Signore” della comunità radunata; </a:t>
            </a:r>
          </a:p>
          <a:p>
            <a:pPr indent="180340" algn="just">
              <a:spcAft>
                <a:spcPts val="0"/>
              </a:spcAft>
            </a:pPr>
            <a:r>
              <a:rPr lang="it-IT" sz="2800" dirty="0">
                <a:latin typeface="Times New Roman" panose="02020603050405020304" pitchFamily="18" charset="0"/>
                <a:ea typeface="Calibri" panose="020F0502020204030204" pitchFamily="34" charset="0"/>
              </a:rPr>
              <a:t>5. La pratica di “confessare” la fede in Gesù nel contesto del culto cristiano».</a:t>
            </a:r>
          </a:p>
          <a:p>
            <a:pPr indent="180340" algn="just">
              <a:spcAft>
                <a:spcPts val="0"/>
              </a:spcAft>
            </a:pPr>
            <a:r>
              <a:rPr lang="it-IT" sz="2800" dirty="0">
                <a:latin typeface="Times New Roman" panose="02020603050405020304" pitchFamily="18" charset="0"/>
                <a:ea typeface="Calibri" panose="020F0502020204030204" pitchFamily="34" charset="0"/>
              </a:rPr>
              <a:t>(</a:t>
            </a:r>
            <a:r>
              <a:rPr lang="it-IT" sz="2800" cap="small" dirty="0">
                <a:latin typeface="Times New Roman" panose="02020603050405020304" pitchFamily="18" charset="0"/>
                <a:ea typeface="Calibri" panose="020F0502020204030204" pitchFamily="34" charset="0"/>
              </a:rPr>
              <a:t>L. </a:t>
            </a:r>
            <a:r>
              <a:rPr lang="it-IT" sz="2800" cap="small" dirty="0" err="1">
                <a:latin typeface="Times New Roman" panose="02020603050405020304" pitchFamily="18" charset="0"/>
                <a:ea typeface="Calibri" panose="020F0502020204030204" pitchFamily="34" charset="0"/>
              </a:rPr>
              <a:t>W</a:t>
            </a:r>
            <a:r>
              <a:rPr lang="it-IT" sz="2800" cap="small" dirty="0">
                <a:latin typeface="Times New Roman" panose="02020603050405020304" pitchFamily="18" charset="0"/>
                <a:ea typeface="Calibri" panose="020F0502020204030204" pitchFamily="34" charset="0"/>
              </a:rPr>
              <a:t>. </a:t>
            </a:r>
            <a:r>
              <a:rPr lang="it-IT" sz="2800" cap="small" dirty="0" err="1">
                <a:latin typeface="Times New Roman" panose="02020603050405020304" pitchFamily="18" charset="0"/>
                <a:ea typeface="Calibri" panose="020F0502020204030204" pitchFamily="34" charset="0"/>
              </a:rPr>
              <a:t>Hurtado</a:t>
            </a:r>
            <a:r>
              <a:rPr lang="it-IT" sz="2800" dirty="0">
                <a:latin typeface="Times New Roman" panose="02020603050405020304" pitchFamily="18" charset="0"/>
                <a:ea typeface="Calibri" panose="020F0502020204030204" pitchFamily="34" charset="0"/>
              </a:rPr>
              <a:t>, </a:t>
            </a:r>
            <a:r>
              <a:rPr lang="it-IT" sz="2800" i="1" dirty="0">
                <a:latin typeface="Times New Roman" panose="02020603050405020304" pitchFamily="18" charset="0"/>
                <a:ea typeface="Calibri" panose="020F0502020204030204" pitchFamily="34" charset="0"/>
              </a:rPr>
              <a:t>Come Gesù divenne Dio</a:t>
            </a:r>
            <a:r>
              <a:rPr lang="it-IT" sz="2800" dirty="0">
                <a:latin typeface="Times New Roman" panose="02020603050405020304" pitchFamily="18" charset="0"/>
                <a:ea typeface="Calibri" panose="020F0502020204030204" pitchFamily="34" charset="0"/>
              </a:rPr>
              <a:t>, 40)</a:t>
            </a:r>
          </a:p>
        </p:txBody>
      </p:sp>
      <p:pic>
        <p:nvPicPr>
          <p:cNvPr id="5" name="Immagine 4">
            <a:extLst>
              <a:ext uri="{FF2B5EF4-FFF2-40B4-BE49-F238E27FC236}">
                <a16:creationId xmlns:a16="http://schemas.microsoft.com/office/drawing/2014/main" id="{7204F79C-A13B-1644-8A96-502BD574663D}"/>
              </a:ext>
            </a:extLst>
          </p:cNvPr>
          <p:cNvPicPr>
            <a:picLocks noChangeAspect="1"/>
          </p:cNvPicPr>
          <p:nvPr/>
        </p:nvPicPr>
        <p:blipFill rotWithShape="1">
          <a:blip r:embed="rId2"/>
          <a:srcRect l="20286" t="4694" r="8200" b="1701"/>
          <a:stretch/>
        </p:blipFill>
        <p:spPr>
          <a:xfrm>
            <a:off x="371751" y="476281"/>
            <a:ext cx="1758358" cy="1350826"/>
          </a:xfrm>
          <a:prstGeom prst="rect">
            <a:avLst/>
          </a:prstGeom>
        </p:spPr>
      </p:pic>
    </p:spTree>
    <p:extLst>
      <p:ext uri="{BB962C8B-B14F-4D97-AF65-F5344CB8AC3E}">
        <p14:creationId xmlns:p14="http://schemas.microsoft.com/office/powerpoint/2010/main" val="367733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6CD79B1-A9B4-454E-87B9-301E2AFEA023}"/>
              </a:ext>
            </a:extLst>
          </p:cNvPr>
          <p:cNvPicPr>
            <a:picLocks noChangeAspect="1"/>
          </p:cNvPicPr>
          <p:nvPr/>
        </p:nvPicPr>
        <p:blipFill rotWithShape="1">
          <a:blip r:embed="rId2"/>
          <a:srcRect l="12230" r="14853"/>
          <a:stretch/>
        </p:blipFill>
        <p:spPr>
          <a:xfrm>
            <a:off x="8442584" y="1073063"/>
            <a:ext cx="2713131" cy="3678564"/>
          </a:xfrm>
          <a:prstGeom prst="rect">
            <a:avLst/>
          </a:prstGeom>
        </p:spPr>
      </p:pic>
      <p:pic>
        <p:nvPicPr>
          <p:cNvPr id="8" name="Immagine 7">
            <a:extLst>
              <a:ext uri="{FF2B5EF4-FFF2-40B4-BE49-F238E27FC236}">
                <a16:creationId xmlns:a16="http://schemas.microsoft.com/office/drawing/2014/main" id="{A5E4EF04-7916-8045-A6E4-E774C1952481}"/>
              </a:ext>
            </a:extLst>
          </p:cNvPr>
          <p:cNvPicPr>
            <a:picLocks noChangeAspect="1"/>
          </p:cNvPicPr>
          <p:nvPr/>
        </p:nvPicPr>
        <p:blipFill>
          <a:blip r:embed="rId3"/>
          <a:stretch>
            <a:fillRect/>
          </a:stretch>
        </p:blipFill>
        <p:spPr>
          <a:xfrm>
            <a:off x="2069665" y="1073063"/>
            <a:ext cx="2437813" cy="3678564"/>
          </a:xfrm>
          <a:prstGeom prst="rect">
            <a:avLst/>
          </a:prstGeom>
        </p:spPr>
      </p:pic>
      <p:sp>
        <p:nvSpPr>
          <p:cNvPr id="9" name="CasellaDiTesto 8">
            <a:extLst>
              <a:ext uri="{FF2B5EF4-FFF2-40B4-BE49-F238E27FC236}">
                <a16:creationId xmlns:a16="http://schemas.microsoft.com/office/drawing/2014/main" id="{EBAC6E44-C031-FB4D-8050-671F4C3C8DE3}"/>
              </a:ext>
            </a:extLst>
          </p:cNvPr>
          <p:cNvSpPr txBox="1"/>
          <p:nvPr/>
        </p:nvSpPr>
        <p:spPr>
          <a:xfrm>
            <a:off x="2267699" y="4988212"/>
            <a:ext cx="2041743" cy="523220"/>
          </a:xfrm>
          <a:prstGeom prst="rect">
            <a:avLst/>
          </a:prstGeom>
          <a:noFill/>
        </p:spPr>
        <p:txBody>
          <a:bodyPr wrap="square" rtlCol="0">
            <a:spAutoFit/>
          </a:bodyPr>
          <a:lstStyle/>
          <a:p>
            <a:r>
              <a:rPr lang="it-IT" sz="2800" b="1" dirty="0"/>
              <a:t>D. </a:t>
            </a:r>
            <a:r>
              <a:rPr lang="it-IT" sz="2800" b="1" dirty="0" err="1"/>
              <a:t>Boyarin</a:t>
            </a:r>
            <a:endParaRPr lang="it-IT" sz="2800" b="1" dirty="0"/>
          </a:p>
        </p:txBody>
      </p:sp>
      <p:sp>
        <p:nvSpPr>
          <p:cNvPr id="10" name="CasellaDiTesto 9">
            <a:extLst>
              <a:ext uri="{FF2B5EF4-FFF2-40B4-BE49-F238E27FC236}">
                <a16:creationId xmlns:a16="http://schemas.microsoft.com/office/drawing/2014/main" id="{66DBA158-1A40-E94D-A51B-27F52F64B4DE}"/>
              </a:ext>
            </a:extLst>
          </p:cNvPr>
          <p:cNvSpPr txBox="1"/>
          <p:nvPr/>
        </p:nvSpPr>
        <p:spPr>
          <a:xfrm>
            <a:off x="5372740" y="5003591"/>
            <a:ext cx="2054269" cy="523220"/>
          </a:xfrm>
          <a:prstGeom prst="rect">
            <a:avLst/>
          </a:prstGeom>
          <a:noFill/>
        </p:spPr>
        <p:txBody>
          <a:bodyPr wrap="square" rtlCol="0">
            <a:spAutoFit/>
          </a:bodyPr>
          <a:lstStyle/>
          <a:p>
            <a:r>
              <a:rPr lang="it-IT" sz="2800" b="1" dirty="0"/>
              <a:t>L. </a:t>
            </a:r>
            <a:r>
              <a:rPr lang="it-IT" sz="2800" b="1" dirty="0" err="1"/>
              <a:t>Hurtado</a:t>
            </a:r>
            <a:endParaRPr lang="it-IT" sz="2800" b="1" dirty="0"/>
          </a:p>
        </p:txBody>
      </p:sp>
      <p:sp>
        <p:nvSpPr>
          <p:cNvPr id="11" name="CasellaDiTesto 10">
            <a:extLst>
              <a:ext uri="{FF2B5EF4-FFF2-40B4-BE49-F238E27FC236}">
                <a16:creationId xmlns:a16="http://schemas.microsoft.com/office/drawing/2014/main" id="{09D81BC2-7312-BE47-9625-936154913211}"/>
              </a:ext>
            </a:extLst>
          </p:cNvPr>
          <p:cNvSpPr txBox="1"/>
          <p:nvPr/>
        </p:nvSpPr>
        <p:spPr>
          <a:xfrm>
            <a:off x="9071225" y="5003591"/>
            <a:ext cx="1455848" cy="523220"/>
          </a:xfrm>
          <a:prstGeom prst="rect">
            <a:avLst/>
          </a:prstGeom>
          <a:noFill/>
        </p:spPr>
        <p:txBody>
          <a:bodyPr wrap="none" rtlCol="0">
            <a:spAutoFit/>
          </a:bodyPr>
          <a:lstStyle/>
          <a:p>
            <a:r>
              <a:rPr lang="it-IT" sz="2800" b="1" dirty="0" err="1"/>
              <a:t>J</a:t>
            </a:r>
            <a:r>
              <a:rPr lang="it-IT" sz="2800" b="1" dirty="0"/>
              <a:t>. </a:t>
            </a:r>
            <a:r>
              <a:rPr lang="it-IT" sz="2800" b="1" dirty="0" err="1"/>
              <a:t>Dunn</a:t>
            </a:r>
            <a:endParaRPr lang="it-IT" sz="2800" b="1" dirty="0"/>
          </a:p>
        </p:txBody>
      </p:sp>
      <p:pic>
        <p:nvPicPr>
          <p:cNvPr id="13" name="Immagine 12">
            <a:extLst>
              <a:ext uri="{FF2B5EF4-FFF2-40B4-BE49-F238E27FC236}">
                <a16:creationId xmlns:a16="http://schemas.microsoft.com/office/drawing/2014/main" id="{6624DAB6-5705-2A44-BBDC-505D50DBCE56}"/>
              </a:ext>
            </a:extLst>
          </p:cNvPr>
          <p:cNvPicPr>
            <a:picLocks noChangeAspect="1"/>
          </p:cNvPicPr>
          <p:nvPr/>
        </p:nvPicPr>
        <p:blipFill>
          <a:blip r:embed="rId4"/>
          <a:stretch>
            <a:fillRect/>
          </a:stretch>
        </p:blipFill>
        <p:spPr>
          <a:xfrm>
            <a:off x="5104998" y="1073063"/>
            <a:ext cx="2777316" cy="3678564"/>
          </a:xfrm>
          <a:prstGeom prst="rect">
            <a:avLst/>
          </a:prstGeom>
        </p:spPr>
      </p:pic>
    </p:spTree>
    <p:extLst>
      <p:ext uri="{BB962C8B-B14F-4D97-AF65-F5344CB8AC3E}">
        <p14:creationId xmlns:p14="http://schemas.microsoft.com/office/powerpoint/2010/main" val="197863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3FF3175-FFEE-2142-A89B-DB362CD24EA8}"/>
              </a:ext>
            </a:extLst>
          </p:cNvPr>
          <p:cNvSpPr/>
          <p:nvPr/>
        </p:nvSpPr>
        <p:spPr>
          <a:xfrm>
            <a:off x="2392471" y="538619"/>
            <a:ext cx="9181578" cy="6011710"/>
          </a:xfrm>
          <a:prstGeom prst="rect">
            <a:avLst/>
          </a:prstGeom>
        </p:spPr>
        <p:txBody>
          <a:bodyPr wrap="square">
            <a:spAutoFit/>
          </a:bodyPr>
          <a:lstStyle/>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«L’esito di questa dimostrazione è che ai primordi, il termine «Figlio di Dio» era usato per indicare il re davidico, senza alcun riferimento all’incarnazione della divinità nel sovrano: «e sarò per voi come un padre, e voi mi sarete come figli e figlie, dice il Signore onnipotente» (2 Corinzi 6:18). Il re intrattiene un rapporto intimo con Dio ed è una persona alquanto sacralizzata – ma non è Dio. E il trono è promesso al seme di David, per sempre.</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Quando Marco, all’inizio del suo Vangelo, scrive: «Inizio del vangelo di Gesù Cristo, Figlio di Dio», il Figlio di Dio significa l’umano Messia, in quanto Marco usa il vecchio titolo pensato per il re del casato di David. Quando però Marco si riferisce a lui nel secondo capitolo del Vangelo come «Figlio dell’Uomo», lo fa per sottolineare la natura divina del Cristo» (D.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Boyarin</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DB267BFC-31A5-C544-9EEF-910888085F6E}"/>
              </a:ext>
            </a:extLst>
          </p:cNvPr>
          <p:cNvPicPr>
            <a:picLocks noChangeAspect="1"/>
          </p:cNvPicPr>
          <p:nvPr/>
        </p:nvPicPr>
        <p:blipFill>
          <a:blip r:embed="rId2"/>
          <a:stretch>
            <a:fillRect/>
          </a:stretch>
        </p:blipFill>
        <p:spPr>
          <a:xfrm>
            <a:off x="554016" y="655442"/>
            <a:ext cx="1483187" cy="2238071"/>
          </a:xfrm>
          <a:prstGeom prst="rect">
            <a:avLst/>
          </a:prstGeom>
        </p:spPr>
      </p:pic>
    </p:spTree>
    <p:extLst>
      <p:ext uri="{BB962C8B-B14F-4D97-AF65-F5344CB8AC3E}">
        <p14:creationId xmlns:p14="http://schemas.microsoft.com/office/powerpoint/2010/main" val="23287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FE04E08-01F4-9F45-8C07-1C85B95C4001}"/>
              </a:ext>
            </a:extLst>
          </p:cNvPr>
          <p:cNvSpPr/>
          <p:nvPr/>
        </p:nvSpPr>
        <p:spPr>
          <a:xfrm>
            <a:off x="1778696" y="245738"/>
            <a:ext cx="9970718" cy="6686382"/>
          </a:xfrm>
          <a:prstGeom prst="rect">
            <a:avLst/>
          </a:prstGeom>
        </p:spPr>
        <p:txBody>
          <a:bodyPr wrap="square">
            <a:spAutoFit/>
          </a:bodyPr>
          <a:lstStyle/>
          <a:p>
            <a:pPr indent="180340" algn="just">
              <a:lnSpc>
                <a:spcPct val="115000"/>
              </a:lnSpc>
              <a:spcAft>
                <a:spcPts val="0"/>
              </a:spcAft>
            </a:pPr>
            <a:r>
              <a:rPr lang="it-IT" sz="2200" b="1" dirty="0">
                <a:latin typeface="Times New Roman" panose="02020603050405020304" pitchFamily="18" charset="0"/>
                <a:ea typeface="Calibri" panose="020F0502020204030204" pitchFamily="34" charset="0"/>
                <a:cs typeface="Times New Roman" panose="02020603050405020304" pitchFamily="18" charset="0"/>
              </a:rPr>
              <a:t>Daniele 7, 1. 9-15</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Nel primo anno di </a:t>
            </a:r>
            <a:r>
              <a:rPr lang="it-IT" sz="2200" dirty="0" err="1">
                <a:latin typeface="Times New Roman" panose="02020603050405020304" pitchFamily="18" charset="0"/>
                <a:ea typeface="Calibri" panose="020F0502020204030204" pitchFamily="34" charset="0"/>
                <a:cs typeface="Times New Roman" panose="02020603050405020304" pitchFamily="18" charset="0"/>
              </a:rPr>
              <a:t>Baldassàr</a:t>
            </a:r>
            <a:r>
              <a:rPr lang="it-IT" sz="2200" dirty="0">
                <a:latin typeface="Times New Roman" panose="02020603050405020304" pitchFamily="18" charset="0"/>
                <a:ea typeface="Calibri" panose="020F0502020204030204" pitchFamily="34" charset="0"/>
                <a:cs typeface="Times New Roman" panose="02020603050405020304" pitchFamily="18" charset="0"/>
              </a:rPr>
              <a:t>, re di Babilonia, Daniele, mentre era a letto, ebbe un sogno e visioni nella sua mente. Egli scrisse il sogno e ne fece la seguente relazione [...].</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Io continuavo a guardare,</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quand'ecco furono collocati troni</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e un </a:t>
            </a:r>
            <a:r>
              <a:rPr lang="it-IT" sz="2200" b="1" dirty="0">
                <a:latin typeface="Times New Roman" panose="02020603050405020304" pitchFamily="18" charset="0"/>
                <a:ea typeface="Calibri" panose="020F0502020204030204" pitchFamily="34" charset="0"/>
                <a:cs typeface="Times New Roman" panose="02020603050405020304" pitchFamily="18" charset="0"/>
              </a:rPr>
              <a:t>vegliardo si assise</a:t>
            </a:r>
            <a:r>
              <a:rPr lang="it-IT" sz="2200" dirty="0">
                <a:latin typeface="Times New Roman" panose="02020603050405020304" pitchFamily="18" charset="0"/>
                <a:ea typeface="Calibri" panose="020F0502020204030204" pitchFamily="34" charset="0"/>
                <a:cs typeface="Times New Roman" panose="02020603050405020304" pitchFamily="18" charset="0"/>
              </a:rPr>
              <a:t>.</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La sua veste era candida come la neve</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e i capelli del suo capo erano candidi come la lana;</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il suo trono era come vampe di fuoco</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con le ruote come fuoco ardente [....]</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endParaRPr lang="it-IT" sz="2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Guardando ancora nelle visioni notturne,</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ecco venire con le nubi del cielo</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b="1" dirty="0">
                <a:latin typeface="Times New Roman" panose="02020603050405020304" pitchFamily="18" charset="0"/>
                <a:ea typeface="Calibri" panose="020F0502020204030204" pitchFamily="34" charset="0"/>
                <a:cs typeface="Times New Roman" panose="02020603050405020304" pitchFamily="18" charset="0"/>
              </a:rPr>
              <a:t>uno simile a un figlio d'uomo</a:t>
            </a:r>
            <a:r>
              <a:rPr lang="it-IT" sz="2200" dirty="0">
                <a:latin typeface="Times New Roman" panose="02020603050405020304" pitchFamily="18" charset="0"/>
                <a:ea typeface="Calibri" panose="020F0502020204030204" pitchFamily="34" charset="0"/>
                <a:cs typeface="Times New Roman" panose="02020603050405020304" pitchFamily="18" charset="0"/>
              </a:rPr>
              <a:t>;</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giunse fino al vegliardo e fu presentato a lui.</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Gli furono dati potere, gloria e regno;</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tutti i popoli, nazioni e lingue lo servivano:</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il suo potere è un potere eterno,</a:t>
            </a:r>
            <a:r>
              <a:rPr lang="it-IT" sz="2200" dirty="0">
                <a:latin typeface="Calibri" panose="020F0502020204030204" pitchFamily="34" charset="0"/>
                <a:ea typeface="Calibri" panose="020F0502020204030204" pitchFamily="34" charset="0"/>
                <a:cs typeface="Times New Roman" panose="02020603050405020304" pitchFamily="18" charset="0"/>
              </a:rPr>
              <a:t> </a:t>
            </a:r>
            <a:r>
              <a:rPr lang="it-IT" sz="2200" dirty="0">
                <a:latin typeface="Times New Roman" panose="02020603050405020304" pitchFamily="18" charset="0"/>
                <a:ea typeface="Calibri" panose="020F0502020204030204" pitchFamily="34" charset="0"/>
                <a:cs typeface="Times New Roman" panose="02020603050405020304" pitchFamily="18" charset="0"/>
              </a:rPr>
              <a:t>che non finirà mai,</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e il suo regno non sarà mai distrutto.</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Io, Daniele, mi sentii agitato nell'animo, </a:t>
            </a: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tanto le visioni della mia mente mi avevano turbato.</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66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15D24BB-8693-3A4F-A911-A7784DCE71A8}"/>
              </a:ext>
            </a:extLst>
          </p:cNvPr>
          <p:cNvPicPr>
            <a:picLocks noChangeAspect="1"/>
          </p:cNvPicPr>
          <p:nvPr/>
        </p:nvPicPr>
        <p:blipFill>
          <a:blip r:embed="rId2"/>
          <a:stretch>
            <a:fillRect/>
          </a:stretch>
        </p:blipFill>
        <p:spPr>
          <a:xfrm>
            <a:off x="1839910" y="731570"/>
            <a:ext cx="4265855" cy="5517573"/>
          </a:xfrm>
          <a:prstGeom prst="rect">
            <a:avLst/>
          </a:prstGeom>
        </p:spPr>
      </p:pic>
      <p:pic>
        <p:nvPicPr>
          <p:cNvPr id="3" name="Immagine 2">
            <a:extLst>
              <a:ext uri="{FF2B5EF4-FFF2-40B4-BE49-F238E27FC236}">
                <a16:creationId xmlns:a16="http://schemas.microsoft.com/office/drawing/2014/main" id="{D56B7FFB-B62D-074F-81DD-0E36AE82AF51}"/>
              </a:ext>
            </a:extLst>
          </p:cNvPr>
          <p:cNvPicPr>
            <a:picLocks noChangeAspect="1"/>
          </p:cNvPicPr>
          <p:nvPr/>
        </p:nvPicPr>
        <p:blipFill rotWithShape="1">
          <a:blip r:embed="rId3"/>
          <a:srcRect l="28372" t="10249" r="42342" b="26500"/>
          <a:stretch/>
        </p:blipFill>
        <p:spPr>
          <a:xfrm>
            <a:off x="6526305" y="731570"/>
            <a:ext cx="5358010" cy="5517573"/>
          </a:xfrm>
          <a:prstGeom prst="rect">
            <a:avLst/>
          </a:prstGeom>
        </p:spPr>
      </p:pic>
    </p:spTree>
    <p:extLst>
      <p:ext uri="{BB962C8B-B14F-4D97-AF65-F5344CB8AC3E}">
        <p14:creationId xmlns:p14="http://schemas.microsoft.com/office/powerpoint/2010/main" val="354003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F3C2B7-CC38-9D41-B4F2-CD6ED3A17CA5}"/>
              </a:ext>
            </a:extLst>
          </p:cNvPr>
          <p:cNvSpPr/>
          <p:nvPr/>
        </p:nvSpPr>
        <p:spPr>
          <a:xfrm>
            <a:off x="2258859" y="603087"/>
            <a:ext cx="9290137" cy="5586979"/>
          </a:xfrm>
          <a:prstGeom prst="rect">
            <a:avLst/>
          </a:prstGeom>
        </p:spPr>
        <p:txBody>
          <a:bodyPr wrap="square">
            <a:spAutoFit/>
          </a:bodyPr>
          <a:lstStyle/>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«Il Cristo-Messia esisteva, in forma d’idea ebraica, molto prima della nascita del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Bambin</a:t>
            </a:r>
            <a:r>
              <a:rPr lang="it-IT" sz="2400" dirty="0">
                <a:latin typeface="Times New Roman" panose="02020603050405020304" pitchFamily="18" charset="0"/>
                <a:ea typeface="Calibri" panose="020F0502020204030204" pitchFamily="34" charset="0"/>
                <a:cs typeface="Times New Roman" panose="02020603050405020304" pitchFamily="18" charset="0"/>
              </a:rPr>
              <a:t> Gesù a Nazareth. L’idea di un secondo Dio che fungesse da viceré per Dio Padre è una delle concezioni teologiche più antiche in Israele. Daniele 7 riporta nel presente un frammento di quella che forse è la più antica tra le visioni religiose di Israele.</a:t>
            </a:r>
          </a:p>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Finché il secondo Dio è del tutto subordinato al primo, non si viola il principio del monoteismo», </a:t>
            </a:r>
          </a:p>
          <a:p>
            <a:pPr indent="180340" algn="just">
              <a:lnSpc>
                <a:spcPct val="115000"/>
              </a:lnSpc>
              <a:spcAft>
                <a:spcPts val="0"/>
              </a:spcAft>
            </a:pPr>
            <a:endParaRPr lang="it-IT"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it-IT" sz="2400" dirty="0">
                <a:latin typeface="Times New Roman" panose="02020603050405020304" pitchFamily="18" charset="0"/>
                <a:cs typeface="Times New Roman" panose="02020603050405020304" pitchFamily="18" charset="0"/>
              </a:rPr>
              <a:t>«Se tutti gli ebrei – o anche solo un numero sostanzioso – si aspettavano un Messia divino e umano, allora la fede in Gesù in quanto Dio non è la biforcazione che consentì la nascita di qualche nuova religione ma semplicemente una variante (per nulla… deviante) dell’ebraismo». </a:t>
            </a:r>
          </a:p>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(D.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Boyarin</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83923E18-A340-8544-A5D9-CF32703FD88D}"/>
              </a:ext>
            </a:extLst>
          </p:cNvPr>
          <p:cNvPicPr>
            <a:picLocks noChangeAspect="1"/>
          </p:cNvPicPr>
          <p:nvPr/>
        </p:nvPicPr>
        <p:blipFill>
          <a:blip r:embed="rId2"/>
          <a:stretch>
            <a:fillRect/>
          </a:stretch>
        </p:blipFill>
        <p:spPr>
          <a:xfrm>
            <a:off x="478859" y="718072"/>
            <a:ext cx="1600461" cy="2415032"/>
          </a:xfrm>
          <a:prstGeom prst="rect">
            <a:avLst/>
          </a:prstGeom>
        </p:spPr>
      </p:pic>
    </p:spTree>
    <p:extLst>
      <p:ext uri="{BB962C8B-B14F-4D97-AF65-F5344CB8AC3E}">
        <p14:creationId xmlns:p14="http://schemas.microsoft.com/office/powerpoint/2010/main" val="140532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CF5A2E6-E712-0940-8DD4-A92E074C50D5}"/>
              </a:ext>
            </a:extLst>
          </p:cNvPr>
          <p:cNvSpPr/>
          <p:nvPr/>
        </p:nvSpPr>
        <p:spPr>
          <a:xfrm>
            <a:off x="2271385" y="812362"/>
            <a:ext cx="9315190" cy="5579797"/>
          </a:xfrm>
          <a:prstGeom prst="rect">
            <a:avLst/>
          </a:prstGeom>
        </p:spPr>
        <p:txBody>
          <a:bodyPr wrap="square">
            <a:spAutoFit/>
          </a:bodyPr>
          <a:lstStyle/>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Conclusioni:</a:t>
            </a:r>
          </a:p>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«Diverse versioni di questa narrazione, vale a dire la storia del Figlio dell’Uomo (una storia chiamata poi cristologia), si diffusero tra gli ebrei ancor prima dell’avvento di Gesù. </a:t>
            </a:r>
            <a:r>
              <a:rPr lang="it-IT" sz="2400" b="1" dirty="0">
                <a:latin typeface="Times New Roman" panose="02020603050405020304" pitchFamily="18" charset="0"/>
                <a:ea typeface="Calibri" panose="020F0502020204030204" pitchFamily="34" charset="0"/>
                <a:cs typeface="Times New Roman" panose="02020603050405020304" pitchFamily="18" charset="0"/>
              </a:rPr>
              <a:t>Questi </a:t>
            </a:r>
            <a:r>
              <a:rPr lang="it-IT"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 calò </a:t>
            </a:r>
            <a:r>
              <a:rPr lang="it-IT" sz="2400" b="1" dirty="0">
                <a:latin typeface="Times New Roman" panose="02020603050405020304" pitchFamily="18" charset="0"/>
                <a:ea typeface="Calibri" panose="020F0502020204030204" pitchFamily="34" charset="0"/>
                <a:cs typeface="Times New Roman" panose="02020603050405020304" pitchFamily="18" charset="0"/>
              </a:rPr>
              <a:t>quindi in un ruolo che esisteva già prima della sua nascita, motivo per cui tanti ebrei lo accettarono prontamente come il Cristo, il Messia, il Figlio dell’Uomo. Questo modo di osservare le cose si oppone alla tradizione accademica che parte dai seguenti presupposti: prima è venuto Gesù, poi è stata creata la cristologia al fine di spiegare la sua strabiliante «carriera».</a:t>
            </a:r>
            <a:r>
              <a:rPr lang="it-IT" sz="2400" dirty="0">
                <a:latin typeface="Times New Roman" panose="02020603050405020304" pitchFamily="18" charset="0"/>
                <a:ea typeface="Calibri" panose="020F0502020204030204" pitchFamily="34" charset="0"/>
                <a:cs typeface="Times New Roman" panose="02020603050405020304" pitchFamily="18" charset="0"/>
              </a:rPr>
              <a:t> La descrizione del lavoro – Cercasi un Cristo, divino, chiamato Figlio dell’Uomo, sovrano e salvatore degli ebrei e del mondo intero – era già nota, e </a:t>
            </a:r>
            <a:r>
              <a:rPr lang="it-IT"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Gesù era perfetto per il posto </a:t>
            </a:r>
            <a:r>
              <a:rPr lang="it-IT" sz="2400" dirty="0">
                <a:latin typeface="Times New Roman" panose="02020603050405020304" pitchFamily="18" charset="0"/>
                <a:ea typeface="Calibri" panose="020F0502020204030204" pitchFamily="34" charset="0"/>
                <a:cs typeface="Times New Roman" panose="02020603050405020304" pitchFamily="18" charset="0"/>
              </a:rPr>
              <a:t>(o, a detta di altri ebrei, non lo era)», (D. </a:t>
            </a:r>
            <a:r>
              <a:rPr lang="it-IT" sz="2400" dirty="0" err="1">
                <a:latin typeface="Times New Roman" panose="02020603050405020304" pitchFamily="18" charset="0"/>
                <a:ea typeface="Calibri" panose="020F0502020204030204" pitchFamily="34" charset="0"/>
                <a:cs typeface="Times New Roman" panose="02020603050405020304" pitchFamily="18" charset="0"/>
              </a:rPr>
              <a:t>Boyarin</a:t>
            </a:r>
            <a:r>
              <a:rPr lang="it-IT" sz="2400" dirty="0">
                <a:latin typeface="Times New Roman" panose="02020603050405020304" pitchFamily="18" charset="0"/>
                <a:ea typeface="Calibri" panose="020F0502020204030204" pitchFamily="34" charset="0"/>
                <a:cs typeface="Times New Roman" panose="02020603050405020304" pitchFamily="18" charset="0"/>
              </a:rPr>
              <a:t>).</a:t>
            </a: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C93137C7-796C-674E-A853-DD050F668876}"/>
              </a:ext>
            </a:extLst>
          </p:cNvPr>
          <p:cNvPicPr>
            <a:picLocks noChangeAspect="1"/>
          </p:cNvPicPr>
          <p:nvPr/>
        </p:nvPicPr>
        <p:blipFill>
          <a:blip r:embed="rId2"/>
          <a:stretch>
            <a:fillRect/>
          </a:stretch>
        </p:blipFill>
        <p:spPr>
          <a:xfrm>
            <a:off x="491386" y="981119"/>
            <a:ext cx="1616004" cy="2438487"/>
          </a:xfrm>
          <a:prstGeom prst="rect">
            <a:avLst/>
          </a:prstGeom>
        </p:spPr>
      </p:pic>
    </p:spTree>
    <p:extLst>
      <p:ext uri="{BB962C8B-B14F-4D97-AF65-F5344CB8AC3E}">
        <p14:creationId xmlns:p14="http://schemas.microsoft.com/office/powerpoint/2010/main" val="343732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413F09C-A7D5-9C46-9A1B-FEC153BD0AA7}"/>
              </a:ext>
            </a:extLst>
          </p:cNvPr>
          <p:cNvPicPr>
            <a:picLocks noChangeAspect="1"/>
          </p:cNvPicPr>
          <p:nvPr/>
        </p:nvPicPr>
        <p:blipFill>
          <a:blip r:embed="rId2"/>
          <a:stretch>
            <a:fillRect/>
          </a:stretch>
        </p:blipFill>
        <p:spPr>
          <a:xfrm>
            <a:off x="6991910" y="580015"/>
            <a:ext cx="3806078" cy="6089725"/>
          </a:xfrm>
          <a:prstGeom prst="rect">
            <a:avLst/>
          </a:prstGeom>
        </p:spPr>
      </p:pic>
      <p:sp>
        <p:nvSpPr>
          <p:cNvPr id="4" name="CasellaDiTesto 3">
            <a:extLst>
              <a:ext uri="{FF2B5EF4-FFF2-40B4-BE49-F238E27FC236}">
                <a16:creationId xmlns:a16="http://schemas.microsoft.com/office/drawing/2014/main" id="{6343C5B0-8CF4-2C47-A4A1-AC94A882EB7C}"/>
              </a:ext>
            </a:extLst>
          </p:cNvPr>
          <p:cNvSpPr txBox="1"/>
          <p:nvPr/>
        </p:nvSpPr>
        <p:spPr>
          <a:xfrm>
            <a:off x="2890557" y="699247"/>
            <a:ext cx="4101353" cy="646331"/>
          </a:xfrm>
          <a:prstGeom prst="rect">
            <a:avLst/>
          </a:prstGeom>
          <a:noFill/>
        </p:spPr>
        <p:txBody>
          <a:bodyPr wrap="square" rtlCol="0">
            <a:spAutoFit/>
          </a:bodyPr>
          <a:lstStyle/>
          <a:p>
            <a:r>
              <a:rPr lang="it-IT" sz="3600" dirty="0">
                <a:latin typeface="Times New Roman" panose="02020603050405020304" pitchFamily="18" charset="0"/>
                <a:cs typeface="Times New Roman" panose="02020603050405020304" pitchFamily="18" charset="0"/>
              </a:rPr>
              <a:t>Libro di Enoch</a:t>
            </a:r>
          </a:p>
        </p:txBody>
      </p:sp>
    </p:spTree>
    <p:extLst>
      <p:ext uri="{BB962C8B-B14F-4D97-AF65-F5344CB8AC3E}">
        <p14:creationId xmlns:p14="http://schemas.microsoft.com/office/powerpoint/2010/main" val="103016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210595E-EC8B-4346-BAD1-6F44D38B561E}"/>
              </a:ext>
            </a:extLst>
          </p:cNvPr>
          <p:cNvSpPr/>
          <p:nvPr/>
        </p:nvSpPr>
        <p:spPr>
          <a:xfrm>
            <a:off x="2362937" y="953327"/>
            <a:ext cx="5207758" cy="5511637"/>
          </a:xfrm>
          <a:prstGeom prst="rect">
            <a:avLst/>
          </a:prstGeom>
        </p:spPr>
        <p:txBody>
          <a:bodyPr wrap="square">
            <a:spAutoFit/>
          </a:bodyPr>
          <a:lstStyle/>
          <a:p>
            <a:pPr indent="180340" algn="just">
              <a:lnSpc>
                <a:spcPct val="115000"/>
              </a:lnSpc>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“E colà vidi uno che aveva «Capo dei Giorni», la cui testa era bianca come lana e, con Lui, un altro la cui faccia (aveva) sembianza umana ed era piena di grazia, come uno fra gli angeli santi. E chiesi a uno degli angeli [...] mi disse: «Costui è il Figlio dell’Uomo, per il quale fu fatta la giustizia e col quale è stata fatta la giustizia…”, (Libro di Enoch).</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26A920EF-809F-9B4B-B29D-8FF4D2CBDF7C}"/>
              </a:ext>
            </a:extLst>
          </p:cNvPr>
          <p:cNvPicPr>
            <a:picLocks noChangeAspect="1"/>
          </p:cNvPicPr>
          <p:nvPr/>
        </p:nvPicPr>
        <p:blipFill>
          <a:blip r:embed="rId2"/>
          <a:stretch>
            <a:fillRect/>
          </a:stretch>
        </p:blipFill>
        <p:spPr>
          <a:xfrm>
            <a:off x="8148358" y="1062317"/>
            <a:ext cx="3308536" cy="5293658"/>
          </a:xfrm>
          <a:prstGeom prst="rect">
            <a:avLst/>
          </a:prstGeom>
        </p:spPr>
      </p:pic>
    </p:spTree>
    <p:extLst>
      <p:ext uri="{BB962C8B-B14F-4D97-AF65-F5344CB8AC3E}">
        <p14:creationId xmlns:p14="http://schemas.microsoft.com/office/powerpoint/2010/main" val="373571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D0F86C4-C3B9-D14A-93C5-C5092C3AD8F8}"/>
              </a:ext>
            </a:extLst>
          </p:cNvPr>
          <p:cNvSpPr/>
          <p:nvPr/>
        </p:nvSpPr>
        <p:spPr>
          <a:xfrm>
            <a:off x="2043955" y="606677"/>
            <a:ext cx="9345704" cy="6011710"/>
          </a:xfrm>
          <a:prstGeom prst="rect">
            <a:avLst/>
          </a:prstGeom>
        </p:spPr>
        <p:txBody>
          <a:bodyPr wrap="square">
            <a:spAutoFit/>
          </a:bodyPr>
          <a:lstStyle/>
          <a:p>
            <a:pPr indent="180340" algn="just">
              <a:lnSpc>
                <a:spcPct val="115000"/>
              </a:lnSpc>
              <a:spcAft>
                <a:spcPts val="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Enoch 48</a:t>
            </a:r>
          </a:p>
          <a:p>
            <a:pPr indent="180340" algn="just">
              <a:lnSpc>
                <a:spcPct val="115000"/>
              </a:lnSpc>
              <a:spcAft>
                <a:spcPts val="0"/>
              </a:spcAft>
            </a:pPr>
            <a:endParaRPr lang="it-IT" sz="2400" b="1"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E, in quell’ora, questo Figlio dell’Uomo fu nominato presso il Signore degli Spiriti e il Suo nome (era) al cospetto del «Capo dei Giorni», </a:t>
            </a:r>
            <a:r>
              <a:rPr lang="it-IT" sz="24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prima che fosse creato il sole e gli astri, prima che fossero fatte le stelle del cielo; e il suo nome fu chiamato innanzi al Signore degli Spiriti.</a:t>
            </a:r>
            <a:endParaRPr lang="it-IT"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Egli [...] </a:t>
            </a:r>
            <a:r>
              <a:rPr lang="it-IT"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sarà luce dei popoli e speranza per coloro che soffrono nel loro animo</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u="sng" dirty="0">
                <a:latin typeface="Times New Roman" panose="02020603050405020304" pitchFamily="18" charset="0"/>
                <a:ea typeface="Calibri" panose="020F0502020204030204" pitchFamily="34" charset="0"/>
                <a:cs typeface="Times New Roman" panose="02020603050405020304" pitchFamily="18" charset="0"/>
              </a:rPr>
              <a:t>Tutti quelli che vivono sulla terra cadranno e si prostreranno innanzi a Lui e salmodieranno per Lui al nome del Signore degli Spiriti</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Aft>
                <a:spcPts val="0"/>
              </a:spcAft>
            </a:pPr>
            <a:r>
              <a:rPr lang="it-IT" sz="2400" u="sng" dirty="0">
                <a:solidFill>
                  <a:srgbClr val="92D050"/>
                </a:solidFill>
                <a:latin typeface="Times New Roman" panose="02020603050405020304" pitchFamily="18" charset="0"/>
                <a:ea typeface="Calibri" panose="020F0502020204030204" pitchFamily="34" charset="0"/>
                <a:cs typeface="Times New Roman" panose="02020603050405020304" pitchFamily="18" charset="0"/>
              </a:rPr>
              <a:t>E, perciò, Egli fu scelto e nascosto, innanzi a Lui, da prima che fosse creato il mondo, e per l’eternità, innanzi a Lui.</a:t>
            </a:r>
            <a:r>
              <a:rPr lang="it-IT" sz="2400" dirty="0">
                <a:solidFill>
                  <a:srgbClr val="92D050"/>
                </a:solidFill>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rPr>
              <a:t>E nel giorno della loro afflizione, vi sarà quiete sulla Terra ed essi cadranno innanzi a Lui e non si solleveranno e non vi sarà chi li prenda per mano e li faccia alzare perché hanno rinnegato il Signore degli Spiriti e </a:t>
            </a:r>
            <a:r>
              <a:rPr lang="it-IT" sz="2400" u="sng" dirty="0">
                <a:latin typeface="Times New Roman" panose="02020603050405020304" pitchFamily="18" charset="0"/>
                <a:ea typeface="Calibri" panose="020F0502020204030204" pitchFamily="34" charset="0"/>
                <a:cs typeface="Times New Roman" panose="02020603050405020304" pitchFamily="18" charset="0"/>
              </a:rPr>
              <a:t>il Suo Messia, </a:t>
            </a:r>
            <a:r>
              <a:rPr lang="it-IT" sz="2400" dirty="0">
                <a:latin typeface="Times New Roman" panose="02020603050405020304" pitchFamily="18" charset="0"/>
                <a:ea typeface="Calibri" panose="020F0502020204030204" pitchFamily="34" charset="0"/>
                <a:cs typeface="Times New Roman" panose="02020603050405020304" pitchFamily="18" charset="0"/>
              </a:rPr>
              <a:t>(Libro di Enoch)</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1720EEE6-26D0-3747-A22C-F13A62978453}"/>
              </a:ext>
            </a:extLst>
          </p:cNvPr>
          <p:cNvPicPr>
            <a:picLocks noChangeAspect="1"/>
          </p:cNvPicPr>
          <p:nvPr/>
        </p:nvPicPr>
        <p:blipFill>
          <a:blip r:embed="rId2"/>
          <a:stretch>
            <a:fillRect/>
          </a:stretch>
        </p:blipFill>
        <p:spPr>
          <a:xfrm>
            <a:off x="438712" y="726141"/>
            <a:ext cx="1605243" cy="2568388"/>
          </a:xfrm>
          <a:prstGeom prst="rect">
            <a:avLst/>
          </a:prstGeom>
        </p:spPr>
      </p:pic>
    </p:spTree>
    <p:extLst>
      <p:ext uri="{BB962C8B-B14F-4D97-AF65-F5344CB8AC3E}">
        <p14:creationId xmlns:p14="http://schemas.microsoft.com/office/powerpoint/2010/main" val="170716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ACBC44A-B5C5-C243-A874-7A0E4B966B86}"/>
              </a:ext>
            </a:extLst>
          </p:cNvPr>
          <p:cNvPicPr>
            <a:picLocks noChangeAspect="1"/>
          </p:cNvPicPr>
          <p:nvPr/>
        </p:nvPicPr>
        <p:blipFill>
          <a:blip r:embed="rId2"/>
          <a:stretch>
            <a:fillRect/>
          </a:stretch>
        </p:blipFill>
        <p:spPr>
          <a:xfrm>
            <a:off x="2872650" y="304799"/>
            <a:ext cx="8379550" cy="6284663"/>
          </a:xfrm>
          <a:prstGeom prst="rect">
            <a:avLst/>
          </a:prstGeom>
        </p:spPr>
      </p:pic>
    </p:spTree>
    <p:extLst>
      <p:ext uri="{BB962C8B-B14F-4D97-AF65-F5344CB8AC3E}">
        <p14:creationId xmlns:p14="http://schemas.microsoft.com/office/powerpoint/2010/main" val="392793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5886941-944B-C247-9EC6-338023C3FAA6}"/>
              </a:ext>
            </a:extLst>
          </p:cNvPr>
          <p:cNvSpPr/>
          <p:nvPr/>
        </p:nvSpPr>
        <p:spPr>
          <a:xfrm>
            <a:off x="2496670" y="789569"/>
            <a:ext cx="8610600" cy="5016117"/>
          </a:xfrm>
          <a:prstGeom prst="rect">
            <a:avLst/>
          </a:prstGeom>
        </p:spPr>
        <p:txBody>
          <a:bodyPr wrap="square">
            <a:spAutoFit/>
          </a:bodyPr>
          <a:lstStyle/>
          <a:p>
            <a:pPr indent="180340" algn="just">
              <a:lnSpc>
                <a:spcPct val="115000"/>
              </a:lnSpc>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“Molte (se non tutte) delle idee e delle pratiche del movimento cristiano del Primo secolo, dell’inizio del Secondo secolo d.C. e anche dei periodi successivi possono essere interpretate con certezza come parte integrante delle idee e delle pratiche dell’ebraismo di quei tempi. Le idee della Trinità e dell’incarnazione, o almeno gli embrioni di tali idee, erano già presenti tra i seguaci del credo ebraico molto prima che Gesù arrivasse sulla scena per incarnare tali nozioni teologiche e rispondere alla chiamata messianica.”, (D. </a:t>
            </a:r>
            <a:r>
              <a:rPr lang="it-IT" sz="2800" dirty="0" err="1">
                <a:latin typeface="Times New Roman" panose="02020603050405020304" pitchFamily="18" charset="0"/>
                <a:ea typeface="Calibri" panose="020F0502020204030204" pitchFamily="34" charset="0"/>
                <a:cs typeface="Times New Roman" panose="02020603050405020304" pitchFamily="18" charset="0"/>
              </a:rPr>
              <a:t>Boyarin</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03A962E8-53BD-4342-8875-FCD5ABDFFF54}"/>
              </a:ext>
            </a:extLst>
          </p:cNvPr>
          <p:cNvPicPr>
            <a:picLocks noChangeAspect="1"/>
          </p:cNvPicPr>
          <p:nvPr/>
        </p:nvPicPr>
        <p:blipFill>
          <a:blip r:embed="rId2"/>
          <a:stretch>
            <a:fillRect/>
          </a:stretch>
        </p:blipFill>
        <p:spPr>
          <a:xfrm>
            <a:off x="586067" y="917015"/>
            <a:ext cx="1673038" cy="2524549"/>
          </a:xfrm>
          <a:prstGeom prst="rect">
            <a:avLst/>
          </a:prstGeom>
        </p:spPr>
      </p:pic>
    </p:spTree>
    <p:extLst>
      <p:ext uri="{BB962C8B-B14F-4D97-AF65-F5344CB8AC3E}">
        <p14:creationId xmlns:p14="http://schemas.microsoft.com/office/powerpoint/2010/main" val="104409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8FAA262-B6AA-304F-8DFA-73CA80785476}"/>
              </a:ext>
            </a:extLst>
          </p:cNvPr>
          <p:cNvSpPr txBox="1"/>
          <p:nvPr/>
        </p:nvSpPr>
        <p:spPr>
          <a:xfrm>
            <a:off x="3703320" y="1051560"/>
            <a:ext cx="7520940" cy="4031873"/>
          </a:xfrm>
          <a:prstGeom prst="rect">
            <a:avLst/>
          </a:prstGeom>
          <a:noFill/>
        </p:spPr>
        <p:txBody>
          <a:bodyPr wrap="square" rtlCol="0">
            <a:spAutoFit/>
          </a:bodyPr>
          <a:lstStyle/>
          <a:p>
            <a:r>
              <a:rPr lang="it-IT" sz="3200" b="1" dirty="0">
                <a:latin typeface="Times New Roman" panose="02020603050405020304" pitchFamily="18" charset="0"/>
                <a:cs typeface="Times New Roman" panose="02020603050405020304" pitchFamily="18" charset="0"/>
              </a:rPr>
              <a:t>Agenti principali di Dio:</a:t>
            </a:r>
          </a:p>
          <a:p>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Tre tipologie di personaggi che emergono nei testi giudaici antichi:</a:t>
            </a:r>
          </a:p>
          <a:p>
            <a:endParaRPr lang="it-IT" sz="3200" dirty="0">
              <a:latin typeface="Times New Roman" panose="02020603050405020304" pitchFamily="18" charset="0"/>
              <a:cs typeface="Times New Roman" panose="02020603050405020304" pitchFamily="18" charset="0"/>
            </a:endParaRPr>
          </a:p>
          <a:p>
            <a:pPr marL="285750" indent="-285750">
              <a:buFontTx/>
              <a:buChar char="-"/>
            </a:pPr>
            <a:r>
              <a:rPr lang="it-IT" sz="3200" dirty="0">
                <a:latin typeface="Times New Roman" panose="02020603050405020304" pitchFamily="18" charset="0"/>
                <a:cs typeface="Times New Roman" panose="02020603050405020304" pitchFamily="18" charset="0"/>
              </a:rPr>
              <a:t>Attributi personificati di Dio</a:t>
            </a:r>
          </a:p>
          <a:p>
            <a:pPr marL="285750" indent="-285750">
              <a:buFontTx/>
              <a:buChar char="-"/>
            </a:pPr>
            <a:r>
              <a:rPr lang="it-IT" sz="3200" dirty="0">
                <a:latin typeface="Times New Roman" panose="02020603050405020304" pitchFamily="18" charset="0"/>
                <a:cs typeface="Times New Roman" panose="02020603050405020304" pitchFamily="18" charset="0"/>
              </a:rPr>
              <a:t>Figure venerabili della Scrittura</a:t>
            </a:r>
          </a:p>
          <a:p>
            <a:pPr marL="285750" indent="-285750">
              <a:buFontTx/>
              <a:buChar char="-"/>
            </a:pPr>
            <a:r>
              <a:rPr lang="it-IT" sz="3200" dirty="0">
                <a:latin typeface="Times New Roman" panose="02020603050405020304" pitchFamily="18" charset="0"/>
                <a:cs typeface="Times New Roman" panose="02020603050405020304" pitchFamily="18" charset="0"/>
              </a:rPr>
              <a:t>Gli angeli e i messaggeri</a:t>
            </a:r>
          </a:p>
        </p:txBody>
      </p:sp>
    </p:spTree>
    <p:extLst>
      <p:ext uri="{BB962C8B-B14F-4D97-AF65-F5344CB8AC3E}">
        <p14:creationId xmlns:p14="http://schemas.microsoft.com/office/powerpoint/2010/main" val="2370038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0F91003A-D44F-A047-9789-6F5411AABCDC}"/>
              </a:ext>
            </a:extLst>
          </p:cNvPr>
          <p:cNvSpPr/>
          <p:nvPr/>
        </p:nvSpPr>
        <p:spPr>
          <a:xfrm>
            <a:off x="1973580" y="646420"/>
            <a:ext cx="4015740" cy="5632311"/>
          </a:xfrm>
          <a:prstGeom prst="rect">
            <a:avLst/>
          </a:prstGeom>
        </p:spPr>
        <p:txBody>
          <a:bodyPr wrap="square">
            <a:spAutoFit/>
          </a:bodyPr>
          <a:lstStyle/>
          <a:p>
            <a:pPr fontAlgn="base"/>
            <a:r>
              <a:rPr lang="it-IT" b="1" dirty="0">
                <a:solidFill>
                  <a:srgbClr val="262626"/>
                </a:solidFill>
                <a:latin typeface="Quattrocento Sans"/>
              </a:rPr>
              <a:t>Filippesi 2,6-11</a:t>
            </a:r>
          </a:p>
          <a:p>
            <a:pPr fontAlgn="base"/>
            <a:endParaRPr lang="it-IT" dirty="0">
              <a:solidFill>
                <a:srgbClr val="262626"/>
              </a:solidFill>
              <a:latin typeface="Quattrocento Sans"/>
            </a:endParaRPr>
          </a:p>
          <a:p>
            <a:pPr fontAlgn="base"/>
            <a:r>
              <a:rPr lang="el-GR" dirty="0">
                <a:solidFill>
                  <a:srgbClr val="262626"/>
                </a:solidFill>
                <a:latin typeface="Quattrocento Sans"/>
              </a:rPr>
              <a:t>6 </a:t>
            </a:r>
            <a:r>
              <a:rPr lang="el-GR" dirty="0" err="1">
                <a:solidFill>
                  <a:srgbClr val="262626"/>
                </a:solidFill>
                <a:latin typeface="Quattrocento Sans"/>
              </a:rPr>
              <a:t>ὃς</a:t>
            </a:r>
            <a:r>
              <a:rPr lang="el-GR" dirty="0">
                <a:solidFill>
                  <a:srgbClr val="262626"/>
                </a:solidFill>
                <a:latin typeface="Quattrocento Sans"/>
              </a:rPr>
              <a:t> </a:t>
            </a:r>
            <a:r>
              <a:rPr lang="el-GR" dirty="0" err="1">
                <a:solidFill>
                  <a:srgbClr val="262626"/>
                </a:solidFill>
                <a:latin typeface="Quattrocento Sans"/>
              </a:rPr>
              <a:t>ἐν</a:t>
            </a:r>
            <a:r>
              <a:rPr lang="el-GR" dirty="0">
                <a:solidFill>
                  <a:srgbClr val="262626"/>
                </a:solidFill>
                <a:latin typeface="Quattrocento Sans"/>
              </a:rPr>
              <a:t> </a:t>
            </a:r>
            <a:r>
              <a:rPr lang="el-GR" b="1" dirty="0" err="1">
                <a:solidFill>
                  <a:srgbClr val="262626"/>
                </a:solidFill>
                <a:latin typeface="Quattrocento Sans"/>
              </a:rPr>
              <a:t>μορφῇ</a:t>
            </a:r>
            <a:r>
              <a:rPr lang="el-GR" b="1" dirty="0">
                <a:solidFill>
                  <a:srgbClr val="262626"/>
                </a:solidFill>
                <a:latin typeface="Quattrocento Sans"/>
              </a:rPr>
              <a:t> </a:t>
            </a:r>
            <a:r>
              <a:rPr lang="el-GR" b="1" dirty="0" err="1">
                <a:solidFill>
                  <a:srgbClr val="262626"/>
                </a:solidFill>
                <a:latin typeface="Quattrocento Sans"/>
              </a:rPr>
              <a:t>θεοῦ</a:t>
            </a:r>
            <a:r>
              <a:rPr lang="el-GR" b="1" dirty="0">
                <a:solidFill>
                  <a:srgbClr val="262626"/>
                </a:solidFill>
                <a:latin typeface="Quattrocento Sans"/>
              </a:rPr>
              <a:t> </a:t>
            </a:r>
            <a:r>
              <a:rPr lang="el-GR" dirty="0" err="1">
                <a:solidFill>
                  <a:srgbClr val="262626"/>
                </a:solidFill>
                <a:latin typeface="Quattrocento Sans"/>
              </a:rPr>
              <a:t>ὑπάρχων</a:t>
            </a:r>
            <a:r>
              <a:rPr lang="el-GR" dirty="0">
                <a:solidFill>
                  <a:srgbClr val="262626"/>
                </a:solidFill>
                <a:latin typeface="Quattrocento Sans"/>
              </a:rPr>
              <a:t> </a:t>
            </a:r>
            <a:r>
              <a:rPr lang="el-GR" dirty="0" err="1">
                <a:solidFill>
                  <a:srgbClr val="262626"/>
                </a:solidFill>
                <a:latin typeface="Quattrocento Sans"/>
              </a:rPr>
              <a:t>οὐχ</a:t>
            </a:r>
            <a:r>
              <a:rPr lang="el-GR" dirty="0">
                <a:solidFill>
                  <a:srgbClr val="262626"/>
                </a:solidFill>
                <a:latin typeface="Quattrocento Sans"/>
              </a:rPr>
              <a:t> </a:t>
            </a:r>
            <a:r>
              <a:rPr lang="el-GR" dirty="0" err="1">
                <a:solidFill>
                  <a:srgbClr val="262626"/>
                </a:solidFill>
                <a:latin typeface="Quattrocento Sans"/>
              </a:rPr>
              <a:t>ἁρπαγμὸν</a:t>
            </a:r>
            <a:r>
              <a:rPr lang="el-GR" dirty="0">
                <a:solidFill>
                  <a:srgbClr val="262626"/>
                </a:solidFill>
                <a:latin typeface="Quattrocento Sans"/>
              </a:rPr>
              <a:t> </a:t>
            </a:r>
            <a:r>
              <a:rPr lang="el-GR" dirty="0" err="1">
                <a:solidFill>
                  <a:srgbClr val="262626"/>
                </a:solidFill>
                <a:latin typeface="Quattrocento Sans"/>
              </a:rPr>
              <a:t>ἡγήσατο</a:t>
            </a:r>
            <a:r>
              <a:rPr lang="el-GR" dirty="0">
                <a:solidFill>
                  <a:srgbClr val="262626"/>
                </a:solidFill>
                <a:latin typeface="Quattrocento Sans"/>
              </a:rPr>
              <a:t> </a:t>
            </a:r>
            <a:r>
              <a:rPr lang="el-GR" dirty="0" err="1">
                <a:solidFill>
                  <a:srgbClr val="262626"/>
                </a:solidFill>
                <a:latin typeface="Quattrocento Sans"/>
              </a:rPr>
              <a:t>τὸ</a:t>
            </a:r>
            <a:r>
              <a:rPr lang="el-GR" dirty="0">
                <a:solidFill>
                  <a:srgbClr val="262626"/>
                </a:solidFill>
                <a:latin typeface="Quattrocento Sans"/>
              </a:rPr>
              <a:t> </a:t>
            </a:r>
            <a:r>
              <a:rPr lang="el-GR" dirty="0" err="1">
                <a:solidFill>
                  <a:srgbClr val="262626"/>
                </a:solidFill>
                <a:latin typeface="Quattrocento Sans"/>
              </a:rPr>
              <a:t>εἶναι</a:t>
            </a:r>
            <a:r>
              <a:rPr lang="el-GR" dirty="0">
                <a:solidFill>
                  <a:srgbClr val="262626"/>
                </a:solidFill>
                <a:latin typeface="Quattrocento Sans"/>
              </a:rPr>
              <a:t> </a:t>
            </a:r>
            <a:r>
              <a:rPr lang="el-GR" dirty="0" err="1">
                <a:solidFill>
                  <a:srgbClr val="262626"/>
                </a:solidFill>
                <a:latin typeface="Quattrocento Sans"/>
              </a:rPr>
              <a:t>ἴσα</a:t>
            </a:r>
            <a:r>
              <a:rPr lang="el-GR" dirty="0">
                <a:solidFill>
                  <a:srgbClr val="262626"/>
                </a:solidFill>
                <a:latin typeface="Quattrocento Sans"/>
              </a:rPr>
              <a:t> </a:t>
            </a:r>
            <a:r>
              <a:rPr lang="el-GR" dirty="0" err="1">
                <a:solidFill>
                  <a:srgbClr val="262626"/>
                </a:solidFill>
                <a:latin typeface="Quattrocento Sans"/>
              </a:rPr>
              <a:t>θεῷ</a:t>
            </a:r>
            <a:r>
              <a:rPr lang="el-GR" dirty="0">
                <a:solidFill>
                  <a:srgbClr val="262626"/>
                </a:solidFill>
                <a:latin typeface="Quattrocento Sans"/>
              </a:rPr>
              <a:t>,</a:t>
            </a:r>
          </a:p>
          <a:p>
            <a:pPr fontAlgn="base"/>
            <a:r>
              <a:rPr lang="el-GR" dirty="0">
                <a:solidFill>
                  <a:srgbClr val="262626"/>
                </a:solidFill>
                <a:latin typeface="Quattrocento Sans"/>
              </a:rPr>
              <a:t>7 </a:t>
            </a:r>
            <a:r>
              <a:rPr lang="el-GR" dirty="0" err="1">
                <a:solidFill>
                  <a:srgbClr val="262626"/>
                </a:solidFill>
                <a:latin typeface="Quattrocento Sans"/>
              </a:rPr>
              <a:t>ἀλλὰ</a:t>
            </a:r>
            <a:r>
              <a:rPr lang="el-GR" dirty="0">
                <a:solidFill>
                  <a:srgbClr val="262626"/>
                </a:solidFill>
                <a:latin typeface="Quattrocento Sans"/>
              </a:rPr>
              <a:t> </a:t>
            </a:r>
            <a:r>
              <a:rPr lang="el-GR" dirty="0" err="1">
                <a:solidFill>
                  <a:srgbClr val="262626"/>
                </a:solidFill>
                <a:latin typeface="Quattrocento Sans"/>
              </a:rPr>
              <a:t>ἑαυτὸν</a:t>
            </a:r>
            <a:r>
              <a:rPr lang="el-GR" dirty="0">
                <a:solidFill>
                  <a:srgbClr val="262626"/>
                </a:solidFill>
                <a:latin typeface="Quattrocento Sans"/>
              </a:rPr>
              <a:t> </a:t>
            </a:r>
            <a:r>
              <a:rPr lang="el-GR" dirty="0" err="1">
                <a:solidFill>
                  <a:srgbClr val="262626"/>
                </a:solidFill>
                <a:latin typeface="Quattrocento Sans"/>
              </a:rPr>
              <a:t>ἐκένωσεν</a:t>
            </a:r>
            <a:r>
              <a:rPr lang="el-GR" dirty="0">
                <a:solidFill>
                  <a:srgbClr val="262626"/>
                </a:solidFill>
                <a:latin typeface="Quattrocento Sans"/>
              </a:rPr>
              <a:t> </a:t>
            </a:r>
            <a:r>
              <a:rPr lang="el-GR" dirty="0" err="1">
                <a:solidFill>
                  <a:srgbClr val="262626"/>
                </a:solidFill>
                <a:latin typeface="Quattrocento Sans"/>
              </a:rPr>
              <a:t>μορφὴν</a:t>
            </a:r>
            <a:r>
              <a:rPr lang="el-GR" dirty="0">
                <a:solidFill>
                  <a:srgbClr val="262626"/>
                </a:solidFill>
                <a:latin typeface="Quattrocento Sans"/>
              </a:rPr>
              <a:t> δούλου λαβών, </a:t>
            </a:r>
            <a:r>
              <a:rPr lang="el-GR" dirty="0" err="1">
                <a:solidFill>
                  <a:srgbClr val="262626"/>
                </a:solidFill>
                <a:latin typeface="Quattrocento Sans"/>
              </a:rPr>
              <a:t>ἐν</a:t>
            </a:r>
            <a:r>
              <a:rPr lang="el-GR" dirty="0">
                <a:solidFill>
                  <a:srgbClr val="262626"/>
                </a:solidFill>
                <a:latin typeface="Quattrocento Sans"/>
              </a:rPr>
              <a:t> </a:t>
            </a:r>
            <a:r>
              <a:rPr lang="el-GR" dirty="0" err="1">
                <a:solidFill>
                  <a:srgbClr val="262626"/>
                </a:solidFill>
                <a:latin typeface="Quattrocento Sans"/>
              </a:rPr>
              <a:t>ὁμοιώματι</a:t>
            </a:r>
            <a:r>
              <a:rPr lang="el-GR" dirty="0">
                <a:solidFill>
                  <a:srgbClr val="262626"/>
                </a:solidFill>
                <a:latin typeface="Quattrocento Sans"/>
              </a:rPr>
              <a:t> </a:t>
            </a:r>
            <a:r>
              <a:rPr lang="el-GR" dirty="0" err="1">
                <a:solidFill>
                  <a:srgbClr val="262626"/>
                </a:solidFill>
                <a:latin typeface="Quattrocento Sans"/>
              </a:rPr>
              <a:t>ἀνθρώπων</a:t>
            </a:r>
            <a:r>
              <a:rPr lang="el-GR" dirty="0">
                <a:solidFill>
                  <a:srgbClr val="262626"/>
                </a:solidFill>
                <a:latin typeface="Quattrocento Sans"/>
              </a:rPr>
              <a:t> γενόμενος· </a:t>
            </a:r>
            <a:r>
              <a:rPr lang="el-GR" dirty="0" err="1">
                <a:solidFill>
                  <a:srgbClr val="262626"/>
                </a:solidFill>
                <a:latin typeface="Quattrocento Sans"/>
              </a:rPr>
              <a:t>καὶ</a:t>
            </a:r>
            <a:r>
              <a:rPr lang="el-GR" dirty="0">
                <a:solidFill>
                  <a:srgbClr val="262626"/>
                </a:solidFill>
                <a:latin typeface="Quattrocento Sans"/>
              </a:rPr>
              <a:t> σχήματι </a:t>
            </a:r>
            <a:r>
              <a:rPr lang="el-GR" dirty="0" err="1">
                <a:solidFill>
                  <a:srgbClr val="262626"/>
                </a:solidFill>
                <a:latin typeface="Quattrocento Sans"/>
              </a:rPr>
              <a:t>εὑρεθεὶς</a:t>
            </a:r>
            <a:r>
              <a:rPr lang="el-GR" dirty="0">
                <a:solidFill>
                  <a:srgbClr val="262626"/>
                </a:solidFill>
                <a:latin typeface="Quattrocento Sans"/>
              </a:rPr>
              <a:t> </a:t>
            </a:r>
            <a:r>
              <a:rPr lang="el-GR" dirty="0" err="1">
                <a:solidFill>
                  <a:srgbClr val="262626"/>
                </a:solidFill>
                <a:latin typeface="Quattrocento Sans"/>
              </a:rPr>
              <a:t>ὡς</a:t>
            </a:r>
            <a:r>
              <a:rPr lang="el-GR" dirty="0">
                <a:solidFill>
                  <a:srgbClr val="262626"/>
                </a:solidFill>
                <a:latin typeface="Quattrocento Sans"/>
              </a:rPr>
              <a:t> </a:t>
            </a:r>
            <a:r>
              <a:rPr lang="el-GR" dirty="0" err="1">
                <a:solidFill>
                  <a:srgbClr val="262626"/>
                </a:solidFill>
                <a:latin typeface="Quattrocento Sans"/>
              </a:rPr>
              <a:t>ἄνθρωπος</a:t>
            </a:r>
            <a:endParaRPr lang="el-GR" dirty="0">
              <a:solidFill>
                <a:srgbClr val="262626"/>
              </a:solidFill>
              <a:latin typeface="Quattrocento Sans"/>
            </a:endParaRPr>
          </a:p>
          <a:p>
            <a:pPr fontAlgn="base"/>
            <a:r>
              <a:rPr lang="el-GR" dirty="0">
                <a:solidFill>
                  <a:srgbClr val="262626"/>
                </a:solidFill>
                <a:latin typeface="Quattrocento Sans"/>
              </a:rPr>
              <a:t>8 </a:t>
            </a:r>
            <a:r>
              <a:rPr lang="el-GR" dirty="0" err="1">
                <a:solidFill>
                  <a:srgbClr val="262626"/>
                </a:solidFill>
                <a:latin typeface="Quattrocento Sans"/>
              </a:rPr>
              <a:t>ἐταπείνωσεν</a:t>
            </a:r>
            <a:r>
              <a:rPr lang="el-GR" dirty="0">
                <a:solidFill>
                  <a:srgbClr val="262626"/>
                </a:solidFill>
                <a:latin typeface="Quattrocento Sans"/>
              </a:rPr>
              <a:t> </a:t>
            </a:r>
            <a:r>
              <a:rPr lang="el-GR" dirty="0" err="1">
                <a:solidFill>
                  <a:srgbClr val="262626"/>
                </a:solidFill>
                <a:latin typeface="Quattrocento Sans"/>
              </a:rPr>
              <a:t>ἑαυτὸν</a:t>
            </a:r>
            <a:r>
              <a:rPr lang="el-GR" dirty="0">
                <a:solidFill>
                  <a:srgbClr val="262626"/>
                </a:solidFill>
                <a:latin typeface="Quattrocento Sans"/>
              </a:rPr>
              <a:t> γενόμενος </a:t>
            </a:r>
            <a:r>
              <a:rPr lang="el-GR" dirty="0" err="1">
                <a:solidFill>
                  <a:srgbClr val="262626"/>
                </a:solidFill>
                <a:latin typeface="Quattrocento Sans"/>
              </a:rPr>
              <a:t>ὑπήκοος</a:t>
            </a:r>
            <a:r>
              <a:rPr lang="el-GR" dirty="0">
                <a:solidFill>
                  <a:srgbClr val="262626"/>
                </a:solidFill>
                <a:latin typeface="Quattrocento Sans"/>
              </a:rPr>
              <a:t> μέχρι θανάτου, θανάτου </a:t>
            </a:r>
            <a:r>
              <a:rPr lang="el-GR" dirty="0" err="1">
                <a:solidFill>
                  <a:srgbClr val="262626"/>
                </a:solidFill>
                <a:latin typeface="Quattrocento Sans"/>
              </a:rPr>
              <a:t>δὲ</a:t>
            </a:r>
            <a:r>
              <a:rPr lang="el-GR" dirty="0">
                <a:solidFill>
                  <a:srgbClr val="262626"/>
                </a:solidFill>
                <a:latin typeface="Quattrocento Sans"/>
              </a:rPr>
              <a:t> </a:t>
            </a:r>
            <a:r>
              <a:rPr lang="el-GR" dirty="0" err="1">
                <a:solidFill>
                  <a:srgbClr val="262626"/>
                </a:solidFill>
                <a:latin typeface="Quattrocento Sans"/>
              </a:rPr>
              <a:t>σταυροῦ</a:t>
            </a:r>
            <a:r>
              <a:rPr lang="el-GR" dirty="0">
                <a:solidFill>
                  <a:srgbClr val="262626"/>
                </a:solidFill>
                <a:latin typeface="Quattrocento Sans"/>
              </a:rPr>
              <a:t>·</a:t>
            </a:r>
          </a:p>
          <a:p>
            <a:pPr fontAlgn="base"/>
            <a:r>
              <a:rPr lang="el-GR" dirty="0">
                <a:solidFill>
                  <a:srgbClr val="262626"/>
                </a:solidFill>
                <a:latin typeface="Quattrocento Sans"/>
              </a:rPr>
              <a:t>9 </a:t>
            </a:r>
            <a:r>
              <a:rPr lang="el-GR" dirty="0" err="1">
                <a:solidFill>
                  <a:srgbClr val="262626"/>
                </a:solidFill>
                <a:latin typeface="Quattrocento Sans"/>
              </a:rPr>
              <a:t>διὸ</a:t>
            </a:r>
            <a:r>
              <a:rPr lang="el-GR" dirty="0">
                <a:solidFill>
                  <a:srgbClr val="262626"/>
                </a:solidFill>
                <a:latin typeface="Quattrocento Sans"/>
              </a:rPr>
              <a:t> </a:t>
            </a:r>
            <a:r>
              <a:rPr lang="el-GR" dirty="0" err="1">
                <a:solidFill>
                  <a:srgbClr val="262626"/>
                </a:solidFill>
                <a:latin typeface="Quattrocento Sans"/>
              </a:rPr>
              <a:t>καὶ</a:t>
            </a:r>
            <a:r>
              <a:rPr lang="el-GR" dirty="0">
                <a:solidFill>
                  <a:srgbClr val="262626"/>
                </a:solidFill>
                <a:latin typeface="Quattrocento Sans"/>
              </a:rPr>
              <a:t> </a:t>
            </a:r>
            <a:r>
              <a:rPr lang="el-GR" dirty="0" err="1">
                <a:solidFill>
                  <a:srgbClr val="262626"/>
                </a:solidFill>
                <a:latin typeface="Quattrocento Sans"/>
              </a:rPr>
              <a:t>ὁ</a:t>
            </a:r>
            <a:r>
              <a:rPr lang="el-GR" dirty="0">
                <a:solidFill>
                  <a:srgbClr val="262626"/>
                </a:solidFill>
                <a:latin typeface="Quattrocento Sans"/>
              </a:rPr>
              <a:t> </a:t>
            </a:r>
            <a:r>
              <a:rPr lang="el-GR" dirty="0" err="1">
                <a:solidFill>
                  <a:srgbClr val="262626"/>
                </a:solidFill>
                <a:latin typeface="Quattrocento Sans"/>
              </a:rPr>
              <a:t>θεὸς</a:t>
            </a:r>
            <a:r>
              <a:rPr lang="el-GR" dirty="0">
                <a:solidFill>
                  <a:srgbClr val="262626"/>
                </a:solidFill>
                <a:latin typeface="Quattrocento Sans"/>
              </a:rPr>
              <a:t> </a:t>
            </a:r>
            <a:r>
              <a:rPr lang="el-GR" dirty="0" err="1">
                <a:solidFill>
                  <a:srgbClr val="262626"/>
                </a:solidFill>
                <a:latin typeface="Quattrocento Sans"/>
              </a:rPr>
              <a:t>αὐτὸν</a:t>
            </a:r>
            <a:r>
              <a:rPr lang="el-GR" dirty="0">
                <a:solidFill>
                  <a:srgbClr val="262626"/>
                </a:solidFill>
                <a:latin typeface="Quattrocento Sans"/>
              </a:rPr>
              <a:t> </a:t>
            </a:r>
            <a:r>
              <a:rPr lang="el-GR" dirty="0" err="1">
                <a:solidFill>
                  <a:srgbClr val="262626"/>
                </a:solidFill>
                <a:latin typeface="Quattrocento Sans"/>
              </a:rPr>
              <a:t>ὑπερύψωσεν</a:t>
            </a:r>
            <a:r>
              <a:rPr lang="el-GR" dirty="0">
                <a:solidFill>
                  <a:srgbClr val="262626"/>
                </a:solidFill>
                <a:latin typeface="Quattrocento Sans"/>
              </a:rPr>
              <a:t>, </a:t>
            </a:r>
            <a:r>
              <a:rPr lang="el-GR" dirty="0" err="1">
                <a:solidFill>
                  <a:srgbClr val="262626"/>
                </a:solidFill>
                <a:latin typeface="Quattrocento Sans"/>
              </a:rPr>
              <a:t>καὶ</a:t>
            </a:r>
            <a:r>
              <a:rPr lang="el-GR" dirty="0">
                <a:solidFill>
                  <a:srgbClr val="262626"/>
                </a:solidFill>
                <a:latin typeface="Quattrocento Sans"/>
              </a:rPr>
              <a:t> </a:t>
            </a:r>
            <a:r>
              <a:rPr lang="el-GR" dirty="0" err="1">
                <a:solidFill>
                  <a:srgbClr val="262626"/>
                </a:solidFill>
                <a:latin typeface="Quattrocento Sans"/>
              </a:rPr>
              <a:t>ἐχαρίσατο</a:t>
            </a:r>
            <a:r>
              <a:rPr lang="el-GR" dirty="0">
                <a:solidFill>
                  <a:srgbClr val="262626"/>
                </a:solidFill>
                <a:latin typeface="Quattrocento Sans"/>
              </a:rPr>
              <a:t> </a:t>
            </a:r>
            <a:r>
              <a:rPr lang="el-GR" dirty="0" err="1">
                <a:solidFill>
                  <a:srgbClr val="262626"/>
                </a:solidFill>
                <a:latin typeface="Quattrocento Sans"/>
              </a:rPr>
              <a:t>αὐτῷ</a:t>
            </a:r>
            <a:r>
              <a:rPr lang="el-GR" dirty="0">
                <a:solidFill>
                  <a:srgbClr val="262626"/>
                </a:solidFill>
                <a:latin typeface="Quattrocento Sans"/>
              </a:rPr>
              <a:t> </a:t>
            </a:r>
            <a:r>
              <a:rPr lang="el-GR" dirty="0" err="1">
                <a:solidFill>
                  <a:srgbClr val="262626"/>
                </a:solidFill>
                <a:latin typeface="Quattrocento Sans"/>
              </a:rPr>
              <a:t>τὸ</a:t>
            </a:r>
            <a:r>
              <a:rPr lang="el-GR" dirty="0">
                <a:solidFill>
                  <a:srgbClr val="262626"/>
                </a:solidFill>
                <a:latin typeface="Quattrocento Sans"/>
              </a:rPr>
              <a:t> </a:t>
            </a:r>
            <a:r>
              <a:rPr lang="el-GR" dirty="0" err="1">
                <a:solidFill>
                  <a:srgbClr val="262626"/>
                </a:solidFill>
                <a:latin typeface="Quattrocento Sans"/>
              </a:rPr>
              <a:t>ὄνομα</a:t>
            </a:r>
            <a:r>
              <a:rPr lang="el-GR" dirty="0">
                <a:solidFill>
                  <a:srgbClr val="262626"/>
                </a:solidFill>
                <a:latin typeface="Quattrocento Sans"/>
              </a:rPr>
              <a:t> </a:t>
            </a:r>
            <a:r>
              <a:rPr lang="el-GR" dirty="0" err="1">
                <a:solidFill>
                  <a:srgbClr val="262626"/>
                </a:solidFill>
                <a:latin typeface="Quattrocento Sans"/>
              </a:rPr>
              <a:t>τὸ</a:t>
            </a:r>
            <a:r>
              <a:rPr lang="el-GR" dirty="0">
                <a:solidFill>
                  <a:srgbClr val="262626"/>
                </a:solidFill>
                <a:latin typeface="Quattrocento Sans"/>
              </a:rPr>
              <a:t> </a:t>
            </a:r>
            <a:r>
              <a:rPr lang="el-GR" dirty="0" err="1">
                <a:solidFill>
                  <a:srgbClr val="262626"/>
                </a:solidFill>
                <a:latin typeface="Quattrocento Sans"/>
              </a:rPr>
              <a:t>ὑπὲρ</a:t>
            </a:r>
            <a:r>
              <a:rPr lang="el-GR" dirty="0">
                <a:solidFill>
                  <a:srgbClr val="262626"/>
                </a:solidFill>
                <a:latin typeface="Quattrocento Sans"/>
              </a:rPr>
              <a:t> </a:t>
            </a:r>
            <a:r>
              <a:rPr lang="el-GR" dirty="0" err="1">
                <a:solidFill>
                  <a:srgbClr val="262626"/>
                </a:solidFill>
                <a:latin typeface="Quattrocento Sans"/>
              </a:rPr>
              <a:t>πᾶν</a:t>
            </a:r>
            <a:r>
              <a:rPr lang="el-GR" dirty="0">
                <a:solidFill>
                  <a:srgbClr val="262626"/>
                </a:solidFill>
                <a:latin typeface="Quattrocento Sans"/>
              </a:rPr>
              <a:t> </a:t>
            </a:r>
            <a:r>
              <a:rPr lang="el-GR" dirty="0" err="1">
                <a:solidFill>
                  <a:srgbClr val="262626"/>
                </a:solidFill>
                <a:latin typeface="Quattrocento Sans"/>
              </a:rPr>
              <a:t>ὄνομα</a:t>
            </a:r>
            <a:r>
              <a:rPr lang="el-GR" dirty="0">
                <a:solidFill>
                  <a:srgbClr val="262626"/>
                </a:solidFill>
                <a:latin typeface="Quattrocento Sans"/>
              </a:rPr>
              <a:t>,</a:t>
            </a:r>
          </a:p>
          <a:p>
            <a:pPr fontAlgn="base"/>
            <a:r>
              <a:rPr lang="el-GR" dirty="0">
                <a:solidFill>
                  <a:srgbClr val="262626"/>
                </a:solidFill>
                <a:latin typeface="Quattrocento Sans"/>
              </a:rPr>
              <a:t>10 </a:t>
            </a:r>
            <a:r>
              <a:rPr lang="el-GR" dirty="0" err="1">
                <a:solidFill>
                  <a:srgbClr val="262626"/>
                </a:solidFill>
                <a:latin typeface="Quattrocento Sans"/>
              </a:rPr>
              <a:t>ἵνα</a:t>
            </a:r>
            <a:r>
              <a:rPr lang="el-GR" dirty="0">
                <a:solidFill>
                  <a:srgbClr val="262626"/>
                </a:solidFill>
                <a:latin typeface="Quattrocento Sans"/>
              </a:rPr>
              <a:t> </a:t>
            </a:r>
            <a:r>
              <a:rPr lang="el-GR" dirty="0" err="1">
                <a:solidFill>
                  <a:srgbClr val="262626"/>
                </a:solidFill>
                <a:latin typeface="Quattrocento Sans"/>
              </a:rPr>
              <a:t>ἐν</a:t>
            </a:r>
            <a:r>
              <a:rPr lang="el-GR" dirty="0">
                <a:solidFill>
                  <a:srgbClr val="262626"/>
                </a:solidFill>
                <a:latin typeface="Quattrocento Sans"/>
              </a:rPr>
              <a:t> </a:t>
            </a:r>
            <a:r>
              <a:rPr lang="el-GR" dirty="0" err="1">
                <a:solidFill>
                  <a:srgbClr val="262626"/>
                </a:solidFill>
                <a:latin typeface="Quattrocento Sans"/>
              </a:rPr>
              <a:t>τῷ</a:t>
            </a:r>
            <a:r>
              <a:rPr lang="el-GR" dirty="0">
                <a:solidFill>
                  <a:srgbClr val="262626"/>
                </a:solidFill>
                <a:latin typeface="Quattrocento Sans"/>
              </a:rPr>
              <a:t> </a:t>
            </a:r>
            <a:r>
              <a:rPr lang="el-GR" dirty="0" err="1">
                <a:solidFill>
                  <a:srgbClr val="262626"/>
                </a:solidFill>
                <a:latin typeface="Quattrocento Sans"/>
              </a:rPr>
              <a:t>ὀνόματι</a:t>
            </a:r>
            <a:r>
              <a:rPr lang="el-GR" dirty="0">
                <a:solidFill>
                  <a:srgbClr val="262626"/>
                </a:solidFill>
                <a:latin typeface="Quattrocento Sans"/>
              </a:rPr>
              <a:t> </a:t>
            </a:r>
            <a:r>
              <a:rPr lang="el-GR" dirty="0" err="1">
                <a:solidFill>
                  <a:srgbClr val="262626"/>
                </a:solidFill>
                <a:latin typeface="Quattrocento Sans"/>
              </a:rPr>
              <a:t>Ἰησοῦ</a:t>
            </a:r>
            <a:r>
              <a:rPr lang="el-GR" dirty="0">
                <a:solidFill>
                  <a:srgbClr val="262626"/>
                </a:solidFill>
                <a:latin typeface="Quattrocento Sans"/>
              </a:rPr>
              <a:t> </a:t>
            </a:r>
            <a:r>
              <a:rPr lang="el-GR" dirty="0" err="1">
                <a:solidFill>
                  <a:srgbClr val="262626"/>
                </a:solidFill>
                <a:latin typeface="Quattrocento Sans"/>
              </a:rPr>
              <a:t>πᾶν</a:t>
            </a:r>
            <a:r>
              <a:rPr lang="el-GR" dirty="0">
                <a:solidFill>
                  <a:srgbClr val="262626"/>
                </a:solidFill>
                <a:latin typeface="Quattrocento Sans"/>
              </a:rPr>
              <a:t> γόνυ </a:t>
            </a:r>
            <a:r>
              <a:rPr lang="el-GR" dirty="0" err="1">
                <a:solidFill>
                  <a:srgbClr val="262626"/>
                </a:solidFill>
                <a:latin typeface="Quattrocento Sans"/>
              </a:rPr>
              <a:t>κάμψῃ</a:t>
            </a:r>
            <a:r>
              <a:rPr lang="el-GR" dirty="0">
                <a:solidFill>
                  <a:srgbClr val="262626"/>
                </a:solidFill>
                <a:latin typeface="Quattrocento Sans"/>
              </a:rPr>
              <a:t> </a:t>
            </a:r>
            <a:r>
              <a:rPr lang="el-GR" dirty="0" err="1">
                <a:solidFill>
                  <a:srgbClr val="262626"/>
                </a:solidFill>
                <a:latin typeface="Quattrocento Sans"/>
              </a:rPr>
              <a:t>ἐπουρανίων</a:t>
            </a:r>
            <a:r>
              <a:rPr lang="el-GR" dirty="0">
                <a:solidFill>
                  <a:srgbClr val="262626"/>
                </a:solidFill>
                <a:latin typeface="Quattrocento Sans"/>
              </a:rPr>
              <a:t> </a:t>
            </a:r>
            <a:r>
              <a:rPr lang="el-GR" dirty="0" err="1">
                <a:solidFill>
                  <a:srgbClr val="262626"/>
                </a:solidFill>
                <a:latin typeface="Quattrocento Sans"/>
              </a:rPr>
              <a:t>καὶ</a:t>
            </a:r>
            <a:r>
              <a:rPr lang="el-GR" dirty="0">
                <a:solidFill>
                  <a:srgbClr val="262626"/>
                </a:solidFill>
                <a:latin typeface="Quattrocento Sans"/>
              </a:rPr>
              <a:t> </a:t>
            </a:r>
            <a:r>
              <a:rPr lang="el-GR" dirty="0" err="1">
                <a:solidFill>
                  <a:srgbClr val="262626"/>
                </a:solidFill>
                <a:latin typeface="Quattrocento Sans"/>
              </a:rPr>
              <a:t>ἐπιγείων</a:t>
            </a:r>
            <a:r>
              <a:rPr lang="el-GR" dirty="0">
                <a:solidFill>
                  <a:srgbClr val="262626"/>
                </a:solidFill>
                <a:latin typeface="Quattrocento Sans"/>
              </a:rPr>
              <a:t> </a:t>
            </a:r>
            <a:r>
              <a:rPr lang="el-GR" dirty="0" err="1">
                <a:solidFill>
                  <a:srgbClr val="262626"/>
                </a:solidFill>
                <a:latin typeface="Quattrocento Sans"/>
              </a:rPr>
              <a:t>καὶ</a:t>
            </a:r>
            <a:r>
              <a:rPr lang="el-GR" dirty="0">
                <a:solidFill>
                  <a:srgbClr val="262626"/>
                </a:solidFill>
                <a:latin typeface="Quattrocento Sans"/>
              </a:rPr>
              <a:t> καταχθονίων,</a:t>
            </a:r>
          </a:p>
          <a:p>
            <a:pPr fontAlgn="base"/>
            <a:r>
              <a:rPr lang="el-GR" dirty="0">
                <a:solidFill>
                  <a:srgbClr val="262626"/>
                </a:solidFill>
                <a:latin typeface="Quattrocento Sans"/>
              </a:rPr>
              <a:t>11 </a:t>
            </a:r>
            <a:r>
              <a:rPr lang="el-GR" dirty="0" err="1">
                <a:solidFill>
                  <a:srgbClr val="262626"/>
                </a:solidFill>
                <a:latin typeface="Quattrocento Sans"/>
              </a:rPr>
              <a:t>καὶ</a:t>
            </a:r>
            <a:r>
              <a:rPr lang="el-GR" dirty="0">
                <a:solidFill>
                  <a:srgbClr val="262626"/>
                </a:solidFill>
                <a:latin typeface="Quattrocento Sans"/>
              </a:rPr>
              <a:t> </a:t>
            </a:r>
            <a:r>
              <a:rPr lang="el-GR" dirty="0" err="1">
                <a:solidFill>
                  <a:srgbClr val="262626"/>
                </a:solidFill>
                <a:latin typeface="Quattrocento Sans"/>
              </a:rPr>
              <a:t>πᾶσα</a:t>
            </a:r>
            <a:r>
              <a:rPr lang="el-GR" dirty="0">
                <a:solidFill>
                  <a:srgbClr val="262626"/>
                </a:solidFill>
                <a:latin typeface="Quattrocento Sans"/>
              </a:rPr>
              <a:t> </a:t>
            </a:r>
            <a:r>
              <a:rPr lang="el-GR" dirty="0" err="1">
                <a:solidFill>
                  <a:srgbClr val="262626"/>
                </a:solidFill>
                <a:latin typeface="Quattrocento Sans"/>
              </a:rPr>
              <a:t>γλῶσσα</a:t>
            </a:r>
            <a:r>
              <a:rPr lang="el-GR" dirty="0">
                <a:solidFill>
                  <a:srgbClr val="262626"/>
                </a:solidFill>
                <a:latin typeface="Quattrocento Sans"/>
              </a:rPr>
              <a:t> </a:t>
            </a:r>
            <a:r>
              <a:rPr lang="el-GR" dirty="0" err="1">
                <a:solidFill>
                  <a:srgbClr val="262626"/>
                </a:solidFill>
                <a:latin typeface="Quattrocento Sans"/>
              </a:rPr>
              <a:t>ἐξομολογήσηται</a:t>
            </a:r>
            <a:r>
              <a:rPr lang="el-GR" dirty="0">
                <a:solidFill>
                  <a:srgbClr val="262626"/>
                </a:solidFill>
                <a:latin typeface="Quattrocento Sans"/>
              </a:rPr>
              <a:t> </a:t>
            </a:r>
            <a:r>
              <a:rPr lang="el-GR" b="1" dirty="0" err="1">
                <a:solidFill>
                  <a:srgbClr val="262626"/>
                </a:solidFill>
                <a:latin typeface="Quattrocento Sans"/>
              </a:rPr>
              <a:t>ὅτι</a:t>
            </a:r>
            <a:r>
              <a:rPr lang="el-GR" b="1" dirty="0">
                <a:solidFill>
                  <a:srgbClr val="262626"/>
                </a:solidFill>
                <a:latin typeface="Quattrocento Sans"/>
              </a:rPr>
              <a:t> κύριος </a:t>
            </a:r>
            <a:r>
              <a:rPr lang="el-GR" b="1" dirty="0" err="1">
                <a:solidFill>
                  <a:srgbClr val="262626"/>
                </a:solidFill>
                <a:latin typeface="Quattrocento Sans"/>
              </a:rPr>
              <a:t>Ἰησοῦς</a:t>
            </a:r>
            <a:r>
              <a:rPr lang="el-GR" b="1" dirty="0">
                <a:solidFill>
                  <a:srgbClr val="262626"/>
                </a:solidFill>
                <a:latin typeface="Quattrocento Sans"/>
              </a:rPr>
              <a:t> </a:t>
            </a:r>
            <a:r>
              <a:rPr lang="el-GR" b="1" dirty="0" err="1">
                <a:solidFill>
                  <a:srgbClr val="262626"/>
                </a:solidFill>
                <a:latin typeface="Quattrocento Sans"/>
              </a:rPr>
              <a:t>Χριστὸς</a:t>
            </a:r>
            <a:r>
              <a:rPr lang="el-GR" b="1" dirty="0">
                <a:solidFill>
                  <a:srgbClr val="262626"/>
                </a:solidFill>
                <a:latin typeface="Quattrocento Sans"/>
              </a:rPr>
              <a:t> </a:t>
            </a:r>
            <a:r>
              <a:rPr lang="el-GR" dirty="0" err="1">
                <a:solidFill>
                  <a:srgbClr val="262626"/>
                </a:solidFill>
                <a:latin typeface="Quattrocento Sans"/>
              </a:rPr>
              <a:t>εἰς</a:t>
            </a:r>
            <a:r>
              <a:rPr lang="el-GR" dirty="0">
                <a:solidFill>
                  <a:srgbClr val="262626"/>
                </a:solidFill>
                <a:latin typeface="Quattrocento Sans"/>
              </a:rPr>
              <a:t> </a:t>
            </a:r>
            <a:r>
              <a:rPr lang="el-GR" dirty="0" err="1">
                <a:solidFill>
                  <a:srgbClr val="262626"/>
                </a:solidFill>
                <a:latin typeface="Quattrocento Sans"/>
              </a:rPr>
              <a:t>δόξαν</a:t>
            </a:r>
            <a:r>
              <a:rPr lang="el-GR" dirty="0">
                <a:solidFill>
                  <a:srgbClr val="262626"/>
                </a:solidFill>
                <a:latin typeface="Quattrocento Sans"/>
              </a:rPr>
              <a:t> </a:t>
            </a:r>
            <a:r>
              <a:rPr lang="el-GR" dirty="0" err="1">
                <a:solidFill>
                  <a:srgbClr val="262626"/>
                </a:solidFill>
                <a:latin typeface="Quattrocento Sans"/>
              </a:rPr>
              <a:t>θεοῦ</a:t>
            </a:r>
            <a:r>
              <a:rPr lang="el-GR" dirty="0">
                <a:solidFill>
                  <a:srgbClr val="262626"/>
                </a:solidFill>
                <a:latin typeface="Quattrocento Sans"/>
              </a:rPr>
              <a:t> πατρός.</a:t>
            </a:r>
            <a:endParaRPr lang="el-GR" b="0" i="0" u="none" strike="noStrike" dirty="0">
              <a:solidFill>
                <a:srgbClr val="262626"/>
              </a:solidFill>
              <a:effectLst/>
              <a:latin typeface="Quattrocento Sans"/>
            </a:endParaRPr>
          </a:p>
        </p:txBody>
      </p:sp>
      <p:sp>
        <p:nvSpPr>
          <p:cNvPr id="5" name="Rettangolo 4">
            <a:extLst>
              <a:ext uri="{FF2B5EF4-FFF2-40B4-BE49-F238E27FC236}">
                <a16:creationId xmlns:a16="http://schemas.microsoft.com/office/drawing/2014/main" id="{E0DA8E63-F8F7-0A40-A8B0-03240779660F}"/>
              </a:ext>
            </a:extLst>
          </p:cNvPr>
          <p:cNvSpPr/>
          <p:nvPr/>
        </p:nvSpPr>
        <p:spPr>
          <a:xfrm>
            <a:off x="6797040" y="1200418"/>
            <a:ext cx="3924300" cy="5078313"/>
          </a:xfrm>
          <a:prstGeom prst="rect">
            <a:avLst/>
          </a:prstGeom>
        </p:spPr>
        <p:txBody>
          <a:bodyPr wrap="square">
            <a:spAutoFit/>
          </a:bodyPr>
          <a:lstStyle/>
          <a:p>
            <a:r>
              <a:rPr lang="it-IT" dirty="0">
                <a:solidFill>
                  <a:srgbClr val="262626"/>
                </a:solidFill>
                <a:latin typeface="Quattrocento Sans"/>
              </a:rPr>
              <a:t>Il quale, pur essendo di </a:t>
            </a:r>
            <a:r>
              <a:rPr lang="it-IT" b="1" dirty="0">
                <a:solidFill>
                  <a:srgbClr val="262626"/>
                </a:solidFill>
                <a:latin typeface="Quattrocento Sans"/>
              </a:rPr>
              <a:t>natura divina</a:t>
            </a:r>
            <a:r>
              <a:rPr lang="it-IT" dirty="0">
                <a:solidFill>
                  <a:srgbClr val="262626"/>
                </a:solidFill>
                <a:latin typeface="Quattrocento Sans"/>
              </a:rPr>
              <a:t>,</a:t>
            </a:r>
            <a:br>
              <a:rPr lang="it-IT" dirty="0"/>
            </a:br>
            <a:r>
              <a:rPr lang="it-IT" dirty="0">
                <a:solidFill>
                  <a:srgbClr val="262626"/>
                </a:solidFill>
                <a:latin typeface="Quattrocento Sans"/>
              </a:rPr>
              <a:t>non considerò un tesoro geloso </a:t>
            </a:r>
            <a:r>
              <a:rPr lang="it-IT" b="1" dirty="0">
                <a:solidFill>
                  <a:srgbClr val="262626"/>
                </a:solidFill>
                <a:latin typeface="Quattrocento Sans"/>
              </a:rPr>
              <a:t>la sua uguaglianza con Dio</a:t>
            </a:r>
            <a:r>
              <a:rPr lang="it-IT" dirty="0">
                <a:solidFill>
                  <a:srgbClr val="262626"/>
                </a:solidFill>
                <a:latin typeface="Quattrocento Sans"/>
              </a:rPr>
              <a:t>;</a:t>
            </a:r>
            <a:br>
              <a:rPr lang="it-IT" dirty="0"/>
            </a:br>
            <a:r>
              <a:rPr lang="it-IT" dirty="0">
                <a:solidFill>
                  <a:srgbClr val="262626"/>
                </a:solidFill>
                <a:latin typeface="Quattrocento Sans"/>
              </a:rPr>
              <a:t>ma spogliò se stesso, assumendo la condizione di servo</a:t>
            </a:r>
            <a:br>
              <a:rPr lang="it-IT" dirty="0"/>
            </a:br>
            <a:r>
              <a:rPr lang="it-IT" dirty="0">
                <a:solidFill>
                  <a:srgbClr val="262626"/>
                </a:solidFill>
                <a:latin typeface="Quattrocento Sans"/>
              </a:rPr>
              <a:t>e divenendo simile agli uomini.</a:t>
            </a:r>
            <a:br>
              <a:rPr lang="it-IT" dirty="0"/>
            </a:br>
            <a:r>
              <a:rPr lang="it-IT" b="1" dirty="0">
                <a:solidFill>
                  <a:srgbClr val="262626"/>
                </a:solidFill>
                <a:latin typeface="Quattrocento Sans"/>
              </a:rPr>
              <a:t>Apparso in forma umana</a:t>
            </a:r>
            <a:r>
              <a:rPr lang="it-IT" dirty="0">
                <a:solidFill>
                  <a:srgbClr val="262626"/>
                </a:solidFill>
                <a:latin typeface="Quattrocento Sans"/>
              </a:rPr>
              <a:t>,</a:t>
            </a:r>
            <a:br>
              <a:rPr lang="it-IT" dirty="0"/>
            </a:br>
            <a:r>
              <a:rPr lang="it-IT" dirty="0">
                <a:solidFill>
                  <a:srgbClr val="262626"/>
                </a:solidFill>
                <a:latin typeface="Quattrocento Sans"/>
              </a:rPr>
              <a:t>umiliò se stesso facendosi obbediente</a:t>
            </a:r>
            <a:br>
              <a:rPr lang="it-IT" dirty="0"/>
            </a:br>
            <a:r>
              <a:rPr lang="it-IT" dirty="0">
                <a:solidFill>
                  <a:srgbClr val="262626"/>
                </a:solidFill>
                <a:latin typeface="Quattrocento Sans"/>
              </a:rPr>
              <a:t>fino alla morte e alla morte di croce.</a:t>
            </a:r>
            <a:br>
              <a:rPr lang="it-IT" dirty="0"/>
            </a:br>
            <a:r>
              <a:rPr lang="it-IT" dirty="0">
                <a:solidFill>
                  <a:srgbClr val="262626"/>
                </a:solidFill>
                <a:latin typeface="Quattrocento Sans"/>
              </a:rPr>
              <a:t>Per questo Dio l’ha esaltato e gli ha dato il nome</a:t>
            </a:r>
            <a:br>
              <a:rPr lang="it-IT" dirty="0"/>
            </a:br>
            <a:r>
              <a:rPr lang="it-IT" dirty="0">
                <a:solidFill>
                  <a:srgbClr val="262626"/>
                </a:solidFill>
                <a:latin typeface="Quattrocento Sans"/>
              </a:rPr>
              <a:t>che è al di sopra di ogni altro nome;</a:t>
            </a:r>
            <a:br>
              <a:rPr lang="it-IT" dirty="0"/>
            </a:br>
            <a:r>
              <a:rPr lang="it-IT" dirty="0">
                <a:solidFill>
                  <a:srgbClr val="262626"/>
                </a:solidFill>
                <a:latin typeface="Quattrocento Sans"/>
              </a:rPr>
              <a:t>perché nel nome di Gesù ogni ginocchio si pieghi</a:t>
            </a:r>
            <a:br>
              <a:rPr lang="it-IT" dirty="0"/>
            </a:br>
            <a:r>
              <a:rPr lang="it-IT" dirty="0">
                <a:solidFill>
                  <a:srgbClr val="262626"/>
                </a:solidFill>
                <a:latin typeface="Quattrocento Sans"/>
              </a:rPr>
              <a:t>nei cieli, sulla terra e sotto terra; e ogni lingua proclami</a:t>
            </a:r>
            <a:br>
              <a:rPr lang="it-IT" dirty="0"/>
            </a:br>
            <a:r>
              <a:rPr lang="it-IT" b="1" dirty="0">
                <a:solidFill>
                  <a:srgbClr val="262626"/>
                </a:solidFill>
                <a:latin typeface="Quattrocento Sans"/>
              </a:rPr>
              <a:t>che Gesù Cristo è il Signore</a:t>
            </a:r>
            <a:r>
              <a:rPr lang="it-IT" dirty="0">
                <a:solidFill>
                  <a:srgbClr val="262626"/>
                </a:solidFill>
                <a:latin typeface="Quattrocento Sans"/>
              </a:rPr>
              <a:t>, a gloria di Dio Padre.</a:t>
            </a:r>
            <a:endParaRPr lang="it-IT" dirty="0"/>
          </a:p>
        </p:txBody>
      </p:sp>
    </p:spTree>
    <p:extLst>
      <p:ext uri="{BB962C8B-B14F-4D97-AF65-F5344CB8AC3E}">
        <p14:creationId xmlns:p14="http://schemas.microsoft.com/office/powerpoint/2010/main" val="131125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3095D4B-4CAC-8749-BBBD-54C6872FB5E7}"/>
              </a:ext>
            </a:extLst>
          </p:cNvPr>
          <p:cNvSpPr/>
          <p:nvPr/>
        </p:nvSpPr>
        <p:spPr>
          <a:xfrm>
            <a:off x="1747520" y="485593"/>
            <a:ext cx="10261600" cy="5262979"/>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Per </a:t>
            </a:r>
            <a:r>
              <a:rPr lang="it-IT"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Dunn</a:t>
            </a:r>
            <a:r>
              <a:rPr lang="it-IT" sz="2800" dirty="0">
                <a:latin typeface="Times New Roman" panose="02020603050405020304" pitchFamily="18" charset="0"/>
                <a:ea typeface="Calibri" panose="020F0502020204030204" pitchFamily="34" charset="0"/>
                <a:cs typeface="Times New Roman" panose="02020603050405020304" pitchFamily="18" charset="0"/>
              </a:rPr>
              <a:t> appare dunque insostenibile la tesi secondo cui, Paolo, intransigente monoteista, cresciuto nel fariseismo della scuola di </a:t>
            </a:r>
            <a:r>
              <a:rPr lang="it-IT" sz="2800" dirty="0" err="1">
                <a:latin typeface="Times New Roman" panose="02020603050405020304" pitchFamily="18" charset="0"/>
                <a:ea typeface="Calibri" panose="020F0502020204030204" pitchFamily="34" charset="0"/>
                <a:cs typeface="Times New Roman" panose="02020603050405020304" pitchFamily="18" charset="0"/>
              </a:rPr>
              <a:t>Gamaliele</a:t>
            </a:r>
            <a:r>
              <a:rPr lang="it-IT" sz="2800" dirty="0">
                <a:latin typeface="Times New Roman" panose="02020603050405020304" pitchFamily="18" charset="0"/>
                <a:ea typeface="Calibri" panose="020F0502020204030204" pitchFamily="34" charset="0"/>
                <a:cs typeface="Times New Roman" panose="02020603050405020304" pitchFamily="18" charset="0"/>
              </a:rPr>
              <a:t>, possa aver accolto, predicato e praticato una venerazione di Cristo al pari di Dio. Le testimonianze cristologico-cultuali che troviamo nelle prime lettere di Paolo non dovrebbero perciò essere associate alla venerazione del Dio d’Israele, </a:t>
            </a:r>
            <a:r>
              <a:rPr lang="it-IT" sz="2800" u="sng" dirty="0">
                <a:latin typeface="Times New Roman" panose="02020603050405020304" pitchFamily="18" charset="0"/>
                <a:ea typeface="Calibri" panose="020F0502020204030204" pitchFamily="34" charset="0"/>
                <a:cs typeface="Times New Roman" panose="02020603050405020304" pitchFamily="18" charset="0"/>
              </a:rPr>
              <a:t>esse manifesterebbero piuttosto l’importanza fondamentale del Risorto, ma non l’attestazione probante del suo </a:t>
            </a:r>
            <a:r>
              <a:rPr lang="it-IT" sz="2800" i="1" u="sng" dirty="0">
                <a:latin typeface="Times New Roman" panose="02020603050405020304" pitchFamily="18" charset="0"/>
                <a:ea typeface="Calibri" panose="020F0502020204030204" pitchFamily="34" charset="0"/>
                <a:cs typeface="Times New Roman" panose="02020603050405020304" pitchFamily="18" charset="0"/>
              </a:rPr>
              <a:t>status </a:t>
            </a:r>
            <a:r>
              <a:rPr lang="it-IT" sz="2800" u="sng" dirty="0">
                <a:latin typeface="Times New Roman" panose="02020603050405020304" pitchFamily="18" charset="0"/>
                <a:ea typeface="Calibri" panose="020F0502020204030204" pitchFamily="34" charset="0"/>
                <a:cs typeface="Times New Roman" panose="02020603050405020304" pitchFamily="18" charset="0"/>
              </a:rPr>
              <a:t>divino. </a:t>
            </a:r>
            <a:endParaRPr lang="it-IT" sz="28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a:t>
            </a:r>
          </a:p>
          <a:p>
            <a:r>
              <a:rPr lang="it-IT" sz="2800" dirty="0">
                <a:latin typeface="Times New Roman" panose="02020603050405020304" pitchFamily="18" charset="0"/>
                <a:ea typeface="Calibri" panose="020F0502020204030204" pitchFamily="34" charset="0"/>
                <a:cs typeface="Times New Roman" panose="02020603050405020304" pitchFamily="18" charset="0"/>
              </a:rPr>
              <a:t>Si chiede infatti il teologo inglese: </a:t>
            </a:r>
            <a:r>
              <a:rPr lang="it-IT" sz="2800" u="sng" dirty="0">
                <a:latin typeface="Times New Roman" panose="02020603050405020304" pitchFamily="18" charset="0"/>
                <a:ea typeface="Calibri" panose="020F0502020204030204" pitchFamily="34" charset="0"/>
                <a:cs typeface="Times New Roman" panose="02020603050405020304" pitchFamily="18" charset="0"/>
              </a:rPr>
              <a:t>«la confessione di Gesù come Signore (</a:t>
            </a:r>
            <a:r>
              <a:rPr lang="it-IT" sz="2800" u="sng" dirty="0" err="1">
                <a:latin typeface="Times New Roman" panose="02020603050405020304" pitchFamily="18" charset="0"/>
                <a:ea typeface="Calibri" panose="020F0502020204030204" pitchFamily="34" charset="0"/>
                <a:cs typeface="Times New Roman" panose="02020603050405020304" pitchFamily="18" charset="0"/>
              </a:rPr>
              <a:t>Kyrios</a:t>
            </a:r>
            <a:r>
              <a:rPr lang="it-IT" sz="2800" u="sng" dirty="0">
                <a:latin typeface="Times New Roman" panose="02020603050405020304" pitchFamily="18" charset="0"/>
                <a:ea typeface="Calibri" panose="020F0502020204030204" pitchFamily="34" charset="0"/>
                <a:cs typeface="Times New Roman" panose="02020603050405020304" pitchFamily="18" charset="0"/>
              </a:rPr>
              <a:t>) implica che Paolo venerava Gesù come Dio e si attendeva che così facessero anche i suoi convertiti?»</a:t>
            </a:r>
            <a:r>
              <a:rPr lang="it-IT"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958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FD15F18-3A9C-BE41-A6F4-E164C938947C}"/>
              </a:ext>
            </a:extLst>
          </p:cNvPr>
          <p:cNvSpPr/>
          <p:nvPr/>
        </p:nvSpPr>
        <p:spPr>
          <a:xfrm>
            <a:off x="2519239" y="347417"/>
            <a:ext cx="8587740" cy="6158609"/>
          </a:xfrm>
          <a:prstGeom prst="rect">
            <a:avLst/>
          </a:prstGeom>
        </p:spPr>
        <p:txBody>
          <a:bodyPr wrap="square">
            <a:spAutoFit/>
          </a:bodyPr>
          <a:lstStyle/>
          <a:p>
            <a:pPr algn="just">
              <a:lnSpc>
                <a:spcPct val="115000"/>
              </a:lnSpc>
              <a:spcAft>
                <a:spcPts val="0"/>
              </a:spcAft>
            </a:pPr>
            <a:r>
              <a:rPr lang="it-IT" sz="2800" dirty="0">
                <a:solidFill>
                  <a:srgbClr val="000000"/>
                </a:solidFill>
                <a:latin typeface="Times New Roman" panose="02020603050405020304" pitchFamily="18" charset="0"/>
                <a:ea typeface="Times New Roman" panose="02020603050405020304" pitchFamily="18" charset="0"/>
              </a:rPr>
              <a:t>In sintesi, possiamo concludere </a:t>
            </a:r>
            <a:r>
              <a:rPr lang="it-IT" sz="2800" b="1" dirty="0">
                <a:solidFill>
                  <a:srgbClr val="000000"/>
                </a:solidFill>
                <a:latin typeface="Times New Roman" panose="02020603050405020304" pitchFamily="18" charset="0"/>
                <a:ea typeface="Times New Roman" panose="02020603050405020304" pitchFamily="18" charset="0"/>
              </a:rPr>
              <a:t>con </a:t>
            </a:r>
            <a:r>
              <a:rPr lang="it-IT" sz="2800" b="1" dirty="0" err="1">
                <a:solidFill>
                  <a:srgbClr val="000000"/>
                </a:solidFill>
                <a:latin typeface="Times New Roman" panose="02020603050405020304" pitchFamily="18" charset="0"/>
                <a:ea typeface="Times New Roman" panose="02020603050405020304" pitchFamily="18" charset="0"/>
              </a:rPr>
              <a:t>Rahner</a:t>
            </a:r>
            <a:r>
              <a:rPr lang="it-IT" sz="2800" b="1" dirty="0">
                <a:solidFill>
                  <a:srgbClr val="000000"/>
                </a:solidFill>
                <a:latin typeface="Times New Roman" panose="02020603050405020304" pitchFamily="18" charset="0"/>
                <a:ea typeface="Times New Roman" panose="02020603050405020304" pitchFamily="18" charset="0"/>
              </a:rPr>
              <a:t>, che «non c’è [...] ragione di pensare che Gesù fosse chiamato Dio nei più antichi strati della tradizione neotestamentaria». Le ricorrenze di Romani, Ebrei, Tito, Giovanni, 1 Giovanni e 2 Pietro fanno piuttosto immaginare che l’idea di identificare la natura divina del Figlio con quella del Padre diventi frequente solo nel secondo periodo neotestamentario. Una datazione tra l’altro confermata da attestazioni extra-bibliche e dall’uso liturgico delle prime comunità cristiane</a:t>
            </a:r>
            <a:r>
              <a:rPr lang="it-IT" sz="2800" dirty="0">
                <a:solidFill>
                  <a:srgbClr val="000000"/>
                </a:solidFill>
                <a:latin typeface="Times New Roman" panose="02020603050405020304" pitchFamily="18" charset="0"/>
                <a:ea typeface="Times New Roman" panose="02020603050405020304" pitchFamily="18" charset="0"/>
              </a:rPr>
              <a:t>. </a:t>
            </a:r>
            <a:endParaRPr lang="it-IT"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it-IT" sz="2800" dirty="0">
                <a:solidFill>
                  <a:srgbClr val="000000"/>
                </a:solidFill>
                <a:latin typeface="Times New Roman" panose="02020603050405020304" pitchFamily="18" charset="0"/>
                <a:ea typeface="Times New Roman" panose="02020603050405020304" pitchFamily="18" charset="0"/>
              </a:rPr>
              <a:t> </a:t>
            </a:r>
            <a:endParaRPr lang="it-IT" sz="2800" dirty="0">
              <a:latin typeface="Times New Roman" panose="02020603050405020304" pitchFamily="18" charset="0"/>
              <a:ea typeface="Times New Roman" panose="02020603050405020304" pitchFamily="18" charset="0"/>
            </a:endParaRPr>
          </a:p>
          <a:p>
            <a:pPr indent="180340" algn="just">
              <a:spcAft>
                <a:spcPts val="0"/>
              </a:spcAft>
            </a:pPr>
            <a:r>
              <a:rPr lang="it-IT" sz="2000" dirty="0" err="1">
                <a:latin typeface="Times New Roman" panose="02020603050405020304" pitchFamily="18" charset="0"/>
                <a:ea typeface="Calibri" panose="020F0502020204030204" pitchFamily="34" charset="0"/>
              </a:rPr>
              <a:t>Cf</a:t>
            </a:r>
            <a:r>
              <a:rPr lang="it-IT" sz="2000" dirty="0">
                <a:latin typeface="Times New Roman" panose="02020603050405020304" pitchFamily="18" charset="0"/>
                <a:ea typeface="Calibri" panose="020F0502020204030204" pitchFamily="34" charset="0"/>
              </a:rPr>
              <a:t> </a:t>
            </a:r>
            <a:r>
              <a:rPr lang="it-IT" sz="2000" cap="small" dirty="0">
                <a:latin typeface="Times New Roman" panose="02020603050405020304" pitchFamily="18" charset="0"/>
                <a:ea typeface="Calibri" panose="020F0502020204030204" pitchFamily="34" charset="0"/>
              </a:rPr>
              <a:t>Ignazio di Antiochia</a:t>
            </a:r>
            <a:r>
              <a:rPr lang="it-IT" sz="2000" dirty="0">
                <a:latin typeface="Times New Roman" panose="02020603050405020304" pitchFamily="18" charset="0"/>
                <a:ea typeface="Calibri" panose="020F0502020204030204" pitchFamily="34" charset="0"/>
              </a:rPr>
              <a:t>, </a:t>
            </a:r>
            <a:r>
              <a:rPr lang="it-IT" sz="2000" i="1" dirty="0">
                <a:latin typeface="Times New Roman" panose="02020603050405020304" pitchFamily="18" charset="0"/>
                <a:ea typeface="Calibri" panose="020F0502020204030204" pitchFamily="34" charset="0"/>
              </a:rPr>
              <a:t>Efesini</a:t>
            </a:r>
            <a:r>
              <a:rPr lang="it-IT" sz="2000" dirty="0">
                <a:latin typeface="Times New Roman" panose="02020603050405020304" pitchFamily="18" charset="0"/>
                <a:ea typeface="Calibri" panose="020F0502020204030204" pitchFamily="34" charset="0"/>
              </a:rPr>
              <a:t> 18,2; 19,3; </a:t>
            </a:r>
            <a:r>
              <a:rPr lang="it-IT" sz="2000" i="1" dirty="0">
                <a:latin typeface="Times New Roman" panose="02020603050405020304" pitchFamily="18" charset="0"/>
                <a:ea typeface="Calibri" panose="020F0502020204030204" pitchFamily="34" charset="0"/>
              </a:rPr>
              <a:t>Smirnesi</a:t>
            </a:r>
            <a:r>
              <a:rPr lang="it-IT" sz="2000" dirty="0">
                <a:latin typeface="Times New Roman" panose="02020603050405020304" pitchFamily="18" charset="0"/>
                <a:ea typeface="Calibri" panose="020F0502020204030204" pitchFamily="34" charset="0"/>
              </a:rPr>
              <a:t> 1,1; </a:t>
            </a:r>
            <a:r>
              <a:rPr lang="it-IT" sz="2000" i="1" dirty="0" err="1">
                <a:latin typeface="Times New Roman" panose="02020603050405020304" pitchFamily="18" charset="0"/>
                <a:ea typeface="Calibri" panose="020F0502020204030204" pitchFamily="34" charset="0"/>
              </a:rPr>
              <a:t>Tralliani</a:t>
            </a:r>
            <a:r>
              <a:rPr lang="it-IT" sz="2000" dirty="0">
                <a:latin typeface="Times New Roman" panose="02020603050405020304" pitchFamily="18" charset="0"/>
                <a:ea typeface="Calibri" panose="020F0502020204030204" pitchFamily="34" charset="0"/>
              </a:rPr>
              <a:t> 7,1; </a:t>
            </a:r>
            <a:r>
              <a:rPr lang="it-IT" sz="2000" i="1" dirty="0">
                <a:latin typeface="Times New Roman" panose="02020603050405020304" pitchFamily="18" charset="0"/>
                <a:ea typeface="Calibri" panose="020F0502020204030204" pitchFamily="34" charset="0"/>
              </a:rPr>
              <a:t>Romani</a:t>
            </a:r>
            <a:r>
              <a:rPr lang="it-IT" sz="2000" dirty="0">
                <a:latin typeface="Times New Roman" panose="02020603050405020304" pitchFamily="18" charset="0"/>
                <a:ea typeface="Calibri" panose="020F0502020204030204" pitchFamily="34" charset="0"/>
              </a:rPr>
              <a:t> 7,3 e 2 </a:t>
            </a:r>
            <a:r>
              <a:rPr lang="it-IT" sz="2000" i="1" dirty="0">
                <a:latin typeface="Times New Roman" panose="02020603050405020304" pitchFamily="18" charset="0"/>
                <a:ea typeface="Calibri" panose="020F0502020204030204" pitchFamily="34" charset="0"/>
              </a:rPr>
              <a:t>Clemente</a:t>
            </a:r>
            <a:r>
              <a:rPr lang="it-IT" sz="2000" dirty="0">
                <a:latin typeface="Times New Roman" panose="02020603050405020304" pitchFamily="18" charset="0"/>
                <a:ea typeface="Calibri" panose="020F0502020204030204" pitchFamily="34" charset="0"/>
              </a:rPr>
              <a:t> 1,1 (PG 6).</a:t>
            </a:r>
            <a:endParaRPr lang="it-IT"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3725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B71641-D732-AF45-8E72-9D1E84F97F12}"/>
              </a:ext>
            </a:extLst>
          </p:cNvPr>
          <p:cNvSpPr/>
          <p:nvPr/>
        </p:nvSpPr>
        <p:spPr>
          <a:xfrm>
            <a:off x="2286000" y="502920"/>
            <a:ext cx="9235440" cy="6124754"/>
          </a:xfrm>
          <a:prstGeom prst="rect">
            <a:avLst/>
          </a:prstGeom>
        </p:spPr>
        <p:txBody>
          <a:bodyPr wrap="square">
            <a:spAutoFit/>
          </a:bodyPr>
          <a:lstStyle/>
          <a:p>
            <a:pPr indent="180340" algn="just">
              <a:spcAft>
                <a:spcPts val="0"/>
              </a:spcAft>
            </a:pPr>
            <a:r>
              <a:rPr lang="it-IT"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fatica con cui si affermò l’utilizzo del titolo </a:t>
            </a:r>
            <a:r>
              <a:rPr lang="it-IT" sz="2800"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it-IT"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800" i="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Theòs</a:t>
            </a:r>
            <a:r>
              <a:rPr lang="it-IT"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it-IT" sz="2800"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riferito al Figlio, non va perciò letta in riferimento ad un’intenzione di differenziazione ontologica,</a:t>
            </a:r>
            <a:r>
              <a:rPr lang="it-IT"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 interpretata alla luce di quel processo storico-rivelativo nel quale gli autori sacri sono pienamente coinvolti a partire dalla loro cultura teologica di appartenenza.</a:t>
            </a:r>
            <a:r>
              <a:rPr lang="it-IT"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180340" algn="just">
              <a:spcAft>
                <a:spcPts val="0"/>
              </a:spcAft>
            </a:pPr>
            <a:endParaRPr lang="it-IT"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spcAft>
                <a:spcPts val="0"/>
              </a:spcAft>
            </a:pPr>
            <a:r>
              <a:rPr lang="it-IT"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Essi erano profondamente radicati in una cultura religiosa </a:t>
            </a:r>
            <a:r>
              <a:rPr lang="it-IT"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dogmaticamente vincolata al monoteismo giudaico</a:t>
            </a:r>
            <a:r>
              <a:rPr lang="it-IT"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del secondo tempio, ovvero un monoteismo radicalmente fondato sull’unicità di JHWH, ma che concepiva l’interazione tra Dio e il suo popolo anche attraverso “intermediari celesti” (o «agenti principali di Dio»), senza per questo compromettere l’assoluta unicità e trascendenza dell’Altissimo.</a:t>
            </a:r>
            <a:endParaRPr lang="it-IT" sz="2800" baseline="30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5087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3EB94AF-9DCC-B145-ABA3-496D70CD771C}"/>
              </a:ext>
            </a:extLst>
          </p:cNvPr>
          <p:cNvSpPr/>
          <p:nvPr/>
        </p:nvSpPr>
        <p:spPr>
          <a:xfrm>
            <a:off x="2567940" y="377458"/>
            <a:ext cx="9624060" cy="6186309"/>
          </a:xfrm>
          <a:prstGeom prst="rect">
            <a:avLst/>
          </a:prstGeom>
        </p:spPr>
        <p:txBody>
          <a:bodyPr wrap="square">
            <a:spAutoFit/>
          </a:bodyPr>
          <a:lstStyle/>
          <a:p>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Secondo </a:t>
            </a:r>
            <a:r>
              <a:rPr lang="it-IT"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Hurtado</a:t>
            </a:r>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sarebbe storicamente giustificabile l’accoglienza di </a:t>
            </a:r>
            <a:r>
              <a:rPr lang="it-IT"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un’innovazione teologica</a:t>
            </a:r>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tale portata, a patto che i credenti di un qualsiasi gruppo religioso considerino </a:t>
            </a:r>
            <a:r>
              <a:rPr lang="it-IT"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sè</a:t>
            </a:r>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stessi come i destinatari di un </a:t>
            </a:r>
            <a:r>
              <a:rPr lang="it-IT"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intervento rivelativo </a:t>
            </a:r>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 legittimi una radicale riconsiderazione dei dogmi professati in precedenza. Solo </a:t>
            </a:r>
            <a:r>
              <a:rPr lang="it-IT"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una rivelazione considerata «soprannaturale» </a:t>
            </a:r>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può difatti giustificare una </a:t>
            </a:r>
            <a:r>
              <a:rPr lang="it-IT"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discontinuità «dogmatica» </a:t>
            </a:r>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all’interno di istituzioni religiose </a:t>
            </a:r>
            <a:r>
              <a:rPr lang="it-IT"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soprannaturalmente fondate</a:t>
            </a:r>
            <a:r>
              <a:rPr lang="it-IT"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it-I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403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30BF56A-0D7B-8341-B6CC-1F553FF7F688}"/>
              </a:ext>
            </a:extLst>
          </p:cNvPr>
          <p:cNvSpPr/>
          <p:nvPr/>
        </p:nvSpPr>
        <p:spPr>
          <a:xfrm>
            <a:off x="1759226" y="21770"/>
            <a:ext cx="9998434" cy="6836230"/>
          </a:xfrm>
          <a:prstGeom prst="rect">
            <a:avLst/>
          </a:prstGeom>
        </p:spPr>
        <p:txBody>
          <a:bodyPr wrap="square">
            <a:spAutoFit/>
          </a:bodyPr>
          <a:lstStyle/>
          <a:p>
            <a:pPr marL="180340" indent="-180340" algn="just">
              <a:lnSpc>
                <a:spcPct val="115000"/>
              </a:lnSpc>
              <a:spcAft>
                <a:spcPts val="0"/>
              </a:spcAft>
            </a:pPr>
            <a:r>
              <a:rPr lang="it-IT"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Hurtado</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«Affermo che la venerazione di Gesù come figura divina sia stata un passo tanto nuovo e importante, e inoltre comparso tanto presto, da potersi spiegare soltanto come risposta alla profonda convinzione delle prime cerchie cristiane </a:t>
            </a:r>
            <a:r>
              <a:rPr lang="it-IT"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 l’unico Dio </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della tradizione biblica </a:t>
            </a:r>
            <a:r>
              <a:rPr lang="it-IT"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voleva che Gesù fosse venerato in tal modo</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6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Gli scrupoli giudaici </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antichi riguardo al culto erano tali che non è possibile concepire la venerazione di Gesù accidentale o come indizio della facilità dei primi cristiani ad impegnarsi in sperimentazioni liturgiche. [….] In che modo in questi ambienti si poté giungere a una convinzione tanto sorprendente? Mi pare che si debba pensare </a:t>
            </a:r>
            <a:r>
              <a:rPr lang="it-IT"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potenti esperienze di rivelazione</a:t>
            </a:r>
            <a:r>
              <a:rPr lang="it-IT"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vissute dai seguaci di Gesù nei primi giorni dopo la sua esecuzione, in cui si esprimeva la certezza che Dio aveva concesso a Gesù un onore e una gloria celeste senza paragoni».</a:t>
            </a:r>
          </a:p>
          <a:p>
            <a:pPr marL="180340" indent="-180340" algn="just">
              <a:lnSpc>
                <a:spcPct val="115000"/>
              </a:lnSpc>
              <a:spcAft>
                <a:spcPts val="0"/>
              </a:spcAft>
            </a:pPr>
            <a:endParaRPr lang="it-IT" sz="26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it-IT" sz="2600" cap="small" baseline="30000" dirty="0">
                <a:latin typeface="Times New Roman" panose="02020603050405020304" pitchFamily="18" charset="0"/>
                <a:ea typeface="Calibri" panose="020F0502020204030204" pitchFamily="34" charset="0"/>
                <a:cs typeface="Times New Roman" panose="02020603050405020304" pitchFamily="18" charset="0"/>
              </a:rPr>
              <a:t>L. </a:t>
            </a:r>
            <a:r>
              <a:rPr lang="it-IT" sz="2600" cap="small" baseline="30000" dirty="0" err="1">
                <a:latin typeface="Times New Roman" panose="02020603050405020304" pitchFamily="18" charset="0"/>
                <a:ea typeface="Calibri" panose="020F0502020204030204" pitchFamily="34" charset="0"/>
                <a:cs typeface="Times New Roman" panose="02020603050405020304" pitchFamily="18" charset="0"/>
              </a:rPr>
              <a:t>W</a:t>
            </a:r>
            <a:r>
              <a:rPr lang="it-IT" sz="2600" cap="small" baseline="30000" dirty="0">
                <a:latin typeface="Times New Roman" panose="02020603050405020304" pitchFamily="18" charset="0"/>
                <a:ea typeface="Calibri" panose="020F0502020204030204" pitchFamily="34" charset="0"/>
                <a:cs typeface="Times New Roman" panose="02020603050405020304" pitchFamily="18" charset="0"/>
              </a:rPr>
              <a:t>. </a:t>
            </a:r>
            <a:r>
              <a:rPr lang="it-IT" sz="2600" cap="small" baseline="30000" dirty="0" err="1">
                <a:latin typeface="Times New Roman" panose="02020603050405020304" pitchFamily="18" charset="0"/>
                <a:ea typeface="Calibri" panose="020F0502020204030204" pitchFamily="34" charset="0"/>
                <a:cs typeface="Times New Roman" panose="02020603050405020304" pitchFamily="18" charset="0"/>
              </a:rPr>
              <a:t>Hurtado</a:t>
            </a:r>
            <a:r>
              <a:rPr lang="it-IT" sz="2600" baseline="30000" dirty="0">
                <a:latin typeface="Times New Roman" panose="02020603050405020304" pitchFamily="18" charset="0"/>
                <a:ea typeface="Calibri" panose="020F0502020204030204" pitchFamily="34" charset="0"/>
                <a:cs typeface="Times New Roman" panose="02020603050405020304" pitchFamily="18" charset="0"/>
              </a:rPr>
              <a:t>, </a:t>
            </a:r>
            <a:r>
              <a:rPr lang="it-IT" sz="2600" i="1" baseline="30000" dirty="0">
                <a:latin typeface="Times New Roman" panose="02020603050405020304" pitchFamily="18" charset="0"/>
                <a:ea typeface="Calibri" panose="020F0502020204030204" pitchFamily="34" charset="0"/>
                <a:cs typeface="Times New Roman" panose="02020603050405020304" pitchFamily="18" charset="0"/>
              </a:rPr>
              <a:t>Come Gesù divenne Dio</a:t>
            </a:r>
            <a:r>
              <a:rPr lang="it-IT" sz="2600" baseline="30000" dirty="0">
                <a:latin typeface="Times New Roman" panose="02020603050405020304" pitchFamily="18" charset="0"/>
                <a:ea typeface="Calibri" panose="020F0502020204030204" pitchFamily="34" charset="0"/>
                <a:cs typeface="Times New Roman" panose="02020603050405020304" pitchFamily="18" charset="0"/>
              </a:rPr>
              <a:t>, 41-42.</a:t>
            </a:r>
            <a:endParaRPr lang="it-IT" sz="2600" baseline="30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69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06D8222-F5B0-444A-8CE6-ADEF9E525726}"/>
              </a:ext>
            </a:extLst>
          </p:cNvPr>
          <p:cNvSpPr/>
          <p:nvPr/>
        </p:nvSpPr>
        <p:spPr>
          <a:xfrm>
            <a:off x="2705100" y="198496"/>
            <a:ext cx="8679180" cy="5439374"/>
          </a:xfrm>
          <a:prstGeom prst="rect">
            <a:avLst/>
          </a:prstGeom>
        </p:spPr>
        <p:txBody>
          <a:bodyPr wrap="square">
            <a:spAutoFit/>
          </a:bodyPr>
          <a:lstStyle/>
          <a:p>
            <a:pPr indent="180340" algn="just">
              <a:lnSpc>
                <a:spcPct val="115000"/>
              </a:lnSpc>
              <a:spcAft>
                <a:spcPts val="0"/>
              </a:spcAft>
            </a:pPr>
            <a:r>
              <a:rPr lang="it-IT"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Possibile risposta a </a:t>
            </a:r>
            <a:r>
              <a:rPr lang="it-IT" sz="2400" dirty="0" err="1">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Dunn</a:t>
            </a:r>
            <a:endParaRPr lang="it-IT"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endParaRPr lang="it-IT"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4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Cristologia della Lettera ai Tessalonicesi</a:t>
            </a:r>
          </a:p>
          <a:p>
            <a:pPr indent="180340" algn="just">
              <a:lnSpc>
                <a:spcPct val="115000"/>
              </a:lnSpc>
              <a:spcAft>
                <a:spcPts val="0"/>
              </a:spcAft>
            </a:pPr>
            <a:endParaRPr lang="it-IT" sz="24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6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Nelle ricorrenze dei titoli riferiti a Gesù: «</a:t>
            </a:r>
            <a:r>
              <a:rPr lang="el-GR" sz="2600" dirty="0">
                <a:latin typeface="Bookman Old Style" panose="02050604050505020204" pitchFamily="18" charset="0"/>
              </a:rPr>
              <a:t>Κύριος</a:t>
            </a:r>
            <a:r>
              <a:rPr lang="it-IT" sz="26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a:t>
            </a:r>
            <a:r>
              <a:rPr lang="el-GR" sz="2600" dirty="0" err="1">
                <a:latin typeface="Bookman Old Style" panose="02050604050505020204" pitchFamily="18" charset="0"/>
              </a:rPr>
              <a:t>υἱὸς</a:t>
            </a:r>
            <a:r>
              <a:rPr lang="el-GR" sz="2600" dirty="0">
                <a:latin typeface="Bookman Old Style" panose="02050604050505020204" pitchFamily="18" charset="0"/>
              </a:rPr>
              <a:t> </a:t>
            </a:r>
            <a:r>
              <a:rPr lang="el-GR" sz="2600" dirty="0" err="1">
                <a:latin typeface="Bookman Old Style" panose="02050604050505020204" pitchFamily="18" charset="0"/>
              </a:rPr>
              <a:t>τοῦ</a:t>
            </a:r>
            <a:r>
              <a:rPr lang="el-GR" sz="2600" dirty="0">
                <a:latin typeface="Bookman Old Style" panose="02050604050505020204" pitchFamily="18" charset="0"/>
              </a:rPr>
              <a:t> </a:t>
            </a:r>
            <a:r>
              <a:rPr lang="el-GR" sz="2600" dirty="0" err="1">
                <a:latin typeface="Bookman Old Style" panose="02050604050505020204" pitchFamily="18" charset="0"/>
              </a:rPr>
              <a:t>θεοῦ</a:t>
            </a:r>
            <a:r>
              <a:rPr lang="it-IT" sz="26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e «</a:t>
            </a:r>
            <a:r>
              <a:rPr lang="it-IT" sz="2600" dirty="0">
                <a:latin typeface="Bookman Old Style" panose="02050604050505020204" pitchFamily="18" charset="0"/>
              </a:rPr>
              <a:t>X</a:t>
            </a:r>
            <a:r>
              <a:rPr lang="el-GR" sz="2600" dirty="0" err="1">
                <a:latin typeface="Bookman Old Style" panose="02050604050505020204" pitchFamily="18" charset="0"/>
              </a:rPr>
              <a:t>ριστός</a:t>
            </a:r>
            <a:r>
              <a:rPr lang="it-IT" sz="26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a:t>
            </a:r>
            <a:r>
              <a:rPr lang="it-IT" sz="2600" u="sng"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troviamo una sintesi dell’originaria cristologia del primo scritto cristiano</a:t>
            </a:r>
            <a:r>
              <a:rPr lang="it-IT" sz="26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Il termine «Cristo» viene citato in 2,7; 3,2; 4,16; «Signore» in 1,6.8; 3,8; 4,6.15.16.17; 5,2.12.27; formule combinate come «Cristo Gesù» in 2,14; 5,18; «Signore Gesù» in 2,15.19; 3,11.13, 4,1; «Signore Gesù Cristo» in 1,1.3; 5,9.23.28. </a:t>
            </a:r>
            <a:endParaRPr lang="it-IT" sz="26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587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DD30EBF-C1D8-E047-A513-72E63EAD706C}"/>
              </a:ext>
            </a:extLst>
          </p:cNvPr>
          <p:cNvSpPr/>
          <p:nvPr/>
        </p:nvSpPr>
        <p:spPr>
          <a:xfrm>
            <a:off x="2218414" y="466913"/>
            <a:ext cx="9770166" cy="5313634"/>
          </a:xfrm>
          <a:prstGeom prst="rect">
            <a:avLst/>
          </a:prstGeom>
        </p:spPr>
        <p:txBody>
          <a:bodyPr wrap="square">
            <a:spAutoFit/>
          </a:bodyPr>
          <a:lstStyle/>
          <a:p>
            <a:pPr indent="180340" algn="just">
              <a:lnSpc>
                <a:spcPct val="115000"/>
              </a:lnSpc>
            </a:pPr>
            <a:r>
              <a:rPr lang="it-IT" sz="2800" b="1" i="1" dirty="0">
                <a:latin typeface="Bookman Old Style" panose="02050604050505020204" pitchFamily="18" charset="0"/>
              </a:rPr>
              <a:t>Dall’economia alla prospettiva protologica</a:t>
            </a:r>
          </a:p>
          <a:p>
            <a:pPr indent="180340" algn="just">
              <a:lnSpc>
                <a:spcPct val="115000"/>
              </a:lnSpc>
            </a:pPr>
            <a:endParaRPr lang="it-IT" sz="2400" b="1" i="1" dirty="0">
              <a:latin typeface="Bookman Old Style" panose="02050604050505020204" pitchFamily="18" charset="0"/>
            </a:endParaRPr>
          </a:p>
          <a:p>
            <a:r>
              <a:rPr lang="it-IT" sz="3200" dirty="0">
                <a:latin typeface="Times New Roman" panose="02020603050405020304" pitchFamily="18" charset="0"/>
                <a:cs typeface="Times New Roman" panose="02020603050405020304" pitchFamily="18" charset="0"/>
              </a:rPr>
              <a:t>1- la Scrittura è interessata ad un’ermeneutica storica degli avvenimenti, in una prospettiva escatologica di compimento (all’interno di un orizzonte </a:t>
            </a:r>
            <a:r>
              <a:rPr lang="it-IT" sz="3200" dirty="0" err="1">
                <a:latin typeface="Times New Roman" panose="02020603050405020304" pitchFamily="18" charset="0"/>
                <a:cs typeface="Times New Roman" panose="02020603050405020304" pitchFamily="18" charset="0"/>
              </a:rPr>
              <a:t>pre</a:t>
            </a:r>
            <a:r>
              <a:rPr lang="it-IT" sz="3200" dirty="0">
                <a:latin typeface="Times New Roman" panose="02020603050405020304" pitchFamily="18" charset="0"/>
                <a:cs typeface="Times New Roman" panose="02020603050405020304" pitchFamily="18" charset="0"/>
              </a:rPr>
              <a:t>-metafisico)....</a:t>
            </a:r>
          </a:p>
          <a:p>
            <a:r>
              <a:rPr lang="it-IT" sz="3200" dirty="0">
                <a:latin typeface="Times New Roman" panose="02020603050405020304" pitchFamily="18" charset="0"/>
                <a:cs typeface="Times New Roman" panose="02020603050405020304" pitchFamily="18" charset="0"/>
              </a:rPr>
              <a:t> </a:t>
            </a:r>
          </a:p>
          <a:p>
            <a:r>
              <a:rPr lang="it-IT" sz="3200" dirty="0">
                <a:latin typeface="Times New Roman" panose="02020603050405020304" pitchFamily="18" charset="0"/>
                <a:cs typeface="Times New Roman" panose="02020603050405020304" pitchFamily="18" charset="0"/>
              </a:rPr>
              <a:t>2- il pensiero greco tende invece ad uno sguardo retrospettivo sugli eventi, una riflessione interessata all’essenza della realtà, piuttosto che al suo divenire, all’origine, piuttosto che al suo compimento</a:t>
            </a:r>
            <a:r>
              <a:rPr lang="it-IT" dirty="0"/>
              <a:t>. </a:t>
            </a:r>
          </a:p>
          <a:p>
            <a:pPr indent="180340" algn="just">
              <a:lnSpc>
                <a:spcPct val="115000"/>
              </a:lnSpc>
            </a:pPr>
            <a:endParaRPr lang="it-IT" sz="2200" dirty="0">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04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4C456-880A-1845-8313-091AD3C0807A}"/>
              </a:ext>
            </a:extLst>
          </p:cNvPr>
          <p:cNvSpPr>
            <a:spLocks noGrp="1"/>
          </p:cNvSpPr>
          <p:nvPr>
            <p:ph type="ctrTitle"/>
          </p:nvPr>
        </p:nvSpPr>
        <p:spPr>
          <a:xfrm>
            <a:off x="2260600" y="3817620"/>
            <a:ext cx="9931400" cy="2262779"/>
          </a:xfrm>
        </p:spPr>
        <p:txBody>
          <a:bodyPr>
            <a:normAutofit fontScale="90000"/>
          </a:bodyPr>
          <a:lstStyle/>
          <a:p>
            <a:r>
              <a:rPr lang="it-IT" sz="3100" dirty="0">
                <a:latin typeface="Bookman Old Style" panose="02050604050505020204" pitchFamily="18" charset="0"/>
                <a:ea typeface="Baskerville" panose="02020502070401020303" pitchFamily="18" charset="0"/>
              </a:rPr>
              <a:t>(234) Il mistero della Santissima Trinità è il mistero </a:t>
            </a:r>
            <a:br>
              <a:rPr lang="it-IT" sz="3100" dirty="0">
                <a:latin typeface="Bookman Old Style" panose="02050604050505020204" pitchFamily="18" charset="0"/>
                <a:ea typeface="Baskerville" panose="02020502070401020303" pitchFamily="18" charset="0"/>
              </a:rPr>
            </a:br>
            <a:r>
              <a:rPr lang="it-IT" sz="3100" dirty="0">
                <a:latin typeface="Bookman Old Style" panose="02050604050505020204" pitchFamily="18" charset="0"/>
                <a:ea typeface="Baskerville" panose="02020502070401020303" pitchFamily="18" charset="0"/>
              </a:rPr>
              <a:t>centrale della fede e della vita cristiana. È il mistero </a:t>
            </a:r>
            <a:br>
              <a:rPr lang="it-IT" sz="3100" dirty="0">
                <a:latin typeface="Bookman Old Style" panose="02050604050505020204" pitchFamily="18" charset="0"/>
                <a:ea typeface="Baskerville" panose="02020502070401020303" pitchFamily="18" charset="0"/>
              </a:rPr>
            </a:br>
            <a:r>
              <a:rPr lang="it-IT" sz="3100" dirty="0">
                <a:latin typeface="Bookman Old Style" panose="02050604050505020204" pitchFamily="18" charset="0"/>
                <a:ea typeface="Baskerville" panose="02020502070401020303" pitchFamily="18" charset="0"/>
              </a:rPr>
              <a:t>di </a:t>
            </a:r>
            <a:r>
              <a:rPr lang="it-IT" sz="3100" u="sng" dirty="0">
                <a:latin typeface="Bookman Old Style" panose="02050604050505020204" pitchFamily="18" charset="0"/>
                <a:ea typeface="Baskerville" panose="02020502070401020303" pitchFamily="18" charset="0"/>
              </a:rPr>
              <a:t>Dio in se stesso</a:t>
            </a:r>
            <a:r>
              <a:rPr lang="it-IT" sz="3100" dirty="0">
                <a:latin typeface="Bookman Old Style" panose="02050604050505020204" pitchFamily="18" charset="0"/>
                <a:ea typeface="Baskerville" panose="02020502070401020303" pitchFamily="18" charset="0"/>
              </a:rPr>
              <a:t>. È quindi la sorgente di tutti gli </a:t>
            </a:r>
            <a:br>
              <a:rPr lang="it-IT" sz="3100" dirty="0">
                <a:latin typeface="Bookman Old Style" panose="02050604050505020204" pitchFamily="18" charset="0"/>
                <a:ea typeface="Baskerville" panose="02020502070401020303" pitchFamily="18" charset="0"/>
              </a:rPr>
            </a:br>
            <a:r>
              <a:rPr lang="it-IT" sz="3100" dirty="0">
                <a:latin typeface="Bookman Old Style" panose="02050604050505020204" pitchFamily="18" charset="0"/>
                <a:ea typeface="Baskerville" panose="02020502070401020303" pitchFamily="18" charset="0"/>
              </a:rPr>
              <a:t>altri misteri della fede; è la luce che li illumina. </a:t>
            </a:r>
            <a:br>
              <a:rPr lang="it-IT" sz="3100" dirty="0">
                <a:latin typeface="Bookman Old Style" panose="02050604050505020204" pitchFamily="18" charset="0"/>
                <a:ea typeface="Baskerville" panose="02020502070401020303" pitchFamily="18" charset="0"/>
              </a:rPr>
            </a:br>
            <a:r>
              <a:rPr lang="it-IT" sz="3100" dirty="0">
                <a:latin typeface="Bookman Old Style" panose="02050604050505020204" pitchFamily="18" charset="0"/>
                <a:ea typeface="Baskerville" panose="02020502070401020303" pitchFamily="18" charset="0"/>
              </a:rPr>
              <a:t>È l’insegnamento fondamentale ed essenziale nella «gerarchia delle verità» di fede. </a:t>
            </a:r>
            <a:br>
              <a:rPr lang="it-IT" sz="3100" dirty="0">
                <a:latin typeface="Bookman Old Style" panose="02050604050505020204" pitchFamily="18" charset="0"/>
                <a:ea typeface="Baskerville" panose="02020502070401020303" pitchFamily="18" charset="0"/>
              </a:rPr>
            </a:br>
            <a:r>
              <a:rPr lang="it-IT" sz="3100" dirty="0">
                <a:latin typeface="Bookman Old Style" panose="02050604050505020204" pitchFamily="18" charset="0"/>
                <a:ea typeface="Baskerville" panose="02020502070401020303" pitchFamily="18" charset="0"/>
              </a:rPr>
              <a:t>(278) «Tutta la storia della salvezza è </a:t>
            </a:r>
            <a:r>
              <a:rPr lang="it-IT" sz="3100" u="sng" dirty="0">
                <a:latin typeface="Bookman Old Style" panose="02050604050505020204" pitchFamily="18" charset="0"/>
                <a:ea typeface="Baskerville" panose="02020502070401020303" pitchFamily="18" charset="0"/>
              </a:rPr>
              <a:t>la storia del rivelarsi del Dio vero e unico</a:t>
            </a:r>
            <a:r>
              <a:rPr lang="it-IT" sz="3100" dirty="0">
                <a:latin typeface="Bookman Old Style" panose="02050604050505020204" pitchFamily="18" charset="0"/>
                <a:ea typeface="Baskerville" panose="02020502070401020303" pitchFamily="18" charset="0"/>
              </a:rPr>
              <a:t>: Padre, Figlio e Spirito Santo, il quale riconcilia e unisce a sé coloro che sono </a:t>
            </a:r>
            <a:br>
              <a:rPr lang="it-IT" sz="3100" dirty="0">
                <a:latin typeface="Bookman Old Style" panose="02050604050505020204" pitchFamily="18" charset="0"/>
                <a:ea typeface="Baskerville" panose="02020502070401020303" pitchFamily="18" charset="0"/>
              </a:rPr>
            </a:br>
            <a:r>
              <a:rPr lang="it-IT" sz="3100" dirty="0">
                <a:latin typeface="Bookman Old Style" panose="02050604050505020204" pitchFamily="18" charset="0"/>
                <a:ea typeface="Baskerville" panose="02020502070401020303" pitchFamily="18" charset="0"/>
              </a:rPr>
              <a:t>separati dal peccato» (CCC).</a:t>
            </a:r>
            <a:br>
              <a:rPr lang="it-IT" dirty="0">
                <a:latin typeface="Bookman Old Style" panose="02050604050505020204" pitchFamily="18" charset="0"/>
              </a:rPr>
            </a:br>
            <a:endParaRPr lang="it-IT" dirty="0">
              <a:latin typeface="Bookman Old Style" panose="02050604050505020204" pitchFamily="18" charset="0"/>
            </a:endParaRPr>
          </a:p>
        </p:txBody>
      </p:sp>
    </p:spTree>
    <p:extLst>
      <p:ext uri="{BB962C8B-B14F-4D97-AF65-F5344CB8AC3E}">
        <p14:creationId xmlns:p14="http://schemas.microsoft.com/office/powerpoint/2010/main" val="232844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DD30EBF-C1D8-E047-A513-72E63EAD706C}"/>
              </a:ext>
            </a:extLst>
          </p:cNvPr>
          <p:cNvSpPr/>
          <p:nvPr/>
        </p:nvSpPr>
        <p:spPr>
          <a:xfrm>
            <a:off x="2218414" y="466913"/>
            <a:ext cx="9770166" cy="4782015"/>
          </a:xfrm>
          <a:prstGeom prst="rect">
            <a:avLst/>
          </a:prstGeom>
        </p:spPr>
        <p:txBody>
          <a:bodyPr wrap="square">
            <a:spAutoFit/>
          </a:bodyPr>
          <a:lstStyle/>
          <a:p>
            <a:pPr indent="180340" algn="just">
              <a:lnSpc>
                <a:spcPct val="115000"/>
              </a:lnSpc>
            </a:pPr>
            <a:r>
              <a:rPr lang="it-IT" sz="2400" b="1" i="1" dirty="0">
                <a:latin typeface="Bookman Old Style" panose="02050604050505020204" pitchFamily="18" charset="0"/>
              </a:rPr>
              <a:t>Dall’economia alla prospettiva protologica</a:t>
            </a:r>
          </a:p>
          <a:p>
            <a:pPr indent="180340" algn="just">
              <a:lnSpc>
                <a:spcPct val="115000"/>
              </a:lnSpc>
            </a:pPr>
            <a:endParaRPr lang="it-IT" sz="2200" dirty="0">
              <a:latin typeface="Bookman Old Style" panose="020506040505050202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dirty="0">
                <a:latin typeface="Bookman Old Style" panose="02050604050505020204" pitchFamily="18" charset="0"/>
                <a:ea typeface="Calibri" panose="020F0502020204030204" pitchFamily="34" charset="0"/>
                <a:cs typeface="Times New Roman" panose="02020603050405020304" pitchFamily="18" charset="0"/>
              </a:rPr>
              <a:t>A Nicea, osserva </a:t>
            </a:r>
            <a:r>
              <a:rPr lang="it-IT" sz="2200" dirty="0" err="1">
                <a:latin typeface="Bookman Old Style" panose="02050604050505020204" pitchFamily="18" charset="0"/>
                <a:ea typeface="Calibri" panose="020F0502020204030204" pitchFamily="34" charset="0"/>
                <a:cs typeface="Times New Roman" panose="02020603050405020304" pitchFamily="18" charset="0"/>
              </a:rPr>
              <a:t>Welte</a:t>
            </a:r>
            <a:r>
              <a:rPr lang="it-IT" sz="2200" dirty="0">
                <a:latin typeface="Bookman Old Style" panose="02050604050505020204" pitchFamily="18" charset="0"/>
                <a:ea typeface="Calibri" panose="020F0502020204030204" pitchFamily="34" charset="0"/>
                <a:cs typeface="Times New Roman" panose="02020603050405020304" pitchFamily="18" charset="0"/>
              </a:rPr>
              <a:t>, la metafisica diventa dominante nel pensiero teologico dei padri conciliari, ponendo in secondo piano gli eventi della storia della salvezza. </a:t>
            </a:r>
            <a:r>
              <a:rPr lang="it-IT" sz="2200"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«Adesso la domanda principale non si enuncia più così: che cosa avvenne e che cosa avviene ancora? Piuttosto adesso come problema preminente ci si pone la domanda di tutt’altro tenore: che cos’è? […]. Essa si chiede veramente: che cos’è in Gesù ciò che esiste in continuità? […] ora l’evento appare come </a:t>
            </a:r>
            <a:r>
              <a:rPr lang="it-IT" sz="2200" i="1" dirty="0" err="1">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ousia</a:t>
            </a:r>
            <a:r>
              <a:rPr lang="it-IT" sz="2200"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a:t>
            </a:r>
            <a:r>
              <a:rPr lang="it-IT" sz="2200" dirty="0">
                <a:latin typeface="Bookman Old Style" panose="02050604050505020204" pitchFamily="18" charset="0"/>
                <a:ea typeface="Calibri" panose="020F0502020204030204" pitchFamily="34" charset="0"/>
                <a:cs typeface="Times New Roman" panose="02020603050405020304" pitchFamily="18" charset="0"/>
              </a:rPr>
              <a:t>. </a:t>
            </a:r>
          </a:p>
          <a:p>
            <a:pPr indent="180340" algn="just">
              <a:lnSpc>
                <a:spcPct val="115000"/>
              </a:lnSpc>
              <a:spcAft>
                <a:spcPts val="0"/>
              </a:spcAft>
            </a:pPr>
            <a:endParaRPr lang="it-IT" sz="2200" cap="small" baseline="30000" dirty="0">
              <a:latin typeface="Bookman Old Style" panose="020506040505050202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it-IT" sz="2200" cap="small" baseline="30000" dirty="0">
                <a:latin typeface="Bookman Old Style" panose="02050604050505020204" pitchFamily="18" charset="0"/>
                <a:ea typeface="Calibri" panose="020F0502020204030204" pitchFamily="34" charset="0"/>
              </a:rPr>
              <a:t>B. </a:t>
            </a:r>
            <a:r>
              <a:rPr lang="it-IT" sz="2200" cap="small" baseline="30000" dirty="0" err="1">
                <a:latin typeface="Bookman Old Style" panose="02050604050505020204" pitchFamily="18" charset="0"/>
                <a:ea typeface="Calibri" panose="020F0502020204030204" pitchFamily="34" charset="0"/>
              </a:rPr>
              <a:t>Welte</a:t>
            </a:r>
            <a:r>
              <a:rPr lang="it-IT" sz="2200" baseline="30000" dirty="0">
                <a:latin typeface="Bookman Old Style" panose="02050604050505020204" pitchFamily="18" charset="0"/>
                <a:ea typeface="Calibri" panose="020F0502020204030204" pitchFamily="34" charset="0"/>
              </a:rPr>
              <a:t>, «La formula dottrinale di Nicea e la metafisica occidentale», in </a:t>
            </a:r>
            <a:r>
              <a:rPr lang="it-IT" sz="2200" cap="small" baseline="30000" dirty="0">
                <a:latin typeface="Bookman Old Style" panose="02050604050505020204" pitchFamily="18" charset="0"/>
                <a:ea typeface="Calibri" panose="020F0502020204030204" pitchFamily="34" charset="0"/>
              </a:rPr>
              <a:t>B. </a:t>
            </a:r>
            <a:r>
              <a:rPr lang="it-IT" sz="2200" cap="small" baseline="30000" dirty="0" err="1">
                <a:latin typeface="Bookman Old Style" panose="02050604050505020204" pitchFamily="18" charset="0"/>
                <a:ea typeface="Calibri" panose="020F0502020204030204" pitchFamily="34" charset="0"/>
              </a:rPr>
              <a:t>Welte</a:t>
            </a:r>
            <a:r>
              <a:rPr lang="it-IT" sz="2200" baseline="30000" dirty="0">
                <a:latin typeface="Bookman Old Style" panose="02050604050505020204" pitchFamily="18" charset="0"/>
                <a:ea typeface="Calibri" panose="020F0502020204030204" pitchFamily="34" charset="0"/>
              </a:rPr>
              <a:t> (</a:t>
            </a:r>
            <a:r>
              <a:rPr lang="it-IT" sz="2200" baseline="30000" dirty="0" err="1">
                <a:latin typeface="Bookman Old Style" panose="02050604050505020204" pitchFamily="18" charset="0"/>
                <a:ea typeface="Calibri" panose="020F0502020204030204" pitchFamily="34" charset="0"/>
              </a:rPr>
              <a:t>edd</a:t>
            </a:r>
            <a:r>
              <a:rPr lang="it-IT" sz="2200" baseline="30000" dirty="0">
                <a:latin typeface="Bookman Old Style" panose="02050604050505020204" pitchFamily="18" charset="0"/>
                <a:ea typeface="Calibri" panose="020F0502020204030204" pitchFamily="34" charset="0"/>
              </a:rPr>
              <a:t>.), </a:t>
            </a:r>
            <a:r>
              <a:rPr lang="it-IT" sz="2200" i="1" baseline="30000" dirty="0">
                <a:latin typeface="Bookman Old Style" panose="02050604050505020204" pitchFamily="18" charset="0"/>
                <a:ea typeface="Calibri" panose="020F0502020204030204" pitchFamily="34" charset="0"/>
              </a:rPr>
              <a:t>La storia della cristologia primitiva</a:t>
            </a:r>
            <a:r>
              <a:rPr lang="it-IT" sz="2200" baseline="30000" dirty="0">
                <a:latin typeface="Bookman Old Style" panose="02050604050505020204" pitchFamily="18" charset="0"/>
                <a:ea typeface="Calibri" panose="020F0502020204030204" pitchFamily="34" charset="0"/>
              </a:rPr>
              <a:t>, </a:t>
            </a:r>
            <a:r>
              <a:rPr lang="it-IT" sz="2200" baseline="30000" dirty="0" err="1">
                <a:latin typeface="Bookman Old Style" panose="02050604050505020204" pitchFamily="18" charset="0"/>
                <a:ea typeface="Calibri" panose="020F0502020204030204" pitchFamily="34" charset="0"/>
              </a:rPr>
              <a:t>Paideia</a:t>
            </a:r>
            <a:r>
              <a:rPr lang="it-IT" sz="2200" baseline="30000" dirty="0">
                <a:latin typeface="Bookman Old Style" panose="02050604050505020204" pitchFamily="18" charset="0"/>
                <a:ea typeface="Calibri" panose="020F0502020204030204" pitchFamily="34" charset="0"/>
              </a:rPr>
              <a:t>, Brescia 1986, 137-138</a:t>
            </a:r>
            <a:endParaRPr lang="it-IT" sz="2200" baseline="30000" dirty="0">
              <a:effectLst/>
              <a:latin typeface="Bookman Old Style" panose="02050604050505020204" pitchFamily="18" charset="0"/>
              <a:ea typeface="Calibri" panose="020F0502020204030204" pitchFamily="34" charset="0"/>
            </a:endParaRPr>
          </a:p>
        </p:txBody>
      </p:sp>
    </p:spTree>
    <p:extLst>
      <p:ext uri="{BB962C8B-B14F-4D97-AF65-F5344CB8AC3E}">
        <p14:creationId xmlns:p14="http://schemas.microsoft.com/office/powerpoint/2010/main" val="274626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7347F3-282F-8647-9915-3A6AA33822FA}"/>
              </a:ext>
            </a:extLst>
          </p:cNvPr>
          <p:cNvSpPr/>
          <p:nvPr/>
        </p:nvSpPr>
        <p:spPr>
          <a:xfrm>
            <a:off x="2325757" y="601961"/>
            <a:ext cx="9481930" cy="5632311"/>
          </a:xfrm>
          <a:prstGeom prst="rect">
            <a:avLst/>
          </a:prstGeom>
        </p:spPr>
        <p:txBody>
          <a:bodyPr wrap="square">
            <a:spAutoFit/>
          </a:bodyPr>
          <a:lstStyle/>
          <a:p>
            <a:pPr indent="180340" algn="just">
              <a:spcAft>
                <a:spcPts val="0"/>
              </a:spcAft>
            </a:pPr>
            <a:r>
              <a:rPr lang="it-IT" sz="2000" dirty="0">
                <a:solidFill>
                  <a:srgbClr val="000000"/>
                </a:solidFill>
                <a:latin typeface="Bookman Old Style" panose="02050604050505020204" pitchFamily="18" charset="0"/>
                <a:ea typeface="Calibri" panose="020F0502020204030204" pitchFamily="34" charset="0"/>
              </a:rPr>
              <a:t>Poiché l’avvenimento di Gesù è il compimento di una storia anteriore che gli dà senso, </a:t>
            </a:r>
            <a:r>
              <a:rPr lang="it-IT" sz="2000" b="1" dirty="0">
                <a:solidFill>
                  <a:srgbClr val="000000"/>
                </a:solidFill>
                <a:latin typeface="Bookman Old Style" panose="02050604050505020204" pitchFamily="18" charset="0"/>
                <a:ea typeface="Calibri" panose="020F0502020204030204" pitchFamily="34" charset="0"/>
              </a:rPr>
              <a:t>la riflessione teologica assume come spazio privilegiato non più soltanto la durata storica della missione di Gesù,</a:t>
            </a:r>
            <a:r>
              <a:rPr lang="it-IT" sz="2000" dirty="0">
                <a:solidFill>
                  <a:srgbClr val="000000"/>
                </a:solidFill>
                <a:latin typeface="Bookman Old Style" panose="02050604050505020204" pitchFamily="18" charset="0"/>
                <a:ea typeface="Calibri" panose="020F0502020204030204" pitchFamily="34" charset="0"/>
              </a:rPr>
              <a:t> […] ma la preesistenza del Cristo, presa come relazione d’origine con Dio e relazione salvifica con gli uomini, in quanto essa ha il suo fondamento prima dei tempi in Dio stesso e si </a:t>
            </a:r>
            <a:r>
              <a:rPr lang="it-IT" sz="2000" u="sng" dirty="0">
                <a:solidFill>
                  <a:srgbClr val="000000"/>
                </a:solidFill>
                <a:latin typeface="Bookman Old Style" panose="02050604050505020204" pitchFamily="18" charset="0"/>
                <a:ea typeface="Calibri" panose="020F0502020204030204" pitchFamily="34" charset="0"/>
              </a:rPr>
              <a:t>attualizza nei tempi </a:t>
            </a:r>
            <a:r>
              <a:rPr lang="it-IT" sz="2000" dirty="0">
                <a:solidFill>
                  <a:srgbClr val="000000"/>
                </a:solidFill>
                <a:latin typeface="Bookman Old Style" panose="02050604050505020204" pitchFamily="18" charset="0"/>
                <a:ea typeface="Calibri" panose="020F0502020204030204" pitchFamily="34" charset="0"/>
              </a:rPr>
              <a:t>con la nascita di Gesù. </a:t>
            </a:r>
          </a:p>
          <a:p>
            <a:pPr indent="180340" algn="just">
              <a:spcAft>
                <a:spcPts val="0"/>
              </a:spcAft>
            </a:pPr>
            <a:endParaRPr lang="it-IT" sz="2000" dirty="0">
              <a:solidFill>
                <a:srgbClr val="000000"/>
              </a:solidFill>
              <a:latin typeface="Bookman Old Style" panose="02050604050505020204" pitchFamily="18" charset="0"/>
              <a:ea typeface="Calibri" panose="020F0502020204030204" pitchFamily="34" charset="0"/>
            </a:endParaRPr>
          </a:p>
          <a:p>
            <a:pPr indent="180340" algn="just">
              <a:spcAft>
                <a:spcPts val="0"/>
              </a:spcAft>
            </a:pPr>
            <a:r>
              <a:rPr lang="it-IT" sz="2000" dirty="0">
                <a:solidFill>
                  <a:srgbClr val="000000"/>
                </a:solidFill>
                <a:latin typeface="Bookman Old Style" panose="02050604050505020204" pitchFamily="18" charset="0"/>
                <a:ea typeface="Calibri" panose="020F0502020204030204" pitchFamily="34" charset="0"/>
              </a:rPr>
              <a:t>Si è così costituito abbastanza presto il campo di una </a:t>
            </a:r>
            <a:r>
              <a:rPr lang="it-IT" sz="2000" dirty="0">
                <a:solidFill>
                  <a:srgbClr val="C00000"/>
                </a:solidFill>
                <a:latin typeface="Bookman Old Style" panose="02050604050505020204" pitchFamily="18" charset="0"/>
                <a:ea typeface="Calibri" panose="020F0502020204030204" pitchFamily="34" charset="0"/>
              </a:rPr>
              <a:t>cristologia discendente </a:t>
            </a:r>
            <a:r>
              <a:rPr lang="it-IT" sz="2000" dirty="0">
                <a:solidFill>
                  <a:srgbClr val="000000"/>
                </a:solidFill>
                <a:latin typeface="Bookman Old Style" panose="02050604050505020204" pitchFamily="18" charset="0"/>
                <a:ea typeface="Calibri" panose="020F0502020204030204" pitchFamily="34" charset="0"/>
              </a:rPr>
              <a:t>a cui la teologia moderna ha rimproverato un orientamento troppo metafisico e astorico, imputato all’ellenizzazione del discorso cristiano. </a:t>
            </a:r>
            <a:r>
              <a:rPr lang="it-IT" sz="2000" u="sng" dirty="0">
                <a:solidFill>
                  <a:srgbClr val="000000"/>
                </a:solidFill>
                <a:latin typeface="Bookman Old Style" panose="02050604050505020204" pitchFamily="18" charset="0"/>
                <a:ea typeface="Calibri" panose="020F0502020204030204" pitchFamily="34" charset="0"/>
              </a:rPr>
              <a:t>Questi rimproveri devono essere sfumati</a:t>
            </a:r>
            <a:r>
              <a:rPr lang="it-IT" sz="2000" dirty="0">
                <a:solidFill>
                  <a:srgbClr val="000000"/>
                </a:solidFill>
                <a:latin typeface="Bookman Old Style" panose="02050604050505020204" pitchFamily="18" charset="0"/>
                <a:ea typeface="Calibri" panose="020F0502020204030204" pitchFamily="34" charset="0"/>
              </a:rPr>
              <a:t>. Il discorso della preesistenza non fugge realmente dalla storia. È più giusto dire che non la legge e non la concepisce come facciamo noi. </a:t>
            </a:r>
          </a:p>
          <a:p>
            <a:pPr indent="180340" algn="just">
              <a:spcAft>
                <a:spcPts val="0"/>
              </a:spcAft>
            </a:pPr>
            <a:r>
              <a:rPr lang="it-IT" sz="2000" dirty="0">
                <a:solidFill>
                  <a:srgbClr val="000000"/>
                </a:solidFill>
                <a:latin typeface="Bookman Old Style" panose="02050604050505020204" pitchFamily="18" charset="0"/>
                <a:ea typeface="Calibri" panose="020F0502020204030204" pitchFamily="34" charset="0"/>
              </a:rPr>
              <a:t>Essa viene letta risalendone il corso e interpretandone il senso senza fermarsi ai limiti dell’esistenza temporale di Gesù né all’osservazione empirica dei fatti o dei testi.</a:t>
            </a:r>
            <a:endParaRPr lang="it-IT" sz="2000" cap="small" baseline="30000" dirty="0">
              <a:latin typeface="Bookman Old Style" panose="02050604050505020204" pitchFamily="18" charset="0"/>
              <a:ea typeface="Calibri" panose="020F0502020204030204" pitchFamily="34" charset="0"/>
            </a:endParaRPr>
          </a:p>
          <a:p>
            <a:pPr indent="180340" algn="just">
              <a:spcAft>
                <a:spcPts val="0"/>
              </a:spcAft>
            </a:pPr>
            <a:endParaRPr lang="it-IT" sz="2000" cap="small" dirty="0">
              <a:latin typeface="Bookman Old Style" panose="02050604050505020204" pitchFamily="18" charset="0"/>
              <a:ea typeface="Calibri" panose="020F0502020204030204" pitchFamily="34" charset="0"/>
            </a:endParaRPr>
          </a:p>
          <a:p>
            <a:pPr indent="180340" algn="just">
              <a:spcAft>
                <a:spcPts val="0"/>
              </a:spcAft>
            </a:pPr>
            <a:r>
              <a:rPr lang="it-IT" sz="2000" cap="small" dirty="0" err="1">
                <a:latin typeface="Bookman Old Style" panose="02050604050505020204" pitchFamily="18" charset="0"/>
                <a:ea typeface="Calibri" panose="020F0502020204030204" pitchFamily="34" charset="0"/>
              </a:rPr>
              <a:t>J</a:t>
            </a:r>
            <a:r>
              <a:rPr lang="it-IT" sz="2000" cap="small" dirty="0">
                <a:latin typeface="Bookman Old Style" panose="02050604050505020204" pitchFamily="18" charset="0"/>
                <a:ea typeface="Calibri" panose="020F0502020204030204" pitchFamily="34" charset="0"/>
              </a:rPr>
              <a:t>. </a:t>
            </a:r>
            <a:r>
              <a:rPr lang="it-IT" sz="2000" cap="small" dirty="0" err="1">
                <a:latin typeface="Bookman Old Style" panose="02050604050505020204" pitchFamily="18" charset="0"/>
                <a:ea typeface="Calibri" panose="020F0502020204030204" pitchFamily="34" charset="0"/>
              </a:rPr>
              <a:t>Moingt</a:t>
            </a:r>
            <a:r>
              <a:rPr lang="it-IT" sz="2000" dirty="0">
                <a:latin typeface="Bookman Old Style" panose="02050604050505020204" pitchFamily="18" charset="0"/>
                <a:ea typeface="Calibri" panose="020F0502020204030204" pitchFamily="34" charset="0"/>
              </a:rPr>
              <a:t>, </a:t>
            </a:r>
            <a:r>
              <a:rPr lang="it-IT" sz="2000" i="1" dirty="0">
                <a:latin typeface="Bookman Old Style" panose="02050604050505020204" pitchFamily="18" charset="0"/>
                <a:ea typeface="Calibri" panose="020F0502020204030204" pitchFamily="34" charset="0"/>
              </a:rPr>
              <a:t>L’</a:t>
            </a:r>
            <a:r>
              <a:rPr lang="it-IT" sz="2000" i="1" dirty="0" err="1">
                <a:latin typeface="Bookman Old Style" panose="02050604050505020204" pitchFamily="18" charset="0"/>
                <a:ea typeface="Calibri" panose="020F0502020204030204" pitchFamily="34" charset="0"/>
              </a:rPr>
              <a:t>homme</a:t>
            </a:r>
            <a:r>
              <a:rPr lang="it-IT" sz="2000" i="1" dirty="0">
                <a:latin typeface="Bookman Old Style" panose="02050604050505020204" pitchFamily="18" charset="0"/>
                <a:ea typeface="Calibri" panose="020F0502020204030204" pitchFamily="34" charset="0"/>
              </a:rPr>
              <a:t> qui </a:t>
            </a:r>
            <a:r>
              <a:rPr lang="it-IT" sz="2000" i="1" dirty="0" err="1">
                <a:latin typeface="Bookman Old Style" panose="02050604050505020204" pitchFamily="18" charset="0"/>
                <a:ea typeface="Calibri" panose="020F0502020204030204" pitchFamily="34" charset="0"/>
              </a:rPr>
              <a:t>veniat</a:t>
            </a:r>
            <a:r>
              <a:rPr lang="it-IT" sz="2000" i="1" dirty="0">
                <a:latin typeface="Bookman Old Style" panose="02050604050505020204" pitchFamily="18" charset="0"/>
                <a:ea typeface="Calibri" panose="020F0502020204030204" pitchFamily="34" charset="0"/>
              </a:rPr>
              <a:t> de </a:t>
            </a:r>
            <a:r>
              <a:rPr lang="it-IT" sz="2000" i="1" dirty="0" err="1">
                <a:latin typeface="Bookman Old Style" panose="02050604050505020204" pitchFamily="18" charset="0"/>
                <a:ea typeface="Calibri" panose="020F0502020204030204" pitchFamily="34" charset="0"/>
              </a:rPr>
              <a:t>Dieu</a:t>
            </a:r>
            <a:r>
              <a:rPr lang="it-IT" sz="2000" dirty="0">
                <a:latin typeface="Bookman Old Style" panose="02050604050505020204" pitchFamily="18" charset="0"/>
                <a:ea typeface="Calibri" panose="020F0502020204030204" pitchFamily="34" charset="0"/>
              </a:rPr>
              <a:t>, 95.</a:t>
            </a:r>
            <a:endParaRPr lang="it-IT" sz="2000" dirty="0">
              <a:effectLst/>
              <a:latin typeface="Bookman Old Style" panose="02050604050505020204" pitchFamily="18" charset="0"/>
              <a:ea typeface="Calibri" panose="020F0502020204030204" pitchFamily="34" charset="0"/>
            </a:endParaRPr>
          </a:p>
        </p:txBody>
      </p:sp>
    </p:spTree>
    <p:extLst>
      <p:ext uri="{BB962C8B-B14F-4D97-AF65-F5344CB8AC3E}">
        <p14:creationId xmlns:p14="http://schemas.microsoft.com/office/powerpoint/2010/main" val="3699750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B07C09D-03D1-9F43-8908-070299E00ABD}"/>
              </a:ext>
            </a:extLst>
          </p:cNvPr>
          <p:cNvSpPr/>
          <p:nvPr/>
        </p:nvSpPr>
        <p:spPr>
          <a:xfrm>
            <a:off x="2171700" y="457200"/>
            <a:ext cx="9601200" cy="6137514"/>
          </a:xfrm>
          <a:prstGeom prst="rect">
            <a:avLst/>
          </a:prstGeom>
        </p:spPr>
        <p:txBody>
          <a:bodyPr wrap="square">
            <a:spAutoFit/>
          </a:bodyPr>
          <a:lstStyle/>
          <a:p>
            <a:pPr>
              <a:lnSpc>
                <a:spcPct val="115000"/>
              </a:lnSpc>
              <a:spcAft>
                <a:spcPts val="0"/>
              </a:spcAft>
            </a:pPr>
            <a:r>
              <a:rPr lang="it-IT" sz="2400" b="1" dirty="0">
                <a:latin typeface="Bookman Old Style" panose="02050604050505020204" pitchFamily="18" charset="0"/>
                <a:ea typeface="Times New Roman" panose="02020603050405020304" pitchFamily="18" charset="0"/>
              </a:rPr>
              <a:t>N. Ciola</a:t>
            </a:r>
          </a:p>
          <a:p>
            <a:pPr>
              <a:lnSpc>
                <a:spcPct val="115000"/>
              </a:lnSpc>
              <a:spcAft>
                <a:spcPts val="0"/>
              </a:spcAft>
            </a:pPr>
            <a:endParaRPr lang="it-IT" sz="2400" b="1" dirty="0">
              <a:latin typeface="Bookman Old Style" panose="02050604050505020204" pitchFamily="18" charset="0"/>
              <a:ea typeface="Times New Roman" panose="02020603050405020304" pitchFamily="18" charset="0"/>
            </a:endParaRPr>
          </a:p>
          <a:p>
            <a:pPr algn="just"/>
            <a:r>
              <a:rPr lang="it-IT" sz="2400" b="1" dirty="0">
                <a:latin typeface="Bookman Old Style" panose="02050604050505020204" pitchFamily="18" charset="0"/>
                <a:ea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 	«Va subito detto che la «preesistenza» di Gesù non è attestata soltanto da scritti neotestamentari degli ultimi decenni del I secolo, tanto meno non deriva da discussioni filosofiche estranee al contesto delle comunità cristiane primitive. Invece è nei primi due o tre decenni del cristianesimo che si è verificata un'esplosione ermeneutica eccezionale anche su questo punto». </a:t>
            </a:r>
          </a:p>
          <a:p>
            <a:pPr algn="just"/>
            <a:r>
              <a:rPr lang="it-IT" sz="2400" dirty="0">
                <a:latin typeface="Times New Roman" panose="02020603050405020304" pitchFamily="18" charset="0"/>
                <a:cs typeface="Times New Roman" panose="02020603050405020304" pitchFamily="18" charset="0"/>
              </a:rPr>
              <a:t> </a:t>
            </a:r>
          </a:p>
          <a:p>
            <a:pPr algn="just"/>
            <a:r>
              <a:rPr lang="it-IT" sz="2400" dirty="0">
                <a:latin typeface="Times New Roman" panose="02020603050405020304" pitchFamily="18" charset="0"/>
                <a:cs typeface="Times New Roman" panose="02020603050405020304" pitchFamily="18" charset="0"/>
              </a:rPr>
              <a:t>	Vi sono anzitutto alcuni testi prepaolini e poi paolini che attestano la preesistenza di Gesù. Il tema poi si estende a una letteratura più tardiva fino a quella giovannea (a partire da </a:t>
            </a:r>
            <a:r>
              <a:rPr lang="it-IT" sz="2400" dirty="0" err="1">
                <a:latin typeface="Times New Roman" panose="02020603050405020304" pitchFamily="18" charset="0"/>
                <a:cs typeface="Times New Roman" panose="02020603050405020304" pitchFamily="18" charset="0"/>
              </a:rPr>
              <a:t>Gv</a:t>
            </a:r>
            <a:r>
              <a:rPr lang="it-IT" sz="2400" dirty="0">
                <a:latin typeface="Times New Roman" panose="02020603050405020304" pitchFamily="18" charset="0"/>
                <a:cs typeface="Times New Roman" panose="02020603050405020304" pitchFamily="18" charset="0"/>
              </a:rPr>
              <a:t> 1 ,14) o alla Lettera agli Ebrei (1 ,2b-3a), che però tratteremo più avanti. Una delle attestazioni più esplicite viene considerata Fil 2,6-11, in particolare i </a:t>
            </a:r>
            <a:r>
              <a:rPr lang="it-IT" sz="2400" dirty="0" err="1">
                <a:latin typeface="Times New Roman" panose="02020603050405020304" pitchFamily="18" charset="0"/>
                <a:cs typeface="Times New Roman" panose="02020603050405020304" pitchFamily="18" charset="0"/>
              </a:rPr>
              <a:t>vv</a:t>
            </a:r>
            <a:r>
              <a:rPr lang="it-IT" sz="2400" dirty="0">
                <a:latin typeface="Times New Roman" panose="02020603050405020304" pitchFamily="18" charset="0"/>
                <a:cs typeface="Times New Roman" panose="02020603050405020304" pitchFamily="18" charset="0"/>
              </a:rPr>
              <a:t>. 6-8: «Egli, pur essendo nella condizione di Dio, non ritenne un privilegio essere come Dio; ma svuotò se stesso assumendo la condizione di servo».</a:t>
            </a:r>
          </a:p>
          <a:p>
            <a:pPr>
              <a:lnSpc>
                <a:spcPct val="115000"/>
              </a:lnSpc>
              <a:spcAft>
                <a:spcPts val="0"/>
              </a:spcAft>
            </a:pPr>
            <a:endParaRPr lang="it-IT" sz="2400" dirty="0">
              <a:effectLst/>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2918861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B07C09D-03D1-9F43-8908-070299E00ABD}"/>
              </a:ext>
            </a:extLst>
          </p:cNvPr>
          <p:cNvSpPr/>
          <p:nvPr/>
        </p:nvSpPr>
        <p:spPr>
          <a:xfrm>
            <a:off x="2171700" y="457200"/>
            <a:ext cx="9601200" cy="5743111"/>
          </a:xfrm>
          <a:prstGeom prst="rect">
            <a:avLst/>
          </a:prstGeom>
        </p:spPr>
        <p:txBody>
          <a:bodyPr wrap="square">
            <a:spAutoFit/>
          </a:bodyPr>
          <a:lstStyle/>
          <a:p>
            <a:pPr>
              <a:lnSpc>
                <a:spcPct val="115000"/>
              </a:lnSpc>
              <a:spcAft>
                <a:spcPts val="0"/>
              </a:spcAft>
            </a:pPr>
            <a:r>
              <a:rPr lang="it-IT" sz="2400" b="1" dirty="0">
                <a:latin typeface="Bookman Old Style" panose="02050604050505020204" pitchFamily="18" charset="0"/>
                <a:ea typeface="Times New Roman" panose="02020603050405020304" pitchFamily="18" charset="0"/>
              </a:rPr>
              <a:t>N. Ciola</a:t>
            </a:r>
          </a:p>
          <a:p>
            <a:pPr algn="just">
              <a:lnSpc>
                <a:spcPct val="115000"/>
              </a:lnSpc>
              <a:spcAft>
                <a:spcPts val="0"/>
              </a:spcAft>
            </a:pPr>
            <a:endParaRPr lang="it-IT" sz="2400" b="1" dirty="0">
              <a:latin typeface="Bookman Old Style" panose="02050604050505020204" pitchFamily="18" charset="0"/>
              <a:ea typeface="Times New Roman" panose="02020603050405020304" pitchFamily="18" charset="0"/>
            </a:endParaRPr>
          </a:p>
          <a:p>
            <a:pPr algn="just"/>
            <a:r>
              <a:rPr lang="it-IT" sz="2400" b="1" dirty="0">
                <a:latin typeface="Bookman Old Style" panose="02050604050505020204" pitchFamily="18" charset="0"/>
                <a:ea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 	Un altro testo importante, sempre sulla linea della preesistenza di Cristo, è quello di 1Cor 8,6: «Per noi c'è un solo Dio, il Padre, dal quale tutto proviene e noi siamo per lui; e un solo Signore, Gesù Cristo, in virtù del quale esistono tutte le cose e noi esistiamo grazie a lui». Gesù viene associato a Dio, e la preposizione «in virtù di» (</a:t>
            </a:r>
            <a:r>
              <a:rPr lang="it-IT" sz="2400" dirty="0" err="1">
                <a:latin typeface="Times New Roman" panose="02020603050405020304" pitchFamily="18" charset="0"/>
                <a:cs typeface="Times New Roman" panose="02020603050405020304" pitchFamily="18" charset="0"/>
              </a:rPr>
              <a:t>dià</a:t>
            </a:r>
            <a:r>
              <a:rPr lang="it-IT" sz="2400" dirty="0">
                <a:latin typeface="Times New Roman" panose="02020603050405020304" pitchFamily="18" charset="0"/>
                <a:cs typeface="Times New Roman" panose="02020603050405020304" pitchFamily="18" charset="0"/>
              </a:rPr>
              <a:t>) ne mette in risalto il ruolo di mediazione nella creazione, oltre che nella redenzione. </a:t>
            </a:r>
          </a:p>
          <a:p>
            <a:pPr algn="just"/>
            <a:r>
              <a:rPr lang="it-IT" sz="2400" dirty="0">
                <a:latin typeface="Times New Roman" panose="02020603050405020304" pitchFamily="18" charset="0"/>
                <a:cs typeface="Times New Roman" panose="02020603050405020304" pitchFamily="18" charset="0"/>
              </a:rPr>
              <a:t> </a:t>
            </a:r>
          </a:p>
          <a:p>
            <a:pPr algn="just"/>
            <a:r>
              <a:rPr lang="it-IT" sz="2400" dirty="0">
                <a:latin typeface="Times New Roman" panose="02020603050405020304" pitchFamily="18" charset="0"/>
                <a:cs typeface="Times New Roman" panose="02020603050405020304" pitchFamily="18" charset="0"/>
              </a:rPr>
              <a:t>	Ora, il fatto che già nei primi tre decenni del cristianesimo si sia giunti ad attribuire a Cristo la preesistenza e una funzione attiva nella creazione, </a:t>
            </a:r>
            <a:r>
              <a:rPr lang="it-IT" sz="2400" b="1" dirty="0">
                <a:latin typeface="Times New Roman" panose="02020603050405020304" pitchFamily="18" charset="0"/>
                <a:cs typeface="Times New Roman" panose="02020603050405020304" pitchFamily="18" charset="0"/>
              </a:rPr>
              <a:t>dipende dal legame con le tradizioni biblico-giudaiche sulla Sapienza di Dio </a:t>
            </a:r>
            <a:r>
              <a:rPr lang="it-IT" sz="2400" dirty="0">
                <a:latin typeface="Times New Roman" panose="02020603050405020304" pitchFamily="18" charset="0"/>
                <a:cs typeface="Times New Roman" panose="02020603050405020304" pitchFamily="18" charset="0"/>
              </a:rPr>
              <a:t>concepita come compagna di lui nella creazione (qui ritornano alcuni dei testi che abbiamo già incrociato di Pr 8,22-31; Sir 24,9; </a:t>
            </a:r>
            <a:r>
              <a:rPr lang="it-IT" sz="2400" dirty="0" err="1">
                <a:latin typeface="Times New Roman" panose="02020603050405020304" pitchFamily="18" charset="0"/>
                <a:cs typeface="Times New Roman" panose="02020603050405020304" pitchFamily="18" charset="0"/>
              </a:rPr>
              <a:t>Sap</a:t>
            </a:r>
            <a:r>
              <a:rPr lang="it-IT" sz="2400" dirty="0">
                <a:latin typeface="Times New Roman" panose="02020603050405020304" pitchFamily="18" charset="0"/>
                <a:cs typeface="Times New Roman" panose="02020603050405020304" pitchFamily="18" charset="0"/>
              </a:rPr>
              <a:t> 7 ,22; 8,4; 9,9). </a:t>
            </a:r>
          </a:p>
          <a:p>
            <a:pPr algn="just"/>
            <a:endParaRPr lang="it-IT" sz="2400" dirty="0">
              <a:effectLst/>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4278119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B07C09D-03D1-9F43-8908-070299E00ABD}"/>
              </a:ext>
            </a:extLst>
          </p:cNvPr>
          <p:cNvSpPr/>
          <p:nvPr/>
        </p:nvSpPr>
        <p:spPr>
          <a:xfrm>
            <a:off x="2723322" y="457200"/>
            <a:ext cx="9049578" cy="5342745"/>
          </a:xfrm>
          <a:prstGeom prst="rect">
            <a:avLst/>
          </a:prstGeom>
        </p:spPr>
        <p:txBody>
          <a:bodyPr wrap="square">
            <a:spAutoFit/>
          </a:bodyPr>
          <a:lstStyle/>
          <a:p>
            <a:pPr algn="just">
              <a:spcAft>
                <a:spcPts val="0"/>
              </a:spcAft>
            </a:pPr>
            <a:r>
              <a:rPr lang="it-IT" sz="2400" b="1" dirty="0">
                <a:solidFill>
                  <a:srgbClr val="111111"/>
                </a:solidFill>
                <a:latin typeface="Bookman Old Style" panose="02050604050505020204" pitchFamily="18" charset="0"/>
                <a:ea typeface="Times New Roman" panose="02020603050405020304" pitchFamily="18" charset="0"/>
              </a:rPr>
              <a:t>Lettera ai </a:t>
            </a:r>
            <a:r>
              <a:rPr lang="it-IT" sz="2400" b="1" dirty="0" err="1">
                <a:solidFill>
                  <a:srgbClr val="111111"/>
                </a:solidFill>
                <a:latin typeface="Bookman Old Style" panose="02050604050505020204" pitchFamily="18" charset="0"/>
                <a:ea typeface="Times New Roman" panose="02020603050405020304" pitchFamily="18" charset="0"/>
              </a:rPr>
              <a:t>Colossesi</a:t>
            </a:r>
            <a:endParaRPr lang="it-IT" sz="2400" b="1" dirty="0">
              <a:solidFill>
                <a:srgbClr val="111111"/>
              </a:solidFill>
              <a:latin typeface="Bookman Old Style" panose="02050604050505020204" pitchFamily="18" charset="0"/>
              <a:ea typeface="Times New Roman" panose="02020603050405020304" pitchFamily="18" charset="0"/>
            </a:endParaRPr>
          </a:p>
          <a:p>
            <a:pPr algn="just">
              <a:spcAft>
                <a:spcPts val="0"/>
              </a:spcAft>
            </a:pPr>
            <a:endParaRPr lang="it-IT" sz="2400" dirty="0">
              <a:solidFill>
                <a:srgbClr val="111111"/>
              </a:solidFill>
              <a:latin typeface="Bookman Old Style" panose="02050604050505020204" pitchFamily="18" charset="0"/>
              <a:ea typeface="Times New Roman" panose="02020603050405020304" pitchFamily="18" charset="0"/>
            </a:endParaRPr>
          </a:p>
          <a:p>
            <a:pPr algn="just">
              <a:spcAft>
                <a:spcPts val="0"/>
              </a:spcAft>
            </a:pPr>
            <a:r>
              <a:rPr lang="it-IT" sz="2400" dirty="0">
                <a:solidFill>
                  <a:srgbClr val="111111"/>
                </a:solidFill>
                <a:latin typeface="Bookman Old Style" panose="02050604050505020204" pitchFamily="18" charset="0"/>
                <a:ea typeface="Times New Roman" panose="02020603050405020304" pitchFamily="18" charset="0"/>
              </a:rPr>
              <a:t>«poiché </a:t>
            </a:r>
            <a:r>
              <a:rPr lang="it-IT" sz="2400" dirty="0">
                <a:solidFill>
                  <a:srgbClr val="C00000"/>
                </a:solidFill>
                <a:latin typeface="Bookman Old Style" panose="02050604050505020204" pitchFamily="18" charset="0"/>
                <a:ea typeface="Times New Roman" panose="02020603050405020304" pitchFamily="18" charset="0"/>
              </a:rPr>
              <a:t>per mezzo di lui </a:t>
            </a:r>
            <a:r>
              <a:rPr lang="it-IT" sz="2400" dirty="0">
                <a:solidFill>
                  <a:srgbClr val="111111"/>
                </a:solidFill>
                <a:latin typeface="Bookman Old Style" panose="02050604050505020204" pitchFamily="18" charset="0"/>
                <a:ea typeface="Times New Roman" panose="02020603050405020304" pitchFamily="18" charset="0"/>
              </a:rPr>
              <a:t>(</a:t>
            </a:r>
            <a:r>
              <a:rPr lang="it-IT" sz="2400" dirty="0" err="1">
                <a:solidFill>
                  <a:srgbClr val="111111"/>
                </a:solidFill>
                <a:latin typeface="Bookman Old Style" panose="02050604050505020204" pitchFamily="18" charset="0"/>
                <a:ea typeface="Times New Roman" panose="02020603050405020304" pitchFamily="18" charset="0"/>
              </a:rPr>
              <a:t>ἐν</a:t>
            </a:r>
            <a:r>
              <a:rPr lang="it-IT" sz="2400" dirty="0">
                <a:solidFill>
                  <a:srgbClr val="111111"/>
                </a:solidFill>
                <a:latin typeface="Bookman Old Style" panose="02050604050505020204" pitchFamily="18" charset="0"/>
                <a:ea typeface="Times New Roman" panose="02020603050405020304" pitchFamily="18" charset="0"/>
              </a:rPr>
              <a:t> α</a:t>
            </a:r>
            <a:r>
              <a:rPr lang="it-IT" sz="2400" dirty="0" err="1">
                <a:solidFill>
                  <a:srgbClr val="111111"/>
                </a:solidFill>
                <a:latin typeface="Bookman Old Style" panose="02050604050505020204" pitchFamily="18" charset="0"/>
                <a:ea typeface="Times New Roman" panose="02020603050405020304" pitchFamily="18" charset="0"/>
              </a:rPr>
              <a:t>ὐτῷ</a:t>
            </a:r>
            <a:r>
              <a:rPr lang="it-IT" sz="2400" dirty="0">
                <a:solidFill>
                  <a:srgbClr val="111111"/>
                </a:solidFill>
                <a:latin typeface="Bookman Old Style" panose="02050604050505020204" pitchFamily="18" charset="0"/>
                <a:ea typeface="Times New Roman" panose="02020603050405020304" pitchFamily="18" charset="0"/>
              </a:rPr>
              <a:t>) sono state create tutte le cose, quelle nei cieli e quelle sulla terra, quelle visibili e quelle invisibili [...]. Tutte le cose sono state create </a:t>
            </a:r>
            <a:r>
              <a:rPr lang="it-IT" sz="2400" dirty="0">
                <a:solidFill>
                  <a:srgbClr val="C00000"/>
                </a:solidFill>
                <a:latin typeface="Bookman Old Style" panose="02050604050505020204" pitchFamily="18" charset="0"/>
                <a:ea typeface="Times New Roman" panose="02020603050405020304" pitchFamily="18" charset="0"/>
              </a:rPr>
              <a:t>per mezzo di lui</a:t>
            </a:r>
            <a:r>
              <a:rPr lang="it-IT" sz="2400" dirty="0">
                <a:solidFill>
                  <a:srgbClr val="111111"/>
                </a:solidFill>
                <a:latin typeface="Bookman Old Style" panose="02050604050505020204" pitchFamily="18" charset="0"/>
                <a:ea typeface="Times New Roman" panose="02020603050405020304" pitchFamily="18" charset="0"/>
              </a:rPr>
              <a:t> (</a:t>
            </a:r>
            <a:r>
              <a:rPr lang="it-IT" sz="2400" dirty="0" err="1">
                <a:solidFill>
                  <a:srgbClr val="111111"/>
                </a:solidFill>
                <a:latin typeface="Bookman Old Style" panose="02050604050505020204" pitchFamily="18" charset="0"/>
                <a:ea typeface="Times New Roman" panose="02020603050405020304" pitchFamily="18" charset="0"/>
              </a:rPr>
              <a:t>δι</a:t>
            </a:r>
            <a:r>
              <a:rPr lang="it-IT" sz="2400" dirty="0">
                <a:solidFill>
                  <a:srgbClr val="111111"/>
                </a:solidFill>
                <a:latin typeface="Bookman Old Style" panose="02050604050505020204" pitchFamily="18" charset="0"/>
                <a:ea typeface="Times New Roman" panose="02020603050405020304" pitchFamily="18" charset="0"/>
              </a:rPr>
              <a:t>’ α</a:t>
            </a:r>
            <a:r>
              <a:rPr lang="it-IT" sz="2400" dirty="0" err="1">
                <a:solidFill>
                  <a:srgbClr val="111111"/>
                </a:solidFill>
                <a:latin typeface="Bookman Old Style" panose="02050604050505020204" pitchFamily="18" charset="0"/>
                <a:ea typeface="Times New Roman" panose="02020603050405020304" pitchFamily="18" charset="0"/>
              </a:rPr>
              <a:t>ὐτοῦ</a:t>
            </a:r>
            <a:r>
              <a:rPr lang="it-IT" sz="2400" dirty="0">
                <a:solidFill>
                  <a:srgbClr val="111111"/>
                </a:solidFill>
                <a:latin typeface="Bookman Old Style" panose="02050604050505020204" pitchFamily="18" charset="0"/>
                <a:ea typeface="Times New Roman" panose="02020603050405020304" pitchFamily="18" charset="0"/>
              </a:rPr>
              <a:t>)</a:t>
            </a:r>
            <a:r>
              <a:rPr lang="it-IT" sz="2400" dirty="0">
                <a:latin typeface="Bookman Old Style" panose="02050604050505020204" pitchFamily="18" charset="0"/>
                <a:ea typeface="Times New Roman" panose="02020603050405020304" pitchFamily="18" charset="0"/>
              </a:rPr>
              <a:t> e </a:t>
            </a:r>
            <a:r>
              <a:rPr lang="it-IT" sz="2400" dirty="0">
                <a:solidFill>
                  <a:srgbClr val="C00000"/>
                </a:solidFill>
                <a:latin typeface="Bookman Old Style" panose="02050604050505020204" pitchFamily="18" charset="0"/>
                <a:ea typeface="Times New Roman" panose="02020603050405020304" pitchFamily="18" charset="0"/>
              </a:rPr>
              <a:t>in vista di lui </a:t>
            </a:r>
            <a:r>
              <a:rPr lang="it-IT" sz="2400" dirty="0">
                <a:latin typeface="Bookman Old Style" panose="02050604050505020204" pitchFamily="18" charset="0"/>
                <a:ea typeface="Times New Roman" panose="02020603050405020304" pitchFamily="18" charset="0"/>
              </a:rPr>
              <a:t>(</a:t>
            </a:r>
            <a:r>
              <a:rPr lang="it-IT" sz="2400" dirty="0" err="1">
                <a:latin typeface="Bookman Old Style" panose="02050604050505020204" pitchFamily="18" charset="0"/>
                <a:ea typeface="Times New Roman" panose="02020603050405020304" pitchFamily="18" charset="0"/>
              </a:rPr>
              <a:t>εἰς</a:t>
            </a:r>
            <a:r>
              <a:rPr lang="it-IT" sz="2400" dirty="0">
                <a:latin typeface="Bookman Old Style" panose="02050604050505020204" pitchFamily="18" charset="0"/>
                <a:ea typeface="Times New Roman" panose="02020603050405020304" pitchFamily="18" charset="0"/>
              </a:rPr>
              <a:t> α</a:t>
            </a:r>
            <a:r>
              <a:rPr lang="it-IT" sz="2400" dirty="0" err="1">
                <a:latin typeface="Bookman Old Style" panose="02050604050505020204" pitchFamily="18" charset="0"/>
                <a:ea typeface="Times New Roman" panose="02020603050405020304" pitchFamily="18" charset="0"/>
              </a:rPr>
              <a:t>ὐτὸν</a:t>
            </a:r>
            <a:r>
              <a:rPr lang="it-IT" sz="2400" dirty="0">
                <a:latin typeface="Bookman Old Style" panose="02050604050505020204" pitchFamily="18" charset="0"/>
                <a:ea typeface="Times New Roman" panose="02020603050405020304" pitchFamily="18" charset="0"/>
              </a:rPr>
              <a:t>)», </a:t>
            </a:r>
            <a:r>
              <a:rPr lang="it-IT" sz="2400" dirty="0">
                <a:solidFill>
                  <a:srgbClr val="111111"/>
                </a:solidFill>
                <a:latin typeface="Bookman Old Style" panose="02050604050505020204" pitchFamily="18" charset="0"/>
                <a:ea typeface="Times New Roman" panose="02020603050405020304" pitchFamily="18" charset="0"/>
              </a:rPr>
              <a:t>(Col 1,16).</a:t>
            </a:r>
            <a:endParaRPr lang="it-IT" sz="2400" dirty="0">
              <a:latin typeface="Bookman Old Style" panose="02050604050505020204" pitchFamily="18" charset="0"/>
              <a:ea typeface="Times New Roman" panose="02020603050405020304" pitchFamily="18" charset="0"/>
            </a:endParaRPr>
          </a:p>
          <a:p>
            <a:pPr algn="just">
              <a:spcAft>
                <a:spcPts val="0"/>
              </a:spcAft>
            </a:pPr>
            <a:r>
              <a:rPr lang="it-IT" sz="2400" dirty="0">
                <a:latin typeface="Bookman Old Style" panose="02050604050505020204" pitchFamily="18" charset="0"/>
                <a:ea typeface="Times New Roman" panose="02020603050405020304" pitchFamily="18" charset="0"/>
              </a:rPr>
              <a:t> </a:t>
            </a:r>
          </a:p>
          <a:p>
            <a:pPr algn="just">
              <a:lnSpc>
                <a:spcPct val="115000"/>
              </a:lnSpc>
              <a:spcAft>
                <a:spcPts val="0"/>
              </a:spcAft>
            </a:pPr>
            <a:r>
              <a:rPr lang="it-IT" sz="2400" b="1" dirty="0">
                <a:latin typeface="Bookman Old Style" panose="02050604050505020204" pitchFamily="18" charset="0"/>
                <a:ea typeface="Times New Roman" panose="02020603050405020304" pitchFamily="18" charset="0"/>
              </a:rPr>
              <a:t> </a:t>
            </a:r>
            <a:endParaRPr lang="it-IT" sz="2400" dirty="0">
              <a:latin typeface="Bookman Old Style" panose="02050604050505020204" pitchFamily="18" charset="0"/>
              <a:ea typeface="Times New Roman" panose="02020603050405020304" pitchFamily="18" charset="0"/>
            </a:endParaRPr>
          </a:p>
          <a:p>
            <a:pPr algn="just">
              <a:spcAft>
                <a:spcPts val="0"/>
              </a:spcAft>
            </a:pPr>
            <a:r>
              <a:rPr lang="it-IT" sz="2400" dirty="0">
                <a:solidFill>
                  <a:srgbClr val="111111"/>
                </a:solidFill>
                <a:latin typeface="Bookman Old Style" panose="02050604050505020204" pitchFamily="18" charset="0"/>
                <a:ea typeface="Times New Roman" panose="02020603050405020304" pitchFamily="18" charset="0"/>
              </a:rPr>
              <a:t>«Egli è anche il capo del corpo, cioè della Chiesa;</a:t>
            </a:r>
            <a:r>
              <a:rPr lang="it-IT" sz="2400" dirty="0">
                <a:latin typeface="Bookman Old Style" panose="02050604050505020204" pitchFamily="18" charset="0"/>
                <a:ea typeface="Times New Roman" panose="02020603050405020304" pitchFamily="18" charset="0"/>
              </a:rPr>
              <a:t> il </a:t>
            </a:r>
            <a:r>
              <a:rPr lang="it-IT" sz="2400" dirty="0">
                <a:solidFill>
                  <a:srgbClr val="C00000"/>
                </a:solidFill>
                <a:latin typeface="Bookman Old Style" panose="02050604050505020204" pitchFamily="18" charset="0"/>
                <a:ea typeface="Times New Roman" panose="02020603050405020304" pitchFamily="18" charset="0"/>
              </a:rPr>
              <a:t>principio</a:t>
            </a:r>
            <a:r>
              <a:rPr lang="it-IT" sz="2400" dirty="0">
                <a:latin typeface="Bookman Old Style" panose="02050604050505020204" pitchFamily="18" charset="0"/>
                <a:ea typeface="Times New Roman" panose="02020603050405020304" pitchFamily="18" charset="0"/>
              </a:rPr>
              <a:t> (</a:t>
            </a:r>
            <a:r>
              <a:rPr lang="it-IT" sz="2400" dirty="0" err="1">
                <a:latin typeface="Bookman Old Style" panose="02050604050505020204" pitchFamily="18" charset="0"/>
                <a:ea typeface="Times New Roman" panose="02020603050405020304" pitchFamily="18" charset="0"/>
              </a:rPr>
              <a:t>ἀρχή</a:t>
            </a:r>
            <a:r>
              <a:rPr lang="it-IT" sz="2400" dirty="0">
                <a:latin typeface="Bookman Old Style" panose="02050604050505020204" pitchFamily="18" charset="0"/>
                <a:ea typeface="Times New Roman" panose="02020603050405020304" pitchFamily="18" charset="0"/>
              </a:rPr>
              <a:t>), </a:t>
            </a:r>
            <a:r>
              <a:rPr lang="it-IT" sz="2400" dirty="0">
                <a:solidFill>
                  <a:srgbClr val="C00000"/>
                </a:solidFill>
                <a:latin typeface="Bookman Old Style" panose="02050604050505020204" pitchFamily="18" charset="0"/>
                <a:ea typeface="Times New Roman" panose="02020603050405020304" pitchFamily="18" charset="0"/>
              </a:rPr>
              <a:t>il primogenito </a:t>
            </a:r>
            <a:r>
              <a:rPr lang="it-IT" sz="2400" dirty="0">
                <a:latin typeface="Bookman Old Style" panose="02050604050505020204" pitchFamily="18" charset="0"/>
                <a:ea typeface="Times New Roman" panose="02020603050405020304" pitchFamily="18" charset="0"/>
              </a:rPr>
              <a:t>(π</a:t>
            </a:r>
            <a:r>
              <a:rPr lang="it-IT" sz="2400" dirty="0" err="1">
                <a:latin typeface="Bookman Old Style" panose="02050604050505020204" pitchFamily="18" charset="0"/>
                <a:ea typeface="Times New Roman" panose="02020603050405020304" pitchFamily="18" charset="0"/>
              </a:rPr>
              <a:t>ρωτότοκος</a:t>
            </a:r>
            <a:r>
              <a:rPr lang="it-IT" sz="2400" dirty="0">
                <a:latin typeface="Bookman Old Style" panose="02050604050505020204" pitchFamily="18" charset="0"/>
                <a:ea typeface="Times New Roman" panose="02020603050405020304" pitchFamily="18" charset="0"/>
              </a:rPr>
              <a:t>) </a:t>
            </a:r>
            <a:r>
              <a:rPr lang="it-IT" sz="2400" dirty="0">
                <a:solidFill>
                  <a:srgbClr val="111111"/>
                </a:solidFill>
                <a:latin typeface="Bookman Old Style" panose="02050604050505020204" pitchFamily="18" charset="0"/>
                <a:ea typeface="Times New Roman" panose="02020603050405020304" pitchFamily="18" charset="0"/>
              </a:rPr>
              <a:t>di coloro</a:t>
            </a:r>
            <a:r>
              <a:rPr lang="it-IT" sz="2400" dirty="0">
                <a:latin typeface="Bookman Old Style" panose="02050604050505020204" pitchFamily="18" charset="0"/>
                <a:ea typeface="Times New Roman" panose="02020603050405020304" pitchFamily="18" charset="0"/>
              </a:rPr>
              <a:t> che risuscitano dai morti, per ottenere il primato su tutte le cose», (Col 1,18-19).</a:t>
            </a:r>
          </a:p>
          <a:p>
            <a:pPr>
              <a:lnSpc>
                <a:spcPct val="115000"/>
              </a:lnSpc>
              <a:spcAft>
                <a:spcPts val="0"/>
              </a:spcAft>
            </a:pPr>
            <a:r>
              <a:rPr lang="it-IT" sz="2400" b="1" dirty="0">
                <a:latin typeface="Bookman Old Style" panose="02050604050505020204" pitchFamily="18" charset="0"/>
                <a:ea typeface="Times New Roman" panose="02020603050405020304" pitchFamily="18" charset="0"/>
              </a:rPr>
              <a:t> </a:t>
            </a:r>
            <a:endParaRPr lang="it-IT" sz="2400" dirty="0">
              <a:effectLst/>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2467020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sinistra 5">
            <a:extLst>
              <a:ext uri="{FF2B5EF4-FFF2-40B4-BE49-F238E27FC236}">
                <a16:creationId xmlns:a16="http://schemas.microsoft.com/office/drawing/2014/main" id="{C0795410-2DCE-734E-B6F5-39A49F614266}"/>
              </a:ext>
            </a:extLst>
          </p:cNvPr>
          <p:cNvSpPr/>
          <p:nvPr/>
        </p:nvSpPr>
        <p:spPr>
          <a:xfrm>
            <a:off x="5277131" y="2019935"/>
            <a:ext cx="1623060" cy="754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0C775F24-BFF1-DE4A-93C8-59AAEAB66050}"/>
              </a:ext>
            </a:extLst>
          </p:cNvPr>
          <p:cNvPicPr>
            <a:picLocks noChangeAspect="1"/>
          </p:cNvPicPr>
          <p:nvPr/>
        </p:nvPicPr>
        <p:blipFill rotWithShape="1">
          <a:blip r:embed="rId2"/>
          <a:srcRect l="10758" t="3105" r="10183" b="-3105"/>
          <a:stretch/>
        </p:blipFill>
        <p:spPr>
          <a:xfrm>
            <a:off x="0" y="499957"/>
            <a:ext cx="4919631" cy="3794337"/>
          </a:xfrm>
          <a:prstGeom prst="rect">
            <a:avLst/>
          </a:prstGeom>
        </p:spPr>
      </p:pic>
      <p:pic>
        <p:nvPicPr>
          <p:cNvPr id="4" name="Immagine 3">
            <a:extLst>
              <a:ext uri="{FF2B5EF4-FFF2-40B4-BE49-F238E27FC236}">
                <a16:creationId xmlns:a16="http://schemas.microsoft.com/office/drawing/2014/main" id="{37BD8E15-6A88-2549-8B48-B3E66F958D10}"/>
              </a:ext>
            </a:extLst>
          </p:cNvPr>
          <p:cNvPicPr>
            <a:picLocks noChangeAspect="1"/>
          </p:cNvPicPr>
          <p:nvPr/>
        </p:nvPicPr>
        <p:blipFill>
          <a:blip r:embed="rId3"/>
          <a:stretch>
            <a:fillRect/>
          </a:stretch>
        </p:blipFill>
        <p:spPr>
          <a:xfrm>
            <a:off x="7257691" y="499957"/>
            <a:ext cx="4446629" cy="3826814"/>
          </a:xfrm>
          <a:prstGeom prst="rect">
            <a:avLst/>
          </a:prstGeom>
        </p:spPr>
      </p:pic>
      <p:pic>
        <p:nvPicPr>
          <p:cNvPr id="7" name="Immagine 6">
            <a:extLst>
              <a:ext uri="{FF2B5EF4-FFF2-40B4-BE49-F238E27FC236}">
                <a16:creationId xmlns:a16="http://schemas.microsoft.com/office/drawing/2014/main" id="{22252B1B-8F9F-1F4A-ABC6-CE1EB3F25B5B}"/>
              </a:ext>
            </a:extLst>
          </p:cNvPr>
          <p:cNvPicPr>
            <a:picLocks noChangeAspect="1"/>
          </p:cNvPicPr>
          <p:nvPr/>
        </p:nvPicPr>
        <p:blipFill rotWithShape="1">
          <a:blip r:embed="rId4"/>
          <a:srcRect t="10282"/>
          <a:stretch/>
        </p:blipFill>
        <p:spPr>
          <a:xfrm>
            <a:off x="4221440" y="3677073"/>
            <a:ext cx="3528099" cy="3165357"/>
          </a:xfrm>
          <a:prstGeom prst="rect">
            <a:avLst/>
          </a:prstGeom>
        </p:spPr>
      </p:pic>
    </p:spTree>
    <p:extLst>
      <p:ext uri="{BB962C8B-B14F-4D97-AF65-F5344CB8AC3E}">
        <p14:creationId xmlns:p14="http://schemas.microsoft.com/office/powerpoint/2010/main" val="2476620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sinistra 5">
            <a:extLst>
              <a:ext uri="{FF2B5EF4-FFF2-40B4-BE49-F238E27FC236}">
                <a16:creationId xmlns:a16="http://schemas.microsoft.com/office/drawing/2014/main" id="{0E158451-2FE6-2D40-A83B-5E681D6248CD}"/>
              </a:ext>
            </a:extLst>
          </p:cNvPr>
          <p:cNvSpPr/>
          <p:nvPr/>
        </p:nvSpPr>
        <p:spPr>
          <a:xfrm>
            <a:off x="5134036" y="2907631"/>
            <a:ext cx="1668780" cy="754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2EF38B0B-8098-CD45-8350-4EE7533259D6}"/>
              </a:ext>
            </a:extLst>
          </p:cNvPr>
          <p:cNvPicPr>
            <a:picLocks noChangeAspect="1"/>
          </p:cNvPicPr>
          <p:nvPr/>
        </p:nvPicPr>
        <p:blipFill>
          <a:blip r:embed="rId2"/>
          <a:stretch>
            <a:fillRect/>
          </a:stretch>
        </p:blipFill>
        <p:spPr>
          <a:xfrm>
            <a:off x="114300" y="537966"/>
            <a:ext cx="4573966" cy="5711769"/>
          </a:xfrm>
          <a:prstGeom prst="rect">
            <a:avLst/>
          </a:prstGeom>
        </p:spPr>
      </p:pic>
      <p:pic>
        <p:nvPicPr>
          <p:cNvPr id="10" name="Immagine 9">
            <a:extLst>
              <a:ext uri="{FF2B5EF4-FFF2-40B4-BE49-F238E27FC236}">
                <a16:creationId xmlns:a16="http://schemas.microsoft.com/office/drawing/2014/main" id="{80B0CCEA-B480-5141-B3CE-C7DCB1ABFC8F}"/>
              </a:ext>
            </a:extLst>
          </p:cNvPr>
          <p:cNvPicPr>
            <a:picLocks noChangeAspect="1"/>
          </p:cNvPicPr>
          <p:nvPr/>
        </p:nvPicPr>
        <p:blipFill rotWithShape="1">
          <a:blip r:embed="rId3"/>
          <a:srcRect l="17693" t="7610" r="20783" b="15941"/>
          <a:stretch/>
        </p:blipFill>
        <p:spPr>
          <a:xfrm>
            <a:off x="7248585" y="537965"/>
            <a:ext cx="4383011" cy="5711769"/>
          </a:xfrm>
          <a:prstGeom prst="rect">
            <a:avLst/>
          </a:prstGeom>
        </p:spPr>
      </p:pic>
      <p:sp>
        <p:nvSpPr>
          <p:cNvPr id="3" name="Freccia sinistra 2">
            <a:extLst>
              <a:ext uri="{FF2B5EF4-FFF2-40B4-BE49-F238E27FC236}">
                <a16:creationId xmlns:a16="http://schemas.microsoft.com/office/drawing/2014/main" id="{B185389A-D38E-344E-A95E-26448147B634}"/>
              </a:ext>
            </a:extLst>
          </p:cNvPr>
          <p:cNvSpPr/>
          <p:nvPr/>
        </p:nvSpPr>
        <p:spPr>
          <a:xfrm>
            <a:off x="10048460" y="161013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sinistra 3">
            <a:extLst>
              <a:ext uri="{FF2B5EF4-FFF2-40B4-BE49-F238E27FC236}">
                <a16:creationId xmlns:a16="http://schemas.microsoft.com/office/drawing/2014/main" id="{4799562B-03D3-E94F-8634-00CF5C793308}"/>
              </a:ext>
            </a:extLst>
          </p:cNvPr>
          <p:cNvSpPr/>
          <p:nvPr/>
        </p:nvSpPr>
        <p:spPr>
          <a:xfrm>
            <a:off x="2773018" y="161013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47922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489DF09-E32A-954F-AA94-FCA209F533FF}"/>
              </a:ext>
            </a:extLst>
          </p:cNvPr>
          <p:cNvSpPr/>
          <p:nvPr/>
        </p:nvSpPr>
        <p:spPr>
          <a:xfrm>
            <a:off x="2887980" y="793314"/>
            <a:ext cx="8633460" cy="4011098"/>
          </a:xfrm>
          <a:prstGeom prst="rect">
            <a:avLst/>
          </a:prstGeom>
        </p:spPr>
        <p:txBody>
          <a:bodyPr wrap="square">
            <a:spAutoFit/>
          </a:bodyPr>
          <a:lstStyle/>
          <a:p>
            <a:pPr>
              <a:lnSpc>
                <a:spcPct val="115000"/>
              </a:lnSpc>
              <a:spcAft>
                <a:spcPts val="0"/>
              </a:spcAft>
            </a:pPr>
            <a:r>
              <a:rPr lang="it-IT" sz="3200" dirty="0">
                <a:latin typeface="Times New Roman" panose="02020603050405020304" pitchFamily="18" charset="0"/>
                <a:ea typeface="Times New Roman" panose="02020603050405020304" pitchFamily="18" charset="0"/>
              </a:rPr>
              <a:t>«la Parola esistente sin dall’eternità presso Dio, la parola di Dio e, in tal modo, Dio stesso, si è umanizzata in Gesù di </a:t>
            </a:r>
            <a:r>
              <a:rPr lang="it-IT" sz="3200" dirty="0" err="1">
                <a:latin typeface="Times New Roman" panose="02020603050405020304" pitchFamily="18" charset="0"/>
                <a:ea typeface="Times New Roman" panose="02020603050405020304" pitchFamily="18" charset="0"/>
              </a:rPr>
              <a:t>Nazaret</a:t>
            </a:r>
            <a:r>
              <a:rPr lang="it-IT" sz="3200" dirty="0">
                <a:latin typeface="Times New Roman" panose="02020603050405020304" pitchFamily="18" charset="0"/>
                <a:ea typeface="Times New Roman" panose="02020603050405020304" pitchFamily="18" charset="0"/>
              </a:rPr>
              <a:t>. Gesù è in persona la Parola eterna di Dio non perché alcuni uomini abbiano compreso questo o l’abbiano reso plausibile, bensì perché questo egli è ed era ‘da sempre’ fin da Dio» .</a:t>
            </a:r>
            <a:endParaRPr lang="it-IT"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831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4E2318A-7B6F-0D4F-9349-453928653CE7}"/>
              </a:ext>
            </a:extLst>
          </p:cNvPr>
          <p:cNvSpPr/>
          <p:nvPr/>
        </p:nvSpPr>
        <p:spPr>
          <a:xfrm>
            <a:off x="2842260" y="790278"/>
            <a:ext cx="9044940" cy="4524315"/>
          </a:xfrm>
          <a:prstGeom prst="rect">
            <a:avLst/>
          </a:prstGeom>
        </p:spPr>
        <p:txBody>
          <a:bodyPr wrap="square">
            <a:spAutoFit/>
          </a:bodyPr>
          <a:lstStyle/>
          <a:p>
            <a:r>
              <a:rPr lang="it-IT" sz="3200" dirty="0">
                <a:latin typeface="Times New Roman" panose="02020603050405020304" pitchFamily="18" charset="0"/>
                <a:ea typeface="Times New Roman" panose="02020603050405020304" pitchFamily="18" charset="0"/>
              </a:rPr>
              <a:t>In sintesi: </a:t>
            </a:r>
          </a:p>
          <a:p>
            <a:r>
              <a:rPr lang="it-IT" sz="3200" dirty="0">
                <a:latin typeface="Times New Roman" panose="02020603050405020304" pitchFamily="18" charset="0"/>
                <a:ea typeface="Times New Roman" panose="02020603050405020304" pitchFamily="18" charset="0"/>
              </a:rPr>
              <a:t>la cristologia della preesistenza non solo afferma qualcosa del carattere della pro-esistenza di Cristo </a:t>
            </a:r>
            <a:r>
              <a:rPr lang="it-IT" sz="3200" dirty="0">
                <a:solidFill>
                  <a:srgbClr val="C00000"/>
                </a:solidFill>
                <a:latin typeface="Times New Roman" panose="02020603050405020304" pitchFamily="18" charset="0"/>
                <a:ea typeface="Times New Roman" panose="02020603050405020304" pitchFamily="18" charset="0"/>
              </a:rPr>
              <a:t>(«dove il </a:t>
            </a:r>
            <a:r>
              <a:rPr lang="it-IT" sz="3200" dirty="0" err="1">
                <a:solidFill>
                  <a:srgbClr val="C00000"/>
                </a:solidFill>
                <a:latin typeface="Times New Roman" panose="02020603050405020304" pitchFamily="18" charset="0"/>
                <a:ea typeface="Times New Roman" panose="02020603050405020304" pitchFamily="18" charset="0"/>
              </a:rPr>
              <a:t>pre</a:t>
            </a:r>
            <a:r>
              <a:rPr lang="it-IT" sz="3200" dirty="0">
                <a:solidFill>
                  <a:srgbClr val="C00000"/>
                </a:solidFill>
                <a:latin typeface="Times New Roman" panose="02020603050405020304" pitchFamily="18" charset="0"/>
                <a:ea typeface="Times New Roman" panose="02020603050405020304" pitchFamily="18" charset="0"/>
              </a:rPr>
              <a:t>- implica il pro- e il pro- postula il </a:t>
            </a:r>
            <a:r>
              <a:rPr lang="it-IT" sz="3200" dirty="0" err="1">
                <a:solidFill>
                  <a:srgbClr val="C00000"/>
                </a:solidFill>
                <a:latin typeface="Times New Roman" panose="02020603050405020304" pitchFamily="18" charset="0"/>
                <a:ea typeface="Times New Roman" panose="02020603050405020304" pitchFamily="18" charset="0"/>
              </a:rPr>
              <a:t>pre</a:t>
            </a:r>
            <a:r>
              <a:rPr lang="it-IT" sz="3200" dirty="0">
                <a:solidFill>
                  <a:srgbClr val="C00000"/>
                </a:solidFill>
                <a:latin typeface="Times New Roman" panose="02020603050405020304" pitchFamily="18" charset="0"/>
                <a:ea typeface="Times New Roman" panose="02020603050405020304" pitchFamily="18" charset="0"/>
              </a:rPr>
              <a:t>-»)</a:t>
            </a:r>
            <a:r>
              <a:rPr lang="it-IT" sz="3200" dirty="0">
                <a:latin typeface="Times New Roman" panose="02020603050405020304" pitchFamily="18" charset="0"/>
                <a:ea typeface="Times New Roman" panose="02020603050405020304" pitchFamily="18" charset="0"/>
              </a:rPr>
              <a:t>, ma segna un passaggio cruciale della riflessione teologica in ordine alla relazione tra economia ed ontologia: dall’unità di azione e di rivelazione del Cristo e del Padre all’unità sostanziale, dall’epilogo economico al prologo immanente/ontologico. </a:t>
            </a:r>
            <a:endParaRPr lang="it-IT" sz="3200" dirty="0"/>
          </a:p>
        </p:txBody>
      </p:sp>
    </p:spTree>
    <p:extLst>
      <p:ext uri="{BB962C8B-B14F-4D97-AF65-F5344CB8AC3E}">
        <p14:creationId xmlns:p14="http://schemas.microsoft.com/office/powerpoint/2010/main" val="81454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1A47A87-A885-AC4F-BC97-7F6E8BEA3F35}"/>
              </a:ext>
            </a:extLst>
          </p:cNvPr>
          <p:cNvSpPr/>
          <p:nvPr/>
        </p:nvSpPr>
        <p:spPr>
          <a:xfrm>
            <a:off x="2578100" y="503347"/>
            <a:ext cx="9296400" cy="6001643"/>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Giustino, Apologia I</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XIII. - 1. Dunque, quale persona ragionevole non ammetterà che noi non siamo atei, dal momento che veneriamo </a:t>
            </a:r>
            <a:r>
              <a:rPr lang="it-IT" sz="2400" b="1" dirty="0">
                <a:latin typeface="Times New Roman" panose="02020603050405020304" pitchFamily="18" charset="0"/>
                <a:cs typeface="Times New Roman" panose="02020603050405020304" pitchFamily="18" charset="0"/>
              </a:rPr>
              <a:t>il creatore di questo universo</a:t>
            </a:r>
            <a:r>
              <a:rPr lang="it-IT" sz="2400" dirty="0">
                <a:latin typeface="Times New Roman" panose="02020603050405020304" pitchFamily="18" charset="0"/>
                <a:cs typeface="Times New Roman" panose="02020603050405020304" pitchFamily="18" charset="0"/>
              </a:rPr>
              <a:t> e diciamo che Egli non ha bisogno di sangue e di libagioni e di profumi, come ci è stato insegnato, e Lo lodiamo, per quanto possono le nostre forze, con espressioni di preghiera e rendimento di grazie per tutto ciò che ne riceviamo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Dimostreremo poi che a ragione noi </a:t>
            </a:r>
            <a:r>
              <a:rPr lang="it-IT" sz="2400" b="1" dirty="0">
                <a:latin typeface="Times New Roman" panose="02020603050405020304" pitchFamily="18" charset="0"/>
                <a:cs typeface="Times New Roman" panose="02020603050405020304" pitchFamily="18" charset="0"/>
              </a:rPr>
              <a:t>veneriamo</a:t>
            </a:r>
            <a:r>
              <a:rPr lang="it-IT" sz="2400" dirty="0">
                <a:latin typeface="Times New Roman" panose="02020603050405020304" pitchFamily="18" charset="0"/>
                <a:cs typeface="Times New Roman" panose="02020603050405020304" pitchFamily="18" charset="0"/>
              </a:rPr>
              <a:t> Colui che ci è stato maestro di queste dottrine, e per questo è stato generato, </a:t>
            </a:r>
            <a:r>
              <a:rPr lang="it-IT" sz="2400" b="1" dirty="0">
                <a:latin typeface="Times New Roman" panose="02020603050405020304" pitchFamily="18" charset="0"/>
                <a:cs typeface="Times New Roman" panose="02020603050405020304" pitchFamily="18" charset="0"/>
              </a:rPr>
              <a:t>Gesù Cristo</a:t>
            </a:r>
            <a:r>
              <a:rPr lang="it-IT" sz="2400" dirty="0">
                <a:latin typeface="Times New Roman" panose="02020603050405020304" pitchFamily="18" charset="0"/>
                <a:cs typeface="Times New Roman" panose="02020603050405020304" pitchFamily="18" charset="0"/>
              </a:rPr>
              <a:t>, crocifisso sotto Ponzio Pilato, governatore della Giudea al tempo di Tiberio Cesare; abbiamo appreso che </a:t>
            </a:r>
            <a:r>
              <a:rPr lang="it-IT" sz="2400" b="1" dirty="0">
                <a:latin typeface="Times New Roman" panose="02020603050405020304" pitchFamily="18" charset="0"/>
                <a:cs typeface="Times New Roman" panose="02020603050405020304" pitchFamily="18" charset="0"/>
              </a:rPr>
              <a:t>Egli è il figlio del vero Dio, e Lo onoriamo al secondo posto,</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ed in </a:t>
            </a:r>
            <a:r>
              <a:rPr lang="it-IT" sz="2400" b="1" dirty="0">
                <a:latin typeface="Times New Roman" panose="02020603050405020304" pitchFamily="18" charset="0"/>
                <a:cs typeface="Times New Roman" panose="02020603050405020304" pitchFamily="18" charset="0"/>
              </a:rPr>
              <a:t>terzo luogo lo Spirito Profetico.</a:t>
            </a:r>
          </a:p>
        </p:txBody>
      </p:sp>
      <p:pic>
        <p:nvPicPr>
          <p:cNvPr id="5" name="Immagine 4">
            <a:extLst>
              <a:ext uri="{FF2B5EF4-FFF2-40B4-BE49-F238E27FC236}">
                <a16:creationId xmlns:a16="http://schemas.microsoft.com/office/drawing/2014/main" id="{9456C461-BAAA-6543-A81E-A67AF75001FA}"/>
              </a:ext>
            </a:extLst>
          </p:cNvPr>
          <p:cNvPicPr>
            <a:picLocks noChangeAspect="1"/>
          </p:cNvPicPr>
          <p:nvPr/>
        </p:nvPicPr>
        <p:blipFill>
          <a:blip r:embed="rId2"/>
          <a:stretch>
            <a:fillRect/>
          </a:stretch>
        </p:blipFill>
        <p:spPr>
          <a:xfrm>
            <a:off x="503634" y="612190"/>
            <a:ext cx="1895687" cy="2410410"/>
          </a:xfrm>
          <a:prstGeom prst="rect">
            <a:avLst/>
          </a:prstGeom>
        </p:spPr>
      </p:pic>
    </p:spTree>
    <p:extLst>
      <p:ext uri="{BB962C8B-B14F-4D97-AF65-F5344CB8AC3E}">
        <p14:creationId xmlns:p14="http://schemas.microsoft.com/office/powerpoint/2010/main" val="349964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4C456-880A-1845-8313-091AD3C0807A}"/>
              </a:ext>
            </a:extLst>
          </p:cNvPr>
          <p:cNvSpPr>
            <a:spLocks noGrp="1"/>
          </p:cNvSpPr>
          <p:nvPr>
            <p:ph type="ctrTitle"/>
          </p:nvPr>
        </p:nvSpPr>
        <p:spPr>
          <a:xfrm>
            <a:off x="2538412" y="4042939"/>
            <a:ext cx="8915399" cy="2262781"/>
          </a:xfrm>
        </p:spPr>
        <p:txBody>
          <a:bodyPr>
            <a:normAutofit fontScale="90000"/>
          </a:bodyPr>
          <a:lstStyle/>
          <a:p>
            <a:r>
              <a:rPr lang="it-IT" sz="3600" dirty="0" err="1">
                <a:latin typeface="Bookman Old Style" panose="02050604050505020204" pitchFamily="18" charset="0"/>
                <a:ea typeface="Baskerville" panose="02020502070401020303" pitchFamily="18" charset="0"/>
              </a:rPr>
              <a:t>Rahner</a:t>
            </a:r>
            <a:r>
              <a:rPr lang="it-IT" sz="3600" dirty="0">
                <a:latin typeface="Bookman Old Style" panose="02050604050505020204" pitchFamily="18" charset="0"/>
                <a:ea typeface="Baskerville" panose="02020502070401020303" pitchFamily="18" charset="0"/>
              </a:rPr>
              <a:t> scrive: si ha l’impressione</a:t>
            </a:r>
            <a:br>
              <a:rPr lang="it-IT" sz="3600" dirty="0">
                <a:latin typeface="Bookman Old Style" panose="02050604050505020204" pitchFamily="18" charset="0"/>
                <a:ea typeface="Baskerville" panose="02020502070401020303" pitchFamily="18" charset="0"/>
              </a:rPr>
            </a:br>
            <a:r>
              <a:rPr lang="it-IT" sz="3600" dirty="0">
                <a:latin typeface="Bookman Old Style" panose="02050604050505020204" pitchFamily="18" charset="0"/>
                <a:ea typeface="Baskerville" panose="02020502070401020303" pitchFamily="18" charset="0"/>
              </a:rPr>
              <a:t>«che i cristiani, nonostante la loro esatta professione della Trinità, siano quasi solo dei “monoteisti” nella pratica della loro vita religiosa. </a:t>
            </a:r>
            <a:br>
              <a:rPr lang="it-IT" sz="3600" dirty="0">
                <a:latin typeface="Bookman Old Style" panose="02050604050505020204" pitchFamily="18" charset="0"/>
                <a:ea typeface="Baskerville" panose="02020502070401020303" pitchFamily="18" charset="0"/>
              </a:rPr>
            </a:br>
            <a:br>
              <a:rPr lang="it-IT" sz="3600" dirty="0">
                <a:latin typeface="Bookman Old Style" panose="02050604050505020204" pitchFamily="18" charset="0"/>
                <a:ea typeface="Baskerville" panose="02020502070401020303" pitchFamily="18" charset="0"/>
              </a:rPr>
            </a:br>
            <a:r>
              <a:rPr lang="it-IT" sz="3600" dirty="0">
                <a:latin typeface="Bookman Old Style" panose="02050604050505020204" pitchFamily="18" charset="0"/>
                <a:ea typeface="Baskerville" panose="02020502070401020303" pitchFamily="18" charset="0"/>
              </a:rPr>
              <a:t>Si potrà rischiare l’affermazione che, se si dovesse sopprimere, come falsa, la dottrina della Trinità, pur dopo un tale intervento, gran parte della letteratura religiosa potrebbe rimanere quasi inalterata»</a:t>
            </a:r>
            <a:br>
              <a:rPr lang="it-IT" dirty="0"/>
            </a:br>
            <a:endParaRPr lang="it-IT" sz="2800" dirty="0"/>
          </a:p>
        </p:txBody>
      </p:sp>
    </p:spTree>
    <p:extLst>
      <p:ext uri="{BB962C8B-B14F-4D97-AF65-F5344CB8AC3E}">
        <p14:creationId xmlns:p14="http://schemas.microsoft.com/office/powerpoint/2010/main" val="406668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1A47A87-A885-AC4F-BC97-7F6E8BEA3F35}"/>
              </a:ext>
            </a:extLst>
          </p:cNvPr>
          <p:cNvSpPr/>
          <p:nvPr/>
        </p:nvSpPr>
        <p:spPr>
          <a:xfrm>
            <a:off x="3124200" y="706547"/>
            <a:ext cx="8255000" cy="5539978"/>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Giustino, Dialogo con Trifone</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XLVIII:, 1: «dire infatti come fai tu che questo Cristo preesisteva prima dei secoli come Dio, che ha quindi accettato di essere generato e di farsi uomo e che non è uomo nato da uomo, mi sembra non solo paradossale ma folle... Come puoi dimostrare che c’è un un altro Dio altre a quello che ha fatto tutte le cose?»</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XLIX, 1: Ancora Trifone: «Mi sembra che coloro che sostengono che è nato come uomo e che per elezione è stato unto ed è diventato Cristo dicano cosa più credibile di quelli che sostengono le cose che dici tu. Tutti noi infatti aspettiamo il Cristo che deve venire come uomo da uomini ed Elia che deve venire a consacrarlo con l’unzione».</a:t>
            </a:r>
          </a:p>
          <a:p>
            <a:endParaRPr lang="it-IT" dirty="0"/>
          </a:p>
        </p:txBody>
      </p:sp>
      <p:pic>
        <p:nvPicPr>
          <p:cNvPr id="4" name="Immagine 3">
            <a:extLst>
              <a:ext uri="{FF2B5EF4-FFF2-40B4-BE49-F238E27FC236}">
                <a16:creationId xmlns:a16="http://schemas.microsoft.com/office/drawing/2014/main" id="{2DCC4CF3-C7E7-EA44-8F9F-39609DD28AC3}"/>
              </a:ext>
            </a:extLst>
          </p:cNvPr>
          <p:cNvPicPr>
            <a:picLocks noChangeAspect="1"/>
          </p:cNvPicPr>
          <p:nvPr/>
        </p:nvPicPr>
        <p:blipFill>
          <a:blip r:embed="rId2"/>
          <a:stretch>
            <a:fillRect/>
          </a:stretch>
        </p:blipFill>
        <p:spPr>
          <a:xfrm>
            <a:off x="656034" y="802690"/>
            <a:ext cx="1895687" cy="2410410"/>
          </a:xfrm>
          <a:prstGeom prst="rect">
            <a:avLst/>
          </a:prstGeom>
        </p:spPr>
      </p:pic>
    </p:spTree>
    <p:extLst>
      <p:ext uri="{BB962C8B-B14F-4D97-AF65-F5344CB8AC3E}">
        <p14:creationId xmlns:p14="http://schemas.microsoft.com/office/powerpoint/2010/main" val="4020108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4E2318A-7B6F-0D4F-9349-453928653CE7}"/>
              </a:ext>
            </a:extLst>
          </p:cNvPr>
          <p:cNvSpPr/>
          <p:nvPr/>
        </p:nvSpPr>
        <p:spPr>
          <a:xfrm>
            <a:off x="2225745" y="64319"/>
            <a:ext cx="9966255" cy="7725192"/>
          </a:xfrm>
          <a:prstGeom prst="rect">
            <a:avLst/>
          </a:prstGeom>
        </p:spPr>
        <p:txBody>
          <a:bodyPr wrap="square">
            <a:spAutoFit/>
          </a:bodyPr>
          <a:lstStyle/>
          <a:p>
            <a:r>
              <a:rPr lang="it-IT" sz="2200" b="1" dirty="0">
                <a:latin typeface="Times New Roman" panose="02020603050405020304" pitchFamily="18" charset="0"/>
                <a:cs typeface="Times New Roman" panose="02020603050405020304" pitchFamily="18" charset="0"/>
              </a:rPr>
              <a:t>Ireneo di Lione </a:t>
            </a:r>
            <a:r>
              <a:rPr lang="it-IT" sz="2200" dirty="0">
                <a:latin typeface="Times New Roman" panose="02020603050405020304" pitchFamily="18" charset="0"/>
                <a:cs typeface="Times New Roman" panose="02020603050405020304" pitchFamily="18" charset="0"/>
              </a:rPr>
              <a:t>(+202/203)</a:t>
            </a:r>
          </a:p>
          <a:p>
            <a:r>
              <a:rPr lang="it-IT" sz="2200" dirty="0">
                <a:latin typeface="Times New Roman" panose="02020603050405020304" pitchFamily="18" charset="0"/>
                <a:cs typeface="Times New Roman" panose="02020603050405020304" pitchFamily="18" charset="0"/>
              </a:rPr>
              <a:t>Testo 1:</a:t>
            </a:r>
          </a:p>
          <a:p>
            <a:r>
              <a:rPr lang="it-IT" sz="2200" dirty="0">
                <a:latin typeface="Times New Roman" panose="02020603050405020304" pitchFamily="18" charset="0"/>
                <a:cs typeface="Times New Roman" panose="02020603050405020304" pitchFamily="18" charset="0"/>
              </a:rPr>
              <a:t>«Egli </a:t>
            </a:r>
            <a:r>
              <a:rPr lang="it-IT" sz="2200" b="1" dirty="0">
                <a:latin typeface="Times New Roman" panose="02020603050405020304" pitchFamily="18" charset="0"/>
                <a:cs typeface="Times New Roman" panose="02020603050405020304" pitchFamily="18" charset="0"/>
              </a:rPr>
              <a:t>si manifestò un tempo per mezzo dello Spirito </a:t>
            </a:r>
            <a:r>
              <a:rPr lang="it-IT" sz="2200" dirty="0">
                <a:latin typeface="Times New Roman" panose="02020603050405020304" pitchFamily="18" charset="0"/>
                <a:cs typeface="Times New Roman" panose="02020603050405020304" pitchFamily="18" charset="0"/>
              </a:rPr>
              <a:t>nella parola dei Profeti, </a:t>
            </a:r>
            <a:r>
              <a:rPr lang="it-IT" sz="2200" b="1" dirty="0">
                <a:latin typeface="Times New Roman" panose="02020603050405020304" pitchFamily="18" charset="0"/>
                <a:cs typeface="Times New Roman" panose="02020603050405020304" pitchFamily="18" charset="0"/>
              </a:rPr>
              <a:t>si fa vedere per mezzo del Figlio</a:t>
            </a:r>
            <a:r>
              <a:rPr lang="it-IT" sz="2200" dirty="0">
                <a:latin typeface="Times New Roman" panose="02020603050405020304" pitchFamily="18" charset="0"/>
                <a:cs typeface="Times New Roman" panose="02020603050405020304" pitchFamily="18" charset="0"/>
              </a:rPr>
              <a:t> nell’adozione a Figli, si farà contemplare nel regno dei cieli nella sua </a:t>
            </a:r>
            <a:r>
              <a:rPr lang="it-IT" sz="2200" b="1" dirty="0">
                <a:latin typeface="Times New Roman" panose="02020603050405020304" pitchFamily="18" charset="0"/>
                <a:cs typeface="Times New Roman" panose="02020603050405020304" pitchFamily="18" charset="0"/>
              </a:rPr>
              <a:t>paternità</a:t>
            </a:r>
            <a:r>
              <a:rPr lang="it-IT" sz="2200" dirty="0">
                <a:latin typeface="Times New Roman" panose="02020603050405020304" pitchFamily="18" charset="0"/>
                <a:cs typeface="Times New Roman" panose="02020603050405020304" pitchFamily="18" charset="0"/>
              </a:rPr>
              <a:t>. </a:t>
            </a:r>
            <a:r>
              <a:rPr lang="it-IT" sz="2200" u="sng" dirty="0">
                <a:latin typeface="Times New Roman" panose="02020603050405020304" pitchFamily="18" charset="0"/>
                <a:cs typeface="Times New Roman" panose="02020603050405020304" pitchFamily="18" charset="0"/>
              </a:rPr>
              <a:t>Lo Spirito prepara l’uomo per il Figlio di Dio, il Figlio lo conduce al Padre e il Padre gli dà l’incorruttibilità per la vita eterna </a:t>
            </a:r>
            <a:r>
              <a:rPr lang="it-IT" sz="2200" dirty="0">
                <a:latin typeface="Times New Roman" panose="02020603050405020304" pitchFamily="18" charset="0"/>
                <a:cs typeface="Times New Roman" panose="02020603050405020304" pitchFamily="18" charset="0"/>
              </a:rPr>
              <a:t>che spetta a ciascuno per il fatto di vedere Dio», (</a:t>
            </a:r>
            <a:r>
              <a:rPr lang="it-IT" sz="2200" i="1" dirty="0" err="1">
                <a:latin typeface="Times New Roman" panose="02020603050405020304" pitchFamily="18" charset="0"/>
                <a:cs typeface="Times New Roman" panose="02020603050405020304" pitchFamily="18" charset="0"/>
              </a:rPr>
              <a:t>Adv</a:t>
            </a:r>
            <a:r>
              <a:rPr lang="it-IT" sz="2200" i="1"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Haer</a:t>
            </a:r>
            <a:r>
              <a:rPr lang="it-IT" sz="2200" dirty="0">
                <a:latin typeface="Times New Roman" panose="02020603050405020304" pitchFamily="18" charset="0"/>
                <a:cs typeface="Times New Roman" panose="02020603050405020304" pitchFamily="18" charset="0"/>
              </a:rPr>
              <a:t>. IV, 20,5).</a:t>
            </a:r>
          </a:p>
          <a:p>
            <a:pPr marL="342900" indent="-342900">
              <a:buFontTx/>
              <a:buChar char="-"/>
            </a:pPr>
            <a:endParaRPr lang="it-IT" sz="22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Testo 2:</a:t>
            </a:r>
          </a:p>
          <a:p>
            <a:r>
              <a:rPr lang="it-IT" sz="2200" dirty="0">
                <a:latin typeface="Times New Roman" panose="02020603050405020304" pitchFamily="18" charset="0"/>
                <a:cs typeface="Times New Roman" panose="02020603050405020304" pitchFamily="18" charset="0"/>
              </a:rPr>
              <a:t>Pertanto se uno ci </a:t>
            </a:r>
            <a:r>
              <a:rPr lang="it-IT" sz="2200" dirty="0" err="1">
                <a:latin typeface="Times New Roman" panose="02020603050405020304" pitchFamily="18" charset="0"/>
                <a:cs typeface="Times New Roman" panose="02020603050405020304" pitchFamily="18" charset="0"/>
              </a:rPr>
              <a:t>dira</a:t>
            </a:r>
            <a:r>
              <a:rPr lang="it-IT" sz="2200" dirty="0">
                <a:latin typeface="Times New Roman" panose="02020603050405020304" pitchFamily="18" charset="0"/>
                <a:cs typeface="Times New Roman" panose="02020603050405020304" pitchFamily="18" charset="0"/>
              </a:rPr>
              <a:t>̀: Allora come è stato emesso (generato) il Figlio dal Padre? Noi gli rispondiamo che questa emissione o generazione [...] o qualunque altra parola con cui si indica la sua generazione, che è ineffabile, nessuno la conosce: né Valentino, né Marcione, né Saturnino, né </a:t>
            </a:r>
            <a:r>
              <a:rPr lang="it-IT" sz="2200" dirty="0" err="1">
                <a:latin typeface="Times New Roman" panose="02020603050405020304" pitchFamily="18" charset="0"/>
                <a:cs typeface="Times New Roman" panose="02020603050405020304" pitchFamily="18" charset="0"/>
              </a:rPr>
              <a:t>Basilide</a:t>
            </a:r>
            <a:r>
              <a:rPr lang="it-IT" sz="2200" dirty="0">
                <a:latin typeface="Times New Roman" panose="02020603050405020304" pitchFamily="18" charset="0"/>
                <a:cs typeface="Times New Roman" panose="02020603050405020304" pitchFamily="18" charset="0"/>
              </a:rPr>
              <a:t>, né gli Angeli, né gli Arcangeli, né le </a:t>
            </a:r>
            <a:r>
              <a:rPr lang="it-IT" sz="2200" dirty="0" err="1">
                <a:latin typeface="Times New Roman" panose="02020603050405020304" pitchFamily="18" charset="0"/>
                <a:cs typeface="Times New Roman" panose="02020603050405020304" pitchFamily="18" charset="0"/>
              </a:rPr>
              <a:t>Potesta</a:t>
            </a:r>
            <a:r>
              <a:rPr lang="it-IT" sz="2200" dirty="0">
                <a:latin typeface="Times New Roman" panose="02020603050405020304" pitchFamily="18" charset="0"/>
                <a:cs typeface="Times New Roman" panose="02020603050405020304" pitchFamily="18" charset="0"/>
              </a:rPr>
              <a:t>̀, ma solo il Padre che ha generato e il Figlio che è stato generato. Pertanto, essendo la sua generazione ineffabile, tutti coloro che tentano di spiegare le generazioni e le emissioni non sono sani di mente, </a:t>
            </a:r>
            <a:r>
              <a:rPr lang="it-IT" sz="2200" dirty="0" err="1">
                <a:latin typeface="Times New Roman" panose="02020603050405020304" pitchFamily="18" charset="0"/>
                <a:cs typeface="Times New Roman" panose="02020603050405020304" pitchFamily="18" charset="0"/>
              </a:rPr>
              <a:t>perche</a:t>
            </a:r>
            <a:r>
              <a:rPr lang="it-IT" sz="2200" dirty="0">
                <a:latin typeface="Times New Roman" panose="02020603050405020304" pitchFamily="18" charset="0"/>
                <a:cs typeface="Times New Roman" panose="02020603050405020304" pitchFamily="18" charset="0"/>
              </a:rPr>
              <a:t>́ promettono di spiegare cose che non si possono spiegare. Infatti che la parola è emessa dal pensiero e dalla intelligenza, certamente lo sanno tutti gli uomini. Dunque non hanno fatto una grande scoperta coloro che hanno inventato le emissioni né hanno scoperto un mistero nascosto se hanno riferito al Logos unigenito di Dio </a:t>
            </a:r>
            <a:r>
              <a:rPr lang="it-IT" sz="2200" dirty="0" err="1">
                <a:latin typeface="Times New Roman" panose="02020603050405020304" pitchFamily="18" charset="0"/>
                <a:cs typeface="Times New Roman" panose="02020603050405020304" pitchFamily="18" charset="0"/>
              </a:rPr>
              <a:t>cio</a:t>
            </a:r>
            <a:r>
              <a:rPr lang="it-IT" sz="2200" dirty="0">
                <a:latin typeface="Times New Roman" panose="02020603050405020304" pitchFamily="18" charset="0"/>
                <a:cs typeface="Times New Roman" panose="02020603050405020304" pitchFamily="18" charset="0"/>
              </a:rPr>
              <a:t>̀ che tutti capiscono, (</a:t>
            </a:r>
            <a:r>
              <a:rPr lang="it-IT" sz="2200" dirty="0" err="1">
                <a:latin typeface="Times New Roman" panose="02020603050405020304" pitchFamily="18" charset="0"/>
                <a:cs typeface="Times New Roman" panose="02020603050405020304" pitchFamily="18" charset="0"/>
              </a:rPr>
              <a:t>Adv</a:t>
            </a:r>
            <a:r>
              <a:rPr lang="it-IT" sz="2200" dirty="0">
                <a:latin typeface="Times New Roman" panose="02020603050405020304" pitchFamily="18" charset="0"/>
                <a:cs typeface="Times New Roman" panose="02020603050405020304" pitchFamily="18" charset="0"/>
              </a:rPr>
              <a:t>. </a:t>
            </a:r>
            <a:r>
              <a:rPr lang="it-IT" sz="2200" dirty="0" err="1">
                <a:latin typeface="Times New Roman" panose="02020603050405020304" pitchFamily="18" charset="0"/>
                <a:cs typeface="Times New Roman" panose="02020603050405020304" pitchFamily="18" charset="0"/>
              </a:rPr>
              <a:t>Haer</a:t>
            </a:r>
            <a:r>
              <a:rPr lang="it-IT" sz="2200" dirty="0">
                <a:latin typeface="Times New Roman" panose="02020603050405020304" pitchFamily="18" charset="0"/>
                <a:cs typeface="Times New Roman" panose="02020603050405020304" pitchFamily="18" charset="0"/>
              </a:rPr>
              <a:t>. II, 28,6).</a:t>
            </a:r>
          </a:p>
          <a:p>
            <a:endParaRPr lang="it-IT" sz="2400" dirty="0">
              <a:latin typeface="Times New Roman" panose="02020603050405020304" pitchFamily="18" charset="0"/>
              <a:cs typeface="Times New Roman" panose="02020603050405020304" pitchFamily="18" charset="0"/>
            </a:endParaRPr>
          </a:p>
          <a:p>
            <a:endParaRPr lang="it-IT" sz="3200" dirty="0"/>
          </a:p>
        </p:txBody>
      </p:sp>
      <p:pic>
        <p:nvPicPr>
          <p:cNvPr id="4" name="Immagine 3">
            <a:extLst>
              <a:ext uri="{FF2B5EF4-FFF2-40B4-BE49-F238E27FC236}">
                <a16:creationId xmlns:a16="http://schemas.microsoft.com/office/drawing/2014/main" id="{52E84545-CFAD-C64D-9644-9C4B2BBB210F}"/>
              </a:ext>
            </a:extLst>
          </p:cNvPr>
          <p:cNvPicPr>
            <a:picLocks noChangeAspect="1"/>
          </p:cNvPicPr>
          <p:nvPr/>
        </p:nvPicPr>
        <p:blipFill rotWithShape="1">
          <a:blip r:embed="rId2"/>
          <a:srcRect l="7025" r="7805" b="13376"/>
          <a:stretch/>
        </p:blipFill>
        <p:spPr>
          <a:xfrm>
            <a:off x="311757" y="201479"/>
            <a:ext cx="1913988" cy="2335981"/>
          </a:xfrm>
          <a:prstGeom prst="rect">
            <a:avLst/>
          </a:prstGeom>
        </p:spPr>
      </p:pic>
    </p:spTree>
    <p:extLst>
      <p:ext uri="{BB962C8B-B14F-4D97-AF65-F5344CB8AC3E}">
        <p14:creationId xmlns:p14="http://schemas.microsoft.com/office/powerpoint/2010/main" val="1436066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4E2318A-7B6F-0D4F-9349-453928653CE7}"/>
              </a:ext>
            </a:extLst>
          </p:cNvPr>
          <p:cNvSpPr/>
          <p:nvPr/>
        </p:nvSpPr>
        <p:spPr>
          <a:xfrm>
            <a:off x="3147060" y="750119"/>
            <a:ext cx="9044940" cy="3539430"/>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Ireneo di Lione </a:t>
            </a:r>
            <a:r>
              <a:rPr lang="it-IT" sz="2400" dirty="0">
                <a:latin typeface="Times New Roman" panose="02020603050405020304" pitchFamily="18" charset="0"/>
                <a:cs typeface="Times New Roman" panose="02020603050405020304" pitchFamily="18" charset="0"/>
              </a:rPr>
              <a:t>(+202/203)</a:t>
            </a:r>
          </a:p>
          <a:p>
            <a:r>
              <a:rPr lang="it-IT" sz="2400" dirty="0">
                <a:latin typeface="Times New Roman" panose="02020603050405020304" pitchFamily="18" charset="0"/>
                <a:cs typeface="Times New Roman" panose="02020603050405020304" pitchFamily="18" charset="0"/>
              </a:rPr>
              <a:t>Testo 3</a:t>
            </a:r>
          </a:p>
          <a:p>
            <a:endParaRPr lang="it-IT" sz="2400" dirty="0">
              <a:latin typeface="Times New Roman" panose="02020603050405020304" pitchFamily="18" charset="0"/>
              <a:cs typeface="Times New Roman" panose="02020603050405020304" pitchFamily="18" charset="0"/>
            </a:endParaRPr>
          </a:p>
          <a:p>
            <a:pPr marL="342900" indent="-342900">
              <a:buFontTx/>
              <a:buChar char="-"/>
            </a:pPr>
            <a:r>
              <a:rPr lang="it-IT" sz="2400" dirty="0">
                <a:latin typeface="Times New Roman" panose="02020603050405020304" pitchFamily="18" charset="0"/>
                <a:cs typeface="Times New Roman" panose="02020603050405020304" pitchFamily="18" charset="0"/>
              </a:rPr>
              <a:t>«In effetti, lo assistono sempre il Verbo e la Sapienza, il Figlio e lo Spirito. Per loro mezzo e in virtù di essi fece liberamente e </a:t>
            </a:r>
            <a:r>
              <a:rPr lang="it-IT" sz="2400" u="sng" dirty="0">
                <a:latin typeface="Times New Roman" panose="02020603050405020304" pitchFamily="18" charset="0"/>
                <a:cs typeface="Times New Roman" panose="02020603050405020304" pitchFamily="18" charset="0"/>
              </a:rPr>
              <a:t>spontaneamente</a:t>
            </a:r>
            <a:r>
              <a:rPr lang="it-IT" sz="2400" dirty="0">
                <a:latin typeface="Times New Roman" panose="02020603050405020304" pitchFamily="18" charset="0"/>
                <a:cs typeface="Times New Roman" panose="02020603050405020304" pitchFamily="18" charset="0"/>
              </a:rPr>
              <a:t> tutte le cose. Ad essi si rivolge dicendo: «facciamo l’uomo a nostra immagine e somiglianza», (</a:t>
            </a:r>
            <a:r>
              <a:rPr lang="it-IT" sz="2400" i="1" dirty="0" err="1">
                <a:latin typeface="Times New Roman" panose="02020603050405020304" pitchFamily="18" charset="0"/>
                <a:cs typeface="Times New Roman" panose="02020603050405020304" pitchFamily="18" charset="0"/>
              </a:rPr>
              <a:t>Adv</a:t>
            </a:r>
            <a:r>
              <a:rPr lang="it-IT" sz="2400" i="1" dirty="0">
                <a:latin typeface="Times New Roman" panose="02020603050405020304" pitchFamily="18" charset="0"/>
                <a:cs typeface="Times New Roman" panose="02020603050405020304" pitchFamily="18" charset="0"/>
              </a:rPr>
              <a:t>. </a:t>
            </a:r>
            <a:r>
              <a:rPr lang="it-IT" sz="2400" i="1" dirty="0" err="1">
                <a:latin typeface="Times New Roman" panose="02020603050405020304" pitchFamily="18" charset="0"/>
                <a:cs typeface="Times New Roman" panose="02020603050405020304" pitchFamily="18" charset="0"/>
              </a:rPr>
              <a:t>Haer</a:t>
            </a:r>
            <a:r>
              <a:rPr lang="it-IT" sz="2400" i="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IV, 20,1).</a:t>
            </a:r>
          </a:p>
          <a:p>
            <a:pPr marL="342900" indent="-342900">
              <a:buFontTx/>
              <a:buChar char="-"/>
            </a:pPr>
            <a:endParaRPr lang="it-IT" sz="2400" dirty="0">
              <a:latin typeface="Times New Roman" panose="02020603050405020304" pitchFamily="18" charset="0"/>
              <a:cs typeface="Times New Roman" panose="02020603050405020304" pitchFamily="18" charset="0"/>
            </a:endParaRPr>
          </a:p>
          <a:p>
            <a:endParaRPr lang="it-IT" sz="3200" dirty="0"/>
          </a:p>
        </p:txBody>
      </p:sp>
      <p:pic>
        <p:nvPicPr>
          <p:cNvPr id="4" name="Immagine 3">
            <a:extLst>
              <a:ext uri="{FF2B5EF4-FFF2-40B4-BE49-F238E27FC236}">
                <a16:creationId xmlns:a16="http://schemas.microsoft.com/office/drawing/2014/main" id="{52E84545-CFAD-C64D-9644-9C4B2BBB210F}"/>
              </a:ext>
            </a:extLst>
          </p:cNvPr>
          <p:cNvPicPr>
            <a:picLocks noChangeAspect="1"/>
          </p:cNvPicPr>
          <p:nvPr/>
        </p:nvPicPr>
        <p:blipFill rotWithShape="1">
          <a:blip r:embed="rId2"/>
          <a:srcRect l="7025" r="7805" b="13376"/>
          <a:stretch/>
        </p:blipFill>
        <p:spPr>
          <a:xfrm>
            <a:off x="334616" y="750119"/>
            <a:ext cx="2617001" cy="3193993"/>
          </a:xfrm>
          <a:prstGeom prst="rect">
            <a:avLst/>
          </a:prstGeom>
        </p:spPr>
      </p:pic>
    </p:spTree>
    <p:extLst>
      <p:ext uri="{BB962C8B-B14F-4D97-AF65-F5344CB8AC3E}">
        <p14:creationId xmlns:p14="http://schemas.microsoft.com/office/powerpoint/2010/main" val="1834527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9AAFD9D-2046-104A-906A-35DE000C6F77}"/>
              </a:ext>
            </a:extLst>
          </p:cNvPr>
          <p:cNvSpPr/>
          <p:nvPr/>
        </p:nvSpPr>
        <p:spPr>
          <a:xfrm>
            <a:off x="2511286" y="295604"/>
            <a:ext cx="9554818" cy="6801862"/>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Tertulliano </a:t>
            </a:r>
            <a:r>
              <a:rPr lang="it-IT" sz="2400" dirty="0">
                <a:latin typeface="Times New Roman" panose="02020603050405020304" pitchFamily="18" charset="0"/>
                <a:cs typeface="Times New Roman" panose="02020603050405020304" pitchFamily="18" charset="0"/>
              </a:rPr>
              <a:t>(+ 220)</a:t>
            </a:r>
          </a:p>
          <a:p>
            <a:endParaRPr lang="it-IT" sz="24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Noi [...] Crediamo </a:t>
            </a:r>
            <a:r>
              <a:rPr lang="it-IT" sz="2800" dirty="0">
                <a:solidFill>
                  <a:srgbClr val="C00000"/>
                </a:solidFill>
                <a:latin typeface="Times New Roman" panose="02020603050405020304" pitchFamily="18" charset="0"/>
                <a:cs typeface="Times New Roman" panose="02020603050405020304" pitchFamily="18" charset="0"/>
              </a:rPr>
              <a:t>in un solo Dio</a:t>
            </a:r>
            <a:r>
              <a:rPr lang="it-IT" sz="2800" dirty="0">
                <a:latin typeface="Times New Roman" panose="02020603050405020304" pitchFamily="18" charset="0"/>
                <a:cs typeface="Times New Roman" panose="02020603050405020304" pitchFamily="18" charset="0"/>
              </a:rPr>
              <a:t>, solo tuttavia con questa dispensazione (</a:t>
            </a:r>
            <a:r>
              <a:rPr lang="it-IT" sz="2800" dirty="0" err="1">
                <a:latin typeface="Times New Roman" panose="02020603050405020304" pitchFamily="18" charset="0"/>
                <a:cs typeface="Times New Roman" panose="02020603050405020304" pitchFamily="18" charset="0"/>
              </a:rPr>
              <a:t>dispensatio</a:t>
            </a:r>
            <a:r>
              <a:rPr lang="it-IT" sz="2800" dirty="0">
                <a:latin typeface="Times New Roman" panose="02020603050405020304" pitchFamily="18" charset="0"/>
                <a:cs typeface="Times New Roman" panose="02020603050405020304" pitchFamily="18" charset="0"/>
              </a:rPr>
              <a:t>), da noi chiamata economia, che l’unico </a:t>
            </a:r>
            <a:r>
              <a:rPr lang="it-IT" sz="2800" dirty="0">
                <a:solidFill>
                  <a:srgbClr val="C00000"/>
                </a:solidFill>
                <a:latin typeface="Times New Roman" panose="02020603050405020304" pitchFamily="18" charset="0"/>
                <a:cs typeface="Times New Roman" panose="02020603050405020304" pitchFamily="18" charset="0"/>
              </a:rPr>
              <a:t>Dio ha anche un Figlio, la sua Parola</a:t>
            </a:r>
            <a:r>
              <a:rPr lang="it-IT" sz="2800" dirty="0">
                <a:latin typeface="Times New Roman" panose="02020603050405020304" pitchFamily="18" charset="0"/>
                <a:cs typeface="Times New Roman" panose="02020603050405020304" pitchFamily="18" charset="0"/>
              </a:rPr>
              <a:t>, che da lui stesso derivò, per mezzo del quale tutto fu creato e senza cui nulla fu creato (cfr. </a:t>
            </a:r>
            <a:r>
              <a:rPr lang="it-IT" sz="2800" dirty="0" err="1">
                <a:latin typeface="Times New Roman" panose="02020603050405020304" pitchFamily="18" charset="0"/>
                <a:cs typeface="Times New Roman" panose="02020603050405020304" pitchFamily="18" charset="0"/>
              </a:rPr>
              <a:t>Gv</a:t>
            </a:r>
            <a:r>
              <a:rPr lang="it-IT" sz="2800" dirty="0">
                <a:latin typeface="Times New Roman" panose="02020603050405020304" pitchFamily="18" charset="0"/>
                <a:cs typeface="Times New Roman" panose="02020603050405020304" pitchFamily="18" charset="0"/>
              </a:rPr>
              <a:t> 1,3-4); che questi fu inviato dal Padre nella Vergine e che nacque da lei, uomo e Dio, Figlio dell’uomo e Figlio di Dio, e fu chiamato </a:t>
            </a:r>
            <a:r>
              <a:rPr lang="it-IT" sz="2800" dirty="0">
                <a:solidFill>
                  <a:srgbClr val="C00000"/>
                </a:solidFill>
                <a:latin typeface="Times New Roman" panose="02020603050405020304" pitchFamily="18" charset="0"/>
                <a:cs typeface="Times New Roman" panose="02020603050405020304" pitchFamily="18" charset="0"/>
              </a:rPr>
              <a:t>Gesù Cristo</a:t>
            </a:r>
            <a:r>
              <a:rPr lang="it-IT" sz="2800" dirty="0">
                <a:latin typeface="Times New Roman" panose="02020603050405020304" pitchFamily="18" charset="0"/>
                <a:cs typeface="Times New Roman" panose="02020603050405020304" pitchFamily="18" charset="0"/>
              </a:rPr>
              <a:t>; che egli </a:t>
            </a:r>
            <a:r>
              <a:rPr lang="it-IT" sz="2800" dirty="0">
                <a:solidFill>
                  <a:srgbClr val="C00000"/>
                </a:solidFill>
                <a:latin typeface="Times New Roman" panose="02020603050405020304" pitchFamily="18" charset="0"/>
                <a:cs typeface="Times New Roman" panose="02020603050405020304" pitchFamily="18" charset="0"/>
              </a:rPr>
              <a:t>soffrì, morì </a:t>
            </a:r>
            <a:r>
              <a:rPr lang="it-IT" sz="2800" dirty="0">
                <a:latin typeface="Times New Roman" panose="02020603050405020304" pitchFamily="18" charset="0"/>
                <a:cs typeface="Times New Roman" panose="02020603050405020304" pitchFamily="18" charset="0"/>
              </a:rPr>
              <a:t>e fu sepolto secondo le Scritture (cfr. 1Cor 15,3-4); che, </a:t>
            </a:r>
            <a:r>
              <a:rPr lang="it-IT" sz="2800" dirty="0">
                <a:solidFill>
                  <a:srgbClr val="C00000"/>
                </a:solidFill>
                <a:latin typeface="Times New Roman" panose="02020603050405020304" pitchFamily="18" charset="0"/>
                <a:cs typeface="Times New Roman" panose="02020603050405020304" pitchFamily="18" charset="0"/>
              </a:rPr>
              <a:t>resuscitato dal Padre</a:t>
            </a:r>
            <a:r>
              <a:rPr lang="it-IT" sz="2800" dirty="0">
                <a:latin typeface="Times New Roman" panose="02020603050405020304" pitchFamily="18" charset="0"/>
                <a:cs typeface="Times New Roman" panose="02020603050405020304" pitchFamily="18" charset="0"/>
              </a:rPr>
              <a:t> e riportato in cielo, </a:t>
            </a:r>
            <a:r>
              <a:rPr lang="it-IT" sz="2800" dirty="0">
                <a:solidFill>
                  <a:srgbClr val="C00000"/>
                </a:solidFill>
                <a:latin typeface="Times New Roman" panose="02020603050405020304" pitchFamily="18" charset="0"/>
                <a:cs typeface="Times New Roman" panose="02020603050405020304" pitchFamily="18" charset="0"/>
              </a:rPr>
              <a:t>siede alla destra del Padre </a:t>
            </a:r>
            <a:r>
              <a:rPr lang="it-IT" sz="2800" dirty="0">
                <a:latin typeface="Times New Roman" panose="02020603050405020304" pitchFamily="18" charset="0"/>
                <a:cs typeface="Times New Roman" panose="02020603050405020304" pitchFamily="18" charset="0"/>
              </a:rPr>
              <a:t>e </a:t>
            </a:r>
            <a:r>
              <a:rPr lang="it-IT" sz="2800" dirty="0" err="1">
                <a:solidFill>
                  <a:srgbClr val="C00000"/>
                </a:solidFill>
                <a:latin typeface="Times New Roman" panose="02020603050405020304" pitchFamily="18" charset="0"/>
                <a:cs typeface="Times New Roman" panose="02020603050405020304" pitchFamily="18" charset="0"/>
              </a:rPr>
              <a:t>verra</a:t>
            </a:r>
            <a:r>
              <a:rPr lang="it-IT" sz="2800" dirty="0">
                <a:solidFill>
                  <a:srgbClr val="C00000"/>
                </a:solidFill>
                <a:latin typeface="Times New Roman" panose="02020603050405020304" pitchFamily="18" charset="0"/>
                <a:cs typeface="Times New Roman" panose="02020603050405020304" pitchFamily="18" charset="0"/>
              </a:rPr>
              <a:t>̀</a:t>
            </a:r>
            <a:r>
              <a:rPr lang="it-IT" sz="2800" dirty="0">
                <a:latin typeface="Times New Roman" panose="02020603050405020304" pitchFamily="18" charset="0"/>
                <a:cs typeface="Times New Roman" panose="02020603050405020304" pitchFamily="18" charset="0"/>
              </a:rPr>
              <a:t> a giudicare i vivi e i morti; e che quindi mandò, secondo la sua promessa, da parte del Padre </a:t>
            </a:r>
            <a:r>
              <a:rPr lang="it-IT" sz="2800" dirty="0">
                <a:solidFill>
                  <a:srgbClr val="C00000"/>
                </a:solidFill>
                <a:latin typeface="Times New Roman" panose="02020603050405020304" pitchFamily="18" charset="0"/>
                <a:cs typeface="Times New Roman" panose="02020603050405020304" pitchFamily="18" charset="0"/>
              </a:rPr>
              <a:t>lo Spirito Santo</a:t>
            </a:r>
            <a:r>
              <a:rPr lang="it-IT" sz="2800" dirty="0">
                <a:latin typeface="Times New Roman" panose="02020603050405020304" pitchFamily="18" charset="0"/>
                <a:cs typeface="Times New Roman" panose="02020603050405020304" pitchFamily="18" charset="0"/>
              </a:rPr>
              <a:t>, il </a:t>
            </a:r>
            <a:r>
              <a:rPr lang="it-IT" sz="2800" dirty="0" err="1">
                <a:latin typeface="Times New Roman" panose="02020603050405020304" pitchFamily="18" charset="0"/>
                <a:cs typeface="Times New Roman" panose="02020603050405020304" pitchFamily="18" charset="0"/>
              </a:rPr>
              <a:t>Paràclito</a:t>
            </a:r>
            <a:r>
              <a:rPr lang="it-IT" sz="2800" dirty="0">
                <a:latin typeface="Times New Roman" panose="02020603050405020304" pitchFamily="18" charset="0"/>
                <a:cs typeface="Times New Roman" panose="02020603050405020304" pitchFamily="18" charset="0"/>
              </a:rPr>
              <a:t>, il santificatore della fede di coloro che credono nel Padre, nel Figlio e nello Spirito Santo.</a:t>
            </a:r>
          </a:p>
          <a:p>
            <a:endParaRPr lang="it-IT" sz="2400"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215B678A-E1F1-8E40-A683-7047188EFA0D}"/>
              </a:ext>
            </a:extLst>
          </p:cNvPr>
          <p:cNvPicPr>
            <a:picLocks noChangeAspect="1"/>
          </p:cNvPicPr>
          <p:nvPr/>
        </p:nvPicPr>
        <p:blipFill>
          <a:blip r:embed="rId2"/>
          <a:stretch>
            <a:fillRect/>
          </a:stretch>
        </p:blipFill>
        <p:spPr>
          <a:xfrm>
            <a:off x="419100" y="396240"/>
            <a:ext cx="1993583" cy="2278380"/>
          </a:xfrm>
          <a:prstGeom prst="rect">
            <a:avLst/>
          </a:prstGeom>
        </p:spPr>
      </p:pic>
    </p:spTree>
    <p:extLst>
      <p:ext uri="{BB962C8B-B14F-4D97-AF65-F5344CB8AC3E}">
        <p14:creationId xmlns:p14="http://schemas.microsoft.com/office/powerpoint/2010/main" val="205651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9AAFD9D-2046-104A-906A-35DE000C6F77}"/>
              </a:ext>
            </a:extLst>
          </p:cNvPr>
          <p:cNvSpPr/>
          <p:nvPr/>
        </p:nvSpPr>
        <p:spPr>
          <a:xfrm>
            <a:off x="2511286" y="295604"/>
            <a:ext cx="9554818" cy="6740307"/>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Tertulliano </a:t>
            </a:r>
            <a:r>
              <a:rPr lang="it-IT" sz="2400" dirty="0">
                <a:latin typeface="Times New Roman" panose="02020603050405020304" pitchFamily="18" charset="0"/>
                <a:cs typeface="Times New Roman" panose="02020603050405020304" pitchFamily="18" charset="0"/>
              </a:rPr>
              <a:t>(+ 220)</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Tertulliano afferma la fede in un solo Dio e insieme la reale distinzione tra il Padre, il Figlio e lo Spirito Santo, articolandoli nella storia della salvezza: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Dio è uno:</a:t>
            </a:r>
          </a:p>
          <a:p>
            <a:r>
              <a:rPr lang="it-IT" sz="2400" dirty="0">
                <a:latin typeface="Times New Roman" panose="02020603050405020304" pitchFamily="18" charset="0"/>
                <a:cs typeface="Times New Roman" panose="02020603050405020304" pitchFamily="18" charset="0"/>
              </a:rPr>
              <a:t>«perché tutto deriva dall’unità, per l’unità evidentemente </a:t>
            </a:r>
            <a:r>
              <a:rPr lang="it-IT" sz="2400" dirty="0">
                <a:solidFill>
                  <a:srgbClr val="C00000"/>
                </a:solidFill>
                <a:latin typeface="Times New Roman" panose="02020603050405020304" pitchFamily="18" charset="0"/>
                <a:cs typeface="Times New Roman" panose="02020603050405020304" pitchFamily="18" charset="0"/>
              </a:rPr>
              <a:t>della sostanza</a:t>
            </a:r>
            <a:r>
              <a:rPr lang="it-IT" sz="2400" dirty="0">
                <a:latin typeface="Times New Roman" panose="02020603050405020304" pitchFamily="18" charset="0"/>
                <a:cs typeface="Times New Roman" panose="02020603050405020304" pitchFamily="18" charset="0"/>
              </a:rPr>
              <a:t>, </a:t>
            </a:r>
          </a:p>
          <a:p>
            <a:r>
              <a:rPr lang="it-IT" sz="2400" dirty="0">
                <a:latin typeface="Times New Roman" panose="02020603050405020304" pitchFamily="18" charset="0"/>
                <a:cs typeface="Times New Roman" panose="02020603050405020304" pitchFamily="18" charset="0"/>
              </a:rPr>
              <a:t>e al tempo stesso è salvaguardato il mistero di quell’economia che dispone l’unità nella Trinità, nell’ordine dei Tre, Il Padre, il Figlio e lo Spirito, ma tre non per lo </a:t>
            </a:r>
          </a:p>
          <a:p>
            <a:pPr marL="457200" indent="-457200">
              <a:buAutoNum type="arabicParenR"/>
            </a:pPr>
            <a:r>
              <a:rPr lang="it-IT" sz="2400" dirty="0">
                <a:solidFill>
                  <a:srgbClr val="C00000"/>
                </a:solidFill>
                <a:latin typeface="Times New Roman" panose="02020603050405020304" pitchFamily="18" charset="0"/>
                <a:cs typeface="Times New Roman" panose="02020603050405020304" pitchFamily="18" charset="0"/>
              </a:rPr>
              <a:t>stato</a:t>
            </a:r>
            <a:r>
              <a:rPr lang="it-IT" sz="2400" dirty="0">
                <a:latin typeface="Times New Roman" panose="02020603050405020304" pitchFamily="18" charset="0"/>
                <a:cs typeface="Times New Roman" panose="02020603050405020304" pitchFamily="18" charset="0"/>
              </a:rPr>
              <a:t> ma per il </a:t>
            </a:r>
            <a:r>
              <a:rPr lang="it-IT" sz="2400" dirty="0">
                <a:solidFill>
                  <a:srgbClr val="0070C0"/>
                </a:solidFill>
                <a:latin typeface="Times New Roman" panose="02020603050405020304" pitchFamily="18" charset="0"/>
                <a:cs typeface="Times New Roman" panose="02020603050405020304" pitchFamily="18" charset="0"/>
              </a:rPr>
              <a:t>grado</a:t>
            </a:r>
            <a:r>
              <a:rPr lang="it-IT" sz="2400" dirty="0">
                <a:latin typeface="Times New Roman" panose="02020603050405020304" pitchFamily="18" charset="0"/>
                <a:cs typeface="Times New Roman" panose="02020603050405020304" pitchFamily="18" charset="0"/>
              </a:rPr>
              <a:t>, </a:t>
            </a:r>
          </a:p>
          <a:p>
            <a:pPr marL="457200" indent="-457200">
              <a:buAutoNum type="arabicParenR"/>
            </a:pPr>
            <a:r>
              <a:rPr lang="it-IT" sz="2400" dirty="0">
                <a:latin typeface="Times New Roman" panose="02020603050405020304" pitchFamily="18" charset="0"/>
                <a:cs typeface="Times New Roman" panose="02020603050405020304" pitchFamily="18" charset="0"/>
              </a:rPr>
              <a:t>non per la</a:t>
            </a:r>
            <a:r>
              <a:rPr lang="it-IT" sz="2400" dirty="0">
                <a:solidFill>
                  <a:srgbClr val="C00000"/>
                </a:solidFill>
                <a:latin typeface="Times New Roman" panose="02020603050405020304" pitchFamily="18" charset="0"/>
                <a:cs typeface="Times New Roman" panose="02020603050405020304" pitchFamily="18" charset="0"/>
              </a:rPr>
              <a:t> sostanza </a:t>
            </a:r>
            <a:r>
              <a:rPr lang="it-IT" sz="2400" dirty="0">
                <a:latin typeface="Times New Roman" panose="02020603050405020304" pitchFamily="18" charset="0"/>
                <a:cs typeface="Times New Roman" panose="02020603050405020304" pitchFamily="18" charset="0"/>
              </a:rPr>
              <a:t>ma per la </a:t>
            </a:r>
            <a:r>
              <a:rPr lang="it-IT" sz="2400" dirty="0">
                <a:solidFill>
                  <a:srgbClr val="0070C0"/>
                </a:solidFill>
                <a:latin typeface="Times New Roman" panose="02020603050405020304" pitchFamily="18" charset="0"/>
                <a:cs typeface="Times New Roman" panose="02020603050405020304" pitchFamily="18" charset="0"/>
              </a:rPr>
              <a:t>forma</a:t>
            </a:r>
            <a:r>
              <a:rPr lang="it-IT" sz="2400" dirty="0">
                <a:solidFill>
                  <a:srgbClr val="C00000"/>
                </a:solidFill>
                <a:latin typeface="Times New Roman" panose="02020603050405020304" pitchFamily="18" charset="0"/>
                <a:cs typeface="Times New Roman" panose="02020603050405020304" pitchFamily="18" charset="0"/>
              </a:rPr>
              <a:t>, </a:t>
            </a:r>
          </a:p>
          <a:p>
            <a:pPr marL="457200" indent="-457200">
              <a:buAutoNum type="arabicParenR"/>
            </a:pPr>
            <a:r>
              <a:rPr lang="it-IT" sz="2400" dirty="0">
                <a:latin typeface="Times New Roman" panose="02020603050405020304" pitchFamily="18" charset="0"/>
                <a:cs typeface="Times New Roman" panose="02020603050405020304" pitchFamily="18" charset="0"/>
              </a:rPr>
              <a:t>non per la</a:t>
            </a:r>
            <a:r>
              <a:rPr lang="it-IT" sz="2400" dirty="0">
                <a:solidFill>
                  <a:srgbClr val="C00000"/>
                </a:solidFill>
                <a:latin typeface="Times New Roman" panose="02020603050405020304" pitchFamily="18" charset="0"/>
                <a:cs typeface="Times New Roman" panose="02020603050405020304" pitchFamily="18" charset="0"/>
              </a:rPr>
              <a:t> potenza </a:t>
            </a:r>
            <a:r>
              <a:rPr lang="it-IT" sz="2400" dirty="0">
                <a:latin typeface="Times New Roman" panose="02020603050405020304" pitchFamily="18" charset="0"/>
                <a:cs typeface="Times New Roman" panose="02020603050405020304" pitchFamily="18" charset="0"/>
              </a:rPr>
              <a:t>ma per la </a:t>
            </a:r>
            <a:r>
              <a:rPr lang="it-IT" sz="2400" dirty="0">
                <a:solidFill>
                  <a:srgbClr val="0070C0"/>
                </a:solidFill>
                <a:latin typeface="Times New Roman" panose="02020603050405020304" pitchFamily="18" charset="0"/>
                <a:cs typeface="Times New Roman" panose="02020603050405020304" pitchFamily="18" charset="0"/>
              </a:rPr>
              <a:t>manifestazione</a:t>
            </a:r>
            <a:r>
              <a:rPr lang="it-IT" sz="2400" dirty="0">
                <a:latin typeface="Times New Roman" panose="02020603050405020304" pitchFamily="18" charset="0"/>
                <a:cs typeface="Times New Roman" panose="02020603050405020304" pitchFamily="18" charset="0"/>
              </a:rPr>
              <a:t>, </a:t>
            </a:r>
          </a:p>
          <a:p>
            <a:r>
              <a:rPr lang="it-IT" sz="2400" dirty="0">
                <a:latin typeface="Times New Roman" panose="02020603050405020304" pitchFamily="18" charset="0"/>
                <a:cs typeface="Times New Roman" panose="02020603050405020304" pitchFamily="18" charset="0"/>
              </a:rPr>
              <a:t>ma di </a:t>
            </a:r>
            <a:r>
              <a:rPr lang="it-IT" sz="2400" u="sng" dirty="0">
                <a:latin typeface="Times New Roman" panose="02020603050405020304" pitchFamily="18" charset="0"/>
                <a:cs typeface="Times New Roman" panose="02020603050405020304" pitchFamily="18" charset="0"/>
              </a:rPr>
              <a:t>una sola sostanza</a:t>
            </a:r>
            <a:r>
              <a:rPr lang="it-IT" sz="2400" dirty="0">
                <a:latin typeface="Times New Roman" panose="02020603050405020304" pitchFamily="18" charset="0"/>
                <a:cs typeface="Times New Roman" panose="02020603050405020304" pitchFamily="18" charset="0"/>
              </a:rPr>
              <a:t>, di un </a:t>
            </a:r>
            <a:r>
              <a:rPr lang="it-IT" sz="2400" u="sng" dirty="0">
                <a:latin typeface="Times New Roman" panose="02020603050405020304" pitchFamily="18" charset="0"/>
                <a:cs typeface="Times New Roman" panose="02020603050405020304" pitchFamily="18" charset="0"/>
              </a:rPr>
              <a:t>solo stato</a:t>
            </a:r>
            <a:r>
              <a:rPr lang="it-IT" sz="2400" dirty="0">
                <a:latin typeface="Times New Roman" panose="02020603050405020304" pitchFamily="18" charset="0"/>
                <a:cs typeface="Times New Roman" panose="02020603050405020304" pitchFamily="18" charset="0"/>
              </a:rPr>
              <a:t>, di </a:t>
            </a:r>
            <a:r>
              <a:rPr lang="it-IT" sz="2400" u="sng" dirty="0">
                <a:latin typeface="Times New Roman" panose="02020603050405020304" pitchFamily="18" charset="0"/>
                <a:cs typeface="Times New Roman" panose="02020603050405020304" pitchFamily="18" charset="0"/>
              </a:rPr>
              <a:t>una sola potenza</a:t>
            </a:r>
            <a:r>
              <a:rPr lang="it-IT" sz="2400" dirty="0">
                <a:latin typeface="Times New Roman" panose="02020603050405020304" pitchFamily="18" charset="0"/>
                <a:cs typeface="Times New Roman" panose="02020603050405020304" pitchFamily="18" charset="0"/>
              </a:rPr>
              <a:t>, perché Dio è unico e derivando da Lui questi gradi, forme e manifestazioni sono distribuiti </a:t>
            </a:r>
            <a:r>
              <a:rPr lang="it-IT" sz="2400" dirty="0">
                <a:solidFill>
                  <a:srgbClr val="0070C0"/>
                </a:solidFill>
                <a:latin typeface="Times New Roman" panose="02020603050405020304" pitchFamily="18" charset="0"/>
                <a:cs typeface="Times New Roman" panose="02020603050405020304" pitchFamily="18" charset="0"/>
              </a:rPr>
              <a:t>nelle persone</a:t>
            </a:r>
            <a:r>
              <a:rPr lang="it-IT" sz="2400" dirty="0">
                <a:latin typeface="Times New Roman" panose="02020603050405020304" pitchFamily="18" charset="0"/>
                <a:cs typeface="Times New Roman" panose="02020603050405020304" pitchFamily="18" charset="0"/>
              </a:rPr>
              <a:t> del Padre, del Figlio e dello Spirito Santo», (</a:t>
            </a:r>
            <a:r>
              <a:rPr lang="it-IT" sz="2400" i="1" dirty="0" err="1">
                <a:latin typeface="Times New Roman" panose="02020603050405020304" pitchFamily="18" charset="0"/>
                <a:cs typeface="Times New Roman" panose="02020603050405020304" pitchFamily="18" charset="0"/>
              </a:rPr>
              <a:t>Adv</a:t>
            </a:r>
            <a:r>
              <a:rPr lang="it-IT" sz="2400" i="1" dirty="0">
                <a:latin typeface="Times New Roman" panose="02020603050405020304" pitchFamily="18" charset="0"/>
                <a:cs typeface="Times New Roman" panose="02020603050405020304" pitchFamily="18" charset="0"/>
              </a:rPr>
              <a:t>. </a:t>
            </a:r>
            <a:r>
              <a:rPr lang="it-IT" sz="2400" i="1" dirty="0" err="1">
                <a:latin typeface="Times New Roman" panose="02020603050405020304" pitchFamily="18" charset="0"/>
                <a:cs typeface="Times New Roman" panose="02020603050405020304" pitchFamily="18" charset="0"/>
              </a:rPr>
              <a:t>Praex</a:t>
            </a:r>
            <a:r>
              <a:rPr lang="it-IT" sz="2400" dirty="0">
                <a:latin typeface="Times New Roman" panose="02020603050405020304" pitchFamily="18" charset="0"/>
                <a:cs typeface="Times New Roman" panose="02020603050405020304" pitchFamily="18" charset="0"/>
              </a:rPr>
              <a:t>., II, 4). </a:t>
            </a:r>
          </a:p>
          <a:p>
            <a:endParaRPr lang="it-IT" sz="2400"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215B678A-E1F1-8E40-A683-7047188EFA0D}"/>
              </a:ext>
            </a:extLst>
          </p:cNvPr>
          <p:cNvPicPr>
            <a:picLocks noChangeAspect="1"/>
          </p:cNvPicPr>
          <p:nvPr/>
        </p:nvPicPr>
        <p:blipFill>
          <a:blip r:embed="rId2"/>
          <a:stretch>
            <a:fillRect/>
          </a:stretch>
        </p:blipFill>
        <p:spPr>
          <a:xfrm>
            <a:off x="419100" y="396240"/>
            <a:ext cx="1993583" cy="2278380"/>
          </a:xfrm>
          <a:prstGeom prst="rect">
            <a:avLst/>
          </a:prstGeom>
        </p:spPr>
      </p:pic>
    </p:spTree>
    <p:extLst>
      <p:ext uri="{BB962C8B-B14F-4D97-AF65-F5344CB8AC3E}">
        <p14:creationId xmlns:p14="http://schemas.microsoft.com/office/powerpoint/2010/main" val="1295649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9AAFD9D-2046-104A-906A-35DE000C6F77}"/>
              </a:ext>
            </a:extLst>
          </p:cNvPr>
          <p:cNvSpPr/>
          <p:nvPr/>
        </p:nvSpPr>
        <p:spPr>
          <a:xfrm>
            <a:off x="2511286" y="295604"/>
            <a:ext cx="9554818" cy="5786199"/>
          </a:xfrm>
          <a:prstGeom prst="rect">
            <a:avLst/>
          </a:prstGeom>
        </p:spPr>
        <p:txBody>
          <a:bodyPr wrap="square">
            <a:spAutoFit/>
          </a:bodyPr>
          <a:lstStyle/>
          <a:p>
            <a:r>
              <a:rPr lang="it-IT" sz="2400" b="1" dirty="0">
                <a:latin typeface="Times New Roman" panose="02020603050405020304" pitchFamily="18" charset="0"/>
                <a:cs typeface="Times New Roman" panose="02020603050405020304" pitchFamily="18" charset="0"/>
              </a:rPr>
              <a:t>Tertulliano </a:t>
            </a:r>
            <a:r>
              <a:rPr lang="it-IT" sz="2400" dirty="0">
                <a:latin typeface="Times New Roman" panose="02020603050405020304" pitchFamily="18" charset="0"/>
                <a:cs typeface="Times New Roman" panose="02020603050405020304" pitchFamily="18" charset="0"/>
              </a:rPr>
              <a:t>(+ 220)</a:t>
            </a:r>
          </a:p>
          <a:p>
            <a:endParaRPr lang="it-IT" sz="24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Dio produsse, infatti, il Verbo (</a:t>
            </a:r>
            <a:r>
              <a:rPr lang="it-IT" sz="2800" dirty="0" err="1">
                <a:latin typeface="Times New Roman" panose="02020603050405020304" pitchFamily="18" charset="0"/>
                <a:cs typeface="Times New Roman" panose="02020603050405020304" pitchFamily="18" charset="0"/>
              </a:rPr>
              <a:t>Sermo</a:t>
            </a:r>
            <a:r>
              <a:rPr lang="it-IT" sz="2800" dirty="0">
                <a:latin typeface="Times New Roman" panose="02020603050405020304" pitchFamily="18" charset="0"/>
                <a:cs typeface="Times New Roman" panose="02020603050405020304" pitchFamily="18" charset="0"/>
              </a:rPr>
              <a:t>) come la radice produce il tronco e come la sorgente produce il fiume e come il sole produce il raggio. Ché anche queste manifestazioni sono </a:t>
            </a:r>
            <a:r>
              <a:rPr lang="it-IT" sz="2800" dirty="0" err="1">
                <a:latin typeface="Times New Roman" panose="02020603050405020304" pitchFamily="18" charset="0"/>
                <a:cs typeface="Times New Roman" panose="02020603050405020304" pitchFamily="18" charset="0"/>
              </a:rPr>
              <a:t>probolai</a:t>
            </a:r>
            <a:r>
              <a:rPr lang="it-IT" sz="2800" dirty="0">
                <a:latin typeface="Times New Roman" panose="02020603050405020304" pitchFamily="18" charset="0"/>
                <a:cs typeface="Times New Roman" panose="02020603050405020304" pitchFamily="18" charset="0"/>
              </a:rPr>
              <a:t> di quelle sostanze dalle quali tali manifestazioni procedono. E non esiterai a dire che il Figlio è il tronco della radice e il fiume della sorgente e il raggio del sole, </a:t>
            </a:r>
            <a:r>
              <a:rPr lang="it-IT" sz="2800" dirty="0" err="1">
                <a:latin typeface="Times New Roman" panose="02020603050405020304" pitchFamily="18" charset="0"/>
                <a:cs typeface="Times New Roman" panose="02020603050405020304" pitchFamily="18" charset="0"/>
              </a:rPr>
              <a:t>poiche</a:t>
            </a:r>
            <a:r>
              <a:rPr lang="it-IT" sz="2800" dirty="0">
                <a:latin typeface="Times New Roman" panose="02020603050405020304" pitchFamily="18" charset="0"/>
                <a:cs typeface="Times New Roman" panose="02020603050405020304" pitchFamily="18" charset="0"/>
              </a:rPr>
              <a:t>́ ogni origine è “padre” e tutto quello che deriva dall’origine è “progenie”, tanto </a:t>
            </a:r>
            <a:r>
              <a:rPr lang="it-IT" sz="2800" dirty="0" err="1">
                <a:latin typeface="Times New Roman" panose="02020603050405020304" pitchFamily="18" charset="0"/>
                <a:cs typeface="Times New Roman" panose="02020603050405020304" pitchFamily="18" charset="0"/>
              </a:rPr>
              <a:t>piu</a:t>
            </a:r>
            <a:r>
              <a:rPr lang="it-IT" sz="2800" dirty="0">
                <a:latin typeface="Times New Roman" panose="02020603050405020304" pitchFamily="18" charset="0"/>
                <a:cs typeface="Times New Roman" panose="02020603050405020304" pitchFamily="18" charset="0"/>
              </a:rPr>
              <a:t>̀ il Verbo di Dio che ha ricevuto il titolo di Figlio. E tuttavia il tronco non si distingue dalla radice né il fiume dalla sorgente né il raggio dal sole, così come neppure il Verbo di Dio» (8,5).</a:t>
            </a:r>
          </a:p>
          <a:p>
            <a:r>
              <a:rPr lang="it-IT" i="1" dirty="0"/>
              <a:t> </a:t>
            </a:r>
            <a:endParaRPr lang="it-IT" dirty="0"/>
          </a:p>
          <a:p>
            <a:endParaRPr lang="it-IT" sz="2400"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215B678A-E1F1-8E40-A683-7047188EFA0D}"/>
              </a:ext>
            </a:extLst>
          </p:cNvPr>
          <p:cNvPicPr>
            <a:picLocks noChangeAspect="1"/>
          </p:cNvPicPr>
          <p:nvPr/>
        </p:nvPicPr>
        <p:blipFill>
          <a:blip r:embed="rId2"/>
          <a:stretch>
            <a:fillRect/>
          </a:stretch>
        </p:blipFill>
        <p:spPr>
          <a:xfrm>
            <a:off x="419100" y="396240"/>
            <a:ext cx="1993583" cy="2278380"/>
          </a:xfrm>
          <a:prstGeom prst="rect">
            <a:avLst/>
          </a:prstGeom>
        </p:spPr>
      </p:pic>
    </p:spTree>
    <p:extLst>
      <p:ext uri="{BB962C8B-B14F-4D97-AF65-F5344CB8AC3E}">
        <p14:creationId xmlns:p14="http://schemas.microsoft.com/office/powerpoint/2010/main" val="4050848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BFC9272-DDA4-DC4D-BCA4-E2B9205D4868}"/>
              </a:ext>
            </a:extLst>
          </p:cNvPr>
          <p:cNvSpPr/>
          <p:nvPr/>
        </p:nvSpPr>
        <p:spPr>
          <a:xfrm>
            <a:off x="3482340" y="733465"/>
            <a:ext cx="7380034" cy="523220"/>
          </a:xfrm>
          <a:prstGeom prst="rect">
            <a:avLst/>
          </a:prstGeom>
        </p:spPr>
        <p:txBody>
          <a:bodyPr wrap="none">
            <a:spAutoFit/>
          </a:bodyPr>
          <a:lstStyle/>
          <a:p>
            <a:r>
              <a:rPr lang="it-IT" sz="2800" i="1" dirty="0">
                <a:solidFill>
                  <a:srgbClr val="000000"/>
                </a:solidFill>
                <a:latin typeface="Times New Roman" panose="02020603050405020304" pitchFamily="18" charset="0"/>
                <a:ea typeface="Times New Roman" panose="02020603050405020304" pitchFamily="18" charset="0"/>
              </a:rPr>
              <a:t>Ermeneutica adozionista delle relazioni trinitarie</a:t>
            </a:r>
            <a:r>
              <a:rPr lang="it-IT" sz="2800" dirty="0"/>
              <a:t> </a:t>
            </a:r>
          </a:p>
        </p:txBody>
      </p:sp>
      <p:sp>
        <p:nvSpPr>
          <p:cNvPr id="3" name="Rettangolo 2">
            <a:extLst>
              <a:ext uri="{FF2B5EF4-FFF2-40B4-BE49-F238E27FC236}">
                <a16:creationId xmlns:a16="http://schemas.microsoft.com/office/drawing/2014/main" id="{A07B6E1C-AD76-2845-B47D-D0968A9962F0}"/>
              </a:ext>
            </a:extLst>
          </p:cNvPr>
          <p:cNvSpPr/>
          <p:nvPr/>
        </p:nvSpPr>
        <p:spPr>
          <a:xfrm>
            <a:off x="3208020" y="1951672"/>
            <a:ext cx="8793480" cy="3693319"/>
          </a:xfrm>
          <a:prstGeom prst="rect">
            <a:avLst/>
          </a:prstGeom>
        </p:spPr>
        <p:txBody>
          <a:bodyPr wrap="square">
            <a:spAutoFit/>
          </a:bodyPr>
          <a:lstStyle/>
          <a:p>
            <a:pPr>
              <a:spcAft>
                <a:spcPts val="0"/>
              </a:spcAft>
            </a:pPr>
            <a:r>
              <a:rPr lang="it-IT" sz="2600" dirty="0" err="1">
                <a:solidFill>
                  <a:srgbClr val="000000"/>
                </a:solidFill>
                <a:latin typeface="Times New Roman" panose="02020603050405020304" pitchFamily="18" charset="0"/>
                <a:ea typeface="Times New Roman" panose="02020603050405020304" pitchFamily="18" charset="0"/>
              </a:rPr>
              <a:t>Cerinto</a:t>
            </a:r>
            <a:r>
              <a:rPr lang="it-IT" sz="2600" dirty="0">
                <a:solidFill>
                  <a:srgbClr val="000000"/>
                </a:solidFill>
                <a:latin typeface="Times New Roman" panose="02020603050405020304" pitchFamily="18" charset="0"/>
                <a:ea typeface="Times New Roman" panose="02020603050405020304" pitchFamily="18" charset="0"/>
              </a:rPr>
              <a:t> insegnava che «Gesù non è nato dalla Vergine, perché ciò gli sembrava impossibile, ma era figlio di Giuseppe e di Maria, come tutti gli altri uomini, e valeva più di tutti in giustizia, prudenza e sapienza. Dopo il battesimo discese su di lui […] Cristo in forma di colomba, ed allora annunziò il Padre ignoto e compì i miracoli; alla fine Cristo volò via ancora da Gesù e Gesù patì e risuscitò, mentre Cristo rimase impassibile, essendo spirituale».</a:t>
            </a:r>
            <a:endParaRPr lang="it-IT" sz="2600" dirty="0"/>
          </a:p>
          <a:p>
            <a:pPr>
              <a:spcAft>
                <a:spcPts val="0"/>
              </a:spcAft>
            </a:pPr>
            <a:r>
              <a:rPr lang="it-IT" sz="2600" cap="small" dirty="0">
                <a:latin typeface="Times New Roman" panose="02020603050405020304" pitchFamily="18" charset="0"/>
                <a:ea typeface="Times New Roman" panose="02020603050405020304" pitchFamily="18" charset="0"/>
              </a:rPr>
              <a:t>Ireneo di Lione</a:t>
            </a:r>
            <a:r>
              <a:rPr lang="it-IT" sz="2600" dirty="0">
                <a:latin typeface="Times New Roman" panose="02020603050405020304" pitchFamily="18" charset="0"/>
                <a:ea typeface="Times New Roman" panose="02020603050405020304" pitchFamily="18" charset="0"/>
              </a:rPr>
              <a:t>, </a:t>
            </a:r>
            <a:r>
              <a:rPr lang="it-IT" sz="2600" i="1" dirty="0" err="1">
                <a:latin typeface="Times New Roman" panose="02020603050405020304" pitchFamily="18" charset="0"/>
                <a:ea typeface="Times New Roman" panose="02020603050405020304" pitchFamily="18" charset="0"/>
              </a:rPr>
              <a:t>Adv</a:t>
            </a:r>
            <a:r>
              <a:rPr lang="it-IT" sz="2600" i="1" dirty="0">
                <a:latin typeface="Times New Roman" panose="02020603050405020304" pitchFamily="18" charset="0"/>
                <a:ea typeface="Times New Roman" panose="02020603050405020304" pitchFamily="18" charset="0"/>
              </a:rPr>
              <a:t>.</a:t>
            </a:r>
            <a:r>
              <a:rPr lang="it-IT" sz="2600" dirty="0">
                <a:latin typeface="Times New Roman" panose="02020603050405020304" pitchFamily="18" charset="0"/>
                <a:ea typeface="Times New Roman" panose="02020603050405020304" pitchFamily="18" charset="0"/>
              </a:rPr>
              <a:t> </a:t>
            </a:r>
            <a:r>
              <a:rPr lang="it-IT" sz="2600" i="1" dirty="0" err="1">
                <a:latin typeface="Times New Roman" panose="02020603050405020304" pitchFamily="18" charset="0"/>
                <a:ea typeface="Times New Roman" panose="02020603050405020304" pitchFamily="18" charset="0"/>
              </a:rPr>
              <a:t>haer</a:t>
            </a:r>
            <a:r>
              <a:rPr lang="it-IT" sz="2600" i="1" dirty="0">
                <a:latin typeface="Times New Roman" panose="02020603050405020304" pitchFamily="18" charset="0"/>
                <a:ea typeface="Times New Roman" panose="02020603050405020304" pitchFamily="18" charset="0"/>
              </a:rPr>
              <a:t>.</a:t>
            </a:r>
            <a:r>
              <a:rPr lang="it-IT" sz="2600" dirty="0">
                <a:latin typeface="Times New Roman" panose="02020603050405020304" pitchFamily="18" charset="0"/>
                <a:ea typeface="Times New Roman" panose="02020603050405020304" pitchFamily="18" charset="0"/>
              </a:rPr>
              <a:t>, III, 19,1</a:t>
            </a:r>
            <a:r>
              <a:rPr lang="it-IT" sz="2600" dirty="0">
                <a:solidFill>
                  <a:srgbClr val="212529"/>
                </a:solidFill>
                <a:latin typeface="Times New Roman" panose="02020603050405020304" pitchFamily="18" charset="0"/>
                <a:ea typeface="Times New Roman" panose="02020603050405020304" pitchFamily="18" charset="0"/>
              </a:rPr>
              <a:t> </a:t>
            </a:r>
            <a:r>
              <a:rPr lang="it-IT" sz="2600" dirty="0">
                <a:solidFill>
                  <a:srgbClr val="000000"/>
                </a:solidFill>
                <a:latin typeface="Times New Roman" panose="02020603050405020304" pitchFamily="18" charset="0"/>
                <a:ea typeface="Times New Roman" panose="02020603050405020304" pitchFamily="18" charset="0"/>
              </a:rPr>
              <a:t>(</a:t>
            </a:r>
            <a:r>
              <a:rPr lang="it-IT" sz="2600" dirty="0" err="1">
                <a:solidFill>
                  <a:srgbClr val="000000"/>
                </a:solidFill>
                <a:latin typeface="Times New Roman" panose="02020603050405020304" pitchFamily="18" charset="0"/>
                <a:ea typeface="Times New Roman" panose="02020603050405020304" pitchFamily="18" charset="0"/>
              </a:rPr>
              <a:t>SCh</a:t>
            </a:r>
            <a:r>
              <a:rPr lang="it-IT" sz="2600" dirty="0">
                <a:solidFill>
                  <a:srgbClr val="000000"/>
                </a:solidFill>
                <a:latin typeface="Times New Roman" panose="02020603050405020304" pitchFamily="18" charset="0"/>
                <a:ea typeface="Times New Roman" panose="02020603050405020304" pitchFamily="18" charset="0"/>
              </a:rPr>
              <a:t> 211,374).</a:t>
            </a:r>
            <a:endParaRPr lang="it-IT" sz="2600" dirty="0">
              <a:effectLst/>
              <a:latin typeface="Times New Roman" panose="02020603050405020304" pitchFamily="18" charset="0"/>
              <a:ea typeface="Times New Roman" panose="02020603050405020304" pitchFamily="18" charset="0"/>
            </a:endParaRPr>
          </a:p>
        </p:txBody>
      </p:sp>
      <p:pic>
        <p:nvPicPr>
          <p:cNvPr id="5" name="Immagine 4">
            <a:extLst>
              <a:ext uri="{FF2B5EF4-FFF2-40B4-BE49-F238E27FC236}">
                <a16:creationId xmlns:a16="http://schemas.microsoft.com/office/drawing/2014/main" id="{AD89EF99-4291-E540-B14A-728EA2374671}"/>
              </a:ext>
            </a:extLst>
          </p:cNvPr>
          <p:cNvPicPr>
            <a:picLocks noChangeAspect="1"/>
          </p:cNvPicPr>
          <p:nvPr/>
        </p:nvPicPr>
        <p:blipFill rotWithShape="1">
          <a:blip r:embed="rId2"/>
          <a:srcRect l="32250" t="19846" r="22750"/>
          <a:stretch/>
        </p:blipFill>
        <p:spPr>
          <a:xfrm>
            <a:off x="662939" y="897057"/>
            <a:ext cx="1920241" cy="4987973"/>
          </a:xfrm>
          <a:prstGeom prst="rect">
            <a:avLst/>
          </a:prstGeom>
        </p:spPr>
      </p:pic>
    </p:spTree>
    <p:extLst>
      <p:ext uri="{BB962C8B-B14F-4D97-AF65-F5344CB8AC3E}">
        <p14:creationId xmlns:p14="http://schemas.microsoft.com/office/powerpoint/2010/main" val="531622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D89EF99-4291-E540-B14A-728EA2374671}"/>
              </a:ext>
            </a:extLst>
          </p:cNvPr>
          <p:cNvPicPr>
            <a:picLocks noChangeAspect="1"/>
          </p:cNvPicPr>
          <p:nvPr/>
        </p:nvPicPr>
        <p:blipFill rotWithShape="1">
          <a:blip r:embed="rId2"/>
          <a:srcRect l="32250" t="19846" r="22750"/>
          <a:stretch/>
        </p:blipFill>
        <p:spPr>
          <a:xfrm>
            <a:off x="662939" y="897057"/>
            <a:ext cx="1920241" cy="4987973"/>
          </a:xfrm>
          <a:prstGeom prst="rect">
            <a:avLst/>
          </a:prstGeom>
        </p:spPr>
      </p:pic>
      <p:sp>
        <p:nvSpPr>
          <p:cNvPr id="4" name="Rettangolo 3">
            <a:extLst>
              <a:ext uri="{FF2B5EF4-FFF2-40B4-BE49-F238E27FC236}">
                <a16:creationId xmlns:a16="http://schemas.microsoft.com/office/drawing/2014/main" id="{B5773ECD-8BD0-A844-AA88-B9295DEF3DF7}"/>
              </a:ext>
            </a:extLst>
          </p:cNvPr>
          <p:cNvSpPr/>
          <p:nvPr/>
        </p:nvSpPr>
        <p:spPr>
          <a:xfrm>
            <a:off x="3048000" y="897057"/>
            <a:ext cx="8907780" cy="5262979"/>
          </a:xfrm>
          <a:prstGeom prst="rect">
            <a:avLst/>
          </a:prstGeom>
        </p:spPr>
        <p:txBody>
          <a:bodyPr wrap="square">
            <a:spAutoFit/>
          </a:bodyPr>
          <a:lstStyle/>
          <a:p>
            <a:pPr indent="180340" algn="just">
              <a:spcAft>
                <a:spcPts val="0"/>
              </a:spcAft>
            </a:pPr>
            <a:r>
              <a:rPr lang="it-IT" sz="2800" dirty="0">
                <a:solidFill>
                  <a:srgbClr val="000000"/>
                </a:solidFill>
                <a:latin typeface="Times New Roman" panose="02020603050405020304" pitchFamily="18" charset="0"/>
                <a:ea typeface="Times New Roman" panose="02020603050405020304" pitchFamily="18" charset="0"/>
              </a:rPr>
              <a:t>Questo Paolo dice che Dio Padre, il Figlio e lo Spirito Santo sono un unico Dio; che in Dio ci sono sempre il suo Verbo e il suo Spirito, come nel cuore dell’uomo c’è la parola propria di ciascuno; </a:t>
            </a:r>
            <a:r>
              <a:rPr lang="it-IT" sz="2800" dirty="0">
                <a:solidFill>
                  <a:srgbClr val="C00000"/>
                </a:solidFill>
                <a:latin typeface="Times New Roman" panose="02020603050405020304" pitchFamily="18" charset="0"/>
                <a:ea typeface="Times New Roman" panose="02020603050405020304" pitchFamily="18" charset="0"/>
              </a:rPr>
              <a:t>che il Figlio di Dio non ha ipostasi in sé,</a:t>
            </a:r>
            <a:r>
              <a:rPr lang="it-IT" sz="2800" dirty="0">
                <a:solidFill>
                  <a:srgbClr val="000000"/>
                </a:solidFill>
                <a:latin typeface="Times New Roman" panose="02020603050405020304" pitchFamily="18" charset="0"/>
                <a:ea typeface="Times New Roman" panose="02020603050405020304" pitchFamily="18" charset="0"/>
              </a:rPr>
              <a:t> ma l’ha in Dio stesso, proprio come dicevano </a:t>
            </a:r>
            <a:r>
              <a:rPr lang="it-IT" sz="2800" dirty="0" err="1">
                <a:solidFill>
                  <a:srgbClr val="000000"/>
                </a:solidFill>
                <a:latin typeface="Times New Roman" panose="02020603050405020304" pitchFamily="18" charset="0"/>
                <a:ea typeface="Times New Roman" panose="02020603050405020304" pitchFamily="18" charset="0"/>
              </a:rPr>
              <a:t>Sabellio</a:t>
            </a:r>
            <a:r>
              <a:rPr lang="it-IT" sz="2800" dirty="0">
                <a:solidFill>
                  <a:srgbClr val="000000"/>
                </a:solidFill>
                <a:latin typeface="Times New Roman" panose="02020603050405020304" pitchFamily="18" charset="0"/>
                <a:ea typeface="Times New Roman" panose="02020603050405020304" pitchFamily="18" charset="0"/>
              </a:rPr>
              <a:t>, Novato, </a:t>
            </a:r>
            <a:r>
              <a:rPr lang="it-IT" sz="2800" dirty="0" err="1">
                <a:solidFill>
                  <a:srgbClr val="000000"/>
                </a:solidFill>
                <a:latin typeface="Times New Roman" panose="02020603050405020304" pitchFamily="18" charset="0"/>
                <a:ea typeface="Times New Roman" panose="02020603050405020304" pitchFamily="18" charset="0"/>
              </a:rPr>
              <a:t>Noeto</a:t>
            </a:r>
            <a:r>
              <a:rPr lang="it-IT" sz="2800" dirty="0">
                <a:solidFill>
                  <a:srgbClr val="000000"/>
                </a:solidFill>
                <a:latin typeface="Times New Roman" panose="02020603050405020304" pitchFamily="18" charset="0"/>
                <a:ea typeface="Times New Roman" panose="02020603050405020304" pitchFamily="18" charset="0"/>
              </a:rPr>
              <a:t> e altri […]. Crede che </a:t>
            </a:r>
            <a:r>
              <a:rPr lang="it-IT" sz="2800" dirty="0">
                <a:solidFill>
                  <a:srgbClr val="0070C0"/>
                </a:solidFill>
                <a:latin typeface="Times New Roman" panose="02020603050405020304" pitchFamily="18" charset="0"/>
                <a:ea typeface="Times New Roman" panose="02020603050405020304" pitchFamily="18" charset="0"/>
              </a:rPr>
              <a:t>il Verbo sia venuto e abbia preso dimora nell’uomo Gesù</a:t>
            </a:r>
            <a:r>
              <a:rPr lang="it-IT" sz="2800" dirty="0">
                <a:solidFill>
                  <a:srgbClr val="000000"/>
                </a:solidFill>
                <a:latin typeface="Times New Roman" panose="02020603050405020304" pitchFamily="18" charset="0"/>
                <a:ea typeface="Times New Roman" panose="02020603050405020304" pitchFamily="18" charset="0"/>
              </a:rPr>
              <a:t>. E così - dice - Dio è uno solo e il Padre non è Padre, il Figlio non è Figlio e lo Spirito Santo non è Spirito Santo, ma sono unico Dio il Padre e in lui il suo Figlio, come la parola è nell’uomo. </a:t>
            </a:r>
            <a:r>
              <a:rPr lang="it-IT" sz="2800" cap="small" dirty="0">
                <a:latin typeface="Times New Roman" panose="02020603050405020304" pitchFamily="18" charset="0"/>
                <a:ea typeface="Calibri" panose="020F0502020204030204" pitchFamily="34" charset="0"/>
              </a:rPr>
              <a:t>Epifanio di Salamina</a:t>
            </a:r>
            <a:r>
              <a:rPr lang="it-IT" sz="2800" dirty="0">
                <a:latin typeface="Times New Roman" panose="02020603050405020304" pitchFamily="18" charset="0"/>
                <a:ea typeface="Calibri" panose="020F0502020204030204" pitchFamily="34" charset="0"/>
              </a:rPr>
              <a:t>, </a:t>
            </a:r>
            <a:r>
              <a:rPr lang="it-IT" sz="2800" i="1" dirty="0">
                <a:solidFill>
                  <a:srgbClr val="000000"/>
                </a:solidFill>
                <a:latin typeface="Times New Roman" panose="02020603050405020304" pitchFamily="18" charset="0"/>
                <a:ea typeface="Calibri" panose="020F0502020204030204" pitchFamily="34" charset="0"/>
              </a:rPr>
              <a:t>Pan. </a:t>
            </a:r>
            <a:r>
              <a:rPr lang="it-IT" sz="2800" i="1" dirty="0" err="1">
                <a:solidFill>
                  <a:srgbClr val="000000"/>
                </a:solidFill>
                <a:latin typeface="Times New Roman" panose="02020603050405020304" pitchFamily="18" charset="0"/>
                <a:ea typeface="Calibri" panose="020F0502020204030204" pitchFamily="34" charset="0"/>
              </a:rPr>
              <a:t>haer</a:t>
            </a:r>
            <a:r>
              <a:rPr lang="it-IT" sz="2800" dirty="0">
                <a:solidFill>
                  <a:srgbClr val="000000"/>
                </a:solidFill>
                <a:latin typeface="Times New Roman" panose="02020603050405020304" pitchFamily="18" charset="0"/>
                <a:ea typeface="Calibri" panose="020F0502020204030204" pitchFamily="34" charset="0"/>
              </a:rPr>
              <a:t>.</a:t>
            </a:r>
            <a:r>
              <a:rPr lang="it-IT" sz="2800" dirty="0">
                <a:latin typeface="Times New Roman" panose="02020603050405020304" pitchFamily="18" charset="0"/>
                <a:ea typeface="Calibri" panose="020F0502020204030204" pitchFamily="34" charset="0"/>
              </a:rPr>
              <a:t>,</a:t>
            </a:r>
            <a:r>
              <a:rPr lang="it-IT" sz="2800" i="1" dirty="0">
                <a:latin typeface="Times New Roman" panose="02020603050405020304" pitchFamily="18" charset="0"/>
                <a:ea typeface="Calibri" panose="020F0502020204030204" pitchFamily="34" charset="0"/>
              </a:rPr>
              <a:t> </a:t>
            </a:r>
            <a:r>
              <a:rPr lang="it-IT" sz="2800" dirty="0">
                <a:latin typeface="Times New Roman" panose="02020603050405020304" pitchFamily="18" charset="0"/>
                <a:ea typeface="Calibri" panose="020F0502020204030204" pitchFamily="34" charset="0"/>
              </a:rPr>
              <a:t>69, 5-8 (PG 41, 730).</a:t>
            </a:r>
            <a:endParaRPr lang="it-IT"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84931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6C496AA-F62F-0B45-895E-01540EA251C8}"/>
              </a:ext>
            </a:extLst>
          </p:cNvPr>
          <p:cNvSpPr/>
          <p:nvPr/>
        </p:nvSpPr>
        <p:spPr>
          <a:xfrm>
            <a:off x="3291979" y="559246"/>
            <a:ext cx="7141186" cy="523220"/>
          </a:xfrm>
          <a:prstGeom prst="rect">
            <a:avLst/>
          </a:prstGeom>
        </p:spPr>
        <p:txBody>
          <a:bodyPr wrap="none">
            <a:spAutoFit/>
          </a:bodyPr>
          <a:lstStyle/>
          <a:p>
            <a:r>
              <a:rPr lang="it-IT" sz="2800" i="1" dirty="0">
                <a:solidFill>
                  <a:srgbClr val="000000"/>
                </a:solidFill>
                <a:latin typeface="Times New Roman" panose="02020603050405020304" pitchFamily="18" charset="0"/>
                <a:ea typeface="Times New Roman" panose="02020603050405020304" pitchFamily="18" charset="0"/>
              </a:rPr>
              <a:t>Ermeneutica modalista delle relazioni trinitarie</a:t>
            </a:r>
            <a:r>
              <a:rPr lang="it-IT" sz="2800" dirty="0"/>
              <a:t> </a:t>
            </a:r>
          </a:p>
        </p:txBody>
      </p:sp>
      <p:sp>
        <p:nvSpPr>
          <p:cNvPr id="3" name="Rettangolo 2">
            <a:extLst>
              <a:ext uri="{FF2B5EF4-FFF2-40B4-BE49-F238E27FC236}">
                <a16:creationId xmlns:a16="http://schemas.microsoft.com/office/drawing/2014/main" id="{DB205F5E-600A-454A-897C-2B89A160CE33}"/>
              </a:ext>
            </a:extLst>
          </p:cNvPr>
          <p:cNvSpPr/>
          <p:nvPr/>
        </p:nvSpPr>
        <p:spPr>
          <a:xfrm>
            <a:off x="2696939" y="1475361"/>
            <a:ext cx="8503399" cy="2390398"/>
          </a:xfrm>
          <a:prstGeom prst="rect">
            <a:avLst/>
          </a:prstGeom>
        </p:spPr>
        <p:txBody>
          <a:bodyPr wrap="square">
            <a:spAutoFit/>
          </a:bodyPr>
          <a:lstStyle/>
          <a:p>
            <a:pPr indent="180340" algn="just">
              <a:spcAft>
                <a:spcPts val="0"/>
              </a:spcAft>
            </a:pPr>
            <a:r>
              <a:rPr lang="it-IT" sz="2800" dirty="0" err="1">
                <a:solidFill>
                  <a:srgbClr val="000000"/>
                </a:solidFill>
                <a:latin typeface="Times New Roman" panose="02020603050405020304" pitchFamily="18" charset="0"/>
                <a:ea typeface="Times New Roman" panose="02020603050405020304" pitchFamily="18" charset="0"/>
              </a:rPr>
              <a:t>Noeto</a:t>
            </a:r>
            <a:r>
              <a:rPr lang="it-IT" sz="2800" dirty="0">
                <a:solidFill>
                  <a:srgbClr val="000000"/>
                </a:solidFill>
                <a:latin typeface="Times New Roman" panose="02020603050405020304" pitchFamily="18" charset="0"/>
                <a:ea typeface="Times New Roman" panose="02020603050405020304" pitchFamily="18" charset="0"/>
              </a:rPr>
              <a:t> giungerà ad un’ipotesi che vede nel Padre l’unico vero soggetto dell’economia salvifica: «Egli dice che il Cristo stesso è il Padre e che è il Padre che è nato, ha sofferto ed è morto»</a:t>
            </a:r>
            <a:r>
              <a:rPr lang="it-IT" sz="2800" dirty="0"/>
              <a:t> </a:t>
            </a:r>
          </a:p>
          <a:p>
            <a:pPr indent="180340" algn="just">
              <a:spcAft>
                <a:spcPts val="0"/>
              </a:spcAft>
            </a:pPr>
            <a:endParaRPr lang="it-IT" sz="2800" cap="small" baseline="30000" dirty="0">
              <a:latin typeface="Times New Roman" panose="02020603050405020304" pitchFamily="18" charset="0"/>
              <a:ea typeface="Calibri" panose="020F0502020204030204" pitchFamily="34" charset="0"/>
            </a:endParaRPr>
          </a:p>
          <a:p>
            <a:pPr indent="180340" algn="just">
              <a:spcAft>
                <a:spcPts val="0"/>
              </a:spcAft>
            </a:pPr>
            <a:r>
              <a:rPr lang="it-IT" sz="2800" cap="small" baseline="30000" dirty="0">
                <a:latin typeface="Times New Roman" panose="02020603050405020304" pitchFamily="18" charset="0"/>
                <a:ea typeface="Calibri" panose="020F0502020204030204" pitchFamily="34" charset="0"/>
              </a:rPr>
              <a:t>Ippolito di Roma</a:t>
            </a:r>
            <a:r>
              <a:rPr lang="it-IT" sz="2800" baseline="30000" dirty="0">
                <a:latin typeface="Times New Roman" panose="02020603050405020304" pitchFamily="18" charset="0"/>
                <a:ea typeface="Calibri" panose="020F0502020204030204" pitchFamily="34" charset="0"/>
              </a:rPr>
              <a:t>, </a:t>
            </a:r>
            <a:r>
              <a:rPr lang="it-IT" sz="2800" i="1" baseline="30000" dirty="0" err="1">
                <a:latin typeface="Times New Roman" panose="02020603050405020304" pitchFamily="18" charset="0"/>
                <a:ea typeface="Calibri" panose="020F0502020204030204" pitchFamily="34" charset="0"/>
              </a:rPr>
              <a:t>Refutatio</a:t>
            </a:r>
            <a:r>
              <a:rPr lang="it-IT" sz="2800" i="1" baseline="30000" dirty="0">
                <a:latin typeface="Times New Roman" panose="02020603050405020304" pitchFamily="18" charset="0"/>
                <a:ea typeface="Calibri" panose="020F0502020204030204" pitchFamily="34" charset="0"/>
              </a:rPr>
              <a:t> omnium </a:t>
            </a:r>
            <a:r>
              <a:rPr lang="it-IT" sz="2800" i="1" baseline="30000" dirty="0" err="1">
                <a:latin typeface="Times New Roman" panose="02020603050405020304" pitchFamily="18" charset="0"/>
                <a:ea typeface="Calibri" panose="020F0502020204030204" pitchFamily="34" charset="0"/>
              </a:rPr>
              <a:t>haeresium</a:t>
            </a:r>
            <a:r>
              <a:rPr lang="it-IT" sz="2800" baseline="30000" dirty="0">
                <a:latin typeface="Times New Roman" panose="02020603050405020304" pitchFamily="18" charset="0"/>
                <a:ea typeface="Calibri" panose="020F0502020204030204" pitchFamily="34" charset="0"/>
              </a:rPr>
              <a:t>, IX, 10 </a:t>
            </a:r>
            <a:r>
              <a:rPr lang="it-IT" sz="2800" baseline="30000" dirty="0">
                <a:solidFill>
                  <a:srgbClr val="000000"/>
                </a:solidFill>
                <a:latin typeface="Times New Roman" panose="02020603050405020304" pitchFamily="18" charset="0"/>
                <a:ea typeface="Calibri" panose="020F0502020204030204" pitchFamily="34" charset="0"/>
              </a:rPr>
              <a:t>(PTS 25, 344)</a:t>
            </a:r>
            <a:r>
              <a:rPr lang="it-IT" sz="2800" baseline="30000" dirty="0">
                <a:latin typeface="Times New Roman" panose="02020603050405020304" pitchFamily="18" charset="0"/>
                <a:ea typeface="Calibri" panose="020F0502020204030204" pitchFamily="34" charset="0"/>
              </a:rPr>
              <a:t>. </a:t>
            </a:r>
          </a:p>
        </p:txBody>
      </p:sp>
      <p:pic>
        <p:nvPicPr>
          <p:cNvPr id="5" name="Immagine 4">
            <a:extLst>
              <a:ext uri="{FF2B5EF4-FFF2-40B4-BE49-F238E27FC236}">
                <a16:creationId xmlns:a16="http://schemas.microsoft.com/office/drawing/2014/main" id="{D3CA6604-8297-AE4B-9203-4E223EED1D25}"/>
              </a:ext>
            </a:extLst>
          </p:cNvPr>
          <p:cNvPicPr>
            <a:picLocks noChangeAspect="1"/>
          </p:cNvPicPr>
          <p:nvPr/>
        </p:nvPicPr>
        <p:blipFill>
          <a:blip r:embed="rId2"/>
          <a:stretch>
            <a:fillRect/>
          </a:stretch>
        </p:blipFill>
        <p:spPr>
          <a:xfrm>
            <a:off x="5118862" y="4258654"/>
            <a:ext cx="3077670" cy="2206631"/>
          </a:xfrm>
          <a:prstGeom prst="rect">
            <a:avLst/>
          </a:prstGeom>
        </p:spPr>
      </p:pic>
    </p:spTree>
    <p:extLst>
      <p:ext uri="{BB962C8B-B14F-4D97-AF65-F5344CB8AC3E}">
        <p14:creationId xmlns:p14="http://schemas.microsoft.com/office/powerpoint/2010/main" val="1539620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6C496AA-F62F-0B45-895E-01540EA251C8}"/>
              </a:ext>
            </a:extLst>
          </p:cNvPr>
          <p:cNvSpPr/>
          <p:nvPr/>
        </p:nvSpPr>
        <p:spPr>
          <a:xfrm>
            <a:off x="2506980" y="274776"/>
            <a:ext cx="3168560" cy="523220"/>
          </a:xfrm>
          <a:prstGeom prst="rect">
            <a:avLst/>
          </a:prstGeom>
        </p:spPr>
        <p:txBody>
          <a:bodyPr wrap="none">
            <a:spAutoFit/>
          </a:bodyPr>
          <a:lstStyle/>
          <a:p>
            <a:r>
              <a:rPr lang="it-IT" sz="2800" i="1" dirty="0">
                <a:solidFill>
                  <a:srgbClr val="000000"/>
                </a:solidFill>
                <a:latin typeface="Times New Roman" panose="02020603050405020304" pitchFamily="18" charset="0"/>
              </a:rPr>
              <a:t>Testi citati da </a:t>
            </a:r>
            <a:r>
              <a:rPr lang="it-IT" sz="2800" i="1" dirty="0" err="1">
                <a:solidFill>
                  <a:srgbClr val="000000"/>
                </a:solidFill>
                <a:latin typeface="Times New Roman" panose="02020603050405020304" pitchFamily="18" charset="0"/>
              </a:rPr>
              <a:t>Noeto</a:t>
            </a:r>
            <a:r>
              <a:rPr lang="it-IT" sz="2800" dirty="0"/>
              <a:t> </a:t>
            </a:r>
          </a:p>
        </p:txBody>
      </p:sp>
      <p:pic>
        <p:nvPicPr>
          <p:cNvPr id="5" name="Immagine 4">
            <a:extLst>
              <a:ext uri="{FF2B5EF4-FFF2-40B4-BE49-F238E27FC236}">
                <a16:creationId xmlns:a16="http://schemas.microsoft.com/office/drawing/2014/main" id="{D3CA6604-8297-AE4B-9203-4E223EED1D25}"/>
              </a:ext>
            </a:extLst>
          </p:cNvPr>
          <p:cNvPicPr>
            <a:picLocks noChangeAspect="1"/>
          </p:cNvPicPr>
          <p:nvPr/>
        </p:nvPicPr>
        <p:blipFill>
          <a:blip r:embed="rId2"/>
          <a:stretch>
            <a:fillRect/>
          </a:stretch>
        </p:blipFill>
        <p:spPr>
          <a:xfrm>
            <a:off x="221056" y="559246"/>
            <a:ext cx="1999336" cy="1433486"/>
          </a:xfrm>
          <a:prstGeom prst="rect">
            <a:avLst/>
          </a:prstGeom>
        </p:spPr>
      </p:pic>
      <p:sp>
        <p:nvSpPr>
          <p:cNvPr id="4" name="Rettangolo 3">
            <a:extLst>
              <a:ext uri="{FF2B5EF4-FFF2-40B4-BE49-F238E27FC236}">
                <a16:creationId xmlns:a16="http://schemas.microsoft.com/office/drawing/2014/main" id="{CCD1E733-DBF1-9348-B9CE-A1BF22B004EC}"/>
              </a:ext>
            </a:extLst>
          </p:cNvPr>
          <p:cNvSpPr/>
          <p:nvPr/>
        </p:nvSpPr>
        <p:spPr>
          <a:xfrm>
            <a:off x="2506980" y="843716"/>
            <a:ext cx="9502140" cy="4124206"/>
          </a:xfrm>
          <a:prstGeom prst="rect">
            <a:avLst/>
          </a:prstGeom>
        </p:spPr>
        <p:txBody>
          <a:bodyPr wrap="square">
            <a:spAutoFit/>
          </a:bodyPr>
          <a:lstStyle/>
          <a:p>
            <a:r>
              <a:rPr lang="it-IT" sz="2200" dirty="0">
                <a:solidFill>
                  <a:srgbClr val="000000"/>
                </a:solidFill>
                <a:latin typeface="Times New Roman" panose="02020603050405020304" pitchFamily="18" charset="0"/>
                <a:cs typeface="Times New Roman" panose="02020603050405020304" pitchFamily="18" charset="0"/>
              </a:rPr>
              <a:t>Così dice il re di Israele,</a:t>
            </a:r>
            <a:br>
              <a:rPr lang="it-IT" sz="2200" dirty="0">
                <a:latin typeface="Times New Roman" panose="02020603050405020304" pitchFamily="18" charset="0"/>
                <a:cs typeface="Times New Roman" panose="02020603050405020304" pitchFamily="18" charset="0"/>
              </a:rPr>
            </a:br>
            <a:r>
              <a:rPr lang="it-IT" sz="2200" dirty="0">
                <a:solidFill>
                  <a:srgbClr val="000000"/>
                </a:solidFill>
                <a:latin typeface="Times New Roman" panose="02020603050405020304" pitchFamily="18" charset="0"/>
                <a:cs typeface="Times New Roman" panose="02020603050405020304" pitchFamily="18" charset="0"/>
              </a:rPr>
              <a:t>il suo redentore, il Signore degli eserciti:</a:t>
            </a:r>
            <a:br>
              <a:rPr lang="it-IT" sz="2200" dirty="0">
                <a:latin typeface="Times New Roman" panose="02020603050405020304" pitchFamily="18" charset="0"/>
                <a:cs typeface="Times New Roman" panose="02020603050405020304" pitchFamily="18" charset="0"/>
              </a:rPr>
            </a:br>
            <a:r>
              <a:rPr lang="it-IT" sz="2200" dirty="0">
                <a:solidFill>
                  <a:srgbClr val="000000"/>
                </a:solidFill>
                <a:latin typeface="Times New Roman" panose="02020603050405020304" pitchFamily="18" charset="0"/>
                <a:cs typeface="Times New Roman" panose="02020603050405020304" pitchFamily="18" charset="0"/>
              </a:rPr>
              <a:t>«</a:t>
            </a:r>
            <a:r>
              <a:rPr lang="it-IT" sz="2200" b="1" dirty="0">
                <a:solidFill>
                  <a:srgbClr val="000000"/>
                </a:solidFill>
                <a:latin typeface="Times New Roman" panose="02020603050405020304" pitchFamily="18" charset="0"/>
                <a:cs typeface="Times New Roman" panose="02020603050405020304" pitchFamily="18" charset="0"/>
              </a:rPr>
              <a:t>Io sono il primo e io l'ultimo</a:t>
            </a:r>
            <a:r>
              <a:rPr lang="it-IT" sz="2200" dirty="0">
                <a:solidFill>
                  <a:srgbClr val="000000"/>
                </a:solidFill>
                <a:latin typeface="Times New Roman" panose="02020603050405020304" pitchFamily="18" charset="0"/>
                <a:cs typeface="Times New Roman" panose="02020603050405020304" pitchFamily="18" charset="0"/>
              </a:rPr>
              <a:t>;</a:t>
            </a:r>
            <a:br>
              <a:rPr lang="it-IT" sz="2200" dirty="0">
                <a:latin typeface="Times New Roman" panose="02020603050405020304" pitchFamily="18" charset="0"/>
                <a:cs typeface="Times New Roman" panose="02020603050405020304" pitchFamily="18" charset="0"/>
              </a:rPr>
            </a:br>
            <a:r>
              <a:rPr lang="it-IT" sz="2200" dirty="0">
                <a:solidFill>
                  <a:srgbClr val="000000"/>
                </a:solidFill>
                <a:latin typeface="Times New Roman" panose="02020603050405020304" pitchFamily="18" charset="0"/>
                <a:cs typeface="Times New Roman" panose="02020603050405020304" pitchFamily="18" charset="0"/>
              </a:rPr>
              <a:t>fuori di me non vi sono </a:t>
            </a:r>
            <a:r>
              <a:rPr lang="it-IT" sz="2200" dirty="0" err="1">
                <a:solidFill>
                  <a:srgbClr val="000000"/>
                </a:solidFill>
                <a:latin typeface="Times New Roman" panose="02020603050405020304" pitchFamily="18" charset="0"/>
                <a:cs typeface="Times New Roman" panose="02020603050405020304" pitchFamily="18" charset="0"/>
              </a:rPr>
              <a:t>dèi</a:t>
            </a:r>
            <a:r>
              <a:rPr lang="it-IT" sz="2200" dirty="0">
                <a:solidFill>
                  <a:srgbClr val="000000"/>
                </a:solidFill>
                <a:latin typeface="Times New Roman" panose="02020603050405020304" pitchFamily="18" charset="0"/>
                <a:cs typeface="Times New Roman" panose="02020603050405020304" pitchFamily="18" charset="0"/>
              </a:rPr>
              <a:t>, (</a:t>
            </a:r>
            <a:r>
              <a:rPr lang="it-IT" sz="2200" dirty="0" err="1">
                <a:solidFill>
                  <a:srgbClr val="000000"/>
                </a:solidFill>
                <a:latin typeface="Times New Roman" panose="02020603050405020304" pitchFamily="18" charset="0"/>
                <a:cs typeface="Times New Roman" panose="02020603050405020304" pitchFamily="18" charset="0"/>
              </a:rPr>
              <a:t>Is</a:t>
            </a:r>
            <a:r>
              <a:rPr lang="it-IT" sz="2200" dirty="0">
                <a:solidFill>
                  <a:srgbClr val="000000"/>
                </a:solidFill>
                <a:latin typeface="Times New Roman" panose="02020603050405020304" pitchFamily="18" charset="0"/>
                <a:cs typeface="Times New Roman" panose="02020603050405020304" pitchFamily="18" charset="0"/>
              </a:rPr>
              <a:t> 44,6).</a:t>
            </a:r>
          </a:p>
          <a:p>
            <a:endParaRPr lang="it-IT" sz="22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Io e il Padre </a:t>
            </a:r>
            <a:r>
              <a:rPr lang="it-IT" sz="2200" b="1" dirty="0">
                <a:latin typeface="Times New Roman" panose="02020603050405020304" pitchFamily="18" charset="0"/>
                <a:cs typeface="Times New Roman" panose="02020603050405020304" pitchFamily="18" charset="0"/>
              </a:rPr>
              <a:t>siamo una cosa sola </a:t>
            </a:r>
            <a:r>
              <a:rPr lang="it-IT" sz="2200" dirty="0">
                <a:latin typeface="Times New Roman" panose="02020603050405020304" pitchFamily="18" charset="0"/>
                <a:cs typeface="Times New Roman" panose="02020603050405020304" pitchFamily="18" charset="0"/>
              </a:rPr>
              <a:t>(</a:t>
            </a:r>
            <a:r>
              <a:rPr lang="it-IT" sz="2200" dirty="0" err="1">
                <a:latin typeface="Times New Roman" panose="02020603050405020304" pitchFamily="18" charset="0"/>
                <a:cs typeface="Times New Roman" panose="02020603050405020304" pitchFamily="18" charset="0"/>
              </a:rPr>
              <a:t>Gv</a:t>
            </a:r>
            <a:r>
              <a:rPr lang="it-IT" sz="2200" dirty="0">
                <a:latin typeface="Times New Roman" panose="02020603050405020304" pitchFamily="18" charset="0"/>
                <a:cs typeface="Times New Roman" panose="02020603050405020304" pitchFamily="18" charset="0"/>
              </a:rPr>
              <a:t> 10,30)</a:t>
            </a:r>
          </a:p>
          <a:p>
            <a:endParaRPr lang="it-IT" sz="22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 Gesù gli disse: «Da tanto tempo sono con voi e tu non mi hai conosciuto, Filippo? </a:t>
            </a:r>
            <a:r>
              <a:rPr lang="it-IT" sz="2200" b="1" dirty="0">
                <a:latin typeface="Times New Roman" panose="02020603050405020304" pitchFamily="18" charset="0"/>
                <a:cs typeface="Times New Roman" panose="02020603050405020304" pitchFamily="18" charset="0"/>
              </a:rPr>
              <a:t>Chi ha visto me, ha visto il Padre</a:t>
            </a:r>
            <a:r>
              <a:rPr lang="it-IT" sz="2200" dirty="0">
                <a:latin typeface="Times New Roman" panose="02020603050405020304" pitchFamily="18" charset="0"/>
                <a:cs typeface="Times New Roman" panose="02020603050405020304" pitchFamily="18" charset="0"/>
              </a:rPr>
              <a:t>; come mai tu dici: "Mostraci il Padre"?  Non credi tu che io sono nel Padre e che il Padre è in me? Le parole che io vi dico, non le dico di mio; ma il Padre che dimora in me, fa le opere sue., (</a:t>
            </a:r>
            <a:r>
              <a:rPr lang="it-IT" sz="2200" dirty="0" err="1">
                <a:latin typeface="Times New Roman" panose="02020603050405020304" pitchFamily="18" charset="0"/>
                <a:cs typeface="Times New Roman" panose="02020603050405020304" pitchFamily="18" charset="0"/>
              </a:rPr>
              <a:t>Gv</a:t>
            </a:r>
            <a:r>
              <a:rPr lang="it-IT" sz="2200" dirty="0">
                <a:latin typeface="Times New Roman" panose="02020603050405020304" pitchFamily="18" charset="0"/>
                <a:cs typeface="Times New Roman" panose="02020603050405020304" pitchFamily="18" charset="0"/>
              </a:rPr>
              <a:t> 14,9-10)</a:t>
            </a:r>
          </a:p>
          <a:p>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8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97A339E-3452-5245-BAD5-73719224C1A2}"/>
              </a:ext>
            </a:extLst>
          </p:cNvPr>
          <p:cNvPicPr>
            <a:picLocks noChangeAspect="1"/>
          </p:cNvPicPr>
          <p:nvPr/>
        </p:nvPicPr>
        <p:blipFill>
          <a:blip r:embed="rId2"/>
          <a:stretch>
            <a:fillRect/>
          </a:stretch>
        </p:blipFill>
        <p:spPr>
          <a:xfrm>
            <a:off x="2597178" y="671443"/>
            <a:ext cx="3581257" cy="5152887"/>
          </a:xfrm>
          <a:prstGeom prst="rect">
            <a:avLst/>
          </a:prstGeom>
        </p:spPr>
      </p:pic>
      <p:pic>
        <p:nvPicPr>
          <p:cNvPr id="6" name="Immagine 5">
            <a:extLst>
              <a:ext uri="{FF2B5EF4-FFF2-40B4-BE49-F238E27FC236}">
                <a16:creationId xmlns:a16="http://schemas.microsoft.com/office/drawing/2014/main" id="{AB0F2215-C549-DC4D-8FE8-8721E16DE718}"/>
              </a:ext>
            </a:extLst>
          </p:cNvPr>
          <p:cNvPicPr>
            <a:picLocks noChangeAspect="1"/>
          </p:cNvPicPr>
          <p:nvPr/>
        </p:nvPicPr>
        <p:blipFill>
          <a:blip r:embed="rId3"/>
          <a:stretch>
            <a:fillRect/>
          </a:stretch>
        </p:blipFill>
        <p:spPr>
          <a:xfrm>
            <a:off x="7057612" y="671443"/>
            <a:ext cx="3467928" cy="5230317"/>
          </a:xfrm>
          <a:prstGeom prst="rect">
            <a:avLst/>
          </a:prstGeom>
        </p:spPr>
      </p:pic>
    </p:spTree>
    <p:extLst>
      <p:ext uri="{BB962C8B-B14F-4D97-AF65-F5344CB8AC3E}">
        <p14:creationId xmlns:p14="http://schemas.microsoft.com/office/powerpoint/2010/main" val="1950892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274BC4C-B189-C742-9970-56FA9C61EA2C}"/>
              </a:ext>
            </a:extLst>
          </p:cNvPr>
          <p:cNvSpPr/>
          <p:nvPr/>
        </p:nvSpPr>
        <p:spPr>
          <a:xfrm>
            <a:off x="3406471" y="610707"/>
            <a:ext cx="8122920" cy="5579797"/>
          </a:xfrm>
          <a:prstGeom prst="rect">
            <a:avLst/>
          </a:prstGeom>
        </p:spPr>
        <p:txBody>
          <a:bodyPr wrap="square">
            <a:spAutoFit/>
          </a:bodyPr>
          <a:lstStyle/>
          <a:p>
            <a:pPr algn="just">
              <a:lnSpc>
                <a:spcPct val="115000"/>
              </a:lnSpc>
              <a:spcAft>
                <a:spcPts val="0"/>
              </a:spcAft>
            </a:pPr>
            <a:r>
              <a:rPr lang="it-IT" sz="2400" dirty="0">
                <a:solidFill>
                  <a:srgbClr val="000000"/>
                </a:solidFill>
                <a:latin typeface="Times New Roman" panose="02020603050405020304" pitchFamily="18" charset="0"/>
                <a:ea typeface="Times New Roman" panose="02020603050405020304" pitchFamily="18" charset="0"/>
              </a:rPr>
              <a:t>Secondo Tertulliano, </a:t>
            </a:r>
            <a:r>
              <a:rPr lang="it-IT" sz="2400" dirty="0" err="1">
                <a:solidFill>
                  <a:srgbClr val="000000"/>
                </a:solidFill>
                <a:latin typeface="Times New Roman" panose="02020603050405020304" pitchFamily="18" charset="0"/>
                <a:ea typeface="Times New Roman" panose="02020603050405020304" pitchFamily="18" charset="0"/>
              </a:rPr>
              <a:t>Prassea</a:t>
            </a:r>
            <a:r>
              <a:rPr lang="it-IT" sz="2400" dirty="0">
                <a:solidFill>
                  <a:srgbClr val="000000"/>
                </a:solidFill>
                <a:latin typeface="Times New Roman" panose="02020603050405020304" pitchFamily="18" charset="0"/>
                <a:ea typeface="Times New Roman" panose="02020603050405020304" pitchFamily="18" charset="0"/>
              </a:rPr>
              <a:t> avrebbe poi sostenuto che il Padre stesso si sarebbe fatto Figlio nel grembo della Vergine Maria:</a:t>
            </a:r>
            <a:endParaRPr lang="it-IT" sz="2400" dirty="0">
              <a:latin typeface="Times New Roman" panose="02020603050405020304" pitchFamily="18" charset="0"/>
              <a:ea typeface="Times New Roman" panose="02020603050405020304" pitchFamily="18" charset="0"/>
            </a:endParaRPr>
          </a:p>
          <a:p>
            <a:pPr marL="180340" indent="-180340" algn="just">
              <a:lnSpc>
                <a:spcPct val="115000"/>
              </a:lnSpc>
              <a:spcAft>
                <a:spcPts val="0"/>
              </a:spcAft>
            </a:pPr>
            <a:r>
              <a:rPr lang="it-IT" sz="2400" dirty="0">
                <a:solidFill>
                  <a:srgbClr val="000000"/>
                </a:solidFill>
                <a:latin typeface="Times New Roman" panose="02020603050405020304" pitchFamily="18" charset="0"/>
                <a:ea typeface="Times New Roman" panose="02020603050405020304" pitchFamily="18" charset="0"/>
              </a:rPr>
              <a:t>	“</a:t>
            </a:r>
            <a:r>
              <a:rPr lang="it-IT" sz="2400" u="sng" dirty="0">
                <a:solidFill>
                  <a:srgbClr val="000000"/>
                </a:solidFill>
                <a:latin typeface="Times New Roman" panose="02020603050405020304" pitchFamily="18" charset="0"/>
                <a:ea typeface="Times New Roman" panose="02020603050405020304" pitchFamily="18" charset="0"/>
              </a:rPr>
              <a:t>Egli stesso, essi dicono, si fece Figlio di </a:t>
            </a:r>
            <a:r>
              <a:rPr lang="it-IT" sz="2400" u="sng" dirty="0" err="1">
                <a:solidFill>
                  <a:srgbClr val="000000"/>
                </a:solidFill>
                <a:latin typeface="Times New Roman" panose="02020603050405020304" pitchFamily="18" charset="0"/>
                <a:ea typeface="Times New Roman" panose="02020603050405020304" pitchFamily="18" charset="0"/>
              </a:rPr>
              <a:t>sè</a:t>
            </a:r>
            <a:r>
              <a:rPr lang="it-IT" sz="2400" u="sng" dirty="0">
                <a:solidFill>
                  <a:srgbClr val="000000"/>
                </a:solidFill>
                <a:latin typeface="Times New Roman" panose="02020603050405020304" pitchFamily="18" charset="0"/>
                <a:ea typeface="Times New Roman" panose="02020603050405020304" pitchFamily="18" charset="0"/>
              </a:rPr>
              <a:t> stesso</a:t>
            </a:r>
            <a:r>
              <a:rPr lang="it-IT" sz="2400" dirty="0">
                <a:solidFill>
                  <a:srgbClr val="000000"/>
                </a:solidFill>
                <a:latin typeface="Times New Roman" panose="02020603050405020304" pitchFamily="18" charset="0"/>
                <a:ea typeface="Times New Roman" panose="02020603050405020304" pitchFamily="18" charset="0"/>
              </a:rPr>
              <a:t>”. Ma è il padre che rende uno figlio e il figlio che rende uno padre e coloro che sono resi tali da un altro </a:t>
            </a:r>
            <a:r>
              <a:rPr lang="it-IT" sz="2400" u="sng" dirty="0">
                <a:solidFill>
                  <a:srgbClr val="000000"/>
                </a:solidFill>
                <a:latin typeface="Times New Roman" panose="02020603050405020304" pitchFamily="18" charset="0"/>
                <a:ea typeface="Times New Roman" panose="02020603050405020304" pitchFamily="18" charset="0"/>
              </a:rPr>
              <a:t>non possono in alcun modo diventare tali da se stessi</a:t>
            </a:r>
            <a:r>
              <a:rPr lang="it-IT" sz="2400" dirty="0">
                <a:solidFill>
                  <a:srgbClr val="000000"/>
                </a:solidFill>
                <a:latin typeface="Times New Roman" panose="02020603050405020304" pitchFamily="18" charset="0"/>
                <a:ea typeface="Times New Roman" panose="02020603050405020304" pitchFamily="18" charset="0"/>
              </a:rPr>
              <a:t>, come se un padre potesse rendere se stesso proprio figlio e un figlio se stesso suo proprio padre. Le istituzioni poste da Dio sono da lui stesso osservate. […] Sarà questa la somma abilità del demonio, escludere uno dall’altro, perché con il costringere l’uno e l’altro in uno solo </a:t>
            </a:r>
            <a:r>
              <a:rPr lang="it-IT" sz="2400" dirty="0">
                <a:solidFill>
                  <a:srgbClr val="FF0000"/>
                </a:solidFill>
                <a:latin typeface="Times New Roman" panose="02020603050405020304" pitchFamily="18" charset="0"/>
                <a:ea typeface="Times New Roman" panose="02020603050405020304" pitchFamily="18" charset="0"/>
              </a:rPr>
              <a:t>con la scusa della “monarchia”, </a:t>
            </a:r>
            <a:r>
              <a:rPr lang="it-IT" sz="2400" dirty="0">
                <a:solidFill>
                  <a:srgbClr val="000000"/>
                </a:solidFill>
                <a:latin typeface="Times New Roman" panose="02020603050405020304" pitchFamily="18" charset="0"/>
                <a:ea typeface="Times New Roman" panose="02020603050405020304" pitchFamily="18" charset="0"/>
              </a:rPr>
              <a:t>fa che né l’uno né l’altro esista, in modo che non sia Padre se non ha il Figlio e così non sia Figlio se non ha il Padre»</a:t>
            </a:r>
            <a:endParaRPr lang="it-IT" sz="2400" dirty="0">
              <a:latin typeface="Times New Roman" panose="02020603050405020304" pitchFamily="18" charset="0"/>
              <a:ea typeface="Times New Roman" panose="02020603050405020304" pitchFamily="18" charset="0"/>
            </a:endParaRPr>
          </a:p>
        </p:txBody>
      </p:sp>
      <p:pic>
        <p:nvPicPr>
          <p:cNvPr id="4" name="Immagine 3">
            <a:extLst>
              <a:ext uri="{FF2B5EF4-FFF2-40B4-BE49-F238E27FC236}">
                <a16:creationId xmlns:a16="http://schemas.microsoft.com/office/drawing/2014/main" id="{6092486E-4031-414D-B24D-A00933AF1D70}"/>
              </a:ext>
            </a:extLst>
          </p:cNvPr>
          <p:cNvPicPr>
            <a:picLocks noChangeAspect="1"/>
          </p:cNvPicPr>
          <p:nvPr/>
        </p:nvPicPr>
        <p:blipFill rotWithShape="1">
          <a:blip r:embed="rId2"/>
          <a:srcRect l="27173" b="4982"/>
          <a:stretch/>
        </p:blipFill>
        <p:spPr>
          <a:xfrm>
            <a:off x="168701" y="1279166"/>
            <a:ext cx="2839466" cy="3982212"/>
          </a:xfrm>
          <a:prstGeom prst="rect">
            <a:avLst/>
          </a:prstGeom>
        </p:spPr>
      </p:pic>
    </p:spTree>
    <p:extLst>
      <p:ext uri="{BB962C8B-B14F-4D97-AF65-F5344CB8AC3E}">
        <p14:creationId xmlns:p14="http://schemas.microsoft.com/office/powerpoint/2010/main" val="4079066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F263E8E-156B-0743-A205-8034497B768B}"/>
              </a:ext>
            </a:extLst>
          </p:cNvPr>
          <p:cNvSpPr/>
          <p:nvPr/>
        </p:nvSpPr>
        <p:spPr>
          <a:xfrm>
            <a:off x="3354324" y="402920"/>
            <a:ext cx="8679180" cy="1015663"/>
          </a:xfrm>
          <a:prstGeom prst="rect">
            <a:avLst/>
          </a:prstGeom>
        </p:spPr>
        <p:txBody>
          <a:bodyPr wrap="square">
            <a:spAutoFit/>
          </a:bodyPr>
          <a:lstStyle/>
          <a:p>
            <a:pPr indent="180340" algn="just">
              <a:spcAft>
                <a:spcPts val="0"/>
              </a:spcAft>
            </a:pPr>
            <a:r>
              <a:rPr lang="it-IT" sz="2000" dirty="0">
                <a:solidFill>
                  <a:srgbClr val="000000"/>
                </a:solidFill>
                <a:latin typeface="Times New Roman" panose="02020603050405020304" pitchFamily="18" charset="0"/>
                <a:ea typeface="Times New Roman" panose="02020603050405020304" pitchFamily="18" charset="0"/>
              </a:rPr>
              <a:t>Come nella riflessione di </a:t>
            </a:r>
            <a:r>
              <a:rPr lang="it-IT" sz="2000" dirty="0" err="1">
                <a:solidFill>
                  <a:srgbClr val="000000"/>
                </a:solidFill>
                <a:latin typeface="Times New Roman" panose="02020603050405020304" pitchFamily="18" charset="0"/>
                <a:ea typeface="Times New Roman" panose="02020603050405020304" pitchFamily="18" charset="0"/>
              </a:rPr>
              <a:t>Noeto</a:t>
            </a:r>
            <a:r>
              <a:rPr lang="it-IT" sz="2000" dirty="0">
                <a:solidFill>
                  <a:srgbClr val="000000"/>
                </a:solidFill>
                <a:latin typeface="Times New Roman" panose="02020603050405020304" pitchFamily="18" charset="0"/>
                <a:ea typeface="Times New Roman" panose="02020603050405020304" pitchFamily="18" charset="0"/>
              </a:rPr>
              <a:t>, il Padre è colui che ha sofferto è morto e infine risorto... </a:t>
            </a:r>
            <a:r>
              <a:rPr lang="it-IT" sz="2000" dirty="0">
                <a:solidFill>
                  <a:srgbClr val="FF0000"/>
                </a:solidFill>
                <a:latin typeface="Times New Roman" panose="02020603050405020304" pitchFamily="18" charset="0"/>
                <a:ea typeface="Times New Roman" panose="02020603050405020304" pitchFamily="18" charset="0"/>
              </a:rPr>
              <a:t>«Così </a:t>
            </a:r>
            <a:r>
              <a:rPr lang="it-IT" sz="2000" dirty="0" err="1">
                <a:solidFill>
                  <a:srgbClr val="FF0000"/>
                </a:solidFill>
                <a:latin typeface="Times New Roman" panose="02020603050405020304" pitchFamily="18" charset="0"/>
                <a:ea typeface="Times New Roman" panose="02020603050405020304" pitchFamily="18" charset="0"/>
              </a:rPr>
              <a:t>Prassea</a:t>
            </a:r>
            <a:r>
              <a:rPr lang="it-IT" sz="2000" dirty="0">
                <a:solidFill>
                  <a:srgbClr val="FF0000"/>
                </a:solidFill>
                <a:latin typeface="Times New Roman" panose="02020603050405020304" pitchFamily="18" charset="0"/>
                <a:ea typeface="Times New Roman" panose="02020603050405020304" pitchFamily="18" charset="0"/>
              </a:rPr>
              <a:t> a Roma rese al diavolo due servizi: estromise la profezia e introdusse l’eresia, mise in fuga il </a:t>
            </a:r>
            <a:r>
              <a:rPr lang="it-IT" sz="2000" dirty="0" err="1">
                <a:solidFill>
                  <a:srgbClr val="FF0000"/>
                </a:solidFill>
                <a:latin typeface="Times New Roman" panose="02020603050405020304" pitchFamily="18" charset="0"/>
                <a:ea typeface="Times New Roman" panose="02020603050405020304" pitchFamily="18" charset="0"/>
              </a:rPr>
              <a:t>Paraclito</a:t>
            </a:r>
            <a:r>
              <a:rPr lang="it-IT" sz="2000" dirty="0">
                <a:solidFill>
                  <a:srgbClr val="FF0000"/>
                </a:solidFill>
                <a:latin typeface="Times New Roman" panose="02020603050405020304" pitchFamily="18" charset="0"/>
                <a:ea typeface="Times New Roman" panose="02020603050405020304" pitchFamily="18" charset="0"/>
              </a:rPr>
              <a:t> e in croce il Padre», (Tertulliano).</a:t>
            </a:r>
            <a:endParaRPr lang="it-IT" sz="2000" baseline="30000" dirty="0">
              <a:solidFill>
                <a:srgbClr val="FF0000"/>
              </a:solidFill>
              <a:effectLst/>
              <a:latin typeface="Times New Roman" panose="02020603050405020304" pitchFamily="18" charset="0"/>
              <a:ea typeface="Calibri" panose="020F0502020204030204" pitchFamily="34" charset="0"/>
            </a:endParaRPr>
          </a:p>
        </p:txBody>
      </p:sp>
      <p:sp>
        <p:nvSpPr>
          <p:cNvPr id="3" name="Rettangolo 2">
            <a:extLst>
              <a:ext uri="{FF2B5EF4-FFF2-40B4-BE49-F238E27FC236}">
                <a16:creationId xmlns:a16="http://schemas.microsoft.com/office/drawing/2014/main" id="{AE6DF551-DF06-C742-9A53-275E9A7D9B12}"/>
              </a:ext>
            </a:extLst>
          </p:cNvPr>
          <p:cNvSpPr/>
          <p:nvPr/>
        </p:nvSpPr>
        <p:spPr>
          <a:xfrm>
            <a:off x="3368040" y="1822775"/>
            <a:ext cx="8665464" cy="5035225"/>
          </a:xfrm>
          <a:prstGeom prst="rect">
            <a:avLst/>
          </a:prstGeom>
        </p:spPr>
        <p:txBody>
          <a:bodyPr wrap="square">
            <a:spAutoFit/>
          </a:bodyPr>
          <a:lstStyle/>
          <a:p>
            <a:pPr algn="just">
              <a:lnSpc>
                <a:spcPct val="115000"/>
              </a:lnSpc>
              <a:spcAft>
                <a:spcPts val="0"/>
              </a:spcAft>
            </a:pPr>
            <a:r>
              <a:rPr lang="it-IT" sz="2200" dirty="0" err="1">
                <a:solidFill>
                  <a:srgbClr val="000000"/>
                </a:solidFill>
                <a:latin typeface="Times New Roman" panose="02020603050405020304" pitchFamily="18" charset="0"/>
                <a:ea typeface="Times New Roman" panose="02020603050405020304" pitchFamily="18" charset="0"/>
              </a:rPr>
              <a:t>Prassea</a:t>
            </a:r>
            <a:r>
              <a:rPr lang="it-IT" sz="2200" dirty="0">
                <a:solidFill>
                  <a:srgbClr val="000000"/>
                </a:solidFill>
                <a:latin typeface="Times New Roman" panose="02020603050405020304" pitchFamily="18" charset="0"/>
                <a:ea typeface="Times New Roman" panose="02020603050405020304" pitchFamily="18" charset="0"/>
              </a:rPr>
              <a:t>, assecondando un’influenza adozionista, giungerà ad affermare che il Padre patì insieme al Figlio, sostenendo che ciò che «soffre con» il Figlio è «lo Spirito-Padre disceso nella Carne-Figlio, nato da Maria», (</a:t>
            </a:r>
            <a:r>
              <a:rPr lang="it-IT" sz="2200" dirty="0" err="1">
                <a:solidFill>
                  <a:srgbClr val="000000"/>
                </a:solidFill>
                <a:latin typeface="Times New Roman" panose="02020603050405020304" pitchFamily="18" charset="0"/>
                <a:ea typeface="Times New Roman" panose="02020603050405020304" pitchFamily="18" charset="0"/>
              </a:rPr>
              <a:t>cf</a:t>
            </a:r>
            <a:r>
              <a:rPr lang="it-IT" sz="2200" dirty="0">
                <a:solidFill>
                  <a:srgbClr val="000000"/>
                </a:solidFill>
                <a:latin typeface="Times New Roman" panose="02020603050405020304" pitchFamily="18" charset="0"/>
                <a:ea typeface="Times New Roman" panose="02020603050405020304" pitchFamily="18" charset="0"/>
              </a:rPr>
              <a:t> </a:t>
            </a:r>
            <a:r>
              <a:rPr lang="it-IT" sz="2200" dirty="0" err="1">
                <a:solidFill>
                  <a:srgbClr val="000000"/>
                </a:solidFill>
                <a:latin typeface="Times New Roman" panose="02020603050405020304" pitchFamily="18" charset="0"/>
                <a:ea typeface="Times New Roman" panose="02020603050405020304" pitchFamily="18" charset="0"/>
              </a:rPr>
              <a:t>patripassianesimo</a:t>
            </a:r>
            <a:r>
              <a:rPr lang="it-IT" sz="2200" dirty="0">
                <a:solidFill>
                  <a:srgbClr val="000000"/>
                </a:solidFill>
                <a:latin typeface="Times New Roman" panose="02020603050405020304" pitchFamily="18" charset="0"/>
                <a:ea typeface="Times New Roman" panose="02020603050405020304" pitchFamily="18" charset="0"/>
              </a:rPr>
              <a:t>).</a:t>
            </a:r>
            <a:endParaRPr lang="it-IT" sz="2200" cap="small" dirty="0">
              <a:latin typeface="Times New Roman" panose="02020603050405020304" pitchFamily="18" charset="0"/>
              <a:ea typeface="Calibri" panose="020F0502020204030204" pitchFamily="34" charset="0"/>
            </a:endParaRPr>
          </a:p>
          <a:p>
            <a:pPr indent="180340" algn="just">
              <a:spcAft>
                <a:spcPts val="0"/>
              </a:spcAft>
            </a:pPr>
            <a:r>
              <a:rPr lang="it-IT" sz="2200" dirty="0">
                <a:latin typeface="Times New Roman" panose="02020603050405020304" pitchFamily="18" charset="0"/>
                <a:ea typeface="Calibri" panose="020F0502020204030204" pitchFamily="34" charset="0"/>
              </a:rPr>
              <a:t>Questa originale ermeneutica cristologica è riportata da Tertulliano senza specificare l’autore di tale interpretazione: «costretti da ogni prova ad ammettere la distinzione del Padre e del Figlio, che noi stabiliamo senza distruggere l’unione […] essi tentano di interpretare questa distinzione in un altro modo, in accordo con la loro dottrina in modo da </a:t>
            </a:r>
            <a:r>
              <a:rPr lang="it-IT" sz="2200" u="sng" dirty="0">
                <a:latin typeface="Times New Roman" panose="02020603050405020304" pitchFamily="18" charset="0"/>
                <a:ea typeface="Calibri" panose="020F0502020204030204" pitchFamily="34" charset="0"/>
              </a:rPr>
              <a:t>distinguere ancora Padre e Figlio ma in una sola persona</a:t>
            </a:r>
            <a:r>
              <a:rPr lang="it-IT" sz="2200" dirty="0">
                <a:latin typeface="Times New Roman" panose="02020603050405020304" pitchFamily="18" charset="0"/>
                <a:ea typeface="Calibri" panose="020F0502020204030204" pitchFamily="34" charset="0"/>
              </a:rPr>
              <a:t>: </a:t>
            </a:r>
            <a:r>
              <a:rPr lang="it-IT" sz="2200" dirty="0">
                <a:solidFill>
                  <a:srgbClr val="FF0000"/>
                </a:solidFill>
                <a:latin typeface="Times New Roman" panose="02020603050405020304" pitchFamily="18" charset="0"/>
                <a:ea typeface="Calibri" panose="020F0502020204030204" pitchFamily="34" charset="0"/>
              </a:rPr>
              <a:t>affermano che il Figlio è la carne, cioè l’uomo, cioè Gesù, mentre il Padre è lo Spirito, cioè Dio, cioè Cristo. Ed ecco che coloro che pretendono che il Padre e il Figlio siano uno solo e medesimo già cominciano a dividerli, piuttosto che unificarli</a:t>
            </a:r>
            <a:r>
              <a:rPr lang="it-IT" sz="2200" dirty="0">
                <a:latin typeface="Times New Roman" panose="02020603050405020304" pitchFamily="18" charset="0"/>
                <a:ea typeface="Calibri" panose="020F0502020204030204" pitchFamily="34" charset="0"/>
              </a:rPr>
              <a:t>», (</a:t>
            </a:r>
            <a:r>
              <a:rPr lang="it-IT" sz="2200" cap="small" dirty="0">
                <a:latin typeface="Times New Roman" panose="02020603050405020304" pitchFamily="18" charset="0"/>
                <a:ea typeface="Calibri" panose="020F0502020204030204" pitchFamily="34" charset="0"/>
              </a:rPr>
              <a:t>Tertulliano</a:t>
            </a:r>
            <a:r>
              <a:rPr lang="it-IT" sz="2200" dirty="0">
                <a:latin typeface="Times New Roman" panose="02020603050405020304" pitchFamily="18" charset="0"/>
                <a:ea typeface="Calibri" panose="020F0502020204030204" pitchFamily="34" charset="0"/>
              </a:rPr>
              <a:t>, </a:t>
            </a:r>
            <a:r>
              <a:rPr lang="it-IT" sz="2200" i="1" dirty="0" err="1">
                <a:latin typeface="Times New Roman" panose="02020603050405020304" pitchFamily="18" charset="0"/>
                <a:ea typeface="Calibri" panose="020F0502020204030204" pitchFamily="34" charset="0"/>
              </a:rPr>
              <a:t>Cont</a:t>
            </a:r>
            <a:r>
              <a:rPr lang="it-IT" sz="2200" i="1" dirty="0">
                <a:latin typeface="Times New Roman" panose="02020603050405020304" pitchFamily="18" charset="0"/>
                <a:ea typeface="Calibri" panose="020F0502020204030204" pitchFamily="34" charset="0"/>
              </a:rPr>
              <a:t>. </a:t>
            </a:r>
            <a:r>
              <a:rPr lang="it-IT" sz="2200" i="1" dirty="0" err="1">
                <a:latin typeface="Times New Roman" panose="02020603050405020304" pitchFamily="18" charset="0"/>
                <a:ea typeface="Calibri" panose="020F0502020204030204" pitchFamily="34" charset="0"/>
              </a:rPr>
              <a:t>Prax</a:t>
            </a:r>
            <a:r>
              <a:rPr lang="it-IT" sz="2200" i="1" dirty="0">
                <a:latin typeface="Times New Roman" panose="02020603050405020304" pitchFamily="18" charset="0"/>
                <a:ea typeface="Calibri" panose="020F0502020204030204" pitchFamily="34" charset="0"/>
              </a:rPr>
              <a:t>.</a:t>
            </a:r>
            <a:r>
              <a:rPr lang="it-IT" sz="2200" dirty="0">
                <a:latin typeface="Times New Roman" panose="02020603050405020304" pitchFamily="18" charset="0"/>
                <a:ea typeface="Calibri" panose="020F0502020204030204" pitchFamily="34" charset="0"/>
              </a:rPr>
              <a:t>, XXVII [PL 2, 190]).</a:t>
            </a:r>
          </a:p>
        </p:txBody>
      </p:sp>
      <p:pic>
        <p:nvPicPr>
          <p:cNvPr id="5" name="Immagine 4">
            <a:extLst>
              <a:ext uri="{FF2B5EF4-FFF2-40B4-BE49-F238E27FC236}">
                <a16:creationId xmlns:a16="http://schemas.microsoft.com/office/drawing/2014/main" id="{BAF61215-38EE-B041-AED9-F5C6441E0020}"/>
              </a:ext>
            </a:extLst>
          </p:cNvPr>
          <p:cNvPicPr>
            <a:picLocks noChangeAspect="1"/>
          </p:cNvPicPr>
          <p:nvPr/>
        </p:nvPicPr>
        <p:blipFill rotWithShape="1">
          <a:blip r:embed="rId2"/>
          <a:srcRect l="33848" t="2557" r="3826"/>
          <a:stretch/>
        </p:blipFill>
        <p:spPr>
          <a:xfrm>
            <a:off x="526311" y="499872"/>
            <a:ext cx="2745336" cy="3694176"/>
          </a:xfrm>
          <a:prstGeom prst="rect">
            <a:avLst/>
          </a:prstGeom>
        </p:spPr>
      </p:pic>
    </p:spTree>
    <p:extLst>
      <p:ext uri="{BB962C8B-B14F-4D97-AF65-F5344CB8AC3E}">
        <p14:creationId xmlns:p14="http://schemas.microsoft.com/office/powerpoint/2010/main" val="3647741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8258017-9254-D644-8484-AAFE01B02008}"/>
              </a:ext>
            </a:extLst>
          </p:cNvPr>
          <p:cNvSpPr/>
          <p:nvPr/>
        </p:nvSpPr>
        <p:spPr>
          <a:xfrm>
            <a:off x="2584704" y="268206"/>
            <a:ext cx="8375904" cy="4458528"/>
          </a:xfrm>
          <a:prstGeom prst="rect">
            <a:avLst/>
          </a:prstGeom>
        </p:spPr>
        <p:txBody>
          <a:bodyPr wrap="square">
            <a:spAutoFit/>
          </a:bodyPr>
          <a:lstStyle/>
          <a:p>
            <a:pPr algn="just">
              <a:lnSpc>
                <a:spcPct val="115000"/>
              </a:lnSpc>
              <a:spcAft>
                <a:spcPts val="0"/>
              </a:spcAft>
            </a:pPr>
            <a:r>
              <a:rPr lang="it-IT" sz="2400" dirty="0">
                <a:solidFill>
                  <a:srgbClr val="000000"/>
                </a:solidFill>
                <a:latin typeface="Times New Roman" panose="02020603050405020304" pitchFamily="18" charset="0"/>
                <a:ea typeface="Times New Roman" panose="02020603050405020304" pitchFamily="18" charset="0"/>
              </a:rPr>
              <a:t>Epifanio dice anche che </a:t>
            </a:r>
            <a:r>
              <a:rPr lang="it-IT" sz="2400" dirty="0" err="1">
                <a:solidFill>
                  <a:srgbClr val="000000"/>
                </a:solidFill>
                <a:latin typeface="Times New Roman" panose="02020603050405020304" pitchFamily="18" charset="0"/>
                <a:ea typeface="Times New Roman" panose="02020603050405020304" pitchFamily="18" charset="0"/>
              </a:rPr>
              <a:t>Sabellio</a:t>
            </a:r>
            <a:r>
              <a:rPr lang="it-IT" sz="2400" dirty="0">
                <a:solidFill>
                  <a:srgbClr val="000000"/>
                </a:solidFill>
                <a:latin typeface="Times New Roman" panose="02020603050405020304" pitchFamily="18" charset="0"/>
                <a:ea typeface="Times New Roman" panose="02020603050405020304" pitchFamily="18" charset="0"/>
              </a:rPr>
              <a:t>, utilizzando erroneamente </a:t>
            </a:r>
            <a:r>
              <a:rPr lang="it-IT" sz="2400" dirty="0">
                <a:solidFill>
                  <a:srgbClr val="FF0000"/>
                </a:solidFill>
                <a:latin typeface="Times New Roman" panose="02020603050405020304" pitchFamily="18" charset="0"/>
                <a:ea typeface="Times New Roman" panose="02020603050405020304" pitchFamily="18" charset="0"/>
              </a:rPr>
              <a:t>l’immagine analogica del sole</a:t>
            </a:r>
            <a:r>
              <a:rPr lang="it-IT" sz="2400" dirty="0">
                <a:solidFill>
                  <a:srgbClr val="000000"/>
                </a:solidFill>
                <a:latin typeface="Times New Roman" panose="02020603050405020304" pitchFamily="18" charset="0"/>
                <a:ea typeface="Times New Roman" panose="02020603050405020304" pitchFamily="18" charset="0"/>
              </a:rPr>
              <a:t>, dei raggi e del calore, rappresenta la divinità come una monade che si manifesta in tre operazioni: «sarebbe come il caso del sole che, pur essendo un’unica realtà, tuttavia ha tre effetti: intendo dire </a:t>
            </a:r>
            <a:r>
              <a:rPr lang="it-IT" sz="2400" dirty="0">
                <a:solidFill>
                  <a:srgbClr val="00B0F0"/>
                </a:solidFill>
                <a:latin typeface="Times New Roman" panose="02020603050405020304" pitchFamily="18" charset="0"/>
                <a:ea typeface="Times New Roman" panose="02020603050405020304" pitchFamily="18" charset="0"/>
              </a:rPr>
              <a:t>il potere di illuminare</a:t>
            </a:r>
            <a:r>
              <a:rPr lang="it-IT" sz="2400" dirty="0">
                <a:solidFill>
                  <a:srgbClr val="000000"/>
                </a:solidFill>
                <a:latin typeface="Times New Roman" panose="02020603050405020304" pitchFamily="18" charset="0"/>
                <a:ea typeface="Times New Roman" panose="02020603050405020304" pitchFamily="18" charset="0"/>
              </a:rPr>
              <a:t>, quello di </a:t>
            </a:r>
            <a:r>
              <a:rPr lang="it-IT" sz="2400" dirty="0">
                <a:solidFill>
                  <a:srgbClr val="00B0F0"/>
                </a:solidFill>
                <a:latin typeface="Times New Roman" panose="02020603050405020304" pitchFamily="18" charset="0"/>
                <a:ea typeface="Times New Roman" panose="02020603050405020304" pitchFamily="18" charset="0"/>
              </a:rPr>
              <a:t>riscaldare</a:t>
            </a:r>
            <a:r>
              <a:rPr lang="it-IT" sz="2400" dirty="0">
                <a:solidFill>
                  <a:srgbClr val="000000"/>
                </a:solidFill>
                <a:latin typeface="Times New Roman" panose="02020603050405020304" pitchFamily="18" charset="0"/>
                <a:ea typeface="Times New Roman" panose="02020603050405020304" pitchFamily="18" charset="0"/>
              </a:rPr>
              <a:t> e quello </a:t>
            </a:r>
            <a:r>
              <a:rPr lang="it-IT" sz="2400" dirty="0">
                <a:solidFill>
                  <a:srgbClr val="00B0F0"/>
                </a:solidFill>
                <a:latin typeface="Times New Roman" panose="02020603050405020304" pitchFamily="18" charset="0"/>
                <a:ea typeface="Times New Roman" panose="02020603050405020304" pitchFamily="18" charset="0"/>
              </a:rPr>
              <a:t>di sussistere</a:t>
            </a:r>
            <a:r>
              <a:rPr lang="it-IT" sz="2400" dirty="0">
                <a:solidFill>
                  <a:srgbClr val="000000"/>
                </a:solidFill>
                <a:latin typeface="Times New Roman" panose="02020603050405020304" pitchFamily="18" charset="0"/>
                <a:ea typeface="Times New Roman" panose="02020603050405020304" pitchFamily="18" charset="0"/>
              </a:rPr>
              <a:t> in forma di disco». In questo senso </a:t>
            </a:r>
            <a:r>
              <a:rPr lang="it-IT" sz="2400" dirty="0" err="1">
                <a:solidFill>
                  <a:srgbClr val="000000"/>
                </a:solidFill>
                <a:latin typeface="Times New Roman" panose="02020603050405020304" pitchFamily="18" charset="0"/>
                <a:ea typeface="Times New Roman" panose="02020603050405020304" pitchFamily="18" charset="0"/>
              </a:rPr>
              <a:t>Sabellio</a:t>
            </a:r>
            <a:r>
              <a:rPr lang="it-IT" sz="2400" dirty="0">
                <a:solidFill>
                  <a:srgbClr val="000000"/>
                </a:solidFill>
                <a:latin typeface="Times New Roman" panose="02020603050405020304" pitchFamily="18" charset="0"/>
                <a:ea typeface="Times New Roman" panose="02020603050405020304" pitchFamily="18" charset="0"/>
              </a:rPr>
              <a:t> intende dire che solo il Padre è ciò che sussiste, a differenza del Figlio e dello Spirito che devono essere intesi come modi della sua autoespressione.</a:t>
            </a:r>
          </a:p>
          <a:p>
            <a:pPr algn="just">
              <a:lnSpc>
                <a:spcPct val="115000"/>
              </a:lnSpc>
              <a:spcAft>
                <a:spcPts val="0"/>
              </a:spcAft>
            </a:pPr>
            <a:endParaRPr lang="it-IT" sz="2400" cap="small" baseline="30000" dirty="0">
              <a:solidFill>
                <a:srgbClr val="000000"/>
              </a:solidFill>
              <a:latin typeface="Times New Roman" panose="02020603050405020304" pitchFamily="18" charset="0"/>
              <a:ea typeface="Calibri" panose="020F0502020204030204" pitchFamily="34" charset="0"/>
            </a:endParaRPr>
          </a:p>
          <a:p>
            <a:pPr algn="just">
              <a:lnSpc>
                <a:spcPct val="115000"/>
              </a:lnSpc>
              <a:spcAft>
                <a:spcPts val="0"/>
              </a:spcAft>
            </a:pPr>
            <a:r>
              <a:rPr lang="it-IT" sz="2400" cap="small" baseline="30000" dirty="0">
                <a:latin typeface="Times New Roman" panose="02020603050405020304" pitchFamily="18" charset="0"/>
                <a:ea typeface="Calibri" panose="020F0502020204030204" pitchFamily="34" charset="0"/>
              </a:rPr>
              <a:t>Epifanio di Salamina</a:t>
            </a:r>
            <a:r>
              <a:rPr lang="it-IT" sz="2400" baseline="30000" dirty="0">
                <a:latin typeface="Times New Roman" panose="02020603050405020304" pitchFamily="18" charset="0"/>
                <a:ea typeface="Calibri" panose="020F0502020204030204" pitchFamily="34" charset="0"/>
              </a:rPr>
              <a:t>, </a:t>
            </a:r>
            <a:r>
              <a:rPr lang="it-IT" sz="2400" i="1" baseline="30000" dirty="0">
                <a:solidFill>
                  <a:srgbClr val="000000"/>
                </a:solidFill>
                <a:latin typeface="Times New Roman" panose="02020603050405020304" pitchFamily="18" charset="0"/>
                <a:ea typeface="Calibri" panose="020F0502020204030204" pitchFamily="34" charset="0"/>
              </a:rPr>
              <a:t>Pan. </a:t>
            </a:r>
            <a:r>
              <a:rPr lang="it-IT" sz="2400" i="1" baseline="30000" dirty="0" err="1">
                <a:solidFill>
                  <a:srgbClr val="000000"/>
                </a:solidFill>
                <a:latin typeface="Times New Roman" panose="02020603050405020304" pitchFamily="18" charset="0"/>
                <a:ea typeface="Calibri" panose="020F0502020204030204" pitchFamily="34" charset="0"/>
              </a:rPr>
              <a:t>haer</a:t>
            </a:r>
            <a:r>
              <a:rPr lang="it-IT" sz="2400" baseline="30000" dirty="0">
                <a:solidFill>
                  <a:srgbClr val="000000"/>
                </a:solidFill>
                <a:latin typeface="Times New Roman" panose="02020603050405020304" pitchFamily="18" charset="0"/>
                <a:ea typeface="Calibri" panose="020F0502020204030204" pitchFamily="34" charset="0"/>
              </a:rPr>
              <a:t>.</a:t>
            </a:r>
            <a:r>
              <a:rPr lang="it-IT" sz="2400" baseline="30000" dirty="0">
                <a:latin typeface="Times New Roman" panose="02020603050405020304" pitchFamily="18" charset="0"/>
                <a:ea typeface="Calibri" panose="020F0502020204030204" pitchFamily="34" charset="0"/>
              </a:rPr>
              <a:t>, 62, 6 (PG 41, 1058).</a:t>
            </a:r>
            <a:endParaRPr lang="it-IT" sz="2400" baseline="30000" dirty="0">
              <a:effectLst/>
              <a:latin typeface="Times New Roman" panose="02020603050405020304" pitchFamily="18" charset="0"/>
              <a:ea typeface="Calibri" panose="020F0502020204030204" pitchFamily="34" charset="0"/>
            </a:endParaRPr>
          </a:p>
        </p:txBody>
      </p:sp>
      <p:pic>
        <p:nvPicPr>
          <p:cNvPr id="4" name="Immagine 3">
            <a:extLst>
              <a:ext uri="{FF2B5EF4-FFF2-40B4-BE49-F238E27FC236}">
                <a16:creationId xmlns:a16="http://schemas.microsoft.com/office/drawing/2014/main" id="{5A40D66C-4A78-3A41-9676-9B469DB72C3A}"/>
              </a:ext>
            </a:extLst>
          </p:cNvPr>
          <p:cNvPicPr>
            <a:picLocks noChangeAspect="1"/>
          </p:cNvPicPr>
          <p:nvPr/>
        </p:nvPicPr>
        <p:blipFill rotWithShape="1">
          <a:blip r:embed="rId2"/>
          <a:srcRect t="21497" b="13662"/>
          <a:stretch/>
        </p:blipFill>
        <p:spPr>
          <a:xfrm>
            <a:off x="7855255" y="4340353"/>
            <a:ext cx="3105353" cy="2182368"/>
          </a:xfrm>
          <a:prstGeom prst="rect">
            <a:avLst/>
          </a:prstGeom>
        </p:spPr>
      </p:pic>
    </p:spTree>
    <p:extLst>
      <p:ext uri="{BB962C8B-B14F-4D97-AF65-F5344CB8AC3E}">
        <p14:creationId xmlns:p14="http://schemas.microsoft.com/office/powerpoint/2010/main" val="3530320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04FF04-1A13-4D4A-A4C1-1FA7296F23A7}"/>
              </a:ext>
            </a:extLst>
          </p:cNvPr>
          <p:cNvSpPr/>
          <p:nvPr/>
        </p:nvSpPr>
        <p:spPr>
          <a:xfrm>
            <a:off x="3394032" y="557407"/>
            <a:ext cx="7782900" cy="548099"/>
          </a:xfrm>
          <a:prstGeom prst="rect">
            <a:avLst/>
          </a:prstGeom>
        </p:spPr>
        <p:txBody>
          <a:bodyPr wrap="none">
            <a:spAutoFit/>
          </a:bodyPr>
          <a:lstStyle/>
          <a:p>
            <a:pPr algn="just">
              <a:lnSpc>
                <a:spcPct val="115000"/>
              </a:lnSpc>
              <a:spcAft>
                <a:spcPts val="0"/>
              </a:spcAft>
            </a:pPr>
            <a:r>
              <a:rPr lang="it-IT" sz="2400" i="1" dirty="0">
                <a:solidFill>
                  <a:srgbClr val="000000"/>
                </a:solidFill>
                <a:latin typeface="Times New Roman" panose="02020603050405020304" pitchFamily="18" charset="0"/>
                <a:ea typeface="Times New Roman" panose="02020603050405020304" pitchFamily="18" charset="0"/>
              </a:rPr>
              <a:t>L’ermeneutica </a:t>
            </a:r>
            <a:r>
              <a:rPr lang="it-IT" sz="2400" i="1" dirty="0" err="1">
                <a:solidFill>
                  <a:srgbClr val="000000"/>
                </a:solidFill>
                <a:latin typeface="Times New Roman" panose="02020603050405020304" pitchFamily="18" charset="0"/>
                <a:ea typeface="Times New Roman" panose="02020603050405020304" pitchFamily="18" charset="0"/>
              </a:rPr>
              <a:t>subordinazionista</a:t>
            </a:r>
            <a:r>
              <a:rPr lang="it-IT" sz="2400" i="1" dirty="0">
                <a:solidFill>
                  <a:srgbClr val="000000"/>
                </a:solidFill>
                <a:latin typeface="Times New Roman" panose="02020603050405020304" pitchFamily="18" charset="0"/>
                <a:ea typeface="Times New Roman" panose="02020603050405020304" pitchFamily="18" charset="0"/>
              </a:rPr>
              <a:t> del </a:t>
            </a:r>
            <a:r>
              <a:rPr lang="it-IT" sz="2800" i="1" dirty="0">
                <a:solidFill>
                  <a:srgbClr val="000000"/>
                </a:solidFill>
                <a:latin typeface="Times New Roman" panose="02020603050405020304" pitchFamily="18" charset="0"/>
                <a:ea typeface="Times New Roman" panose="02020603050405020304" pitchFamily="18" charset="0"/>
              </a:rPr>
              <a:t>monoteismo</a:t>
            </a:r>
            <a:r>
              <a:rPr lang="it-IT" sz="2400" i="1" dirty="0">
                <a:solidFill>
                  <a:srgbClr val="000000"/>
                </a:solidFill>
                <a:latin typeface="Times New Roman" panose="02020603050405020304" pitchFamily="18" charset="0"/>
                <a:ea typeface="Times New Roman" panose="02020603050405020304" pitchFamily="18" charset="0"/>
              </a:rPr>
              <a:t> trinitario </a:t>
            </a:r>
            <a:endParaRPr lang="it-IT" sz="2400" dirty="0">
              <a:effectLst/>
              <a:latin typeface="Times New Roman" panose="02020603050405020304" pitchFamily="18" charset="0"/>
              <a:ea typeface="Times New Roman" panose="02020603050405020304" pitchFamily="18" charset="0"/>
            </a:endParaRPr>
          </a:p>
        </p:txBody>
      </p:sp>
      <p:sp>
        <p:nvSpPr>
          <p:cNvPr id="3" name="Rettangolo 2">
            <a:extLst>
              <a:ext uri="{FF2B5EF4-FFF2-40B4-BE49-F238E27FC236}">
                <a16:creationId xmlns:a16="http://schemas.microsoft.com/office/drawing/2014/main" id="{FD39E2E6-45F0-2547-BAA5-97AAA84E3C8B}"/>
              </a:ext>
            </a:extLst>
          </p:cNvPr>
          <p:cNvSpPr/>
          <p:nvPr/>
        </p:nvSpPr>
        <p:spPr>
          <a:xfrm>
            <a:off x="2793491" y="1496077"/>
            <a:ext cx="8983980" cy="954107"/>
          </a:xfrm>
          <a:prstGeom prst="rect">
            <a:avLst/>
          </a:prstGeom>
        </p:spPr>
        <p:txBody>
          <a:bodyPr wrap="square">
            <a:spAutoFit/>
          </a:bodyPr>
          <a:lstStyle/>
          <a:p>
            <a:pPr indent="180340" algn="just">
              <a:spcAft>
                <a:spcPts val="0"/>
              </a:spcAft>
            </a:pPr>
            <a:endParaRPr lang="it-IT" sz="2800" dirty="0">
              <a:solidFill>
                <a:srgbClr val="000000"/>
              </a:solidFill>
              <a:latin typeface="Times New Roman" panose="02020603050405020304" pitchFamily="18" charset="0"/>
              <a:ea typeface="Times New Roman" panose="02020603050405020304" pitchFamily="18" charset="0"/>
            </a:endParaRPr>
          </a:p>
          <a:p>
            <a:pPr indent="180340" algn="just">
              <a:spcAft>
                <a:spcPts val="0"/>
              </a:spcAft>
            </a:pPr>
            <a:endParaRPr lang="it-IT" sz="2800" dirty="0">
              <a:latin typeface="Times New Roman" panose="02020603050405020304" pitchFamily="18" charset="0"/>
              <a:ea typeface="Calibri" panose="020F0502020204030204" pitchFamily="34" charset="0"/>
            </a:endParaRPr>
          </a:p>
        </p:txBody>
      </p:sp>
      <p:pic>
        <p:nvPicPr>
          <p:cNvPr id="5" name="Immagine 4">
            <a:extLst>
              <a:ext uri="{FF2B5EF4-FFF2-40B4-BE49-F238E27FC236}">
                <a16:creationId xmlns:a16="http://schemas.microsoft.com/office/drawing/2014/main" id="{FD893321-FD02-7B47-B018-D0FA583669FD}"/>
              </a:ext>
            </a:extLst>
          </p:cNvPr>
          <p:cNvPicPr>
            <a:picLocks noChangeAspect="1"/>
          </p:cNvPicPr>
          <p:nvPr/>
        </p:nvPicPr>
        <p:blipFill>
          <a:blip r:embed="rId2"/>
          <a:stretch>
            <a:fillRect/>
          </a:stretch>
        </p:blipFill>
        <p:spPr>
          <a:xfrm>
            <a:off x="325395" y="1496077"/>
            <a:ext cx="2294592" cy="2735860"/>
          </a:xfrm>
          <a:prstGeom prst="rect">
            <a:avLst/>
          </a:prstGeom>
        </p:spPr>
      </p:pic>
      <p:sp>
        <p:nvSpPr>
          <p:cNvPr id="4" name="Rettangolo 3">
            <a:extLst>
              <a:ext uri="{FF2B5EF4-FFF2-40B4-BE49-F238E27FC236}">
                <a16:creationId xmlns:a16="http://schemas.microsoft.com/office/drawing/2014/main" id="{4103AF8C-5973-1A42-A279-D50742559C46}"/>
              </a:ext>
            </a:extLst>
          </p:cNvPr>
          <p:cNvSpPr/>
          <p:nvPr/>
        </p:nvSpPr>
        <p:spPr>
          <a:xfrm>
            <a:off x="3048000" y="1496077"/>
            <a:ext cx="8729471" cy="3342453"/>
          </a:xfrm>
          <a:prstGeom prst="rect">
            <a:avLst/>
          </a:prstGeom>
        </p:spPr>
        <p:txBody>
          <a:bodyPr wrap="square">
            <a:spAutoFit/>
          </a:bodyPr>
          <a:lstStyle/>
          <a:p>
            <a:pPr marL="180340" indent="-180340" algn="just">
              <a:lnSpc>
                <a:spcPct val="115000"/>
              </a:lnSpc>
              <a:spcAft>
                <a:spcPts val="0"/>
              </a:spcAft>
            </a:pPr>
            <a:r>
              <a:rPr lang="it-IT" sz="2800" dirty="0">
                <a:solidFill>
                  <a:srgbClr val="000000"/>
                </a:solidFill>
                <a:latin typeface="Times New Roman" panose="02020603050405020304" pitchFamily="18" charset="0"/>
                <a:ea typeface="Times New Roman" panose="02020603050405020304" pitchFamily="18" charset="0"/>
              </a:rPr>
              <a:t>	«se il Figlio ha nel Padre il suo principio (α</a:t>
            </a:r>
            <a:r>
              <a:rPr lang="it-IT" sz="2800" dirty="0" err="1">
                <a:solidFill>
                  <a:srgbClr val="000000"/>
                </a:solidFill>
                <a:latin typeface="Times New Roman" panose="02020603050405020304" pitchFamily="18" charset="0"/>
                <a:ea typeface="Times New Roman" panose="02020603050405020304" pitchFamily="18" charset="0"/>
              </a:rPr>
              <a:t>ρχή</a:t>
            </a:r>
            <a:r>
              <a:rPr lang="it-IT" sz="2800" dirty="0">
                <a:solidFill>
                  <a:srgbClr val="000000"/>
                </a:solidFill>
                <a:latin typeface="Times New Roman" panose="02020603050405020304" pitchFamily="18" charset="0"/>
                <a:ea typeface="Times New Roman" panose="02020603050405020304" pitchFamily="18" charset="0"/>
              </a:rPr>
              <a:t>) ontologico, perché da lui ha tratto l’essere divino, egli è privo di </a:t>
            </a:r>
            <a:r>
              <a:rPr lang="it-IT" sz="2800" i="1" dirty="0" err="1">
                <a:solidFill>
                  <a:srgbClr val="000000"/>
                </a:solidFill>
                <a:latin typeface="Times New Roman" panose="02020603050405020304" pitchFamily="18" charset="0"/>
                <a:ea typeface="Times New Roman" panose="02020603050405020304" pitchFamily="18" charset="0"/>
              </a:rPr>
              <a:t>arché</a:t>
            </a:r>
            <a:r>
              <a:rPr lang="it-IT" sz="2800" i="1" dirty="0">
                <a:solidFill>
                  <a:srgbClr val="000000"/>
                </a:solidFill>
                <a:latin typeface="Times New Roman" panose="02020603050405020304" pitchFamily="18" charset="0"/>
                <a:ea typeface="Times New Roman" panose="02020603050405020304" pitchFamily="18" charset="0"/>
              </a:rPr>
              <a:t> </a:t>
            </a:r>
            <a:r>
              <a:rPr lang="it-IT" sz="2800" dirty="0">
                <a:solidFill>
                  <a:srgbClr val="000000"/>
                </a:solidFill>
                <a:latin typeface="Times New Roman" panose="02020603050405020304" pitchFamily="18" charset="0"/>
                <a:ea typeface="Times New Roman" panose="02020603050405020304" pitchFamily="18" charset="0"/>
              </a:rPr>
              <a:t>cronologica in quanto, come il Padre, non ha mai cominciato a esistere; il Padre è sempre stato Padre, non c’è stato tempo in cui il Figlio non esistesse».</a:t>
            </a:r>
          </a:p>
          <a:p>
            <a:pPr marL="180340" indent="-180340" algn="just">
              <a:lnSpc>
                <a:spcPct val="115000"/>
              </a:lnSpc>
              <a:spcAft>
                <a:spcPts val="0"/>
              </a:spcAft>
            </a:pPr>
            <a:endParaRPr lang="it-IT" sz="2800" dirty="0">
              <a:latin typeface="Times New Roman" panose="02020603050405020304" pitchFamily="18" charset="0"/>
              <a:ea typeface="Times New Roman" panose="02020603050405020304" pitchFamily="18" charset="0"/>
            </a:endParaRPr>
          </a:p>
          <a:p>
            <a:pPr indent="180340"/>
            <a:r>
              <a:rPr lang="it-IT" cap="small" dirty="0">
                <a:latin typeface="Times New Roman" panose="02020603050405020304" pitchFamily="18" charset="0"/>
                <a:ea typeface="Calibri" panose="020F0502020204030204" pitchFamily="34" charset="0"/>
              </a:rPr>
              <a:t>E. </a:t>
            </a:r>
            <a:r>
              <a:rPr lang="it-IT" cap="small" dirty="0" err="1">
                <a:latin typeface="Times New Roman" panose="02020603050405020304" pitchFamily="18" charset="0"/>
                <a:ea typeface="Calibri" panose="020F0502020204030204" pitchFamily="34" charset="0"/>
              </a:rPr>
              <a:t>Prinzivalli</a:t>
            </a:r>
            <a:r>
              <a:rPr lang="it-IT" cap="small" dirty="0">
                <a:latin typeface="Times New Roman" panose="02020603050405020304" pitchFamily="18" charset="0"/>
                <a:ea typeface="Calibri" panose="020F0502020204030204" pitchFamily="34" charset="0"/>
              </a:rPr>
              <a:t> – M. Simonetti</a:t>
            </a:r>
            <a:r>
              <a:rPr lang="it-IT" dirty="0">
                <a:latin typeface="Times New Roman" panose="02020603050405020304" pitchFamily="18" charset="0"/>
                <a:ea typeface="Calibri" panose="020F0502020204030204" pitchFamily="34" charset="0"/>
              </a:rPr>
              <a:t>, </a:t>
            </a:r>
            <a:r>
              <a:rPr lang="it-IT" i="1" dirty="0">
                <a:latin typeface="Times New Roman" panose="02020603050405020304" pitchFamily="18" charset="0"/>
                <a:ea typeface="Calibri" panose="020F0502020204030204" pitchFamily="34" charset="0"/>
              </a:rPr>
              <a:t>La teologia degli antichi cristiani</a:t>
            </a:r>
            <a:r>
              <a:rPr lang="it-IT" dirty="0">
                <a:latin typeface="Times New Roman" panose="02020603050405020304" pitchFamily="18" charset="0"/>
                <a:ea typeface="Calibri" panose="020F0502020204030204" pitchFamily="34" charset="0"/>
              </a:rPr>
              <a:t>, 106-107.</a:t>
            </a:r>
            <a:endParaRPr lang="it-IT"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64256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04FF04-1A13-4D4A-A4C1-1FA7296F23A7}"/>
              </a:ext>
            </a:extLst>
          </p:cNvPr>
          <p:cNvSpPr/>
          <p:nvPr/>
        </p:nvSpPr>
        <p:spPr>
          <a:xfrm>
            <a:off x="3517655" y="557407"/>
            <a:ext cx="7535653" cy="483017"/>
          </a:xfrm>
          <a:prstGeom prst="rect">
            <a:avLst/>
          </a:prstGeom>
        </p:spPr>
        <p:txBody>
          <a:bodyPr wrap="none">
            <a:spAutoFit/>
          </a:bodyPr>
          <a:lstStyle/>
          <a:p>
            <a:pPr algn="just">
              <a:lnSpc>
                <a:spcPct val="115000"/>
              </a:lnSpc>
              <a:spcAft>
                <a:spcPts val="0"/>
              </a:spcAft>
            </a:pPr>
            <a:r>
              <a:rPr lang="it-IT" sz="2400" i="1" dirty="0">
                <a:solidFill>
                  <a:srgbClr val="000000"/>
                </a:solidFill>
                <a:latin typeface="Times New Roman" panose="02020603050405020304" pitchFamily="18" charset="0"/>
                <a:ea typeface="Times New Roman" panose="02020603050405020304" pitchFamily="18" charset="0"/>
              </a:rPr>
              <a:t>L’ermeneutica </a:t>
            </a:r>
            <a:r>
              <a:rPr lang="it-IT" sz="2400" i="1" dirty="0" err="1">
                <a:solidFill>
                  <a:srgbClr val="000000"/>
                </a:solidFill>
                <a:latin typeface="Times New Roman" panose="02020603050405020304" pitchFamily="18" charset="0"/>
                <a:ea typeface="Times New Roman" panose="02020603050405020304" pitchFamily="18" charset="0"/>
              </a:rPr>
              <a:t>subordinazionista</a:t>
            </a:r>
            <a:r>
              <a:rPr lang="it-IT" sz="2400" i="1" dirty="0">
                <a:solidFill>
                  <a:srgbClr val="000000"/>
                </a:solidFill>
                <a:latin typeface="Times New Roman" panose="02020603050405020304" pitchFamily="18" charset="0"/>
                <a:ea typeface="Times New Roman" panose="02020603050405020304" pitchFamily="18" charset="0"/>
              </a:rPr>
              <a:t> del monoteismo trinitario </a:t>
            </a:r>
            <a:endParaRPr lang="it-IT" sz="2400" dirty="0">
              <a:effectLst/>
              <a:latin typeface="Times New Roman" panose="02020603050405020304" pitchFamily="18" charset="0"/>
              <a:ea typeface="Times New Roman" panose="02020603050405020304" pitchFamily="18" charset="0"/>
            </a:endParaRPr>
          </a:p>
        </p:txBody>
      </p:sp>
      <p:sp>
        <p:nvSpPr>
          <p:cNvPr id="3" name="Rettangolo 2">
            <a:extLst>
              <a:ext uri="{FF2B5EF4-FFF2-40B4-BE49-F238E27FC236}">
                <a16:creationId xmlns:a16="http://schemas.microsoft.com/office/drawing/2014/main" id="{FD39E2E6-45F0-2547-BAA5-97AAA84E3C8B}"/>
              </a:ext>
            </a:extLst>
          </p:cNvPr>
          <p:cNvSpPr/>
          <p:nvPr/>
        </p:nvSpPr>
        <p:spPr>
          <a:xfrm>
            <a:off x="2793491" y="1496077"/>
            <a:ext cx="8983980" cy="3539430"/>
          </a:xfrm>
          <a:prstGeom prst="rect">
            <a:avLst/>
          </a:prstGeom>
        </p:spPr>
        <p:txBody>
          <a:bodyPr wrap="square">
            <a:spAutoFit/>
          </a:bodyPr>
          <a:lstStyle/>
          <a:p>
            <a:pPr indent="180340" algn="just">
              <a:spcAft>
                <a:spcPts val="0"/>
              </a:spcAft>
            </a:pPr>
            <a:r>
              <a:rPr lang="it-IT" sz="2800" dirty="0">
                <a:solidFill>
                  <a:srgbClr val="000000"/>
                </a:solidFill>
                <a:latin typeface="Times New Roman" panose="02020603050405020304" pitchFamily="18" charset="0"/>
                <a:ea typeface="Times New Roman" panose="02020603050405020304" pitchFamily="18" charset="0"/>
              </a:rPr>
              <a:t>Noi quindi affermiamo che il Salvatore e lo Spirito non sono da una parte neppure paragonabili con tutti gli esseri che sono stati fatti, ma li superano con una trascendenza ed eminenza infinita; essi però sono a loro volta superati dal Padre di altrettanto o più ancora di quanto il Figlio e lo Spirito Santo superano gli altri esseri.</a:t>
            </a:r>
            <a:r>
              <a:rPr lang="it-IT" sz="2800" dirty="0"/>
              <a:t> </a:t>
            </a:r>
          </a:p>
          <a:p>
            <a:pPr indent="180340" algn="just">
              <a:spcAft>
                <a:spcPts val="0"/>
              </a:spcAft>
            </a:pPr>
            <a:endParaRPr lang="it-IT" sz="2800" dirty="0"/>
          </a:p>
          <a:p>
            <a:pPr indent="180340" algn="just">
              <a:spcAft>
                <a:spcPts val="0"/>
              </a:spcAft>
            </a:pPr>
            <a:r>
              <a:rPr lang="it-IT" sz="2800" cap="small" dirty="0">
                <a:latin typeface="Times New Roman" panose="02020603050405020304" pitchFamily="18" charset="0"/>
                <a:ea typeface="Calibri" panose="020F0502020204030204" pitchFamily="34" charset="0"/>
              </a:rPr>
              <a:t>Origene</a:t>
            </a:r>
            <a:r>
              <a:rPr lang="it-IT" sz="2800" dirty="0">
                <a:latin typeface="Times New Roman" panose="02020603050405020304" pitchFamily="18" charset="0"/>
                <a:ea typeface="Calibri" panose="020F0502020204030204" pitchFamily="34" charset="0"/>
              </a:rPr>
              <a:t>, </a:t>
            </a:r>
            <a:r>
              <a:rPr lang="it-IT" sz="2800" i="1" dirty="0">
                <a:latin typeface="Times New Roman" panose="02020603050405020304" pitchFamily="18" charset="0"/>
                <a:ea typeface="Calibri" panose="020F0502020204030204" pitchFamily="34" charset="0"/>
              </a:rPr>
              <a:t>Comm. in </a:t>
            </a:r>
            <a:r>
              <a:rPr lang="it-IT" sz="2800" i="1" dirty="0" err="1">
                <a:latin typeface="Times New Roman" panose="02020603050405020304" pitchFamily="18" charset="0"/>
                <a:ea typeface="Calibri" panose="020F0502020204030204" pitchFamily="34" charset="0"/>
              </a:rPr>
              <a:t>Ioan</a:t>
            </a:r>
            <a:r>
              <a:rPr lang="it-IT" sz="2800" dirty="0">
                <a:latin typeface="Times New Roman" panose="02020603050405020304" pitchFamily="18" charset="0"/>
                <a:ea typeface="Calibri" panose="020F0502020204030204" pitchFamily="34" charset="0"/>
              </a:rPr>
              <a:t>, XIII, 25, 151 (PG 14, 412). </a:t>
            </a:r>
          </a:p>
        </p:txBody>
      </p:sp>
      <p:pic>
        <p:nvPicPr>
          <p:cNvPr id="5" name="Immagine 4">
            <a:extLst>
              <a:ext uri="{FF2B5EF4-FFF2-40B4-BE49-F238E27FC236}">
                <a16:creationId xmlns:a16="http://schemas.microsoft.com/office/drawing/2014/main" id="{FD893321-FD02-7B47-B018-D0FA583669FD}"/>
              </a:ext>
            </a:extLst>
          </p:cNvPr>
          <p:cNvPicPr>
            <a:picLocks noChangeAspect="1"/>
          </p:cNvPicPr>
          <p:nvPr/>
        </p:nvPicPr>
        <p:blipFill>
          <a:blip r:embed="rId2"/>
          <a:stretch>
            <a:fillRect/>
          </a:stretch>
        </p:blipFill>
        <p:spPr>
          <a:xfrm>
            <a:off x="325395" y="1496077"/>
            <a:ext cx="2294592" cy="2735860"/>
          </a:xfrm>
          <a:prstGeom prst="rect">
            <a:avLst/>
          </a:prstGeom>
        </p:spPr>
      </p:pic>
    </p:spTree>
    <p:extLst>
      <p:ext uri="{BB962C8B-B14F-4D97-AF65-F5344CB8AC3E}">
        <p14:creationId xmlns:p14="http://schemas.microsoft.com/office/powerpoint/2010/main" val="1365935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04FF04-1A13-4D4A-A4C1-1FA7296F23A7}"/>
              </a:ext>
            </a:extLst>
          </p:cNvPr>
          <p:cNvSpPr/>
          <p:nvPr/>
        </p:nvSpPr>
        <p:spPr>
          <a:xfrm>
            <a:off x="3517655" y="557407"/>
            <a:ext cx="7535653" cy="483017"/>
          </a:xfrm>
          <a:prstGeom prst="rect">
            <a:avLst/>
          </a:prstGeom>
        </p:spPr>
        <p:txBody>
          <a:bodyPr wrap="none">
            <a:spAutoFit/>
          </a:bodyPr>
          <a:lstStyle/>
          <a:p>
            <a:pPr algn="just">
              <a:lnSpc>
                <a:spcPct val="115000"/>
              </a:lnSpc>
              <a:spcAft>
                <a:spcPts val="0"/>
              </a:spcAft>
            </a:pPr>
            <a:r>
              <a:rPr lang="it-IT" sz="2400" i="1" dirty="0">
                <a:solidFill>
                  <a:srgbClr val="000000"/>
                </a:solidFill>
                <a:latin typeface="Times New Roman" panose="02020603050405020304" pitchFamily="18" charset="0"/>
                <a:ea typeface="Times New Roman" panose="02020603050405020304" pitchFamily="18" charset="0"/>
              </a:rPr>
              <a:t>L’ermeneutica </a:t>
            </a:r>
            <a:r>
              <a:rPr lang="it-IT" sz="2400" i="1" dirty="0" err="1">
                <a:solidFill>
                  <a:srgbClr val="000000"/>
                </a:solidFill>
                <a:latin typeface="Times New Roman" panose="02020603050405020304" pitchFamily="18" charset="0"/>
                <a:ea typeface="Times New Roman" panose="02020603050405020304" pitchFamily="18" charset="0"/>
              </a:rPr>
              <a:t>subordinazionista</a:t>
            </a:r>
            <a:r>
              <a:rPr lang="it-IT" sz="2400" i="1" dirty="0">
                <a:solidFill>
                  <a:srgbClr val="000000"/>
                </a:solidFill>
                <a:latin typeface="Times New Roman" panose="02020603050405020304" pitchFamily="18" charset="0"/>
                <a:ea typeface="Times New Roman" panose="02020603050405020304" pitchFamily="18" charset="0"/>
              </a:rPr>
              <a:t> del monoteismo trinitario </a:t>
            </a:r>
            <a:endParaRPr lang="it-IT" sz="2400" dirty="0">
              <a:effectLst/>
              <a:latin typeface="Times New Roman" panose="02020603050405020304" pitchFamily="18" charset="0"/>
              <a:ea typeface="Times New Roman" panose="02020603050405020304" pitchFamily="18" charset="0"/>
            </a:endParaRPr>
          </a:p>
        </p:txBody>
      </p:sp>
      <p:sp>
        <p:nvSpPr>
          <p:cNvPr id="3" name="Rettangolo 2">
            <a:extLst>
              <a:ext uri="{FF2B5EF4-FFF2-40B4-BE49-F238E27FC236}">
                <a16:creationId xmlns:a16="http://schemas.microsoft.com/office/drawing/2014/main" id="{FD39E2E6-45F0-2547-BAA5-97AAA84E3C8B}"/>
              </a:ext>
            </a:extLst>
          </p:cNvPr>
          <p:cNvSpPr/>
          <p:nvPr/>
        </p:nvSpPr>
        <p:spPr>
          <a:xfrm>
            <a:off x="2793491" y="1496077"/>
            <a:ext cx="8983980" cy="3539430"/>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cs typeface="Times New Roman" panose="02020603050405020304" pitchFamily="18" charset="0"/>
              </a:rPr>
              <a:t>«per timore di affermare due </a:t>
            </a:r>
            <a:r>
              <a:rPr lang="it-IT" sz="2800" dirty="0" err="1">
                <a:latin typeface="Times New Roman" panose="02020603050405020304" pitchFamily="18" charset="0"/>
                <a:cs typeface="Times New Roman" panose="02020603050405020304" pitchFamily="18" charset="0"/>
              </a:rPr>
              <a:t>dèi</a:t>
            </a:r>
            <a:r>
              <a:rPr lang="it-IT" sz="2800" dirty="0">
                <a:latin typeface="Times New Roman" panose="02020603050405020304" pitchFamily="18" charset="0"/>
                <a:cs typeface="Times New Roman" panose="02020603050405020304" pitchFamily="18" charset="0"/>
              </a:rPr>
              <a:t> incappano all’estremo opposto in dottrine false ed empie: infatti </a:t>
            </a:r>
            <a:r>
              <a:rPr lang="it-IT" sz="2800" dirty="0">
                <a:solidFill>
                  <a:srgbClr val="FF0000"/>
                </a:solidFill>
                <a:latin typeface="Times New Roman" panose="02020603050405020304" pitchFamily="18" charset="0"/>
                <a:cs typeface="Times New Roman" panose="02020603050405020304" pitchFamily="18" charset="0"/>
              </a:rPr>
              <a:t>o negano al Figlio una individualità distinta da quella del Padre</a:t>
            </a:r>
            <a:r>
              <a:rPr lang="it-IT" sz="2800" dirty="0">
                <a:latin typeface="Times New Roman" panose="02020603050405020304" pitchFamily="18" charset="0"/>
                <a:cs typeface="Times New Roman" panose="02020603050405020304" pitchFamily="18" charset="0"/>
              </a:rPr>
              <a:t>, pur affermando che sia Dio colui che, a parer loro, soltanto di nome è chiamato “Figlio”; </a:t>
            </a:r>
            <a:r>
              <a:rPr lang="it-IT" sz="2800" dirty="0">
                <a:solidFill>
                  <a:srgbClr val="FF0000"/>
                </a:solidFill>
                <a:latin typeface="Times New Roman" panose="02020603050405020304" pitchFamily="18" charset="0"/>
                <a:cs typeface="Times New Roman" panose="02020603050405020304" pitchFamily="18" charset="0"/>
              </a:rPr>
              <a:t>oppure negano al Figlio la divinità, salvandone la individualità </a:t>
            </a:r>
            <a:r>
              <a:rPr lang="it-IT" sz="2800" dirty="0">
                <a:latin typeface="Times New Roman" panose="02020603050405020304" pitchFamily="18" charset="0"/>
                <a:cs typeface="Times New Roman" panose="02020603050405020304" pitchFamily="18" charset="0"/>
              </a:rPr>
              <a:t>e la sostanza circoscritta concepita come distinta da quella del Padre».</a:t>
            </a:r>
          </a:p>
          <a:p>
            <a:pPr indent="180340" algn="just">
              <a:spcAft>
                <a:spcPts val="0"/>
              </a:spcAft>
            </a:pPr>
            <a:r>
              <a:rPr lang="it-IT" sz="2800" dirty="0">
                <a:latin typeface="Times New Roman" panose="02020603050405020304" pitchFamily="18" charset="0"/>
                <a:cs typeface="Times New Roman" panose="02020603050405020304" pitchFamily="18" charset="0"/>
              </a:rPr>
              <a:t>(Commento al Vangelo di Giovanni di Origene)</a:t>
            </a:r>
          </a:p>
        </p:txBody>
      </p:sp>
      <p:pic>
        <p:nvPicPr>
          <p:cNvPr id="5" name="Immagine 4">
            <a:extLst>
              <a:ext uri="{FF2B5EF4-FFF2-40B4-BE49-F238E27FC236}">
                <a16:creationId xmlns:a16="http://schemas.microsoft.com/office/drawing/2014/main" id="{FD893321-FD02-7B47-B018-D0FA583669FD}"/>
              </a:ext>
            </a:extLst>
          </p:cNvPr>
          <p:cNvPicPr>
            <a:picLocks noChangeAspect="1"/>
          </p:cNvPicPr>
          <p:nvPr/>
        </p:nvPicPr>
        <p:blipFill>
          <a:blip r:embed="rId2"/>
          <a:stretch>
            <a:fillRect/>
          </a:stretch>
        </p:blipFill>
        <p:spPr>
          <a:xfrm>
            <a:off x="325395" y="1496077"/>
            <a:ext cx="2294592" cy="2735860"/>
          </a:xfrm>
          <a:prstGeom prst="rect">
            <a:avLst/>
          </a:prstGeom>
        </p:spPr>
      </p:pic>
    </p:spTree>
    <p:extLst>
      <p:ext uri="{BB962C8B-B14F-4D97-AF65-F5344CB8AC3E}">
        <p14:creationId xmlns:p14="http://schemas.microsoft.com/office/powerpoint/2010/main" val="3510082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04FF04-1A13-4D4A-A4C1-1FA7296F23A7}"/>
              </a:ext>
            </a:extLst>
          </p:cNvPr>
          <p:cNvSpPr/>
          <p:nvPr/>
        </p:nvSpPr>
        <p:spPr>
          <a:xfrm>
            <a:off x="3517655" y="557407"/>
            <a:ext cx="7535653" cy="483017"/>
          </a:xfrm>
          <a:prstGeom prst="rect">
            <a:avLst/>
          </a:prstGeom>
        </p:spPr>
        <p:txBody>
          <a:bodyPr wrap="none">
            <a:spAutoFit/>
          </a:bodyPr>
          <a:lstStyle/>
          <a:p>
            <a:pPr algn="just">
              <a:lnSpc>
                <a:spcPct val="115000"/>
              </a:lnSpc>
              <a:spcAft>
                <a:spcPts val="0"/>
              </a:spcAft>
            </a:pPr>
            <a:r>
              <a:rPr lang="it-IT" sz="2400" i="1" dirty="0">
                <a:solidFill>
                  <a:srgbClr val="000000"/>
                </a:solidFill>
                <a:latin typeface="Times New Roman" panose="02020603050405020304" pitchFamily="18" charset="0"/>
                <a:ea typeface="Times New Roman" panose="02020603050405020304" pitchFamily="18" charset="0"/>
              </a:rPr>
              <a:t>L’ermeneutica </a:t>
            </a:r>
            <a:r>
              <a:rPr lang="it-IT" sz="2400" i="1" dirty="0" err="1">
                <a:solidFill>
                  <a:srgbClr val="000000"/>
                </a:solidFill>
                <a:latin typeface="Times New Roman" panose="02020603050405020304" pitchFamily="18" charset="0"/>
                <a:ea typeface="Times New Roman" panose="02020603050405020304" pitchFamily="18" charset="0"/>
              </a:rPr>
              <a:t>subordinazionista</a:t>
            </a:r>
            <a:r>
              <a:rPr lang="it-IT" sz="2400" i="1" dirty="0">
                <a:solidFill>
                  <a:srgbClr val="000000"/>
                </a:solidFill>
                <a:latin typeface="Times New Roman" panose="02020603050405020304" pitchFamily="18" charset="0"/>
                <a:ea typeface="Times New Roman" panose="02020603050405020304" pitchFamily="18" charset="0"/>
              </a:rPr>
              <a:t> del monoteismo trinitario </a:t>
            </a:r>
            <a:endParaRPr lang="it-IT" sz="2400" dirty="0">
              <a:effectLst/>
              <a:latin typeface="Times New Roman" panose="02020603050405020304" pitchFamily="18" charset="0"/>
              <a:ea typeface="Times New Roman" panose="02020603050405020304" pitchFamily="18" charset="0"/>
            </a:endParaRPr>
          </a:p>
        </p:txBody>
      </p:sp>
      <p:sp>
        <p:nvSpPr>
          <p:cNvPr id="3" name="Rettangolo 2">
            <a:extLst>
              <a:ext uri="{FF2B5EF4-FFF2-40B4-BE49-F238E27FC236}">
                <a16:creationId xmlns:a16="http://schemas.microsoft.com/office/drawing/2014/main" id="{FD39E2E6-45F0-2547-BAA5-97AAA84E3C8B}"/>
              </a:ext>
            </a:extLst>
          </p:cNvPr>
          <p:cNvSpPr/>
          <p:nvPr/>
        </p:nvSpPr>
        <p:spPr>
          <a:xfrm>
            <a:off x="2793491" y="1496077"/>
            <a:ext cx="8983980" cy="4770537"/>
          </a:xfrm>
          <a:prstGeom prst="rect">
            <a:avLst/>
          </a:prstGeom>
        </p:spPr>
        <p:txBody>
          <a:bodyPr wrap="square">
            <a:spAutoFit/>
          </a:bodyPr>
          <a:lstStyle/>
          <a:p>
            <a:pPr indent="180340" algn="just">
              <a:spcAft>
                <a:spcPts val="0"/>
              </a:spcAft>
            </a:pPr>
            <a:r>
              <a:rPr lang="it-IT" sz="2600" dirty="0">
                <a:latin typeface="Times New Roman" panose="02020603050405020304" pitchFamily="18" charset="0"/>
                <a:cs typeface="Times New Roman" panose="02020603050405020304" pitchFamily="18" charset="0"/>
              </a:rPr>
              <a:t>«Occorre dire a costoro: Dio è Dio-in-sé (</a:t>
            </a:r>
            <a:r>
              <a:rPr lang="it-IT" sz="2600" dirty="0" err="1">
                <a:latin typeface="Times New Roman" panose="02020603050405020304" pitchFamily="18" charset="0"/>
                <a:cs typeface="Times New Roman" panose="02020603050405020304" pitchFamily="18" charset="0"/>
              </a:rPr>
              <a:t>autotheos</a:t>
            </a:r>
            <a:r>
              <a:rPr lang="it-IT" sz="2600" dirty="0">
                <a:latin typeface="Times New Roman" panose="02020603050405020304" pitchFamily="18" charset="0"/>
                <a:cs typeface="Times New Roman" panose="02020603050405020304" pitchFamily="18" charset="0"/>
              </a:rPr>
              <a:t>); e per questo anche il Salvatore nella sua preghiera al Padre dice: «Che conoscano te, unico vero Dio» (</a:t>
            </a:r>
            <a:r>
              <a:rPr lang="it-IT" sz="2600" dirty="0" err="1">
                <a:latin typeface="Times New Roman" panose="02020603050405020304" pitchFamily="18" charset="0"/>
                <a:cs typeface="Times New Roman" panose="02020603050405020304" pitchFamily="18" charset="0"/>
              </a:rPr>
              <a:t>Gv</a:t>
            </a:r>
            <a:r>
              <a:rPr lang="it-IT" sz="2600" dirty="0">
                <a:latin typeface="Times New Roman" panose="02020603050405020304" pitchFamily="18" charset="0"/>
                <a:cs typeface="Times New Roman" panose="02020603050405020304" pitchFamily="18" charset="0"/>
              </a:rPr>
              <a:t> 17,3). All'infuori del Dio-in-sé, tutti quelli fatti dio per partecipazione alla divinità di lui si devono chiamare più propriamente «Dio» (</a:t>
            </a:r>
            <a:r>
              <a:rPr lang="it-IT" sz="2600" dirty="0" err="1">
                <a:latin typeface="Times New Roman" panose="02020603050405020304" pitchFamily="18" charset="0"/>
                <a:cs typeface="Times New Roman" panose="02020603050405020304" pitchFamily="18" charset="0"/>
              </a:rPr>
              <a:t>Theos</a:t>
            </a:r>
            <a:r>
              <a:rPr lang="it-IT" sz="2600" dirty="0">
                <a:latin typeface="Times New Roman" panose="02020603050405020304" pitchFamily="18" charset="0"/>
                <a:cs typeface="Times New Roman" panose="02020603050405020304" pitchFamily="18" charset="0"/>
              </a:rPr>
              <a:t>) e non «il Dio» (o </a:t>
            </a:r>
            <a:r>
              <a:rPr lang="it-IT" sz="2600" dirty="0" err="1">
                <a:latin typeface="Times New Roman" panose="02020603050405020304" pitchFamily="18" charset="0"/>
                <a:cs typeface="Times New Roman" panose="02020603050405020304" pitchFamily="18" charset="0"/>
              </a:rPr>
              <a:t>Theos</a:t>
            </a:r>
            <a:r>
              <a:rPr lang="it-IT" sz="2600" dirty="0">
                <a:latin typeface="Times New Roman" panose="02020603050405020304" pitchFamily="18" charset="0"/>
                <a:cs typeface="Times New Roman" panose="02020603050405020304" pitchFamily="18" charset="0"/>
              </a:rPr>
              <a:t>). Tra questi, di gran lunga il più augusto è il «primogenito di ogni creatura» (Col 1 ,15), in quanto, in virtù dell'essere «presso Dio», per primo trasse a sé la divinità».</a:t>
            </a:r>
          </a:p>
          <a:p>
            <a:pPr indent="180340" algn="just">
              <a:spcAft>
                <a:spcPts val="0"/>
              </a:spcAft>
            </a:pPr>
            <a:endParaRPr lang="it-IT" sz="2400" dirty="0">
              <a:latin typeface="Times New Roman" panose="02020603050405020304" pitchFamily="18" charset="0"/>
              <a:cs typeface="Times New Roman" panose="02020603050405020304" pitchFamily="18" charset="0"/>
            </a:endParaRPr>
          </a:p>
          <a:p>
            <a:pPr indent="180340" algn="just">
              <a:spcAft>
                <a:spcPts val="0"/>
              </a:spcAft>
            </a:pPr>
            <a:r>
              <a:rPr lang="it-IT" sz="2400" dirty="0">
                <a:latin typeface="Times New Roman" panose="02020603050405020304" pitchFamily="18" charset="0"/>
                <a:cs typeface="Times New Roman" panose="02020603050405020304" pitchFamily="18" charset="0"/>
              </a:rPr>
              <a:t>(ORIGENE, In </a:t>
            </a:r>
            <a:r>
              <a:rPr lang="it-IT" sz="2400" dirty="0" err="1">
                <a:latin typeface="Times New Roman" panose="02020603050405020304" pitchFamily="18" charset="0"/>
                <a:cs typeface="Times New Roman" panose="02020603050405020304" pitchFamily="18" charset="0"/>
              </a:rPr>
              <a:t>loh</a:t>
            </a:r>
            <a:r>
              <a:rPr lang="it-IT" sz="2400" dirty="0">
                <a:latin typeface="Times New Roman" panose="02020603050405020304" pitchFamily="18" charset="0"/>
                <a:cs typeface="Times New Roman" panose="02020603050405020304" pitchFamily="18" charset="0"/>
              </a:rPr>
              <a:t>., Il,2,13-17, in ID~ Commento al Vangelo di Giovanni, UTET, Torino 1968,204-205. Traduzione di Eugenio </a:t>
            </a:r>
            <a:r>
              <a:rPr lang="it-IT" sz="2400" dirty="0" err="1">
                <a:latin typeface="Times New Roman" panose="02020603050405020304" pitchFamily="18" charset="0"/>
                <a:cs typeface="Times New Roman" panose="02020603050405020304" pitchFamily="18" charset="0"/>
              </a:rPr>
              <a:t>Corsini</a:t>
            </a:r>
            <a:r>
              <a:rPr lang="it-IT" sz="2400" dirty="0">
                <a:latin typeface="Times New Roman" panose="02020603050405020304" pitchFamily="18" charset="0"/>
                <a:cs typeface="Times New Roman" panose="02020603050405020304" pitchFamily="18" charset="0"/>
              </a:rPr>
              <a:t>).</a:t>
            </a:r>
          </a:p>
        </p:txBody>
      </p:sp>
      <p:pic>
        <p:nvPicPr>
          <p:cNvPr id="5" name="Immagine 4">
            <a:extLst>
              <a:ext uri="{FF2B5EF4-FFF2-40B4-BE49-F238E27FC236}">
                <a16:creationId xmlns:a16="http://schemas.microsoft.com/office/drawing/2014/main" id="{FD893321-FD02-7B47-B018-D0FA583669FD}"/>
              </a:ext>
            </a:extLst>
          </p:cNvPr>
          <p:cNvPicPr>
            <a:picLocks noChangeAspect="1"/>
          </p:cNvPicPr>
          <p:nvPr/>
        </p:nvPicPr>
        <p:blipFill>
          <a:blip r:embed="rId2"/>
          <a:stretch>
            <a:fillRect/>
          </a:stretch>
        </p:blipFill>
        <p:spPr>
          <a:xfrm>
            <a:off x="325395" y="1496077"/>
            <a:ext cx="2294592" cy="2735860"/>
          </a:xfrm>
          <a:prstGeom prst="rect">
            <a:avLst/>
          </a:prstGeom>
        </p:spPr>
      </p:pic>
    </p:spTree>
    <p:extLst>
      <p:ext uri="{BB962C8B-B14F-4D97-AF65-F5344CB8AC3E}">
        <p14:creationId xmlns:p14="http://schemas.microsoft.com/office/powerpoint/2010/main" val="247198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B87253A-78EF-8943-B7DC-3D5D4FB9954D}"/>
              </a:ext>
            </a:extLst>
          </p:cNvPr>
          <p:cNvSpPr/>
          <p:nvPr/>
        </p:nvSpPr>
        <p:spPr>
          <a:xfrm>
            <a:off x="2441713" y="285832"/>
            <a:ext cx="9144000" cy="4062651"/>
          </a:xfrm>
          <a:prstGeom prst="rect">
            <a:avLst/>
          </a:prstGeom>
        </p:spPr>
        <p:txBody>
          <a:bodyPr wrap="square">
            <a:spAutoFit/>
          </a:bodyPr>
          <a:lstStyle/>
          <a:p>
            <a:pPr indent="180340" algn="just">
              <a:spcAft>
                <a:spcPts val="0"/>
              </a:spcAft>
            </a:pPr>
            <a:r>
              <a:rPr lang="it-IT" sz="2400" dirty="0">
                <a:solidFill>
                  <a:srgbClr val="000000"/>
                </a:solidFill>
                <a:latin typeface="Times New Roman" panose="02020603050405020304" pitchFamily="18" charset="0"/>
                <a:ea typeface="Times New Roman" panose="02020603050405020304" pitchFamily="18" charset="0"/>
              </a:rPr>
              <a:t>Secondo poi l’insegnamento della Chiesa, Ario ricorda che il Figlio/</a:t>
            </a:r>
            <a:r>
              <a:rPr lang="it-IT" sz="2400" dirty="0" err="1">
                <a:solidFill>
                  <a:srgbClr val="000000"/>
                </a:solidFill>
                <a:latin typeface="Times New Roman" panose="02020603050405020304" pitchFamily="18" charset="0"/>
                <a:ea typeface="Times New Roman" panose="02020603050405020304" pitchFamily="18" charset="0"/>
              </a:rPr>
              <a:t>Lógos</a:t>
            </a:r>
            <a:r>
              <a:rPr lang="it-IT" sz="2400" dirty="0">
                <a:solidFill>
                  <a:srgbClr val="000000"/>
                </a:solidFill>
                <a:latin typeface="Times New Roman" panose="02020603050405020304" pitchFamily="18" charset="0"/>
                <a:ea typeface="Times New Roman" panose="02020603050405020304" pitchFamily="18" charset="0"/>
              </a:rPr>
              <a:t> essendo «generato dal Padre» non può essere considerato uguale a Dio: </a:t>
            </a:r>
            <a:r>
              <a:rPr lang="it-IT" sz="2400" dirty="0">
                <a:solidFill>
                  <a:srgbClr val="FF0000"/>
                </a:solidFill>
                <a:latin typeface="Times New Roman" panose="02020603050405020304" pitchFamily="18" charset="0"/>
                <a:ea typeface="Times New Roman" panose="02020603050405020304" pitchFamily="18" charset="0"/>
              </a:rPr>
              <a:t>«la nostra fede, che ci viene dai padri […] è la seguente. Sappiamo che esiste un unico Dio, solo ingenerato, solo eterno, solo senza principio […]. Invece il Figlio, generato dal Padre fuori del tempo e creato e fondato (</a:t>
            </a:r>
            <a:r>
              <a:rPr lang="it-IT" sz="2400" i="1" dirty="0">
                <a:solidFill>
                  <a:srgbClr val="FF0000"/>
                </a:solidFill>
                <a:latin typeface="Times New Roman" panose="02020603050405020304" pitchFamily="18" charset="0"/>
                <a:ea typeface="Times New Roman" panose="02020603050405020304" pitchFamily="18" charset="0"/>
              </a:rPr>
              <a:t>Pr</a:t>
            </a:r>
            <a:r>
              <a:rPr lang="it-IT" sz="2400" dirty="0">
                <a:solidFill>
                  <a:srgbClr val="FF0000"/>
                </a:solidFill>
                <a:latin typeface="Times New Roman" panose="02020603050405020304" pitchFamily="18" charset="0"/>
                <a:ea typeface="Times New Roman" panose="02020603050405020304" pitchFamily="18" charset="0"/>
              </a:rPr>
              <a:t> 8,22-25) prima dei tempi, non esisteva prima di essere stato generato […]. Infatti non è eterno, né coeterno, né ingenerato insieme col Padre, né ha l’essere insieme col Padre».</a:t>
            </a:r>
            <a:r>
              <a:rPr lang="it-IT" dirty="0">
                <a:solidFill>
                  <a:srgbClr val="FF0000"/>
                </a:solidFill>
              </a:rPr>
              <a:t> </a:t>
            </a:r>
          </a:p>
          <a:p>
            <a:pPr indent="180340" algn="just">
              <a:spcAft>
                <a:spcPts val="0"/>
              </a:spcAft>
            </a:pPr>
            <a:endParaRPr lang="it-IT" baseline="30000" dirty="0">
              <a:latin typeface="Times New Roman" panose="02020603050405020304" pitchFamily="18" charset="0"/>
              <a:ea typeface="Calibri" panose="020F0502020204030204" pitchFamily="34" charset="0"/>
            </a:endParaRPr>
          </a:p>
          <a:p>
            <a:pPr indent="180340" algn="just">
              <a:spcAft>
                <a:spcPts val="0"/>
              </a:spcAft>
            </a:pPr>
            <a:r>
              <a:rPr lang="it-IT" dirty="0">
                <a:latin typeface="Times New Roman" panose="02020603050405020304" pitchFamily="18" charset="0"/>
                <a:ea typeface="Calibri" panose="020F0502020204030204" pitchFamily="34" charset="0"/>
              </a:rPr>
              <a:t>Il testo di Ario si trova in </a:t>
            </a:r>
            <a:r>
              <a:rPr lang="it-IT" cap="small" dirty="0">
                <a:latin typeface="Times New Roman" panose="02020603050405020304" pitchFamily="18" charset="0"/>
                <a:ea typeface="Calibri" panose="020F0502020204030204" pitchFamily="34" charset="0"/>
              </a:rPr>
              <a:t>M. Simonetti</a:t>
            </a:r>
            <a:r>
              <a:rPr lang="it-IT" dirty="0">
                <a:latin typeface="Times New Roman" panose="02020603050405020304" pitchFamily="18" charset="0"/>
                <a:ea typeface="Calibri" panose="020F0502020204030204" pitchFamily="34" charset="0"/>
              </a:rPr>
              <a:t> (ed.), </a:t>
            </a:r>
            <a:r>
              <a:rPr lang="it-IT" i="1" dirty="0">
                <a:latin typeface="Times New Roman" panose="02020603050405020304" pitchFamily="18" charset="0"/>
                <a:ea typeface="Calibri" panose="020F0502020204030204" pitchFamily="34" charset="0"/>
              </a:rPr>
              <a:t>Il Cristo II: Testi teologici e spirituali in lingua greca dal IV al VII secolo</a:t>
            </a:r>
            <a:r>
              <a:rPr lang="it-IT" dirty="0">
                <a:latin typeface="Times New Roman" panose="02020603050405020304" pitchFamily="18" charset="0"/>
                <a:ea typeface="Calibri" panose="020F0502020204030204" pitchFamily="34" charset="0"/>
              </a:rPr>
              <a:t>, Fondazione Lorenzo Valla – Arnoldo </a:t>
            </a:r>
            <a:r>
              <a:rPr lang="it-IT" dirty="0" err="1">
                <a:latin typeface="Times New Roman" panose="02020603050405020304" pitchFamily="18" charset="0"/>
                <a:ea typeface="Calibri" panose="020F0502020204030204" pitchFamily="34" charset="0"/>
              </a:rPr>
              <a:t>Mandadori</a:t>
            </a:r>
            <a:r>
              <a:rPr lang="it-IT" dirty="0">
                <a:latin typeface="Times New Roman" panose="02020603050405020304" pitchFamily="18" charset="0"/>
                <a:ea typeface="Calibri" panose="020F0502020204030204" pitchFamily="34" charset="0"/>
              </a:rPr>
              <a:t> editore, Vicenza 1986, 77-79. </a:t>
            </a:r>
          </a:p>
        </p:txBody>
      </p:sp>
      <p:pic>
        <p:nvPicPr>
          <p:cNvPr id="4" name="Immagine 3">
            <a:extLst>
              <a:ext uri="{FF2B5EF4-FFF2-40B4-BE49-F238E27FC236}">
                <a16:creationId xmlns:a16="http://schemas.microsoft.com/office/drawing/2014/main" id="{2F45A010-39AA-6149-B040-B956080E9491}"/>
              </a:ext>
            </a:extLst>
          </p:cNvPr>
          <p:cNvPicPr>
            <a:picLocks noChangeAspect="1"/>
          </p:cNvPicPr>
          <p:nvPr/>
        </p:nvPicPr>
        <p:blipFill>
          <a:blip r:embed="rId2"/>
          <a:stretch>
            <a:fillRect/>
          </a:stretch>
        </p:blipFill>
        <p:spPr>
          <a:xfrm>
            <a:off x="7762461" y="4348483"/>
            <a:ext cx="3823252" cy="2509517"/>
          </a:xfrm>
          <a:prstGeom prst="rect">
            <a:avLst/>
          </a:prstGeom>
        </p:spPr>
      </p:pic>
    </p:spTree>
    <p:extLst>
      <p:ext uri="{BB962C8B-B14F-4D97-AF65-F5344CB8AC3E}">
        <p14:creationId xmlns:p14="http://schemas.microsoft.com/office/powerpoint/2010/main" val="802747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27AF90E-73B6-9842-8D68-ABA6D47BBCEB}"/>
              </a:ext>
            </a:extLst>
          </p:cNvPr>
          <p:cNvSpPr/>
          <p:nvPr/>
        </p:nvSpPr>
        <p:spPr>
          <a:xfrm>
            <a:off x="1930399" y="274320"/>
            <a:ext cx="9810865" cy="6986528"/>
          </a:xfrm>
          <a:prstGeom prst="rect">
            <a:avLst/>
          </a:prstGeom>
        </p:spPr>
        <p:txBody>
          <a:bodyPr wrap="square">
            <a:spAutoFit/>
          </a:bodyPr>
          <a:lstStyle/>
          <a:p>
            <a:r>
              <a:rPr lang="it-IT" sz="2800" b="1" dirty="0">
                <a:solidFill>
                  <a:srgbClr val="111111"/>
                </a:solidFill>
                <a:latin typeface="Times New Roman" panose="02020603050405020304" pitchFamily="18" charset="0"/>
                <a:cs typeface="Times New Roman" panose="02020603050405020304" pitchFamily="18" charset="0"/>
              </a:rPr>
              <a:t>Interpretazione ariana di Pr 8,22</a:t>
            </a:r>
          </a:p>
          <a:p>
            <a:endParaRPr lang="it-IT" sz="2800" b="1" dirty="0">
              <a:solidFill>
                <a:srgbClr val="111111"/>
              </a:solidFill>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«Il Signore mi ha </a:t>
            </a:r>
            <a:r>
              <a:rPr lang="it-IT" sz="2400" dirty="0">
                <a:solidFill>
                  <a:srgbClr val="FF0000"/>
                </a:solidFill>
                <a:latin typeface="Times New Roman" panose="02020603050405020304" pitchFamily="18" charset="0"/>
                <a:cs typeface="Times New Roman" panose="02020603050405020304" pitchFamily="18" charset="0"/>
              </a:rPr>
              <a:t>creato</a:t>
            </a:r>
            <a:r>
              <a:rPr lang="it-IT" sz="2400" dirty="0">
                <a:latin typeface="Times New Roman" panose="02020603050405020304" pitchFamily="18" charset="0"/>
                <a:cs typeface="Times New Roman" panose="02020603050405020304" pitchFamily="18" charset="0"/>
              </a:rPr>
              <a:t> come inizio della sua attività, prima di ogni sua opera» (Pr 8,22).</a:t>
            </a:r>
            <a:endParaRPr lang="it-IT" sz="2400" dirty="0">
              <a:solidFill>
                <a:srgbClr val="111111"/>
              </a:solidFill>
              <a:latin typeface="Times New Roman" panose="02020603050405020304" pitchFamily="18" charset="0"/>
              <a:cs typeface="Times New Roman" panose="02020603050405020304" pitchFamily="18" charset="0"/>
            </a:endParaRPr>
          </a:p>
          <a:p>
            <a:r>
              <a:rPr lang="el-GR" sz="2400" dirty="0" err="1">
                <a:solidFill>
                  <a:srgbClr val="111111"/>
                </a:solidFill>
                <a:latin typeface="Times New Roman" panose="02020603050405020304" pitchFamily="18" charset="0"/>
                <a:cs typeface="Times New Roman" panose="02020603050405020304" pitchFamily="18" charset="0"/>
              </a:rPr>
              <a:t>κύριος</a:t>
            </a:r>
            <a:r>
              <a:rPr lang="el-GR" sz="2400" dirty="0">
                <a:solidFill>
                  <a:srgbClr val="111111"/>
                </a:solidFill>
                <a:latin typeface="Times New Roman" panose="02020603050405020304" pitchFamily="18" charset="0"/>
                <a:cs typeface="Times New Roman" panose="02020603050405020304" pitchFamily="18" charset="0"/>
              </a:rPr>
              <a:t> </a:t>
            </a:r>
            <a:r>
              <a:rPr lang="el-GR" sz="2400" dirty="0" err="1">
                <a:solidFill>
                  <a:srgbClr val="FF0000"/>
                </a:solidFill>
                <a:latin typeface="Times New Roman" panose="02020603050405020304" pitchFamily="18" charset="0"/>
                <a:cs typeface="Times New Roman" panose="02020603050405020304" pitchFamily="18" charset="0"/>
              </a:rPr>
              <a:t>ἔκτισέν</a:t>
            </a:r>
            <a:r>
              <a:rPr lang="el-GR" sz="2400" dirty="0">
                <a:solidFill>
                  <a:srgbClr val="111111"/>
                </a:solidFill>
                <a:latin typeface="Times New Roman" panose="02020603050405020304" pitchFamily="18" charset="0"/>
                <a:cs typeface="Times New Roman" panose="02020603050405020304" pitchFamily="18" charset="0"/>
              </a:rPr>
              <a:t> με </a:t>
            </a:r>
            <a:r>
              <a:rPr lang="el-GR" sz="2400" dirty="0" err="1">
                <a:solidFill>
                  <a:srgbClr val="111111"/>
                </a:solidFill>
                <a:latin typeface="Times New Roman" panose="02020603050405020304" pitchFamily="18" charset="0"/>
                <a:cs typeface="Times New Roman" panose="02020603050405020304" pitchFamily="18" charset="0"/>
              </a:rPr>
              <a:t>ἀρχὴν</a:t>
            </a:r>
            <a:r>
              <a:rPr lang="el-GR" sz="2400" dirty="0">
                <a:solidFill>
                  <a:srgbClr val="111111"/>
                </a:solidFill>
                <a:latin typeface="Times New Roman" panose="02020603050405020304" pitchFamily="18" charset="0"/>
                <a:cs typeface="Times New Roman" panose="02020603050405020304" pitchFamily="18" charset="0"/>
              </a:rPr>
              <a:t> </a:t>
            </a:r>
            <a:r>
              <a:rPr lang="el-GR" sz="2400" dirty="0" err="1">
                <a:solidFill>
                  <a:srgbClr val="111111"/>
                </a:solidFill>
                <a:latin typeface="Times New Roman" panose="02020603050405020304" pitchFamily="18" charset="0"/>
                <a:cs typeface="Times New Roman" panose="02020603050405020304" pitchFamily="18" charset="0"/>
              </a:rPr>
              <a:t>ὁδῶν</a:t>
            </a:r>
            <a:r>
              <a:rPr lang="el-GR" sz="2400" dirty="0">
                <a:solidFill>
                  <a:srgbClr val="111111"/>
                </a:solidFill>
                <a:latin typeface="Times New Roman" panose="02020603050405020304" pitchFamily="18" charset="0"/>
                <a:cs typeface="Times New Roman" panose="02020603050405020304" pitchFamily="18" charset="0"/>
              </a:rPr>
              <a:t> </a:t>
            </a:r>
            <a:r>
              <a:rPr lang="el-GR" sz="2400" dirty="0" err="1">
                <a:solidFill>
                  <a:srgbClr val="111111"/>
                </a:solidFill>
                <a:latin typeface="Times New Roman" panose="02020603050405020304" pitchFamily="18" charset="0"/>
                <a:cs typeface="Times New Roman" panose="02020603050405020304" pitchFamily="18" charset="0"/>
              </a:rPr>
              <a:t>αὐτοῦ</a:t>
            </a:r>
            <a:r>
              <a:rPr lang="el-GR" sz="2400" dirty="0">
                <a:solidFill>
                  <a:srgbClr val="111111"/>
                </a:solidFill>
                <a:latin typeface="Times New Roman" panose="02020603050405020304" pitchFamily="18" charset="0"/>
                <a:cs typeface="Times New Roman" panose="02020603050405020304" pitchFamily="18" charset="0"/>
              </a:rPr>
              <a:t> </a:t>
            </a:r>
            <a:r>
              <a:rPr lang="el-GR" sz="2400" dirty="0" err="1">
                <a:solidFill>
                  <a:srgbClr val="111111"/>
                </a:solidFill>
                <a:latin typeface="Times New Roman" panose="02020603050405020304" pitchFamily="18" charset="0"/>
                <a:cs typeface="Times New Roman" panose="02020603050405020304" pitchFamily="18" charset="0"/>
              </a:rPr>
              <a:t>εἰς</a:t>
            </a:r>
            <a:r>
              <a:rPr lang="el-GR" sz="2400" dirty="0">
                <a:solidFill>
                  <a:srgbClr val="111111"/>
                </a:solidFill>
                <a:latin typeface="Times New Roman" panose="02020603050405020304" pitchFamily="18" charset="0"/>
                <a:cs typeface="Times New Roman" panose="02020603050405020304" pitchFamily="18" charset="0"/>
              </a:rPr>
              <a:t> </a:t>
            </a:r>
            <a:r>
              <a:rPr lang="el-GR" sz="2400" dirty="0" err="1">
                <a:solidFill>
                  <a:srgbClr val="111111"/>
                </a:solidFill>
                <a:latin typeface="Times New Roman" panose="02020603050405020304" pitchFamily="18" charset="0"/>
                <a:cs typeface="Times New Roman" panose="02020603050405020304" pitchFamily="18" charset="0"/>
              </a:rPr>
              <a:t>ἔργα</a:t>
            </a:r>
            <a:r>
              <a:rPr lang="el-GR" sz="2400" dirty="0">
                <a:solidFill>
                  <a:srgbClr val="111111"/>
                </a:solidFill>
                <a:latin typeface="Times New Roman" panose="02020603050405020304" pitchFamily="18" charset="0"/>
                <a:cs typeface="Times New Roman" panose="02020603050405020304" pitchFamily="18" charset="0"/>
              </a:rPr>
              <a:t> </a:t>
            </a:r>
            <a:r>
              <a:rPr lang="el-GR" sz="2400" dirty="0" err="1">
                <a:solidFill>
                  <a:srgbClr val="111111"/>
                </a:solidFill>
                <a:latin typeface="Times New Roman" panose="02020603050405020304" pitchFamily="18" charset="0"/>
                <a:cs typeface="Times New Roman" panose="02020603050405020304" pitchFamily="18" charset="0"/>
              </a:rPr>
              <a:t>αὐτοῦ</a:t>
            </a:r>
            <a:r>
              <a:rPr lang="it-IT" sz="2400" dirty="0">
                <a:solidFill>
                  <a:srgbClr val="111111"/>
                </a:solidFill>
                <a:latin typeface="Times New Roman" panose="02020603050405020304" pitchFamily="18" charset="0"/>
                <a:cs typeface="Times New Roman" panose="02020603050405020304" pitchFamily="18" charset="0"/>
              </a:rPr>
              <a:t>.</a:t>
            </a:r>
          </a:p>
          <a:p>
            <a:endParaRPr lang="it-IT" sz="2400" dirty="0">
              <a:solidFill>
                <a:srgbClr val="111111"/>
              </a:solidFill>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Nel </a:t>
            </a:r>
            <a:r>
              <a:rPr lang="it-IT" sz="2400" b="1" dirty="0">
                <a:latin typeface="Times New Roman" panose="02020603050405020304" pitchFamily="18" charset="0"/>
                <a:cs typeface="Times New Roman" panose="02020603050405020304" pitchFamily="18" charset="0"/>
              </a:rPr>
              <a:t>testo ebraico</a:t>
            </a:r>
            <a:r>
              <a:rPr lang="it-IT" sz="2400" dirty="0">
                <a:latin typeface="Times New Roman" panose="02020603050405020304" pitchFamily="18" charset="0"/>
                <a:cs typeface="Times New Roman" panose="02020603050405020304" pitchFamily="18" charset="0"/>
              </a:rPr>
              <a:t> di Proverbi 8,22 è usato</a:t>
            </a:r>
            <a:r>
              <a:rPr lang="it-IT" sz="2400" b="1" dirty="0">
                <a:latin typeface="Times New Roman" panose="02020603050405020304" pitchFamily="18" charset="0"/>
                <a:cs typeface="Times New Roman" panose="02020603050405020304" pitchFamily="18" charset="0"/>
              </a:rPr>
              <a:t> </a:t>
            </a:r>
            <a:r>
              <a:rPr lang="he-IL" sz="2400" b="1" dirty="0">
                <a:latin typeface="Times New Roman" panose="02020603050405020304" pitchFamily="18" charset="0"/>
                <a:cs typeface="Times New Roman" panose="02020603050405020304" pitchFamily="18" charset="0"/>
              </a:rPr>
              <a:t>קנה</a:t>
            </a:r>
            <a:r>
              <a:rPr lang="he-IL" sz="2400" dirty="0">
                <a:latin typeface="Times New Roman" panose="02020603050405020304" pitchFamily="18" charset="0"/>
                <a:cs typeface="Times New Roman" panose="02020603050405020304" pitchFamily="18" charset="0"/>
              </a:rPr>
              <a:t> = </a:t>
            </a:r>
            <a:r>
              <a:rPr lang="it-IT" sz="2400" dirty="0" err="1">
                <a:latin typeface="Times New Roman" panose="02020603050405020304" pitchFamily="18" charset="0"/>
                <a:cs typeface="Times New Roman" panose="02020603050405020304" pitchFamily="18" charset="0"/>
              </a:rPr>
              <a:t>qanah</a:t>
            </a:r>
            <a:r>
              <a:rPr lang="it-IT" sz="2400" dirty="0">
                <a:latin typeface="Times New Roman" panose="02020603050405020304" pitchFamily="18" charset="0"/>
                <a:cs typeface="Times New Roman" panose="02020603050405020304" pitchFamily="18" charset="0"/>
              </a:rPr>
              <a:t> che vuol dire possedere o generare, mentre in Genesi 1,1 per </a:t>
            </a:r>
            <a:r>
              <a:rPr lang="it-IT" sz="2400" i="1" dirty="0">
                <a:latin typeface="Times New Roman" panose="02020603050405020304" pitchFamily="18" charset="0"/>
                <a:cs typeface="Times New Roman" panose="02020603050405020304" pitchFamily="18" charset="0"/>
              </a:rPr>
              <a:t>creare</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è</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usato</a:t>
            </a:r>
            <a:r>
              <a:rPr lang="it-IT" sz="2400" b="1" dirty="0">
                <a:latin typeface="Times New Roman" panose="02020603050405020304" pitchFamily="18" charset="0"/>
                <a:cs typeface="Times New Roman" panose="02020603050405020304" pitchFamily="18" charset="0"/>
              </a:rPr>
              <a:t> </a:t>
            </a:r>
            <a:r>
              <a:rPr lang="he-IL" sz="2400" b="1" dirty="0">
                <a:latin typeface="Times New Roman" panose="02020603050405020304" pitchFamily="18" charset="0"/>
                <a:cs typeface="Times New Roman" panose="02020603050405020304" pitchFamily="18" charset="0"/>
              </a:rPr>
              <a:t>ברא </a:t>
            </a:r>
            <a:r>
              <a:rPr lang="he-IL"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barà</a:t>
            </a:r>
            <a:r>
              <a:rPr lang="it-IT" sz="2400" dirty="0">
                <a:latin typeface="Times New Roman" panose="02020603050405020304" pitchFamily="18" charset="0"/>
                <a:cs typeface="Times New Roman" panose="02020603050405020304" pitchFamily="18" charset="0"/>
              </a:rPr>
              <a:t>.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differenza tra generare e creare è semplice e comprensibile: </a:t>
            </a:r>
          </a:p>
          <a:p>
            <a:r>
              <a:rPr lang="it-IT" sz="2400" dirty="0">
                <a:latin typeface="Times New Roman" panose="02020603050405020304" pitchFamily="18" charset="0"/>
                <a:cs typeface="Times New Roman" panose="02020603050405020304" pitchFamily="18" charset="0"/>
              </a:rPr>
              <a:t>la </a:t>
            </a:r>
            <a:r>
              <a:rPr lang="it-IT" sz="2400" dirty="0">
                <a:solidFill>
                  <a:srgbClr val="FF0000"/>
                </a:solidFill>
                <a:latin typeface="Times New Roman" panose="02020603050405020304" pitchFamily="18" charset="0"/>
                <a:cs typeface="Times New Roman" panose="02020603050405020304" pitchFamily="18" charset="0"/>
              </a:rPr>
              <a:t>generazione</a:t>
            </a:r>
            <a:r>
              <a:rPr lang="it-IT" sz="2400" dirty="0">
                <a:latin typeface="Times New Roman" panose="02020603050405020304" pitchFamily="18" charset="0"/>
                <a:cs typeface="Times New Roman" panose="02020603050405020304" pitchFamily="18" charset="0"/>
              </a:rPr>
              <a:t> avviene da un essere precedente, mentre la </a:t>
            </a:r>
            <a:r>
              <a:rPr lang="it-IT" sz="2400" dirty="0">
                <a:solidFill>
                  <a:srgbClr val="FF0000"/>
                </a:solidFill>
                <a:latin typeface="Times New Roman" panose="02020603050405020304" pitchFamily="18" charset="0"/>
                <a:cs typeface="Times New Roman" panose="02020603050405020304" pitchFamily="18" charset="0"/>
              </a:rPr>
              <a:t>creazione</a:t>
            </a:r>
            <a:r>
              <a:rPr lang="it-IT" sz="2400" dirty="0">
                <a:latin typeface="Times New Roman" panose="02020603050405020304" pitchFamily="18" charset="0"/>
                <a:cs typeface="Times New Roman" panose="02020603050405020304" pitchFamily="18" charset="0"/>
              </a:rPr>
              <a:t> avviene dal nulla.</a:t>
            </a:r>
          </a:p>
          <a:p>
            <a:r>
              <a:rPr lang="it-IT" sz="2400" dirty="0">
                <a:latin typeface="Times New Roman" panose="02020603050405020304" pitchFamily="18" charset="0"/>
                <a:cs typeface="Times New Roman" panose="02020603050405020304" pitchFamily="18" charset="0"/>
              </a:rPr>
              <a:t>La traduzione esatta del testo ebraico è pertanto: </a:t>
            </a:r>
            <a:r>
              <a:rPr lang="it-IT" sz="2400" i="1" dirty="0">
                <a:latin typeface="Times New Roman" panose="02020603050405020304" pitchFamily="18" charset="0"/>
                <a:cs typeface="Times New Roman" panose="02020603050405020304" pitchFamily="18" charset="0"/>
              </a:rPr>
              <a:t>mi possedette, mi ebbe con sé, mi generò</a:t>
            </a:r>
            <a:r>
              <a:rPr lang="it-IT" sz="2400" dirty="0">
                <a:latin typeface="Times New Roman" panose="02020603050405020304" pitchFamily="18" charset="0"/>
                <a:cs typeface="Times New Roman" panose="02020603050405020304" pitchFamily="18" charset="0"/>
              </a:rPr>
              <a:t>. </a:t>
            </a:r>
          </a:p>
          <a:p>
            <a:r>
              <a:rPr lang="it-IT" sz="2400" dirty="0">
                <a:latin typeface="Times New Roman" panose="02020603050405020304" pitchFamily="18" charset="0"/>
                <a:cs typeface="Times New Roman" panose="02020603050405020304" pitchFamily="18" charset="0"/>
              </a:rPr>
              <a:t>La </a:t>
            </a:r>
            <a:r>
              <a:rPr lang="it-IT" sz="2400" b="1" dirty="0">
                <a:latin typeface="Times New Roman" panose="02020603050405020304" pitchFamily="18" charset="0"/>
                <a:cs typeface="Times New Roman" panose="02020603050405020304" pitchFamily="18" charset="0"/>
              </a:rPr>
              <a:t>Versione dei</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Settanta </a:t>
            </a:r>
            <a:r>
              <a:rPr lang="it-IT" sz="2400" dirty="0">
                <a:latin typeface="Times New Roman" panose="02020603050405020304" pitchFamily="18" charset="0"/>
                <a:cs typeface="Times New Roman" panose="02020603050405020304" pitchFamily="18" charset="0"/>
              </a:rPr>
              <a:t>tradusse </a:t>
            </a:r>
            <a:r>
              <a:rPr lang="it-IT" sz="2400" b="1" dirty="0" err="1">
                <a:latin typeface="Times New Roman" panose="02020603050405020304" pitchFamily="18" charset="0"/>
                <a:cs typeface="Times New Roman" panose="02020603050405020304" pitchFamily="18" charset="0"/>
              </a:rPr>
              <a:t>qanah</a:t>
            </a:r>
            <a:r>
              <a:rPr lang="he-IL"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con </a:t>
            </a:r>
            <a:r>
              <a:rPr lang="it-IT" sz="2400" b="1" dirty="0" err="1">
                <a:latin typeface="Times New Roman" panose="02020603050405020304" pitchFamily="18" charset="0"/>
                <a:cs typeface="Times New Roman" panose="02020603050405020304" pitchFamily="18" charset="0"/>
              </a:rPr>
              <a:t>ektisen</a:t>
            </a:r>
            <a:r>
              <a:rPr lang="it-IT"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εκτισευ</a:t>
            </a:r>
            <a:r>
              <a:rPr lang="el-GR"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dal verbo </a:t>
            </a:r>
            <a:r>
              <a:rPr lang="el-GR" sz="2400" dirty="0" err="1">
                <a:latin typeface="Times New Roman" panose="02020603050405020304" pitchFamily="18" charset="0"/>
                <a:cs typeface="Times New Roman" panose="02020603050405020304" pitchFamily="18" charset="0"/>
              </a:rPr>
              <a:t>κτιζω</a:t>
            </a:r>
            <a:r>
              <a:rPr lang="el-GR"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cioè </a:t>
            </a:r>
            <a:r>
              <a:rPr lang="it-IT" sz="2400" i="1" dirty="0">
                <a:latin typeface="Times New Roman" panose="02020603050405020304" pitchFamily="18" charset="0"/>
                <a:cs typeface="Times New Roman" panose="02020603050405020304" pitchFamily="18" charset="0"/>
              </a:rPr>
              <a:t>mi creò, mi costruì, mi fabbricò, mi edificò, mi partorì, mi diede alla luce</a:t>
            </a:r>
            <a:r>
              <a:rPr lang="it-IT" sz="2400" dirty="0">
                <a:latin typeface="Times New Roman" panose="02020603050405020304" pitchFamily="18" charset="0"/>
                <a:cs typeface="Times New Roman" panose="02020603050405020304" pitchFamily="18" charset="0"/>
              </a:rPr>
              <a:t>..... Per questo il concilio di Nicea dirà: «Generato, non creato».</a:t>
            </a:r>
          </a:p>
          <a:p>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912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36AF32D-E3F5-4E4E-81E4-71534709AFC2}"/>
              </a:ext>
            </a:extLst>
          </p:cNvPr>
          <p:cNvSpPr/>
          <p:nvPr/>
        </p:nvSpPr>
        <p:spPr>
          <a:xfrm>
            <a:off x="2545080" y="545842"/>
            <a:ext cx="9075420" cy="5878532"/>
          </a:xfrm>
          <a:prstGeom prst="rect">
            <a:avLst/>
          </a:prstGeom>
        </p:spPr>
        <p:txBody>
          <a:bodyPr wrap="square">
            <a:spAutoFit/>
          </a:bodyPr>
          <a:lstStyle/>
          <a:p>
            <a:pPr indent="180340">
              <a:spcAft>
                <a:spcPts val="0"/>
              </a:spcAft>
            </a:pPr>
            <a:r>
              <a:rPr lang="it-IT" sz="3200" b="1" dirty="0">
                <a:latin typeface="Times New Roman" panose="02020603050405020304" pitchFamily="18" charset="0"/>
                <a:ea typeface="Calibri" panose="020F0502020204030204" pitchFamily="34" charset="0"/>
              </a:rPr>
              <a:t>Dio nel Primo testamento: identità e rivelazione</a:t>
            </a:r>
          </a:p>
          <a:p>
            <a:pPr indent="180340">
              <a:spcAft>
                <a:spcPts val="0"/>
              </a:spcAft>
            </a:pPr>
            <a:endParaRPr lang="it-IT" sz="3200" b="1" dirty="0">
              <a:latin typeface="Times New Roman" panose="02020603050405020304" pitchFamily="18" charset="0"/>
              <a:ea typeface="Calibri" panose="020F0502020204030204" pitchFamily="34" charset="0"/>
            </a:endParaRPr>
          </a:p>
          <a:p>
            <a:r>
              <a:rPr lang="it-IT" sz="2400" b="1" dirty="0">
                <a:latin typeface="Times New Roman" panose="02020603050405020304" pitchFamily="18" charset="0"/>
                <a:cs typeface="Times New Roman" panose="02020603050405020304" pitchFamily="18" charset="0"/>
              </a:rPr>
              <a:t>Esodo 3,14-15</a:t>
            </a:r>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«Mosè disse a Dio: «Ecco io arrivo dagli Israeliti e dico loro: Il Dio dei vostri padri mi ha mandato a voi. Ma mi diranno: Come si chiama? E io che cosa risponderò loro?». Dio disse a Mosè: </a:t>
            </a:r>
            <a:r>
              <a:rPr lang="it-IT" sz="2400" dirty="0">
                <a:solidFill>
                  <a:srgbClr val="FF0000"/>
                </a:solidFill>
                <a:latin typeface="Times New Roman" panose="02020603050405020304" pitchFamily="18" charset="0"/>
                <a:cs typeface="Times New Roman" panose="02020603050405020304" pitchFamily="18" charset="0"/>
              </a:rPr>
              <a:t>«Io sono colui che sono!»</a:t>
            </a:r>
            <a:r>
              <a:rPr lang="it-IT" sz="2400" dirty="0">
                <a:latin typeface="Times New Roman" panose="02020603050405020304" pitchFamily="18" charset="0"/>
                <a:cs typeface="Times New Roman" panose="02020603050405020304" pitchFamily="18" charset="0"/>
              </a:rPr>
              <a:t>. Poi disse: «Dirai agli Israeliti: Io-Sono mi ha mandato a voi». Dio aggiunse a Mosè: «Dirai agli Israeliti: Il Signore</a:t>
            </a:r>
            <a:r>
              <a:rPr lang="it-IT" sz="2400" dirty="0">
                <a:solidFill>
                  <a:srgbClr val="FF0000"/>
                </a:solidFill>
                <a:latin typeface="Times New Roman" panose="02020603050405020304" pitchFamily="18" charset="0"/>
                <a:cs typeface="Times New Roman" panose="02020603050405020304" pitchFamily="18" charset="0"/>
              </a:rPr>
              <a:t>, il Dio dei vostri padri, il Dio di Abramo, il Dio di Isacco, il Dio di Giacobbe </a:t>
            </a:r>
            <a:r>
              <a:rPr lang="it-IT" sz="2400" dirty="0">
                <a:latin typeface="Times New Roman" panose="02020603050405020304" pitchFamily="18" charset="0"/>
                <a:cs typeface="Times New Roman" panose="02020603050405020304" pitchFamily="18" charset="0"/>
              </a:rPr>
              <a:t>mi ha mandato a voi. </a:t>
            </a:r>
            <a:r>
              <a:rPr lang="it-IT" sz="2400" dirty="0">
                <a:solidFill>
                  <a:srgbClr val="FF0000"/>
                </a:solidFill>
                <a:latin typeface="Times New Roman" panose="02020603050405020304" pitchFamily="18" charset="0"/>
                <a:cs typeface="Times New Roman" panose="02020603050405020304" pitchFamily="18" charset="0"/>
              </a:rPr>
              <a:t>Questo è il mio nome per sempre</a:t>
            </a:r>
            <a:r>
              <a:rPr lang="it-IT" sz="2400" dirty="0">
                <a:latin typeface="Times New Roman" panose="02020603050405020304" pitchFamily="18" charset="0"/>
                <a:cs typeface="Times New Roman" panose="02020603050405020304" pitchFamily="18" charset="0"/>
              </a:rPr>
              <a:t>».</a:t>
            </a:r>
          </a:p>
          <a:p>
            <a:r>
              <a:rPr lang="it-IT" sz="2400" b="1" dirty="0">
                <a:latin typeface="Times New Roman" panose="02020603050405020304" pitchFamily="18" charset="0"/>
                <a:cs typeface="Times New Roman" panose="02020603050405020304" pitchFamily="18" charset="0"/>
              </a:rPr>
              <a:t> </a:t>
            </a:r>
            <a:endParaRPr lang="it-IT" sz="2400" dirty="0">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Giovanni 17,26</a:t>
            </a:r>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Gesù dirà al Padre: “Ho fatto conoscere </a:t>
            </a:r>
            <a:r>
              <a:rPr lang="it-IT" sz="2400" dirty="0">
                <a:solidFill>
                  <a:srgbClr val="FF0000"/>
                </a:solidFill>
                <a:latin typeface="Times New Roman" panose="02020603050405020304" pitchFamily="18" charset="0"/>
                <a:cs typeface="Times New Roman" panose="02020603050405020304" pitchFamily="18" charset="0"/>
              </a:rPr>
              <a:t>il tuo Nome </a:t>
            </a:r>
            <a:r>
              <a:rPr lang="it-IT" sz="2400" dirty="0">
                <a:latin typeface="Times New Roman" panose="02020603050405020304" pitchFamily="18" charset="0"/>
                <a:cs typeface="Times New Roman" panose="02020603050405020304" pitchFamily="18" charset="0"/>
              </a:rPr>
              <a:t>agli uomini che mi hai dato dal mondo e lo farò conoscere perché l’amore con il quale mi hai amato sia in essi e io in loro». (</a:t>
            </a:r>
            <a:r>
              <a:rPr lang="it-IT" sz="2400" dirty="0" err="1">
                <a:latin typeface="Times New Roman" panose="02020603050405020304" pitchFamily="18" charset="0"/>
                <a:cs typeface="Times New Roman" panose="02020603050405020304" pitchFamily="18" charset="0"/>
              </a:rPr>
              <a:t>Gv</a:t>
            </a:r>
            <a:r>
              <a:rPr lang="it-IT" sz="2400" dirty="0">
                <a:latin typeface="Times New Roman" panose="02020603050405020304" pitchFamily="18" charset="0"/>
                <a:cs typeface="Times New Roman" panose="02020603050405020304" pitchFamily="18" charset="0"/>
              </a:rPr>
              <a:t> 17, 26).</a:t>
            </a:r>
            <a:endParaRPr lang="it-IT"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56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4C456-880A-1845-8313-091AD3C0807A}"/>
              </a:ext>
            </a:extLst>
          </p:cNvPr>
          <p:cNvSpPr>
            <a:spLocks noGrp="1"/>
          </p:cNvSpPr>
          <p:nvPr>
            <p:ph type="ctrTitle"/>
          </p:nvPr>
        </p:nvSpPr>
        <p:spPr>
          <a:xfrm>
            <a:off x="2463800" y="7041239"/>
            <a:ext cx="9728200" cy="2262781"/>
          </a:xfrm>
        </p:spPr>
        <p:txBody>
          <a:bodyPr>
            <a:normAutofit fontScale="90000"/>
          </a:bodyPr>
          <a:lstStyle/>
          <a:p>
            <a:pPr>
              <a:lnSpc>
                <a:spcPct val="150000"/>
              </a:lnSpc>
            </a:pP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br>
              <a:rPr lang="it-IT" sz="3100" dirty="0">
                <a:latin typeface="Times New Roman" panose="02020603050405020304" pitchFamily="18" charset="0"/>
                <a:cs typeface="Times New Roman" panose="02020603050405020304" pitchFamily="18" charset="0"/>
              </a:rPr>
            </a:br>
            <a:r>
              <a:rPr lang="it-IT" sz="3600" b="1" dirty="0">
                <a:latin typeface="Times New Roman" panose="02020603050405020304" pitchFamily="18" charset="0"/>
                <a:cs typeface="Times New Roman" panose="02020603050405020304" pitchFamily="18" charset="0"/>
              </a:rPr>
              <a:t>Da studiare per l’esame</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appunti e slide corso</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a:t>
            </a:r>
            <a:r>
              <a:rPr lang="it-IT" sz="3600" i="1" dirty="0">
                <a:latin typeface="Times New Roman" panose="02020603050405020304" pitchFamily="18" charset="0"/>
                <a:cs typeface="Times New Roman" panose="02020603050405020304" pitchFamily="18" charset="0"/>
              </a:rPr>
              <a:t>Ermeneutiche dell’Unico (Territo) </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21 - 55</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136 - 172</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254 - 311</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337 - 357</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a:t>
            </a:r>
            <a:br>
              <a:rPr lang="it-IT" sz="3600" dirty="0">
                <a:latin typeface="Times New Roman" panose="02020603050405020304" pitchFamily="18" charset="0"/>
                <a:cs typeface="Times New Roman" panose="02020603050405020304" pitchFamily="18" charset="0"/>
              </a:rPr>
            </a:br>
            <a:br>
              <a:rPr lang="it-IT" sz="3600" dirty="0">
                <a:latin typeface="Times New Roman" panose="02020603050405020304" pitchFamily="18" charset="0"/>
                <a:cs typeface="Times New Roman" panose="02020603050405020304" pitchFamily="18" charset="0"/>
              </a:rPr>
            </a:br>
            <a:br>
              <a:rPr lang="it-IT" dirty="0"/>
            </a:br>
            <a:endParaRPr lang="it-IT" dirty="0"/>
          </a:p>
        </p:txBody>
      </p:sp>
      <p:pic>
        <p:nvPicPr>
          <p:cNvPr id="4" name="Immagine 3">
            <a:extLst>
              <a:ext uri="{FF2B5EF4-FFF2-40B4-BE49-F238E27FC236}">
                <a16:creationId xmlns:a16="http://schemas.microsoft.com/office/drawing/2014/main" id="{EDBFB50D-AB83-4842-9474-E595CD108EB6}"/>
              </a:ext>
            </a:extLst>
          </p:cNvPr>
          <p:cNvPicPr>
            <a:picLocks noChangeAspect="1"/>
          </p:cNvPicPr>
          <p:nvPr/>
        </p:nvPicPr>
        <p:blipFill>
          <a:blip r:embed="rId2"/>
          <a:stretch>
            <a:fillRect/>
          </a:stretch>
        </p:blipFill>
        <p:spPr>
          <a:xfrm>
            <a:off x="8636554" y="1088546"/>
            <a:ext cx="3132495" cy="4507186"/>
          </a:xfrm>
          <a:prstGeom prst="rect">
            <a:avLst/>
          </a:prstGeom>
        </p:spPr>
      </p:pic>
    </p:spTree>
    <p:extLst>
      <p:ext uri="{BB962C8B-B14F-4D97-AF65-F5344CB8AC3E}">
        <p14:creationId xmlns:p14="http://schemas.microsoft.com/office/powerpoint/2010/main" val="1061547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36AF32D-E3F5-4E4E-81E4-71534709AFC2}"/>
              </a:ext>
            </a:extLst>
          </p:cNvPr>
          <p:cNvSpPr/>
          <p:nvPr/>
        </p:nvSpPr>
        <p:spPr>
          <a:xfrm>
            <a:off x="2545080" y="545842"/>
            <a:ext cx="9075420" cy="5601533"/>
          </a:xfrm>
          <a:prstGeom prst="rect">
            <a:avLst/>
          </a:prstGeom>
        </p:spPr>
        <p:txBody>
          <a:bodyPr wrap="square">
            <a:spAutoFit/>
          </a:bodyPr>
          <a:lstStyle/>
          <a:p>
            <a:pPr indent="180340">
              <a:spcAft>
                <a:spcPts val="0"/>
              </a:spcAft>
            </a:pPr>
            <a:r>
              <a:rPr lang="it-IT" sz="3200" b="1" dirty="0">
                <a:latin typeface="Times New Roman" panose="02020603050405020304" pitchFamily="18" charset="0"/>
                <a:ea typeface="Calibri" panose="020F0502020204030204" pitchFamily="34" charset="0"/>
              </a:rPr>
              <a:t>Dio nel Primo testamento: identità e rivelazione</a:t>
            </a:r>
          </a:p>
          <a:p>
            <a:pPr indent="180340" algn="just">
              <a:spcAft>
                <a:spcPts val="0"/>
              </a:spcAft>
            </a:pPr>
            <a:endParaRPr lang="it-IT" dirty="0">
              <a:latin typeface="Times New Roman" panose="02020603050405020304" pitchFamily="18" charset="0"/>
              <a:ea typeface="Calibri" panose="020F0502020204030204" pitchFamily="34" charset="0"/>
            </a:endParaRPr>
          </a:p>
          <a:p>
            <a:pPr indent="180340" algn="just">
              <a:spcAft>
                <a:spcPts val="0"/>
              </a:spcAft>
            </a:pPr>
            <a:r>
              <a:rPr lang="it-IT" sz="2800" dirty="0">
                <a:latin typeface="Times New Roman" panose="02020603050405020304" pitchFamily="18" charset="0"/>
                <a:ea typeface="Calibri" panose="020F0502020204030204" pitchFamily="34" charset="0"/>
              </a:rPr>
              <a:t>Soltanto durante l’esilio – le Scritture e le tradizioni di Israele furono raccolte e fissate per iscritto e «trasformate in documenti di fede fondamentali. Tutte le conoscenze teologiche di cui si poteva disporre vennero ora riunite, reinterpretate [...] </a:t>
            </a:r>
            <a:r>
              <a:rPr lang="it-IT" sz="2800" dirty="0">
                <a:solidFill>
                  <a:srgbClr val="C00000"/>
                </a:solidFill>
                <a:latin typeface="Times New Roman" panose="02020603050405020304" pitchFamily="18" charset="0"/>
                <a:ea typeface="Calibri" panose="020F0502020204030204" pitchFamily="34" charset="0"/>
              </a:rPr>
              <a:t>la fede esclusiva nell’unico dio </a:t>
            </a:r>
            <a:r>
              <a:rPr lang="it-IT" sz="2800" dirty="0" err="1">
                <a:solidFill>
                  <a:srgbClr val="C00000"/>
                </a:solidFill>
                <a:latin typeface="Times New Roman" panose="02020603050405020304" pitchFamily="18" charset="0"/>
                <a:ea typeface="Calibri" panose="020F0502020204030204" pitchFamily="34" charset="0"/>
              </a:rPr>
              <a:t>Yhwh</a:t>
            </a:r>
            <a:r>
              <a:rPr lang="it-IT" sz="2800" dirty="0">
                <a:solidFill>
                  <a:srgbClr val="C00000"/>
                </a:solidFill>
                <a:latin typeface="Times New Roman" panose="02020603050405020304" pitchFamily="18" charset="0"/>
                <a:ea typeface="Calibri" panose="020F0502020204030204" pitchFamily="34" charset="0"/>
              </a:rPr>
              <a:t> fu fissata stabilmente per tutte le componenti della popolazione</a:t>
            </a:r>
            <a:r>
              <a:rPr lang="it-IT" sz="2800" dirty="0">
                <a:latin typeface="Times New Roman" panose="02020603050405020304" pitchFamily="18" charset="0"/>
                <a:ea typeface="Calibri" panose="020F0502020204030204" pitchFamily="34" charset="0"/>
              </a:rPr>
              <a:t>. [Una] fede nel dio zelatore, esclusivo, che non sopporta accanto a sé nessun altra divinità». </a:t>
            </a:r>
          </a:p>
          <a:p>
            <a:pPr indent="180340" algn="just">
              <a:spcAft>
                <a:spcPts val="0"/>
              </a:spcAft>
            </a:pPr>
            <a:endParaRPr lang="it-IT" sz="2800" cap="small" dirty="0">
              <a:latin typeface="Times New Roman" panose="02020603050405020304" pitchFamily="18" charset="0"/>
              <a:ea typeface="Calibri" panose="020F0502020204030204" pitchFamily="34" charset="0"/>
            </a:endParaRPr>
          </a:p>
          <a:p>
            <a:pPr indent="180340" algn="just">
              <a:spcAft>
                <a:spcPts val="0"/>
              </a:spcAft>
            </a:pPr>
            <a:r>
              <a:rPr lang="it-IT" sz="2800" cap="small" dirty="0">
                <a:latin typeface="Times New Roman" panose="02020603050405020304" pitchFamily="18" charset="0"/>
                <a:ea typeface="Calibri" panose="020F0502020204030204" pitchFamily="34" charset="0"/>
              </a:rPr>
              <a:t>E. </a:t>
            </a:r>
            <a:r>
              <a:rPr lang="it-IT" sz="2800" cap="small" dirty="0" err="1">
                <a:latin typeface="Times New Roman" panose="02020603050405020304" pitchFamily="18" charset="0"/>
                <a:ea typeface="Calibri" panose="020F0502020204030204" pitchFamily="34" charset="0"/>
              </a:rPr>
              <a:t>Gerstenberger</a:t>
            </a:r>
            <a:r>
              <a:rPr lang="it-IT" sz="2800" i="1" dirty="0">
                <a:latin typeface="Times New Roman" panose="02020603050405020304" pitchFamily="18" charset="0"/>
                <a:ea typeface="Calibri" panose="020F0502020204030204" pitchFamily="34" charset="0"/>
              </a:rPr>
              <a:t>, Teologie dell’Antico Testamento</a:t>
            </a:r>
            <a:r>
              <a:rPr lang="it-IT" sz="2800" dirty="0">
                <a:latin typeface="Times New Roman" panose="02020603050405020304" pitchFamily="18" charset="0"/>
                <a:ea typeface="Calibri" panose="020F0502020204030204" pitchFamily="34" charset="0"/>
              </a:rPr>
              <a:t>, </a:t>
            </a:r>
            <a:r>
              <a:rPr lang="it-IT" sz="2800" dirty="0" err="1">
                <a:latin typeface="Times New Roman" panose="02020603050405020304" pitchFamily="18" charset="0"/>
                <a:ea typeface="Calibri" panose="020F0502020204030204" pitchFamily="34" charset="0"/>
              </a:rPr>
              <a:t>Paideia</a:t>
            </a:r>
            <a:r>
              <a:rPr lang="it-IT" sz="2800" dirty="0">
                <a:latin typeface="Times New Roman" panose="02020603050405020304" pitchFamily="18" charset="0"/>
                <a:ea typeface="Calibri" panose="020F0502020204030204" pitchFamily="34" charset="0"/>
              </a:rPr>
              <a:t> Editrice, Brescia 2005, 210. </a:t>
            </a:r>
            <a:endParaRPr lang="it-IT"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92823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55581C8-3F93-3843-95CC-ED7BC582BF53}"/>
              </a:ext>
            </a:extLst>
          </p:cNvPr>
          <p:cNvSpPr/>
          <p:nvPr/>
        </p:nvSpPr>
        <p:spPr>
          <a:xfrm>
            <a:off x="2773680" y="618397"/>
            <a:ext cx="8930640" cy="5632311"/>
          </a:xfrm>
          <a:prstGeom prst="rect">
            <a:avLst/>
          </a:prstGeom>
        </p:spPr>
        <p:txBody>
          <a:bodyPr wrap="square">
            <a:spAutoFit/>
          </a:bodyPr>
          <a:lstStyle/>
          <a:p>
            <a:pPr algn="just">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«la catastrofe del 587 </a:t>
            </a:r>
            <a:r>
              <a:rPr lang="it-IT" sz="2800" dirty="0" err="1">
                <a:latin typeface="Times New Roman" panose="02020603050405020304" pitchFamily="18" charset="0"/>
                <a:ea typeface="Calibri" panose="020F0502020204030204" pitchFamily="34" charset="0"/>
                <a:cs typeface="Times New Roman" panose="02020603050405020304" pitchFamily="18" charset="0"/>
              </a:rPr>
              <a:t>a.C</a:t>
            </a:r>
            <a:r>
              <a:rPr lang="it-IT" sz="2800" dirty="0">
                <a:latin typeface="Times New Roman" panose="02020603050405020304" pitchFamily="18" charset="0"/>
                <a:ea typeface="Calibri" panose="020F0502020204030204" pitchFamily="34" charset="0"/>
                <a:cs typeface="Times New Roman" panose="02020603050405020304" pitchFamily="18" charset="0"/>
              </a:rPr>
              <a:t> non aveva dunque distrutto del tutto la fede nel dio che teneva uniti e assicurava l’esistenza della nazione. In esilio, al contrario, soprattutto i burocrati, i sacerdoti e altri funzionari della monarchia mantennero la loro predilezione per </a:t>
            </a:r>
            <a:r>
              <a:rPr lang="it-IT" sz="2800" dirty="0" err="1">
                <a:latin typeface="Times New Roman" panose="02020603050405020304" pitchFamily="18" charset="0"/>
                <a:ea typeface="Calibri" panose="020F0502020204030204" pitchFamily="34" charset="0"/>
                <a:cs typeface="Times New Roman" panose="02020603050405020304" pitchFamily="18" charset="0"/>
              </a:rPr>
              <a:t>Jahvè</a:t>
            </a:r>
            <a:r>
              <a:rPr lang="it-IT" sz="2800" dirty="0">
                <a:latin typeface="Times New Roman" panose="02020603050405020304" pitchFamily="18" charset="0"/>
                <a:ea typeface="Calibri" panose="020F0502020204030204" pitchFamily="34" charset="0"/>
                <a:cs typeface="Times New Roman" panose="02020603050405020304" pitchFamily="18" charset="0"/>
              </a:rPr>
              <a:t>, malgrado ogni delusione riguardo all’adeguatezza del sostegno e alla fede che ne fondava l’identità nello sconvolgimento dei tempi burrascosi. […] Questa polarizzazione su </a:t>
            </a:r>
            <a:r>
              <a:rPr lang="it-IT" sz="2800" dirty="0" err="1">
                <a:latin typeface="Times New Roman" panose="02020603050405020304" pitchFamily="18" charset="0"/>
                <a:ea typeface="Calibri" panose="020F0502020204030204" pitchFamily="34" charset="0"/>
                <a:cs typeface="Times New Roman" panose="02020603050405020304" pitchFamily="18" charset="0"/>
              </a:rPr>
              <a:t>Jahvè</a:t>
            </a:r>
            <a:r>
              <a:rPr lang="it-IT" sz="2800" dirty="0">
                <a:latin typeface="Times New Roman" panose="02020603050405020304" pitchFamily="18" charset="0"/>
                <a:ea typeface="Calibri" panose="020F0502020204030204" pitchFamily="34" charset="0"/>
                <a:cs typeface="Times New Roman" panose="02020603050405020304" pitchFamily="18" charset="0"/>
              </a:rPr>
              <a:t>, come si è accennato, non avvenne </a:t>
            </a:r>
            <a:r>
              <a:rPr lang="it-IT"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senza contrasti con altri livelli di fede</a:t>
            </a:r>
            <a:r>
              <a:rPr lang="it-IT" sz="2800" dirty="0">
                <a:latin typeface="Times New Roman" panose="02020603050405020304" pitchFamily="18" charset="0"/>
                <a:ea typeface="Calibri" panose="020F0502020204030204" pitchFamily="34" charset="0"/>
                <a:cs typeface="Times New Roman" panose="02020603050405020304" pitchFamily="18" charset="0"/>
              </a:rPr>
              <a:t>. Il testo [...] di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Ger</a:t>
            </a:r>
            <a:r>
              <a:rPr lang="it-IT" sz="2800" dirty="0">
                <a:latin typeface="Times New Roman" panose="02020603050405020304" pitchFamily="18" charset="0"/>
                <a:ea typeface="Calibri" panose="020F0502020204030204" pitchFamily="34" charset="0"/>
                <a:cs typeface="Times New Roman" panose="02020603050405020304" pitchFamily="18" charset="0"/>
              </a:rPr>
              <a:t> 44, 15-16 testimonia l’ostilità della sfera della religione familiare per la venerazione del solo </a:t>
            </a:r>
            <a:r>
              <a:rPr lang="it-IT" sz="2800" dirty="0" err="1">
                <a:latin typeface="Times New Roman" panose="02020603050405020304" pitchFamily="18" charset="0"/>
                <a:ea typeface="Calibri" panose="020F0502020204030204" pitchFamily="34" charset="0"/>
                <a:cs typeface="Times New Roman" panose="02020603050405020304" pitchFamily="18" charset="0"/>
              </a:rPr>
              <a:t>Jahvè</a:t>
            </a:r>
            <a:r>
              <a:rPr lang="it-IT" sz="2800" dirty="0">
                <a:latin typeface="Times New Roman" panose="02020603050405020304" pitchFamily="18" charset="0"/>
                <a:ea typeface="Calibri" panose="020F0502020204030204" pitchFamily="34" charset="0"/>
                <a:cs typeface="Times New Roman" panose="02020603050405020304" pitchFamily="18" charset="0"/>
              </a:rPr>
              <a:t>. Ma nonostante il discredito in cui era caduta, l’</a:t>
            </a:r>
            <a:r>
              <a:rPr lang="it-IT" sz="2800" dirty="0" err="1">
                <a:latin typeface="Times New Roman" panose="02020603050405020304" pitchFamily="18" charset="0"/>
                <a:ea typeface="Calibri" panose="020F0502020204030204" pitchFamily="34" charset="0"/>
                <a:cs typeface="Times New Roman" panose="02020603050405020304" pitchFamily="18" charset="0"/>
              </a:rPr>
              <a:t>elite</a:t>
            </a:r>
            <a:r>
              <a:rPr lang="it-IT" sz="2800" dirty="0">
                <a:latin typeface="Times New Roman" panose="02020603050405020304" pitchFamily="18" charset="0"/>
                <a:ea typeface="Calibri" panose="020F0502020204030204" pitchFamily="34" charset="0"/>
                <a:cs typeface="Times New Roman" panose="02020603050405020304" pitchFamily="18" charset="0"/>
              </a:rPr>
              <a:t> s’impose».</a:t>
            </a:r>
          </a:p>
          <a:p>
            <a:pPr algn="just">
              <a:spcAft>
                <a:spcPts val="0"/>
              </a:spcAft>
            </a:pPr>
            <a:endParaRPr lang="it-IT"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232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D4A2EC6-9097-6D4F-BE83-218C4CC8C30B}"/>
              </a:ext>
            </a:extLst>
          </p:cNvPr>
          <p:cNvSpPr/>
          <p:nvPr/>
        </p:nvSpPr>
        <p:spPr>
          <a:xfrm>
            <a:off x="2293620" y="189337"/>
            <a:ext cx="9342120" cy="6555641"/>
          </a:xfrm>
          <a:prstGeom prst="rect">
            <a:avLst/>
          </a:prstGeom>
        </p:spPr>
        <p:txBody>
          <a:bodyPr wrap="square">
            <a:spAutoFit/>
          </a:bodyPr>
          <a:lstStyle/>
          <a:p>
            <a:pPr marL="180340" indent="-180340" algn="just">
              <a:lnSpc>
                <a:spcPct val="150000"/>
              </a:lnSpc>
              <a:spcAft>
                <a:spcPts val="0"/>
              </a:spcAft>
            </a:pPr>
            <a:r>
              <a:rPr lang="it-IT" sz="2400" b="1" dirty="0">
                <a:latin typeface="Times New Roman" panose="02020603050405020304" pitchFamily="18" charset="0"/>
                <a:ea typeface="Calibri" panose="020F0502020204030204" pitchFamily="34" charset="0"/>
                <a:cs typeface="Times New Roman" panose="02020603050405020304" pitchFamily="18" charset="0"/>
              </a:rPr>
              <a:t>Geremia 44, 15 </a:t>
            </a:r>
            <a:r>
              <a:rPr lang="it-IT" sz="2400" b="1" dirty="0" err="1">
                <a:latin typeface="Times New Roman" panose="02020603050405020304" pitchFamily="18" charset="0"/>
                <a:ea typeface="Calibri" panose="020F0502020204030204" pitchFamily="34" charset="0"/>
                <a:cs typeface="Times New Roman" panose="02020603050405020304" pitchFamily="18" charset="0"/>
              </a:rPr>
              <a:t>ss</a:t>
            </a:r>
            <a:endParaRPr lang="it-IT" sz="2400" b="1" dirty="0">
              <a:latin typeface="Times New Roman" panose="02020603050405020304" pitchFamily="18" charset="0"/>
              <a:ea typeface="Calibri" panose="020F0502020204030204" pitchFamily="34" charset="0"/>
              <a:cs typeface="Times New Roman" panose="02020603050405020304" pitchFamily="18" charset="0"/>
            </a:endParaRPr>
          </a:p>
          <a:p>
            <a:pPr marL="180340"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rPr>
              <a:t>«Allora tutti gli uomini che sapevano che le loro donne avevano bruciato incenso a divinità straniere, e tutte le donne che erano presenti, una grande folla, e tutto il popolo che dimorava nel paese d'Egitto e a </a:t>
            </a:r>
            <a:r>
              <a:rPr lang="it-IT" sz="2400" dirty="0" err="1">
                <a:latin typeface="Times New Roman" panose="02020603050405020304" pitchFamily="18" charset="0"/>
                <a:ea typeface="Calibri" panose="020F0502020204030204" pitchFamily="34" charset="0"/>
                <a:cs typeface="Times New Roman" panose="02020603050405020304" pitchFamily="18" charset="0"/>
              </a:rPr>
              <a:t>Patros</a:t>
            </a:r>
            <a:r>
              <a:rPr lang="it-IT" sz="2400" dirty="0">
                <a:latin typeface="Times New Roman" panose="02020603050405020304" pitchFamily="18" charset="0"/>
                <a:ea typeface="Calibri" panose="020F0502020204030204" pitchFamily="34" charset="0"/>
                <a:cs typeface="Times New Roman" panose="02020603050405020304" pitchFamily="18" charset="0"/>
              </a:rPr>
              <a:t>, risposero a Geremia: «Quanto all'ordine che ci hai comunicato in nome del Signore, noi non ti vogliamo dare ascolto; anzi decisamente eseguiremo tutto ciò che abbiamo promesso, cioè bruceremo incenso alla regina del cielo e le offriremo libagioni come abbiamo già fatto noi, i nostri padri, i nostri re e i nostri capi nelle città di Giuda e per le strade di Gerusalemme. Allora avevamo pane in abbondanza, eravamo felici e non vedemmo alcuna sventura; ma, da quando abbiamo cessato di bruciare incenso alla regina del cielo e di offrirle libagioni, abbiamo sofferto carestia di tutto e siamo stati sterminati dalla spada e dalla fame». E le donne aggiunsero: «Quando noi donne bruciamo incenso alla regina del cielo e le offriamo libagioni, forse che prepariamo per lei focacce con la sua immagine e le offriamo libagioni senza il consenso dei nostri mariti?».</a:t>
            </a:r>
          </a:p>
        </p:txBody>
      </p:sp>
    </p:spTree>
    <p:extLst>
      <p:ext uri="{BB962C8B-B14F-4D97-AF65-F5344CB8AC3E}">
        <p14:creationId xmlns:p14="http://schemas.microsoft.com/office/powerpoint/2010/main" val="1288497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7A12BE4-043A-774E-B041-08A535D70DA6}"/>
              </a:ext>
            </a:extLst>
          </p:cNvPr>
          <p:cNvPicPr>
            <a:picLocks noChangeAspect="1"/>
          </p:cNvPicPr>
          <p:nvPr/>
        </p:nvPicPr>
        <p:blipFill>
          <a:blip r:embed="rId2"/>
          <a:stretch>
            <a:fillRect/>
          </a:stretch>
        </p:blipFill>
        <p:spPr>
          <a:xfrm>
            <a:off x="3640421" y="422533"/>
            <a:ext cx="5252119" cy="6435467"/>
          </a:xfrm>
          <a:prstGeom prst="rect">
            <a:avLst/>
          </a:prstGeom>
        </p:spPr>
      </p:pic>
    </p:spTree>
    <p:extLst>
      <p:ext uri="{BB962C8B-B14F-4D97-AF65-F5344CB8AC3E}">
        <p14:creationId xmlns:p14="http://schemas.microsoft.com/office/powerpoint/2010/main" val="193344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1F3A169-54FC-EF42-AF41-45A06353BFE4}"/>
              </a:ext>
            </a:extLst>
          </p:cNvPr>
          <p:cNvSpPr/>
          <p:nvPr/>
        </p:nvSpPr>
        <p:spPr>
          <a:xfrm>
            <a:off x="2842260" y="378798"/>
            <a:ext cx="8519160" cy="6001643"/>
          </a:xfrm>
          <a:prstGeom prst="rect">
            <a:avLst/>
          </a:prstGeom>
        </p:spPr>
        <p:txBody>
          <a:bodyPr wrap="square">
            <a:spAutoFit/>
          </a:bodyPr>
          <a:lstStyle/>
          <a:p>
            <a:r>
              <a:rPr lang="it-IT" sz="3200" b="1" i="1" dirty="0" err="1">
                <a:latin typeface="Times New Roman" panose="02020603050405020304" pitchFamily="18" charset="0"/>
                <a:ea typeface="Calibri" panose="020F0502020204030204" pitchFamily="34" charset="0"/>
                <a:cs typeface="Times New Roman" panose="02020603050405020304" pitchFamily="18" charset="0"/>
              </a:rPr>
              <a:t>El</a:t>
            </a:r>
            <a:r>
              <a:rPr lang="it-IT" sz="3200" b="1" i="1" dirty="0">
                <a:latin typeface="Times New Roman" panose="02020603050405020304" pitchFamily="18" charset="0"/>
                <a:ea typeface="Calibri" panose="020F0502020204030204" pitchFamily="34" charset="0"/>
                <a:cs typeface="Times New Roman" panose="02020603050405020304" pitchFamily="18" charset="0"/>
              </a:rPr>
              <a:t> è</a:t>
            </a:r>
            <a:r>
              <a:rPr lang="it-IT" sz="3200" b="1" dirty="0">
                <a:latin typeface="Times New Roman" panose="02020603050405020304" pitchFamily="18" charset="0"/>
                <a:ea typeface="Calibri" panose="020F0502020204030204" pitchFamily="34" charset="0"/>
                <a:cs typeface="Times New Roman" panose="02020603050405020304" pitchFamily="18" charset="0"/>
              </a:rPr>
              <a:t> adorato in diverse forme e rappresentazioni nei vari siti sacri:</a:t>
            </a:r>
          </a:p>
          <a:p>
            <a:endParaRPr lang="it-IT" sz="3200" b="1" i="1" dirty="0">
              <a:latin typeface="Times New Roman" panose="02020603050405020304" pitchFamily="18" charset="0"/>
              <a:ea typeface="Calibri" panose="020F0502020204030204" pitchFamily="34" charset="0"/>
              <a:cs typeface="Times New Roman" panose="02020603050405020304" pitchFamily="18" charset="0"/>
            </a:endParaRPr>
          </a:p>
          <a:p>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ēl</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shaddaj</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r>
              <a:rPr lang="it-IT" sz="3200" dirty="0" err="1">
                <a:latin typeface="Times New Roman" panose="02020603050405020304" pitchFamily="18" charset="0"/>
                <a:ea typeface="Calibri" panose="020F0502020204030204" pitchFamily="34" charset="0"/>
                <a:cs typeface="Times New Roman" panose="02020603050405020304" pitchFamily="18" charset="0"/>
              </a:rPr>
              <a:t>El</a:t>
            </a:r>
            <a:r>
              <a:rPr lang="it-IT" sz="3200" dirty="0">
                <a:latin typeface="Times New Roman" panose="02020603050405020304" pitchFamily="18" charset="0"/>
                <a:ea typeface="Calibri" panose="020F0502020204030204" pitchFamily="34" charset="0"/>
                <a:cs typeface="Times New Roman" panose="02020603050405020304" pitchFamily="18" charset="0"/>
              </a:rPr>
              <a:t> l’Onnipotente) a Hebron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Gen</a:t>
            </a:r>
            <a:r>
              <a:rPr lang="it-IT" sz="3200" dirty="0">
                <a:latin typeface="Times New Roman" panose="02020603050405020304" pitchFamily="18" charset="0"/>
                <a:ea typeface="Calibri" panose="020F0502020204030204" pitchFamily="34" charset="0"/>
                <a:cs typeface="Times New Roman" panose="02020603050405020304" pitchFamily="18" charset="0"/>
              </a:rPr>
              <a:t> 17,1; </a:t>
            </a:r>
            <a:r>
              <a:rPr lang="it-IT" sz="3200" dirty="0" err="1">
                <a:latin typeface="Times New Roman" panose="02020603050405020304" pitchFamily="18" charset="0"/>
                <a:ea typeface="Calibri" panose="020F0502020204030204" pitchFamily="34" charset="0"/>
                <a:cs typeface="Times New Roman" panose="02020603050405020304" pitchFamily="18" charset="0"/>
              </a:rPr>
              <a:t>cf</a:t>
            </a:r>
            <a:r>
              <a:rPr lang="it-IT" sz="3200" dirty="0">
                <a:latin typeface="Times New Roman" panose="02020603050405020304" pitchFamily="18" charset="0"/>
                <a:ea typeface="Calibri" panose="020F0502020204030204" pitchFamily="34" charset="0"/>
                <a:cs typeface="Times New Roman" panose="02020603050405020304" pitchFamily="18" charset="0"/>
              </a:rPr>
              <a:t> 28,3; 35,11; 48,3; </a:t>
            </a:r>
            <a:r>
              <a:rPr lang="it-IT" sz="3200" i="1" dirty="0">
                <a:latin typeface="Times New Roman" panose="02020603050405020304" pitchFamily="18" charset="0"/>
                <a:ea typeface="Calibri" panose="020F0502020204030204" pitchFamily="34" charset="0"/>
                <a:cs typeface="Times New Roman" panose="02020603050405020304" pitchFamily="18" charset="0"/>
              </a:rPr>
              <a:t>Es</a:t>
            </a:r>
            <a:r>
              <a:rPr lang="it-IT" sz="3200" dirty="0">
                <a:latin typeface="Times New Roman" panose="02020603050405020304" pitchFamily="18" charset="0"/>
                <a:ea typeface="Calibri" panose="020F0502020204030204" pitchFamily="34" charset="0"/>
                <a:cs typeface="Times New Roman" panose="02020603050405020304" pitchFamily="18" charset="0"/>
              </a:rPr>
              <a:t> 6,3), </a:t>
            </a:r>
          </a:p>
          <a:p>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ēl</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eljôn</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r>
              <a:rPr lang="it-IT" sz="3200" dirty="0" err="1">
                <a:latin typeface="Times New Roman" panose="02020603050405020304" pitchFamily="18" charset="0"/>
                <a:ea typeface="Calibri" panose="020F0502020204030204" pitchFamily="34" charset="0"/>
                <a:cs typeface="Times New Roman" panose="02020603050405020304" pitchFamily="18" charset="0"/>
              </a:rPr>
              <a:t>El</a:t>
            </a:r>
            <a:r>
              <a:rPr lang="it-IT" sz="3200" dirty="0">
                <a:latin typeface="Times New Roman" panose="02020603050405020304" pitchFamily="18" charset="0"/>
                <a:ea typeface="Calibri" panose="020F0502020204030204" pitchFamily="34" charset="0"/>
                <a:cs typeface="Times New Roman" panose="02020603050405020304" pitchFamily="18" charset="0"/>
              </a:rPr>
              <a:t> l’Altissimo) a Gerusalemme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Gen</a:t>
            </a:r>
            <a:r>
              <a:rPr lang="it-IT" sz="3200" dirty="0">
                <a:latin typeface="Times New Roman" panose="02020603050405020304" pitchFamily="18" charset="0"/>
                <a:ea typeface="Calibri" panose="020F0502020204030204" pitchFamily="34" charset="0"/>
                <a:cs typeface="Times New Roman" panose="02020603050405020304" pitchFamily="18" charset="0"/>
              </a:rPr>
              <a:t> 14,19.22) </a:t>
            </a:r>
          </a:p>
          <a:p>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ēl</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bêt᾿ēl</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r>
              <a:rPr lang="it-IT" sz="3200" dirty="0" err="1">
                <a:latin typeface="Times New Roman" panose="02020603050405020304" pitchFamily="18" charset="0"/>
                <a:ea typeface="Calibri" panose="020F0502020204030204" pitchFamily="34" charset="0"/>
                <a:cs typeface="Times New Roman" panose="02020603050405020304" pitchFamily="18" charset="0"/>
              </a:rPr>
              <a:t>El</a:t>
            </a:r>
            <a:r>
              <a:rPr lang="it-IT" sz="3200" dirty="0">
                <a:latin typeface="Times New Roman" panose="02020603050405020304" pitchFamily="18" charset="0"/>
                <a:ea typeface="Calibri" panose="020F0502020204030204" pitchFamily="34" charset="0"/>
                <a:cs typeface="Times New Roman" panose="02020603050405020304" pitchFamily="18" charset="0"/>
              </a:rPr>
              <a:t> di Betel) a Betel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Gen</a:t>
            </a:r>
            <a:r>
              <a:rPr lang="it-IT" sz="3200" dirty="0">
                <a:latin typeface="Times New Roman" panose="02020603050405020304" pitchFamily="18" charset="0"/>
                <a:ea typeface="Calibri" panose="020F0502020204030204" pitchFamily="34" charset="0"/>
                <a:cs typeface="Times New Roman" panose="02020603050405020304" pitchFamily="18" charset="0"/>
              </a:rPr>
              <a:t> 31,13;35,7) </a:t>
            </a:r>
          </a:p>
          <a:p>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ēl</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elôhē</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jisrā᾿ēl</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r>
              <a:rPr lang="it-IT" sz="3200" dirty="0" err="1">
                <a:latin typeface="Times New Roman" panose="02020603050405020304" pitchFamily="18" charset="0"/>
                <a:ea typeface="Calibri" panose="020F0502020204030204" pitchFamily="34" charset="0"/>
                <a:cs typeface="Times New Roman" panose="02020603050405020304" pitchFamily="18" charset="0"/>
              </a:rPr>
              <a:t>El</a:t>
            </a:r>
            <a:r>
              <a:rPr lang="it-IT" sz="3200" dirty="0">
                <a:latin typeface="Times New Roman" panose="02020603050405020304" pitchFamily="18" charset="0"/>
                <a:ea typeface="Calibri" panose="020F0502020204030204" pitchFamily="34" charset="0"/>
                <a:cs typeface="Times New Roman" panose="02020603050405020304" pitchFamily="18" charset="0"/>
              </a:rPr>
              <a:t> il dio d’Israele) a </a:t>
            </a:r>
            <a:r>
              <a:rPr lang="it-IT" sz="3200" dirty="0" err="1">
                <a:latin typeface="Times New Roman" panose="02020603050405020304" pitchFamily="18" charset="0"/>
                <a:ea typeface="Calibri" panose="020F0502020204030204" pitchFamily="34" charset="0"/>
                <a:cs typeface="Times New Roman" panose="02020603050405020304" pitchFamily="18" charset="0"/>
              </a:rPr>
              <a:t>Sichem</a:t>
            </a:r>
            <a:r>
              <a:rPr lang="it-IT" sz="3200"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Gen</a:t>
            </a:r>
            <a:r>
              <a:rPr lang="it-IT" sz="3200" dirty="0">
                <a:latin typeface="Times New Roman" panose="02020603050405020304" pitchFamily="18" charset="0"/>
                <a:ea typeface="Calibri" panose="020F0502020204030204" pitchFamily="34" charset="0"/>
                <a:cs typeface="Times New Roman" panose="02020603050405020304" pitchFamily="18" charset="0"/>
              </a:rPr>
              <a:t> 33,20)</a:t>
            </a:r>
          </a:p>
          <a:p>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ēl῾olâm</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r>
              <a:rPr lang="it-IT" sz="3200" dirty="0" err="1">
                <a:latin typeface="Times New Roman" panose="02020603050405020304" pitchFamily="18" charset="0"/>
                <a:ea typeface="Calibri" panose="020F0502020204030204" pitchFamily="34" charset="0"/>
                <a:cs typeface="Times New Roman" panose="02020603050405020304" pitchFamily="18" charset="0"/>
              </a:rPr>
              <a:t>El</a:t>
            </a:r>
            <a:r>
              <a:rPr lang="it-IT" sz="3200" dirty="0">
                <a:latin typeface="Times New Roman" panose="02020603050405020304" pitchFamily="18" charset="0"/>
                <a:ea typeface="Calibri" panose="020F0502020204030204" pitchFamily="34" charset="0"/>
                <a:cs typeface="Times New Roman" panose="02020603050405020304" pitchFamily="18" charset="0"/>
              </a:rPr>
              <a:t> l’Eterno) a </a:t>
            </a:r>
            <a:r>
              <a:rPr lang="it-IT" sz="3200" dirty="0" err="1">
                <a:latin typeface="Times New Roman" panose="02020603050405020304" pitchFamily="18" charset="0"/>
                <a:ea typeface="Calibri" panose="020F0502020204030204" pitchFamily="34" charset="0"/>
                <a:cs typeface="Times New Roman" panose="02020603050405020304" pitchFamily="18" charset="0"/>
              </a:rPr>
              <a:t>Beersheva</a:t>
            </a:r>
            <a:r>
              <a:rPr lang="it-IT" sz="3200"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Gen</a:t>
            </a:r>
            <a:r>
              <a:rPr lang="it-IT" sz="3200" dirty="0">
                <a:latin typeface="Times New Roman" panose="02020603050405020304" pitchFamily="18" charset="0"/>
                <a:ea typeface="Calibri" panose="020F0502020204030204" pitchFamily="34" charset="0"/>
                <a:cs typeface="Times New Roman" panose="02020603050405020304" pitchFamily="18" charset="0"/>
              </a:rPr>
              <a:t> 21,33) </a:t>
            </a:r>
          </a:p>
          <a:p>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ēl</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ro᾿î</a:t>
            </a:r>
            <a:r>
              <a:rPr lang="it-IT" sz="3200" i="1" dirty="0">
                <a:latin typeface="Times New Roman" panose="02020603050405020304" pitchFamily="18" charset="0"/>
                <a:ea typeface="Calibri" panose="020F0502020204030204" pitchFamily="34" charset="0"/>
                <a:cs typeface="Times New Roman" panose="02020603050405020304" pitchFamily="18" charset="0"/>
              </a:rPr>
              <a:t> </a:t>
            </a:r>
            <a:r>
              <a:rPr lang="it-IT" sz="3200" dirty="0">
                <a:latin typeface="Times New Roman" panose="02020603050405020304" pitchFamily="18" charset="0"/>
                <a:ea typeface="Calibri" panose="020F0502020204030204" pitchFamily="34" charset="0"/>
                <a:cs typeface="Times New Roman" panose="02020603050405020304" pitchFamily="18" charset="0"/>
              </a:rPr>
              <a:t>(</a:t>
            </a:r>
            <a:r>
              <a:rPr lang="it-IT" sz="3200" dirty="0" err="1">
                <a:latin typeface="Times New Roman" panose="02020603050405020304" pitchFamily="18" charset="0"/>
                <a:ea typeface="Calibri" panose="020F0502020204030204" pitchFamily="34" charset="0"/>
                <a:cs typeface="Times New Roman" panose="02020603050405020304" pitchFamily="18" charset="0"/>
              </a:rPr>
              <a:t>El</a:t>
            </a:r>
            <a:r>
              <a:rPr lang="it-IT" sz="3200" dirty="0">
                <a:latin typeface="Times New Roman" panose="02020603050405020304" pitchFamily="18" charset="0"/>
                <a:ea typeface="Calibri" panose="020F0502020204030204" pitchFamily="34" charset="0"/>
                <a:cs typeface="Times New Roman" panose="02020603050405020304" pitchFamily="18" charset="0"/>
              </a:rPr>
              <a:t> della visione) nel Negev (</a:t>
            </a:r>
            <a:r>
              <a:rPr lang="it-IT" sz="3200" i="1" dirty="0" err="1">
                <a:latin typeface="Times New Roman" panose="02020603050405020304" pitchFamily="18" charset="0"/>
                <a:ea typeface="Calibri" panose="020F0502020204030204" pitchFamily="34" charset="0"/>
                <a:cs typeface="Times New Roman" panose="02020603050405020304" pitchFamily="18" charset="0"/>
              </a:rPr>
              <a:t>Gen</a:t>
            </a:r>
            <a:r>
              <a:rPr lang="it-IT" sz="3200" dirty="0">
                <a:latin typeface="Times New Roman" panose="02020603050405020304" pitchFamily="18" charset="0"/>
                <a:ea typeface="Calibri" panose="020F0502020204030204" pitchFamily="34" charset="0"/>
                <a:cs typeface="Times New Roman" panose="02020603050405020304" pitchFamily="18" charset="0"/>
              </a:rPr>
              <a:t> 16,13)</a:t>
            </a:r>
            <a:r>
              <a:rPr lang="it-IT" sz="3200" dirty="0">
                <a:latin typeface="Times New Roman" panose="02020603050405020304" pitchFamily="18" charset="0"/>
                <a:cs typeface="Times New Roman" panose="02020603050405020304" pitchFamily="18" charset="0"/>
              </a:rPr>
              <a:t> </a:t>
            </a:r>
          </a:p>
        </p:txBody>
      </p:sp>
      <p:pic>
        <p:nvPicPr>
          <p:cNvPr id="5" name="Immagine 4">
            <a:extLst>
              <a:ext uri="{FF2B5EF4-FFF2-40B4-BE49-F238E27FC236}">
                <a16:creationId xmlns:a16="http://schemas.microsoft.com/office/drawing/2014/main" id="{C3FDADCB-DB6A-B347-94CE-44C86D4C1781}"/>
              </a:ext>
            </a:extLst>
          </p:cNvPr>
          <p:cNvPicPr>
            <a:picLocks noChangeAspect="1"/>
          </p:cNvPicPr>
          <p:nvPr/>
        </p:nvPicPr>
        <p:blipFill>
          <a:blip r:embed="rId2"/>
          <a:stretch>
            <a:fillRect/>
          </a:stretch>
        </p:blipFill>
        <p:spPr>
          <a:xfrm>
            <a:off x="198782" y="495144"/>
            <a:ext cx="2514601" cy="5540235"/>
          </a:xfrm>
          <a:prstGeom prst="rect">
            <a:avLst/>
          </a:prstGeom>
        </p:spPr>
      </p:pic>
    </p:spTree>
    <p:extLst>
      <p:ext uri="{BB962C8B-B14F-4D97-AF65-F5344CB8AC3E}">
        <p14:creationId xmlns:p14="http://schemas.microsoft.com/office/powerpoint/2010/main" val="3234060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FCCC349-3690-1D49-A1D6-E8D4F7EFE9F7}"/>
              </a:ext>
            </a:extLst>
          </p:cNvPr>
          <p:cNvSpPr/>
          <p:nvPr/>
        </p:nvSpPr>
        <p:spPr>
          <a:xfrm>
            <a:off x="2506980" y="225726"/>
            <a:ext cx="8473440" cy="3901196"/>
          </a:xfrm>
          <a:prstGeom prst="rect">
            <a:avLst/>
          </a:prstGeom>
        </p:spPr>
        <p:txBody>
          <a:bodyPr wrap="square">
            <a:spAutoFit/>
          </a:bodyPr>
          <a:lstStyle/>
          <a:p>
            <a:pPr indent="180340" algn="just">
              <a:lnSpc>
                <a:spcPct val="150000"/>
              </a:lnSpc>
              <a:spcAft>
                <a:spcPts val="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Dio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Elohim</a:t>
            </a:r>
            <a:r>
              <a:rPr lang="it-IT" sz="2800" dirty="0">
                <a:latin typeface="Times New Roman" panose="02020603050405020304" pitchFamily="18" charset="0"/>
                <a:ea typeface="Calibri" panose="020F0502020204030204" pitchFamily="34" charset="0"/>
                <a:cs typeface="Times New Roman" panose="02020603050405020304" pitchFamily="18" charset="0"/>
              </a:rPr>
              <a:t>) parlò a </a:t>
            </a:r>
            <a:r>
              <a:rPr lang="it-IT" sz="2800" dirty="0" err="1">
                <a:latin typeface="Times New Roman" panose="02020603050405020304" pitchFamily="18" charset="0"/>
                <a:ea typeface="Calibri" panose="020F0502020204030204" pitchFamily="34" charset="0"/>
                <a:cs typeface="Times New Roman" panose="02020603050405020304" pitchFamily="18" charset="0"/>
              </a:rPr>
              <a:t>Mosé</a:t>
            </a:r>
            <a:r>
              <a:rPr lang="it-IT" sz="2800" dirty="0">
                <a:latin typeface="Times New Roman" panose="02020603050405020304" pitchFamily="18" charset="0"/>
                <a:ea typeface="Calibri" panose="020F0502020204030204" pitchFamily="34" charset="0"/>
                <a:cs typeface="Times New Roman" panose="02020603050405020304" pitchFamily="18" charset="0"/>
              </a:rPr>
              <a:t> e gli disse: «Io sono il Signore (</a:t>
            </a:r>
            <a:r>
              <a:rPr lang="it-IT" sz="2800" i="1" dirty="0">
                <a:latin typeface="Times New Roman" panose="02020603050405020304" pitchFamily="18" charset="0"/>
                <a:ea typeface="Calibri" panose="020F0502020204030204" pitchFamily="34" charset="0"/>
                <a:cs typeface="Times New Roman" panose="02020603050405020304" pitchFamily="18" charset="0"/>
              </a:rPr>
              <a:t>JHWH</a:t>
            </a:r>
            <a:r>
              <a:rPr lang="it-IT" sz="2800" dirty="0">
                <a:latin typeface="Times New Roman" panose="02020603050405020304" pitchFamily="18" charset="0"/>
                <a:ea typeface="Calibri" panose="020F0502020204030204" pitchFamily="34" charset="0"/>
                <a:cs typeface="Times New Roman" panose="02020603050405020304" pitchFamily="18" charset="0"/>
              </a:rPr>
              <a:t>)! Mi sono manifestato (verbo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ra’ah</a:t>
            </a:r>
            <a:r>
              <a:rPr lang="it-IT" sz="2800" dirty="0">
                <a:latin typeface="Times New Roman" panose="02020603050405020304" pitchFamily="18" charset="0"/>
                <a:ea typeface="Calibri" panose="020F0502020204030204" pitchFamily="34" charset="0"/>
                <a:cs typeface="Times New Roman" panose="02020603050405020304" pitchFamily="18" charset="0"/>
              </a:rPr>
              <a:t> = sono apparso) ad Abramo, a Isacco, a Giacobbe come Dio l’Onnipotente (</a:t>
            </a:r>
            <a:r>
              <a:rPr lang="it-IT" sz="2800" i="1" dirty="0">
                <a:latin typeface="Times New Roman" panose="02020603050405020304" pitchFamily="18" charset="0"/>
                <a:ea typeface="Calibri" panose="020F0502020204030204" pitchFamily="34" charset="0"/>
                <a:cs typeface="Times New Roman" panose="02020603050405020304" pitchFamily="18" charset="0"/>
              </a:rPr>
              <a:t>’</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El</a:t>
            </a:r>
            <a:r>
              <a:rPr lang="it-IT" sz="2800" i="1" dirty="0">
                <a:latin typeface="Times New Roman" panose="02020603050405020304" pitchFamily="18" charset="0"/>
                <a:ea typeface="Calibri" panose="020F0502020204030204" pitchFamily="34" charset="0"/>
                <a:cs typeface="Times New Roman" panose="02020603050405020304" pitchFamily="18" charset="0"/>
              </a:rPr>
              <a:t>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Shaddai</a:t>
            </a:r>
            <a:r>
              <a:rPr lang="it-IT" sz="2800" dirty="0">
                <a:latin typeface="Times New Roman" panose="02020603050405020304" pitchFamily="18" charset="0"/>
                <a:ea typeface="Calibri" panose="020F0502020204030204" pitchFamily="34" charset="0"/>
                <a:cs typeface="Times New Roman" panose="02020603050405020304" pitchFamily="18" charset="0"/>
              </a:rPr>
              <a:t>), ma non ho fatto conoscere (verbo </a:t>
            </a:r>
            <a:r>
              <a:rPr lang="it-IT" sz="2800" i="1" dirty="0" err="1">
                <a:latin typeface="Times New Roman" panose="02020603050405020304" pitchFamily="18" charset="0"/>
                <a:ea typeface="Calibri" panose="020F0502020204030204" pitchFamily="34" charset="0"/>
                <a:cs typeface="Times New Roman" panose="02020603050405020304" pitchFamily="18" charset="0"/>
              </a:rPr>
              <a:t>Jada</a:t>
            </a:r>
            <a:r>
              <a:rPr lang="it-IT" sz="2800" i="1" dirty="0">
                <a:latin typeface="Times New Roman" panose="02020603050405020304" pitchFamily="18" charset="0"/>
                <a:ea typeface="Calibri" panose="020F0502020204030204" pitchFamily="34" charset="0"/>
                <a:cs typeface="Times New Roman" panose="02020603050405020304" pitchFamily="18" charset="0"/>
              </a:rPr>
              <a:t>’</a:t>
            </a:r>
            <a:r>
              <a:rPr lang="it-IT" sz="2800" dirty="0">
                <a:latin typeface="Times New Roman" panose="02020603050405020304" pitchFamily="18" charset="0"/>
                <a:ea typeface="Calibri" panose="020F0502020204030204" pitchFamily="34" charset="0"/>
                <a:cs typeface="Times New Roman" panose="02020603050405020304" pitchFamily="18" charset="0"/>
              </a:rPr>
              <a:t> = manifestato) loro il mio nome di Signore (</a:t>
            </a:r>
            <a:r>
              <a:rPr lang="it-IT" sz="2800" i="1" dirty="0">
                <a:latin typeface="Times New Roman" panose="02020603050405020304" pitchFamily="18" charset="0"/>
                <a:ea typeface="Calibri" panose="020F0502020204030204" pitchFamily="34" charset="0"/>
                <a:cs typeface="Times New Roman" panose="02020603050405020304" pitchFamily="18" charset="0"/>
              </a:rPr>
              <a:t>JHWH</a:t>
            </a:r>
            <a:r>
              <a:rPr lang="it-IT" sz="2800" dirty="0">
                <a:latin typeface="Times New Roman" panose="02020603050405020304" pitchFamily="18" charset="0"/>
                <a:ea typeface="Calibri" panose="020F0502020204030204" pitchFamily="34" charset="0"/>
                <a:cs typeface="Times New Roman" panose="02020603050405020304" pitchFamily="18" charset="0"/>
              </a:rPr>
              <a:t>), (Es 6,2-3).</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15DDF522-DB11-1A47-A17E-D48D44647A83}"/>
              </a:ext>
            </a:extLst>
          </p:cNvPr>
          <p:cNvPicPr>
            <a:picLocks noChangeAspect="1"/>
          </p:cNvPicPr>
          <p:nvPr/>
        </p:nvPicPr>
        <p:blipFill>
          <a:blip r:embed="rId2"/>
          <a:stretch>
            <a:fillRect/>
          </a:stretch>
        </p:blipFill>
        <p:spPr>
          <a:xfrm>
            <a:off x="5989320" y="3847490"/>
            <a:ext cx="4991100" cy="2795016"/>
          </a:xfrm>
          <a:prstGeom prst="rect">
            <a:avLst/>
          </a:prstGeom>
        </p:spPr>
      </p:pic>
    </p:spTree>
    <p:extLst>
      <p:ext uri="{BB962C8B-B14F-4D97-AF65-F5344CB8AC3E}">
        <p14:creationId xmlns:p14="http://schemas.microsoft.com/office/powerpoint/2010/main" val="1189127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9CED475-2324-D34A-BCCD-18026EB8021A}"/>
              </a:ext>
            </a:extLst>
          </p:cNvPr>
          <p:cNvSpPr/>
          <p:nvPr/>
        </p:nvSpPr>
        <p:spPr>
          <a:xfrm>
            <a:off x="2468880" y="284201"/>
            <a:ext cx="9281160" cy="4154984"/>
          </a:xfrm>
          <a:prstGeom prst="rect">
            <a:avLst/>
          </a:prstGeom>
        </p:spPr>
        <p:txBody>
          <a:bodyPr wrap="square">
            <a:spAutoFit/>
          </a:bodyPr>
          <a:lstStyle/>
          <a:p>
            <a:pPr indent="180340" algn="just">
              <a:spcAft>
                <a:spcPts val="0"/>
              </a:spcAft>
            </a:pPr>
            <a:r>
              <a:rPr lang="it-IT" sz="2200" b="1" dirty="0">
                <a:latin typeface="Times New Roman" panose="02020603050405020304" pitchFamily="18" charset="0"/>
                <a:ea typeface="Calibri" panose="020F0502020204030204" pitchFamily="34" charset="0"/>
                <a:cs typeface="Times New Roman" panose="02020603050405020304" pitchFamily="18" charset="0"/>
              </a:rPr>
              <a:t>Es 3,13-15:</a:t>
            </a:r>
          </a:p>
          <a:p>
            <a:pPr indent="180340" algn="just">
              <a:spcAft>
                <a:spcPts val="0"/>
              </a:spcAft>
            </a:pPr>
            <a:r>
              <a:rPr lang="it-IT" sz="2200" dirty="0">
                <a:latin typeface="Times New Roman" panose="02020603050405020304" pitchFamily="18" charset="0"/>
                <a:ea typeface="Calibri" panose="020F0502020204030204" pitchFamily="34"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Mosè disse a Dio: "Chi sono io per andare dal faraone e far uscire gli Israeliti dall'Egitto?". Rispose: </a:t>
            </a:r>
            <a:r>
              <a:rPr lang="it-IT" sz="2200" dirty="0">
                <a:solidFill>
                  <a:srgbClr val="C00000"/>
                </a:solidFill>
                <a:latin typeface="Times New Roman" panose="02020603050405020304" pitchFamily="18" charset="0"/>
                <a:cs typeface="Times New Roman" panose="02020603050405020304" pitchFamily="18" charset="0"/>
              </a:rPr>
              <a:t>"Io sarò con te</a:t>
            </a:r>
            <a:r>
              <a:rPr lang="it-IT" sz="2200" dirty="0">
                <a:latin typeface="Times New Roman" panose="02020603050405020304" pitchFamily="18" charset="0"/>
                <a:cs typeface="Times New Roman" panose="02020603050405020304" pitchFamily="18" charset="0"/>
              </a:rPr>
              <a:t>. Questo sarà per te il segno che io ti ho mandato: quando tu avrai fatto uscire il popolo dall'Egitto, servirete Dio su questo monte". </a:t>
            </a:r>
            <a:r>
              <a:rPr lang="it-IT" sz="2200" dirty="0" err="1">
                <a:latin typeface="Times New Roman" panose="02020603050405020304" pitchFamily="18" charset="0"/>
                <a:ea typeface="Calibri" panose="020F0502020204030204" pitchFamily="34" charset="0"/>
                <a:cs typeface="Times New Roman" panose="02020603050405020304" pitchFamily="18" charset="0"/>
              </a:rPr>
              <a:t>Mosé</a:t>
            </a:r>
            <a:r>
              <a:rPr lang="it-IT" sz="2200" dirty="0">
                <a:latin typeface="Times New Roman" panose="02020603050405020304" pitchFamily="18" charset="0"/>
                <a:ea typeface="Calibri" panose="020F0502020204030204" pitchFamily="34" charset="0"/>
                <a:cs typeface="Times New Roman" panose="02020603050405020304" pitchFamily="18" charset="0"/>
              </a:rPr>
              <a:t> disse a Dio: «Ecco, io vado dagli Israeliti e dico loro: “Il Dio dei vostri padri mi ha mandato a voi”. Mi diranno: “Qual è il suo nome?”. E io che cosa risponderò loro?». Dio disse a </a:t>
            </a:r>
            <a:r>
              <a:rPr lang="it-IT" sz="2200" dirty="0" err="1">
                <a:latin typeface="Times New Roman" panose="02020603050405020304" pitchFamily="18" charset="0"/>
                <a:ea typeface="Calibri" panose="020F0502020204030204" pitchFamily="34" charset="0"/>
                <a:cs typeface="Times New Roman" panose="02020603050405020304" pitchFamily="18" charset="0"/>
              </a:rPr>
              <a:t>Mosé</a:t>
            </a:r>
            <a:r>
              <a:rPr lang="it-IT" sz="2200" dirty="0">
                <a:latin typeface="Times New Roman" panose="02020603050405020304" pitchFamily="18" charset="0"/>
                <a:ea typeface="Calibri" panose="020F0502020204030204" pitchFamily="34" charset="0"/>
                <a:cs typeface="Times New Roman" panose="02020603050405020304" pitchFamily="18" charset="0"/>
              </a:rPr>
              <a:t>: </a:t>
            </a:r>
            <a:r>
              <a:rPr lang="it-IT"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«Io sono colui che sono </a:t>
            </a:r>
            <a:r>
              <a:rPr lang="it-IT" sz="2200" dirty="0">
                <a:latin typeface="Times New Roman" panose="02020603050405020304" pitchFamily="18" charset="0"/>
                <a:ea typeface="Calibri" panose="020F0502020204030204" pitchFamily="34" charset="0"/>
                <a:cs typeface="Times New Roman" panose="02020603050405020304" pitchFamily="18" charset="0"/>
              </a:rPr>
              <a:t>(</a:t>
            </a:r>
            <a:r>
              <a:rPr lang="it-IT" sz="2200" i="1" dirty="0">
                <a:latin typeface="Times New Roman" panose="02020603050405020304" pitchFamily="18" charset="0"/>
                <a:ea typeface="Calibri" panose="020F0502020204030204" pitchFamily="34" charset="0"/>
                <a:cs typeface="Times New Roman" panose="02020603050405020304" pitchFamily="18" charset="0"/>
              </a:rPr>
              <a:t>‘</a:t>
            </a:r>
            <a:r>
              <a:rPr lang="it-IT" sz="2200" i="1" dirty="0" err="1">
                <a:latin typeface="Times New Roman" panose="02020603050405020304" pitchFamily="18" charset="0"/>
                <a:ea typeface="Calibri" panose="020F0502020204030204" pitchFamily="34" charset="0"/>
                <a:cs typeface="Times New Roman" panose="02020603050405020304" pitchFamily="18" charset="0"/>
              </a:rPr>
              <a:t>ehyèh</a:t>
            </a:r>
            <a:r>
              <a:rPr lang="it-IT" sz="2200" i="1" dirty="0">
                <a:latin typeface="Times New Roman" panose="02020603050405020304" pitchFamily="18" charset="0"/>
                <a:ea typeface="Calibri" panose="020F0502020204030204" pitchFamily="34" charset="0"/>
                <a:cs typeface="Times New Roman" panose="02020603050405020304" pitchFamily="18" charset="0"/>
              </a:rPr>
              <a:t> ‘</a:t>
            </a:r>
            <a:r>
              <a:rPr lang="it-IT" sz="2200" i="1" dirty="0" err="1">
                <a:latin typeface="Times New Roman" panose="02020603050405020304" pitchFamily="18" charset="0"/>
                <a:ea typeface="Calibri" panose="020F0502020204030204" pitchFamily="34" charset="0"/>
                <a:cs typeface="Times New Roman" panose="02020603050405020304" pitchFamily="18" charset="0"/>
              </a:rPr>
              <a:t>asher</a:t>
            </a:r>
            <a:r>
              <a:rPr lang="it-IT" sz="2200" i="1" dirty="0">
                <a:latin typeface="Times New Roman" panose="02020603050405020304" pitchFamily="18" charset="0"/>
                <a:ea typeface="Calibri" panose="020F0502020204030204" pitchFamily="34" charset="0"/>
                <a:cs typeface="Times New Roman" panose="02020603050405020304" pitchFamily="18" charset="0"/>
              </a:rPr>
              <a:t> ‘</a:t>
            </a:r>
            <a:r>
              <a:rPr lang="it-IT" sz="2200" i="1" dirty="0" err="1">
                <a:latin typeface="Times New Roman" panose="02020603050405020304" pitchFamily="18" charset="0"/>
                <a:ea typeface="Calibri" panose="020F0502020204030204" pitchFamily="34" charset="0"/>
                <a:cs typeface="Times New Roman" panose="02020603050405020304" pitchFamily="18" charset="0"/>
              </a:rPr>
              <a:t>ehyèh</a:t>
            </a:r>
            <a:r>
              <a:rPr lang="it-IT" sz="2200" dirty="0">
                <a:latin typeface="Times New Roman" panose="02020603050405020304" pitchFamily="18" charset="0"/>
                <a:ea typeface="Calibri" panose="020F0502020204030204" pitchFamily="34" charset="0"/>
                <a:cs typeface="Times New Roman" panose="02020603050405020304" pitchFamily="18" charset="0"/>
              </a:rPr>
              <a:t>)!». E aggiunse: «Così dirai agli Israeliti: “Io-Sono (</a:t>
            </a:r>
            <a:r>
              <a:rPr lang="it-IT" sz="2200" i="1" dirty="0">
                <a:latin typeface="Times New Roman" panose="02020603050405020304" pitchFamily="18" charset="0"/>
                <a:ea typeface="Calibri" panose="020F0502020204030204" pitchFamily="34" charset="0"/>
                <a:cs typeface="Times New Roman" panose="02020603050405020304" pitchFamily="18" charset="0"/>
              </a:rPr>
              <a:t>‘</a:t>
            </a:r>
            <a:r>
              <a:rPr lang="it-IT" sz="2200" i="1" dirty="0" err="1">
                <a:latin typeface="Times New Roman" panose="02020603050405020304" pitchFamily="18" charset="0"/>
                <a:ea typeface="Calibri" panose="020F0502020204030204" pitchFamily="34" charset="0"/>
                <a:cs typeface="Times New Roman" panose="02020603050405020304" pitchFamily="18" charset="0"/>
              </a:rPr>
              <a:t>ehyèh</a:t>
            </a:r>
            <a:r>
              <a:rPr lang="it-IT" sz="2200" dirty="0">
                <a:latin typeface="Times New Roman" panose="02020603050405020304" pitchFamily="18" charset="0"/>
                <a:ea typeface="Calibri" panose="020F0502020204030204" pitchFamily="34" charset="0"/>
                <a:cs typeface="Times New Roman" panose="02020603050405020304" pitchFamily="18" charset="0"/>
              </a:rPr>
              <a:t>) mi ha mandato a voi”». Dio disse ancora a </a:t>
            </a:r>
            <a:r>
              <a:rPr lang="it-IT" sz="2200" dirty="0" err="1">
                <a:latin typeface="Times New Roman" panose="02020603050405020304" pitchFamily="18" charset="0"/>
                <a:ea typeface="Calibri" panose="020F0502020204030204" pitchFamily="34" charset="0"/>
                <a:cs typeface="Times New Roman" panose="02020603050405020304" pitchFamily="18" charset="0"/>
              </a:rPr>
              <a:t>Mosé</a:t>
            </a:r>
            <a:r>
              <a:rPr lang="it-IT" sz="2200" dirty="0">
                <a:latin typeface="Times New Roman" panose="02020603050405020304" pitchFamily="18" charset="0"/>
                <a:ea typeface="Calibri" panose="020F0502020204030204" pitchFamily="34" charset="0"/>
                <a:cs typeface="Times New Roman" panose="02020603050405020304" pitchFamily="18" charset="0"/>
              </a:rPr>
              <a:t>: «Dirai agli Israeliti: “</a:t>
            </a:r>
            <a:r>
              <a:rPr lang="it-IT"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Il Signore (YHWH), Dio (</a:t>
            </a:r>
            <a:r>
              <a:rPr lang="it-IT" sz="2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sz="2200"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El</a:t>
            </a:r>
            <a:r>
              <a:rPr lang="it-IT"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sz="2200" dirty="0">
                <a:latin typeface="Times New Roman" panose="02020603050405020304" pitchFamily="18" charset="0"/>
                <a:ea typeface="Calibri" panose="020F0502020204030204" pitchFamily="34" charset="0"/>
                <a:cs typeface="Times New Roman" panose="02020603050405020304" pitchFamily="18" charset="0"/>
              </a:rPr>
              <a:t> dei vostri padri, </a:t>
            </a:r>
            <a:r>
              <a:rPr lang="it-IT"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Dio di Abramo, Dio di Isacco, Dio di Giacobbe</a:t>
            </a:r>
            <a:r>
              <a:rPr lang="it-IT" sz="2200" dirty="0">
                <a:latin typeface="Times New Roman" panose="02020603050405020304" pitchFamily="18" charset="0"/>
                <a:ea typeface="Calibri" panose="020F0502020204030204" pitchFamily="34" charset="0"/>
                <a:cs typeface="Times New Roman" panose="02020603050405020304" pitchFamily="18" charset="0"/>
              </a:rPr>
              <a:t>, mi ha mandato a voi”. Questo è il mio nome per sempre; questo è il titolo con cui sarò ricordato di generazione in generazione».</a:t>
            </a:r>
            <a:endParaRPr lang="it-IT"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8356EF52-CC07-524E-B324-9CBB8AC96D44}"/>
              </a:ext>
            </a:extLst>
          </p:cNvPr>
          <p:cNvPicPr>
            <a:picLocks noChangeAspect="1"/>
          </p:cNvPicPr>
          <p:nvPr/>
        </p:nvPicPr>
        <p:blipFill rotWithShape="1">
          <a:blip r:embed="rId2"/>
          <a:srcRect t="8575" b="5093"/>
          <a:stretch/>
        </p:blipFill>
        <p:spPr>
          <a:xfrm>
            <a:off x="7488924" y="4526279"/>
            <a:ext cx="4261116" cy="2125981"/>
          </a:xfrm>
          <a:prstGeom prst="rect">
            <a:avLst/>
          </a:prstGeom>
        </p:spPr>
      </p:pic>
      <p:sp>
        <p:nvSpPr>
          <p:cNvPr id="8" name="CasellaDiTesto 7">
            <a:extLst>
              <a:ext uri="{FF2B5EF4-FFF2-40B4-BE49-F238E27FC236}">
                <a16:creationId xmlns:a16="http://schemas.microsoft.com/office/drawing/2014/main" id="{A1B46568-DAE9-8042-9430-D1225229DA3D}"/>
              </a:ext>
            </a:extLst>
          </p:cNvPr>
          <p:cNvSpPr txBox="1"/>
          <p:nvPr/>
        </p:nvSpPr>
        <p:spPr>
          <a:xfrm>
            <a:off x="2468880" y="5091528"/>
            <a:ext cx="4274820" cy="707886"/>
          </a:xfrm>
          <a:prstGeom prst="rect">
            <a:avLst/>
          </a:prstGeom>
          <a:noFill/>
        </p:spPr>
        <p:txBody>
          <a:bodyPr wrap="square" rtlCol="0">
            <a:spAutoFit/>
          </a:bodyPr>
          <a:lstStyle/>
          <a:p>
            <a:r>
              <a:rPr lang="he-IL" sz="4000" dirty="0">
                <a:latin typeface="Times New Roman" panose="02020603050405020304" pitchFamily="18" charset="0"/>
                <a:cs typeface="Times New Roman" panose="02020603050405020304" pitchFamily="18" charset="0"/>
              </a:rPr>
              <a:t>אֶהְיֶה אֲשֶׁר אֶהְיֶה</a:t>
            </a:r>
            <a:endParaRPr lang="it-I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923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5DDF522-DB11-1A47-A17E-D48D44647A83}"/>
              </a:ext>
            </a:extLst>
          </p:cNvPr>
          <p:cNvPicPr>
            <a:picLocks noChangeAspect="1"/>
          </p:cNvPicPr>
          <p:nvPr/>
        </p:nvPicPr>
        <p:blipFill rotWithShape="1">
          <a:blip r:embed="rId2"/>
          <a:srcRect l="49703"/>
          <a:stretch/>
        </p:blipFill>
        <p:spPr>
          <a:xfrm>
            <a:off x="399625" y="627802"/>
            <a:ext cx="2510367" cy="2795016"/>
          </a:xfrm>
          <a:prstGeom prst="rect">
            <a:avLst/>
          </a:prstGeom>
        </p:spPr>
      </p:pic>
      <p:sp>
        <p:nvSpPr>
          <p:cNvPr id="3" name="Rettangolo 2">
            <a:extLst>
              <a:ext uri="{FF2B5EF4-FFF2-40B4-BE49-F238E27FC236}">
                <a16:creationId xmlns:a16="http://schemas.microsoft.com/office/drawing/2014/main" id="{AAB312C0-55AA-B741-8F6E-3EA045C0BD88}"/>
              </a:ext>
            </a:extLst>
          </p:cNvPr>
          <p:cNvSpPr/>
          <p:nvPr/>
        </p:nvSpPr>
        <p:spPr>
          <a:xfrm>
            <a:off x="3357880" y="627802"/>
            <a:ext cx="8212328" cy="6124754"/>
          </a:xfrm>
          <a:prstGeom prst="rect">
            <a:avLst/>
          </a:prstGeom>
        </p:spPr>
        <p:txBody>
          <a:bodyPr wrap="square">
            <a:spAutoFit/>
          </a:bodyPr>
          <a:lstStyle/>
          <a:p>
            <a:pPr indent="180340" algn="just">
              <a:spcAft>
                <a:spcPts val="0"/>
              </a:spcAft>
            </a:pPr>
            <a:r>
              <a:rPr lang="it-IT" sz="2800" dirty="0">
                <a:latin typeface="Times New Roman" panose="02020603050405020304" pitchFamily="18" charset="0"/>
                <a:ea typeface="Calibri" panose="020F0502020204030204" pitchFamily="34" charset="0"/>
              </a:rPr>
              <a:t>Da un punto di vista teologico il monoteismo rivelato si mostra come un evento che si dispiega nel tempo e non come un dato di fede acquisito una volta per tutte fin dalle origini, Dio viene infatti  «conosciuto per chi Egli è nell’atto stesso del suo rivelarsi all’uomo, progressivamente, come il Dio vivente, Colui che stringe alleanza con il suo popolo» (P. Coda). La sua irruzione nel mondo ha origine - «dall’alto» - in quell’esodo che Dio compie dalla trascendenza alla storia, attraverso una </a:t>
            </a:r>
            <a:r>
              <a:rPr lang="it-IT" sz="2800" dirty="0">
                <a:solidFill>
                  <a:srgbClr val="C00000"/>
                </a:solidFill>
                <a:latin typeface="Times New Roman" panose="02020603050405020304" pitchFamily="18" charset="0"/>
                <a:ea typeface="Calibri" panose="020F0502020204030204" pitchFamily="34" charset="0"/>
              </a:rPr>
              <a:t>rivelazione storica «categoriale», </a:t>
            </a:r>
            <a:r>
              <a:rPr lang="it-IT" sz="2800" dirty="0">
                <a:latin typeface="Times New Roman" panose="02020603050405020304" pitchFamily="18" charset="0"/>
                <a:ea typeface="Calibri" panose="020F0502020204030204" pitchFamily="34" charset="0"/>
              </a:rPr>
              <a:t>e «dal di dentro», ovvero mediante </a:t>
            </a:r>
            <a:r>
              <a:rPr lang="it-IT" sz="2800" dirty="0">
                <a:solidFill>
                  <a:srgbClr val="C00000"/>
                </a:solidFill>
                <a:latin typeface="Times New Roman" panose="02020603050405020304" pitchFamily="18" charset="0"/>
                <a:ea typeface="Calibri" panose="020F0502020204030204" pitchFamily="34" charset="0"/>
              </a:rPr>
              <a:t>un’«</a:t>
            </a:r>
            <a:r>
              <a:rPr lang="it-IT" sz="2800" dirty="0" err="1">
                <a:solidFill>
                  <a:srgbClr val="C00000"/>
                </a:solidFill>
                <a:latin typeface="Times New Roman" panose="02020603050405020304" pitchFamily="18" charset="0"/>
                <a:ea typeface="Calibri" panose="020F0502020204030204" pitchFamily="34" charset="0"/>
              </a:rPr>
              <a:t>autocomunicazione</a:t>
            </a:r>
            <a:r>
              <a:rPr lang="it-IT" sz="2800" dirty="0">
                <a:solidFill>
                  <a:srgbClr val="C00000"/>
                </a:solidFill>
                <a:latin typeface="Times New Roman" panose="02020603050405020304" pitchFamily="18" charset="0"/>
                <a:ea typeface="Calibri" panose="020F0502020204030204" pitchFamily="34" charset="0"/>
              </a:rPr>
              <a:t> trascendentale» </a:t>
            </a:r>
            <a:r>
              <a:rPr lang="it-IT" sz="2800" dirty="0">
                <a:latin typeface="Times New Roman" panose="02020603050405020304" pitchFamily="18" charset="0"/>
                <a:ea typeface="Calibri" panose="020F0502020204030204" pitchFamily="34" charset="0"/>
              </a:rPr>
              <a:t>che emerge nella coscienza religiosa dell’uomo e della sua ricerca religiosa (</a:t>
            </a:r>
            <a:r>
              <a:rPr lang="it-IT" sz="2800" dirty="0" err="1">
                <a:latin typeface="Times New Roman" panose="02020603050405020304" pitchFamily="18" charset="0"/>
                <a:ea typeface="Calibri" panose="020F0502020204030204" pitchFamily="34" charset="0"/>
              </a:rPr>
              <a:t>cf</a:t>
            </a:r>
            <a:r>
              <a:rPr lang="it-IT" sz="2800" dirty="0">
                <a:latin typeface="Times New Roman" panose="02020603050405020304" pitchFamily="18" charset="0"/>
                <a:ea typeface="Calibri" panose="020F0502020204030204" pitchFamily="34" charset="0"/>
              </a:rPr>
              <a:t>. </a:t>
            </a:r>
            <a:r>
              <a:rPr lang="it-IT" sz="2800" dirty="0" err="1">
                <a:latin typeface="Times New Roman" panose="02020603050405020304" pitchFamily="18" charset="0"/>
                <a:ea typeface="Calibri" panose="020F0502020204030204" pitchFamily="34" charset="0"/>
              </a:rPr>
              <a:t>Rahner</a:t>
            </a:r>
            <a:r>
              <a:rPr lang="it-IT" sz="2800" dirty="0">
                <a:latin typeface="Times New Roman" panose="02020603050405020304" pitchFamily="18" charset="0"/>
                <a:ea typeface="Calibri" panose="020F0502020204030204" pitchFamily="34" charset="0"/>
              </a:rPr>
              <a:t>).</a:t>
            </a:r>
            <a:endParaRPr lang="it-IT" sz="2800" baseline="30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31993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F779C8A-7203-324F-83E1-AD52E1BAD6DF}"/>
              </a:ext>
            </a:extLst>
          </p:cNvPr>
          <p:cNvSpPr/>
          <p:nvPr/>
        </p:nvSpPr>
        <p:spPr>
          <a:xfrm>
            <a:off x="2613660" y="299618"/>
            <a:ext cx="8862060" cy="5183983"/>
          </a:xfrm>
          <a:prstGeom prst="rect">
            <a:avLst/>
          </a:prstGeom>
        </p:spPr>
        <p:txBody>
          <a:bodyPr wrap="square">
            <a:spAutoFit/>
          </a:bodyPr>
          <a:lstStyle/>
          <a:p>
            <a:pPr indent="180340" algn="just">
              <a:lnSpc>
                <a:spcPct val="150000"/>
              </a:lnSpc>
              <a:spcAft>
                <a:spcPts val="0"/>
              </a:spcAft>
            </a:pPr>
            <a:r>
              <a:rPr lang="it-IT" sz="3200" dirty="0">
                <a:latin typeface="Times New Roman" panose="02020603050405020304" pitchFamily="18" charset="0"/>
                <a:ea typeface="Calibri" panose="020F0502020204030204" pitchFamily="34" charset="0"/>
                <a:cs typeface="Times New Roman" panose="02020603050405020304" pitchFamily="18" charset="0"/>
              </a:rPr>
              <a:t>Possiamo riassumere in quattro tappe la coscienza/conoscenza dell’unicità di Dio del popolo di Israele:</a:t>
            </a:r>
            <a:endParaRPr lang="it-IT"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it-IT" sz="3200" dirty="0">
                <a:latin typeface="Times New Roman" panose="02020603050405020304" pitchFamily="18" charset="0"/>
                <a:ea typeface="Calibri" panose="020F0502020204030204" pitchFamily="34" charset="0"/>
                <a:cs typeface="Times New Roman" panose="02020603050405020304" pitchFamily="18" charset="0"/>
              </a:rPr>
              <a:t>Monolatria</a:t>
            </a:r>
            <a:endParaRPr lang="it-IT"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Times New Roman" panose="02020603050405020304" pitchFamily="18" charset="0"/>
              <a:buChar char="-"/>
            </a:pPr>
            <a:r>
              <a:rPr lang="it-IT" sz="3200" dirty="0" err="1">
                <a:latin typeface="Times New Roman" panose="02020603050405020304" pitchFamily="18" charset="0"/>
                <a:ea typeface="Calibri" panose="020F0502020204030204" pitchFamily="34" charset="0"/>
                <a:cs typeface="Times New Roman" panose="02020603050405020304" pitchFamily="18" charset="0"/>
              </a:rPr>
              <a:t>Polijahvismo</a:t>
            </a:r>
            <a:r>
              <a:rPr lang="it-IT" sz="32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buFont typeface="Times New Roman" panose="02020603050405020304" pitchFamily="18" charset="0"/>
              <a:buChar char="-"/>
            </a:pPr>
            <a:r>
              <a:rPr lang="it-IT" sz="3200" dirty="0">
                <a:latin typeface="Times New Roman" panose="02020603050405020304" pitchFamily="18" charset="0"/>
                <a:ea typeface="Calibri" panose="020F0502020204030204" pitchFamily="34" charset="0"/>
                <a:cs typeface="Times New Roman" panose="02020603050405020304" pitchFamily="18" charset="0"/>
              </a:rPr>
              <a:t>Mono-</a:t>
            </a:r>
            <a:r>
              <a:rPr lang="it-IT" sz="3200" dirty="0" err="1">
                <a:latin typeface="Times New Roman" panose="02020603050405020304" pitchFamily="18" charset="0"/>
                <a:ea typeface="Calibri" panose="020F0502020204030204" pitchFamily="34" charset="0"/>
                <a:cs typeface="Times New Roman" panose="02020603050405020304" pitchFamily="18" charset="0"/>
              </a:rPr>
              <a:t>jahvismo</a:t>
            </a:r>
            <a:r>
              <a:rPr lang="it-IT" sz="3200" dirty="0">
                <a:latin typeface="Times New Roman" panose="02020603050405020304" pitchFamily="18" charset="0"/>
                <a:ea typeface="Calibri" panose="020F0502020204030204" pitchFamily="34" charset="0"/>
                <a:cs typeface="Times New Roman" panose="02020603050405020304" pitchFamily="18" charset="0"/>
              </a:rPr>
              <a:t> esclusivo</a:t>
            </a:r>
          </a:p>
          <a:p>
            <a:pPr lvl="0" algn="just">
              <a:lnSpc>
                <a:spcPct val="150000"/>
              </a:lnSpc>
              <a:spcAft>
                <a:spcPts val="0"/>
              </a:spcAft>
            </a:pPr>
            <a:r>
              <a:rPr lang="it-IT" sz="3200">
                <a:latin typeface="Times New Roman" panose="02020603050405020304" pitchFamily="18" charset="0"/>
                <a:ea typeface="Calibri" panose="020F0502020204030204" pitchFamily="34" charset="0"/>
                <a:cs typeface="Times New Roman" panose="02020603050405020304" pitchFamily="18" charset="0"/>
              </a:rPr>
              <a:t>- Monoteismo</a:t>
            </a:r>
            <a:endParaRPr lang="it-IT"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3EF1EF24-12A1-E845-A8B7-C534108ECCE9}"/>
              </a:ext>
            </a:extLst>
          </p:cNvPr>
          <p:cNvPicPr>
            <a:picLocks noChangeAspect="1"/>
          </p:cNvPicPr>
          <p:nvPr/>
        </p:nvPicPr>
        <p:blipFill>
          <a:blip r:embed="rId2"/>
          <a:stretch>
            <a:fillRect/>
          </a:stretch>
        </p:blipFill>
        <p:spPr>
          <a:xfrm>
            <a:off x="297181" y="573938"/>
            <a:ext cx="2142138" cy="3037942"/>
          </a:xfrm>
          <a:prstGeom prst="rect">
            <a:avLst/>
          </a:prstGeom>
        </p:spPr>
      </p:pic>
    </p:spTree>
    <p:extLst>
      <p:ext uri="{BB962C8B-B14F-4D97-AF65-F5344CB8AC3E}">
        <p14:creationId xmlns:p14="http://schemas.microsoft.com/office/powerpoint/2010/main" val="2713443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EF1EF24-12A1-E845-A8B7-C534108ECCE9}"/>
              </a:ext>
            </a:extLst>
          </p:cNvPr>
          <p:cNvPicPr>
            <a:picLocks noChangeAspect="1"/>
          </p:cNvPicPr>
          <p:nvPr/>
        </p:nvPicPr>
        <p:blipFill>
          <a:blip r:embed="rId2"/>
          <a:stretch>
            <a:fillRect/>
          </a:stretch>
        </p:blipFill>
        <p:spPr>
          <a:xfrm>
            <a:off x="297181" y="573938"/>
            <a:ext cx="2142138" cy="3037942"/>
          </a:xfrm>
          <a:prstGeom prst="rect">
            <a:avLst/>
          </a:prstGeom>
        </p:spPr>
      </p:pic>
      <p:sp>
        <p:nvSpPr>
          <p:cNvPr id="3" name="Rettangolo 2">
            <a:extLst>
              <a:ext uri="{FF2B5EF4-FFF2-40B4-BE49-F238E27FC236}">
                <a16:creationId xmlns:a16="http://schemas.microsoft.com/office/drawing/2014/main" id="{869418AB-058D-F84B-AFD5-8EBFE16647A9}"/>
              </a:ext>
            </a:extLst>
          </p:cNvPr>
          <p:cNvSpPr/>
          <p:nvPr/>
        </p:nvSpPr>
        <p:spPr>
          <a:xfrm>
            <a:off x="2712720" y="961510"/>
            <a:ext cx="9479280" cy="3600986"/>
          </a:xfrm>
          <a:prstGeom prst="rect">
            <a:avLst/>
          </a:prstGeom>
        </p:spPr>
        <p:txBody>
          <a:bodyPr wrap="square">
            <a:spAutoFit/>
          </a:bodyPr>
          <a:lstStyle/>
          <a:p>
            <a:pPr algn="ctr"/>
            <a:r>
              <a:rPr lang="it-IT" sz="2800" dirty="0">
                <a:solidFill>
                  <a:srgbClr val="C00000"/>
                </a:solidFill>
                <a:latin typeface="Times New Roman" panose="02020603050405020304" pitchFamily="18" charset="0"/>
                <a:cs typeface="Times New Roman" panose="02020603050405020304" pitchFamily="18" charset="0"/>
              </a:rPr>
              <a:t>Gli attributi divini</a:t>
            </a:r>
            <a:r>
              <a:rPr lang="it-IT" sz="2800" dirty="0">
                <a:solidFill>
                  <a:srgbClr val="252525"/>
                </a:solidFill>
                <a:latin typeface="Times New Roman" panose="02020603050405020304" pitchFamily="18" charset="0"/>
                <a:cs typeface="Times New Roman" panose="02020603050405020304" pitchFamily="18" charset="0"/>
              </a:rPr>
              <a:t>:</a:t>
            </a:r>
          </a:p>
          <a:p>
            <a:pPr algn="ctr"/>
            <a:r>
              <a:rPr lang="it-IT" sz="2800" dirty="0">
                <a:solidFill>
                  <a:srgbClr val="252525"/>
                </a:solidFill>
                <a:latin typeface="Times New Roman" panose="02020603050405020304" pitchFamily="18" charset="0"/>
                <a:cs typeface="Times New Roman" panose="02020603050405020304" pitchFamily="18" charset="0"/>
              </a:rPr>
              <a:t>Esodo 34:6</a:t>
            </a:r>
          </a:p>
          <a:p>
            <a:pPr algn="ctr"/>
            <a:endParaRPr lang="it-IT" sz="2800" dirty="0">
              <a:solidFill>
                <a:srgbClr val="252525"/>
              </a:solidFill>
              <a:latin typeface="Times New Roman" panose="02020603050405020304" pitchFamily="18" charset="0"/>
              <a:cs typeface="Times New Roman" panose="02020603050405020304" pitchFamily="18" charset="0"/>
            </a:endParaRPr>
          </a:p>
          <a:p>
            <a:r>
              <a:rPr lang="it-IT" sz="3600" dirty="0">
                <a:latin typeface="Times New Roman" panose="02020603050405020304" pitchFamily="18" charset="0"/>
                <a:cs typeface="Times New Roman" panose="02020603050405020304" pitchFamily="18" charset="0"/>
              </a:rPr>
              <a:t>Il Signore passò davanti a lui proclamando: «Il Signore, il Signore</a:t>
            </a:r>
            <a:r>
              <a:rPr lang="it-IT" sz="3600" dirty="0">
                <a:solidFill>
                  <a:srgbClr val="252525"/>
                </a:solidFill>
                <a:latin typeface="Times New Roman" panose="02020603050405020304" pitchFamily="18" charset="0"/>
                <a:cs typeface="Times New Roman" panose="02020603050405020304" pitchFamily="18" charset="0"/>
              </a:rPr>
              <a:t> (</a:t>
            </a:r>
            <a:r>
              <a:rPr lang="it-IT" sz="3600" i="1" dirty="0">
                <a:solidFill>
                  <a:srgbClr val="252525"/>
                </a:solidFill>
                <a:latin typeface="Times New Roman" panose="02020603050405020304" pitchFamily="18" charset="0"/>
                <a:cs typeface="Times New Roman" panose="02020603050405020304" pitchFamily="18" charset="0"/>
              </a:rPr>
              <a:t>YHWH</a:t>
            </a:r>
            <a:r>
              <a:rPr lang="it-IT" sz="3600" dirty="0">
                <a:solidFill>
                  <a:srgbClr val="252525"/>
                </a:solidFill>
                <a:latin typeface="Times New Roman" panose="02020603050405020304" pitchFamily="18" charset="0"/>
                <a:cs typeface="Times New Roman" panose="02020603050405020304" pitchFamily="18" charset="0"/>
              </a:rPr>
              <a:t>)</a:t>
            </a:r>
            <a:r>
              <a:rPr lang="it-IT" sz="3600" dirty="0">
                <a:latin typeface="Times New Roman" panose="02020603050405020304" pitchFamily="18" charset="0"/>
                <a:cs typeface="Times New Roman" panose="02020603050405020304" pitchFamily="18" charset="0"/>
              </a:rPr>
              <a:t> Dio</a:t>
            </a:r>
            <a:r>
              <a:rPr lang="it-IT" sz="3600" dirty="0">
                <a:solidFill>
                  <a:srgbClr val="252525"/>
                </a:solidFill>
                <a:latin typeface="Times New Roman" panose="02020603050405020304" pitchFamily="18" charset="0"/>
                <a:cs typeface="Times New Roman" panose="02020603050405020304" pitchFamily="18" charset="0"/>
              </a:rPr>
              <a:t> (</a:t>
            </a:r>
            <a:r>
              <a:rPr lang="it-IT" sz="3600" i="1" dirty="0">
                <a:solidFill>
                  <a:srgbClr val="252525"/>
                </a:solidFill>
                <a:latin typeface="Times New Roman" panose="02020603050405020304" pitchFamily="18" charset="0"/>
                <a:cs typeface="Times New Roman" panose="02020603050405020304" pitchFamily="18" charset="0"/>
              </a:rPr>
              <a:t>‘</a:t>
            </a:r>
            <a:r>
              <a:rPr lang="it-IT" sz="3600" i="1" dirty="0" err="1">
                <a:solidFill>
                  <a:srgbClr val="252525"/>
                </a:solidFill>
                <a:latin typeface="Times New Roman" panose="02020603050405020304" pitchFamily="18" charset="0"/>
                <a:cs typeface="Times New Roman" panose="02020603050405020304" pitchFamily="18" charset="0"/>
              </a:rPr>
              <a:t>El</a:t>
            </a:r>
            <a:r>
              <a:rPr lang="it-IT" sz="3600">
                <a:solidFill>
                  <a:srgbClr val="252525"/>
                </a:solidFill>
                <a:latin typeface="Times New Roman" panose="02020603050405020304" pitchFamily="18" charset="0"/>
                <a:cs typeface="Times New Roman" panose="02020603050405020304" pitchFamily="18" charset="0"/>
              </a:rPr>
              <a:t>) misericordioso </a:t>
            </a:r>
            <a:r>
              <a:rPr lang="it-IT" sz="3600" dirty="0">
                <a:solidFill>
                  <a:srgbClr val="252525"/>
                </a:solidFill>
                <a:latin typeface="Times New Roman" panose="02020603050405020304" pitchFamily="18" charset="0"/>
                <a:cs typeface="Times New Roman" panose="02020603050405020304" pitchFamily="18" charset="0"/>
              </a:rPr>
              <a:t>(</a:t>
            </a:r>
            <a:r>
              <a:rPr lang="it-IT" sz="3600" i="1" dirty="0" err="1">
                <a:solidFill>
                  <a:srgbClr val="252525"/>
                </a:solidFill>
                <a:latin typeface="Times New Roman" panose="02020603050405020304" pitchFamily="18" charset="0"/>
                <a:cs typeface="Times New Roman" panose="02020603050405020304" pitchFamily="18" charset="0"/>
              </a:rPr>
              <a:t>rahum</a:t>
            </a:r>
            <a:r>
              <a:rPr lang="it-IT" sz="3600" dirty="0">
                <a:solidFill>
                  <a:srgbClr val="252525"/>
                </a:solidFill>
                <a:latin typeface="Times New Roman" panose="02020603050405020304" pitchFamily="18" charset="0"/>
                <a:cs typeface="Times New Roman" panose="02020603050405020304" pitchFamily="18" charset="0"/>
              </a:rPr>
              <a:t>) e pietoso, lento all’ira, ricco di grazia (</a:t>
            </a:r>
            <a:r>
              <a:rPr lang="it-IT" sz="3600" i="1" dirty="0" err="1">
                <a:solidFill>
                  <a:srgbClr val="252525"/>
                </a:solidFill>
                <a:latin typeface="Times New Roman" panose="02020603050405020304" pitchFamily="18" charset="0"/>
                <a:cs typeface="Times New Roman" panose="02020603050405020304" pitchFamily="18" charset="0"/>
              </a:rPr>
              <a:t>hesed</a:t>
            </a:r>
            <a:r>
              <a:rPr lang="it-IT" sz="3600" dirty="0">
                <a:solidFill>
                  <a:srgbClr val="252525"/>
                </a:solidFill>
                <a:latin typeface="Times New Roman" panose="02020603050405020304" pitchFamily="18" charset="0"/>
                <a:cs typeface="Times New Roman" panose="02020603050405020304" pitchFamily="18" charset="0"/>
              </a:rPr>
              <a:t>) e fedeltà (</a:t>
            </a:r>
            <a:r>
              <a:rPr lang="it-IT" sz="3600" i="1" dirty="0">
                <a:solidFill>
                  <a:srgbClr val="252525"/>
                </a:solidFill>
                <a:latin typeface="Times New Roman" panose="02020603050405020304" pitchFamily="18" charset="0"/>
                <a:cs typeface="Times New Roman" panose="02020603050405020304" pitchFamily="18" charset="0"/>
              </a:rPr>
              <a:t>’</a:t>
            </a:r>
            <a:r>
              <a:rPr lang="it-IT" sz="3600" i="1" dirty="0" err="1">
                <a:solidFill>
                  <a:srgbClr val="252525"/>
                </a:solidFill>
                <a:latin typeface="Times New Roman" panose="02020603050405020304" pitchFamily="18" charset="0"/>
                <a:cs typeface="Times New Roman" panose="02020603050405020304" pitchFamily="18" charset="0"/>
              </a:rPr>
              <a:t>emet</a:t>
            </a:r>
            <a:r>
              <a:rPr lang="it-IT" sz="3600" dirty="0">
                <a:solidFill>
                  <a:srgbClr val="252525"/>
                </a:solidFill>
                <a:latin typeface="Times New Roman" panose="02020603050405020304" pitchFamily="18" charset="0"/>
                <a:cs typeface="Times New Roman" panose="02020603050405020304" pitchFamily="18" charset="0"/>
              </a:rPr>
              <a:t>).</a:t>
            </a:r>
            <a:endParaRPr lang="it-I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79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4C456-880A-1845-8313-091AD3C0807A}"/>
              </a:ext>
            </a:extLst>
          </p:cNvPr>
          <p:cNvSpPr>
            <a:spLocks noGrp="1"/>
          </p:cNvSpPr>
          <p:nvPr>
            <p:ph type="ctrTitle"/>
          </p:nvPr>
        </p:nvSpPr>
        <p:spPr>
          <a:xfrm>
            <a:off x="2463800" y="7041239"/>
            <a:ext cx="9728200" cy="2262781"/>
          </a:xfrm>
        </p:spPr>
        <p:txBody>
          <a:bodyPr>
            <a:normAutofit fontScale="90000"/>
          </a:bodyPr>
          <a:lstStyle/>
          <a:p>
            <a:pPr>
              <a:lnSpc>
                <a:spcPct val="150000"/>
              </a:lnSpc>
            </a:pPr>
            <a:r>
              <a:rPr lang="it-IT" sz="3600" b="1" dirty="0">
                <a:latin typeface="Times New Roman" panose="02020603050405020304" pitchFamily="18" charset="0"/>
                <a:cs typeface="Times New Roman" panose="02020603050405020304" pitchFamily="18" charset="0"/>
              </a:rPr>
              <a:t>Da studiare per l’esame</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appunti e slide corso</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a:t>
            </a:r>
            <a:r>
              <a:rPr lang="it-IT" sz="3600" i="1" dirty="0">
                <a:latin typeface="Times New Roman" panose="02020603050405020304" pitchFamily="18" charset="0"/>
                <a:cs typeface="Times New Roman" panose="02020603050405020304" pitchFamily="18" charset="0"/>
              </a:rPr>
              <a:t>Dalla Trinità (P. Coda</a:t>
            </a:r>
            <a:r>
              <a:rPr lang="it-IT" sz="3600" dirty="0">
                <a:latin typeface="Times New Roman" panose="02020603050405020304" pitchFamily="18" charset="0"/>
                <a:cs typeface="Times New Roman" panose="02020603050405020304" pitchFamily="18" charset="0"/>
              </a:rPr>
              <a:t>):</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77 - 119</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348 - 401</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401 - 430</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	pp. 467 - 479</a:t>
            </a:r>
            <a:br>
              <a:rPr lang="it-IT" sz="3600" dirty="0">
                <a:latin typeface="Times New Roman" panose="02020603050405020304" pitchFamily="18" charset="0"/>
                <a:cs typeface="Times New Roman" panose="02020603050405020304" pitchFamily="18" charset="0"/>
              </a:rPr>
            </a:br>
            <a:br>
              <a:rPr lang="it-IT" sz="3600" dirty="0">
                <a:latin typeface="Times New Roman" panose="02020603050405020304" pitchFamily="18" charset="0"/>
                <a:cs typeface="Times New Roman" panose="02020603050405020304" pitchFamily="18" charset="0"/>
              </a:rPr>
            </a:br>
            <a:br>
              <a:rPr lang="it-IT" dirty="0"/>
            </a:br>
            <a:endParaRPr lang="it-IT" dirty="0"/>
          </a:p>
        </p:txBody>
      </p:sp>
      <p:pic>
        <p:nvPicPr>
          <p:cNvPr id="4" name="Immagine 3">
            <a:extLst>
              <a:ext uri="{FF2B5EF4-FFF2-40B4-BE49-F238E27FC236}">
                <a16:creationId xmlns:a16="http://schemas.microsoft.com/office/drawing/2014/main" id="{CAE0CF1A-687A-334C-A710-85696D2A7AF2}"/>
              </a:ext>
            </a:extLst>
          </p:cNvPr>
          <p:cNvPicPr>
            <a:picLocks noChangeAspect="1"/>
          </p:cNvPicPr>
          <p:nvPr/>
        </p:nvPicPr>
        <p:blipFill>
          <a:blip r:embed="rId2"/>
          <a:stretch>
            <a:fillRect/>
          </a:stretch>
        </p:blipFill>
        <p:spPr>
          <a:xfrm>
            <a:off x="7709813" y="1683695"/>
            <a:ext cx="3094021" cy="4666392"/>
          </a:xfrm>
          <a:prstGeom prst="rect">
            <a:avLst/>
          </a:prstGeom>
        </p:spPr>
      </p:pic>
    </p:spTree>
    <p:extLst>
      <p:ext uri="{BB962C8B-B14F-4D97-AF65-F5344CB8AC3E}">
        <p14:creationId xmlns:p14="http://schemas.microsoft.com/office/powerpoint/2010/main" val="21131652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8A2F290-0C05-0741-8950-A6EFC41C9C8B}"/>
              </a:ext>
            </a:extLst>
          </p:cNvPr>
          <p:cNvSpPr/>
          <p:nvPr/>
        </p:nvSpPr>
        <p:spPr>
          <a:xfrm>
            <a:off x="2293620" y="634276"/>
            <a:ext cx="9898380" cy="5632311"/>
          </a:xfrm>
          <a:prstGeom prst="rect">
            <a:avLst/>
          </a:prstGeom>
        </p:spPr>
        <p:txBody>
          <a:bodyPr wrap="square">
            <a:spAutoFit/>
          </a:bodyPr>
          <a:lstStyle/>
          <a:p>
            <a:r>
              <a:rPr lang="it-IT" sz="2400" dirty="0">
                <a:solidFill>
                  <a:prstClr val="black"/>
                </a:solidFill>
                <a:latin typeface="Times New Roman" panose="02020603050405020304" pitchFamily="18" charset="0"/>
                <a:cs typeface="Times New Roman" panose="02020603050405020304" pitchFamily="18" charset="0"/>
              </a:rPr>
              <a:t>«Dopo questo, </a:t>
            </a:r>
            <a:r>
              <a:rPr lang="it-IT" sz="2400" dirty="0">
                <a:solidFill>
                  <a:srgbClr val="FF0000"/>
                </a:solidFill>
                <a:latin typeface="Times New Roman" panose="02020603050405020304" pitchFamily="18" charset="0"/>
                <a:cs typeface="Times New Roman" panose="02020603050405020304" pitchFamily="18" charset="0"/>
              </a:rPr>
              <a:t>io effonderò il mio spirito sopra ogni uomo </a:t>
            </a:r>
            <a:r>
              <a:rPr lang="it-IT" sz="2400" dirty="0">
                <a:solidFill>
                  <a:prstClr val="black"/>
                </a:solidFill>
                <a:latin typeface="Times New Roman" panose="02020603050405020304" pitchFamily="18" charset="0"/>
                <a:cs typeface="Times New Roman" panose="02020603050405020304" pitchFamily="18" charset="0"/>
              </a:rPr>
              <a:t>e diverranno profeti i vostri figli e le vostre figlie; i vostri anziani faranno sogni, i vostri giovani avranno visioni. Anche sopra gli schiavi e sulle schiave, in quei giorni, effonderò il mio spirito», (</a:t>
            </a:r>
            <a:r>
              <a:rPr lang="it-IT" sz="2400" dirty="0" err="1">
                <a:solidFill>
                  <a:prstClr val="black"/>
                </a:solidFill>
                <a:latin typeface="Times New Roman" panose="02020603050405020304" pitchFamily="18" charset="0"/>
                <a:cs typeface="Times New Roman" panose="02020603050405020304" pitchFamily="18" charset="0"/>
              </a:rPr>
              <a:t>Gl</a:t>
            </a:r>
            <a:r>
              <a:rPr lang="it-IT" sz="2400" dirty="0">
                <a:solidFill>
                  <a:prstClr val="black"/>
                </a:solidFill>
                <a:latin typeface="Times New Roman" panose="02020603050405020304" pitchFamily="18" charset="0"/>
                <a:cs typeface="Times New Roman" panose="02020603050405020304" pitchFamily="18" charset="0"/>
              </a:rPr>
              <a:t>., 3,1 </a:t>
            </a:r>
            <a:r>
              <a:rPr lang="it-IT" sz="2400" dirty="0" err="1">
                <a:solidFill>
                  <a:prstClr val="black"/>
                </a:solidFill>
                <a:latin typeface="Times New Roman" panose="02020603050405020304" pitchFamily="18" charset="0"/>
                <a:cs typeface="Times New Roman" panose="02020603050405020304" pitchFamily="18" charset="0"/>
              </a:rPr>
              <a:t>ss</a:t>
            </a:r>
            <a:r>
              <a:rPr lang="it-IT" sz="2400" dirty="0">
                <a:solidFill>
                  <a:prstClr val="black"/>
                </a:solidFill>
                <a:latin typeface="Times New Roman" panose="02020603050405020304" pitchFamily="18" charset="0"/>
                <a:cs typeface="Times New Roman" panose="02020603050405020304" pitchFamily="18" charset="0"/>
              </a:rPr>
              <a:t>)</a:t>
            </a:r>
          </a:p>
          <a:p>
            <a:endParaRPr lang="it-IT" sz="2400" dirty="0">
              <a:solidFill>
                <a:prstClr val="black"/>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24</a:t>
            </a:r>
            <a:r>
              <a:rPr lang="it-IT" sz="2400" dirty="0">
                <a:latin typeface="Times New Roman" panose="02020603050405020304" pitchFamily="18" charset="0"/>
                <a:cs typeface="Times New Roman" panose="02020603050405020304" pitchFamily="18" charset="0"/>
              </a:rPr>
              <a:t> Vi prenderò dalle genti, vi radunerò da ogni terra e vi condurrò sul vostro suolo. </a:t>
            </a:r>
            <a:r>
              <a:rPr lang="it-IT" sz="2400" b="1" dirty="0">
                <a:latin typeface="Times New Roman" panose="02020603050405020304" pitchFamily="18" charset="0"/>
                <a:cs typeface="Times New Roman" panose="02020603050405020304" pitchFamily="18" charset="0"/>
              </a:rPr>
              <a:t>25</a:t>
            </a:r>
            <a:r>
              <a:rPr lang="it-IT" sz="2400" dirty="0">
                <a:latin typeface="Times New Roman" panose="02020603050405020304" pitchFamily="18" charset="0"/>
                <a:cs typeface="Times New Roman" panose="02020603050405020304" pitchFamily="18" charset="0"/>
              </a:rPr>
              <a:t> Vi aspergerò con acqua pura e sarete purificati; io vi purificherò da tutte le vostre sozzure e da tutti i vostri idoli; </a:t>
            </a:r>
            <a:r>
              <a:rPr lang="it-IT" sz="2400" b="1" dirty="0">
                <a:latin typeface="Times New Roman" panose="02020603050405020304" pitchFamily="18" charset="0"/>
                <a:cs typeface="Times New Roman" panose="02020603050405020304" pitchFamily="18" charset="0"/>
              </a:rPr>
              <a:t>26</a:t>
            </a:r>
            <a:r>
              <a:rPr lang="it-IT" sz="2400" dirty="0">
                <a:latin typeface="Times New Roman" panose="02020603050405020304" pitchFamily="18" charset="0"/>
                <a:cs typeface="Times New Roman" panose="02020603050405020304" pitchFamily="18" charset="0"/>
              </a:rPr>
              <a:t> vi darò un cuore nuovo, </a:t>
            </a:r>
            <a:r>
              <a:rPr lang="it-IT" sz="2400" dirty="0">
                <a:solidFill>
                  <a:srgbClr val="FF0000"/>
                </a:solidFill>
                <a:latin typeface="Times New Roman" panose="02020603050405020304" pitchFamily="18" charset="0"/>
                <a:cs typeface="Times New Roman" panose="02020603050405020304" pitchFamily="18" charset="0"/>
              </a:rPr>
              <a:t>metterò dentro di voi uno spirito nuovo,</a:t>
            </a:r>
            <a:r>
              <a:rPr lang="it-IT" sz="2400" dirty="0">
                <a:latin typeface="Times New Roman" panose="02020603050405020304" pitchFamily="18" charset="0"/>
                <a:cs typeface="Times New Roman" panose="02020603050405020304" pitchFamily="18" charset="0"/>
              </a:rPr>
              <a:t> toglierò da voi il cuore di pietra e vi darò un cuore di carne. </a:t>
            </a:r>
            <a:r>
              <a:rPr lang="it-IT" sz="2400" b="1" dirty="0">
                <a:latin typeface="Times New Roman" panose="02020603050405020304" pitchFamily="18" charset="0"/>
                <a:cs typeface="Times New Roman" panose="02020603050405020304" pitchFamily="18" charset="0"/>
              </a:rPr>
              <a:t>27</a:t>
            </a:r>
            <a:r>
              <a:rPr lang="it-IT" sz="2400" dirty="0">
                <a:latin typeface="Times New Roman" panose="02020603050405020304" pitchFamily="18" charset="0"/>
                <a:cs typeface="Times New Roman" panose="02020603050405020304" pitchFamily="18" charset="0"/>
              </a:rPr>
              <a:t> </a:t>
            </a:r>
            <a:r>
              <a:rPr lang="it-IT" sz="2400" dirty="0">
                <a:solidFill>
                  <a:srgbClr val="FF0000"/>
                </a:solidFill>
                <a:latin typeface="Times New Roman" panose="02020603050405020304" pitchFamily="18" charset="0"/>
                <a:cs typeface="Times New Roman" panose="02020603050405020304" pitchFamily="18" charset="0"/>
              </a:rPr>
              <a:t>Porrò il mio spirito dentro di voi</a:t>
            </a:r>
            <a:r>
              <a:rPr lang="it-IT" sz="2400" dirty="0">
                <a:latin typeface="Times New Roman" panose="02020603050405020304" pitchFamily="18" charset="0"/>
                <a:cs typeface="Times New Roman" panose="02020603050405020304" pitchFamily="18" charset="0"/>
              </a:rPr>
              <a:t> e vi farò vivere secondo i miei statuti e vi farò osservare e mettere in pratica le mie leggi. </a:t>
            </a:r>
            <a:r>
              <a:rPr lang="it-IT" sz="2400" b="1" dirty="0">
                <a:latin typeface="Times New Roman" panose="02020603050405020304" pitchFamily="18" charset="0"/>
                <a:cs typeface="Times New Roman" panose="02020603050405020304" pitchFamily="18" charset="0"/>
              </a:rPr>
              <a:t>28</a:t>
            </a:r>
            <a:r>
              <a:rPr lang="it-IT" sz="2400" dirty="0">
                <a:latin typeface="Times New Roman" panose="02020603050405020304" pitchFamily="18" charset="0"/>
                <a:cs typeface="Times New Roman" panose="02020603050405020304" pitchFamily="18" charset="0"/>
              </a:rPr>
              <a:t> Abiterete nella terra che io diedi ai vostri padri; voi sarete il mio popolo e io sarò il vostro Dio, (</a:t>
            </a:r>
            <a:r>
              <a:rPr lang="it-IT" sz="2400" dirty="0" err="1">
                <a:latin typeface="Times New Roman" panose="02020603050405020304" pitchFamily="18" charset="0"/>
                <a:cs typeface="Times New Roman" panose="02020603050405020304" pitchFamily="18" charset="0"/>
              </a:rPr>
              <a:t>Ez</a:t>
            </a:r>
            <a:r>
              <a:rPr lang="it-IT" sz="2400" dirty="0">
                <a:latin typeface="Times New Roman" panose="02020603050405020304" pitchFamily="18" charset="0"/>
                <a:cs typeface="Times New Roman" panose="02020603050405020304" pitchFamily="18" charset="0"/>
              </a:rPr>
              <a:t> 36,24-28).</a:t>
            </a:r>
          </a:p>
          <a:p>
            <a:endParaRPr lang="it-IT" sz="2400" dirty="0"/>
          </a:p>
          <a:p>
            <a:endParaRPr lang="it-IT" sz="2400" dirty="0"/>
          </a:p>
        </p:txBody>
      </p:sp>
    </p:spTree>
    <p:extLst>
      <p:ext uri="{BB962C8B-B14F-4D97-AF65-F5344CB8AC3E}">
        <p14:creationId xmlns:p14="http://schemas.microsoft.com/office/powerpoint/2010/main" val="33479301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1DD64F3-E549-7C46-B108-5F6A94542622}"/>
              </a:ext>
            </a:extLst>
          </p:cNvPr>
          <p:cNvSpPr/>
          <p:nvPr/>
        </p:nvSpPr>
        <p:spPr>
          <a:xfrm>
            <a:off x="1874520" y="534887"/>
            <a:ext cx="9997440" cy="4893647"/>
          </a:xfrm>
          <a:prstGeom prst="rect">
            <a:avLst/>
          </a:prstGeom>
        </p:spPr>
        <p:txBody>
          <a:bodyPr wrap="square">
            <a:spAutoFit/>
          </a:bodyPr>
          <a:lstStyle/>
          <a:p>
            <a:pPr marL="342900" indent="-342900" algn="jus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«Mandi </a:t>
            </a:r>
            <a:r>
              <a:rPr lang="it-IT"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 tuo </a:t>
            </a:r>
            <a:r>
              <a:rPr lang="it-IT" sz="2400" dirty="0">
                <a:latin typeface="Times New Roman" panose="02020603050405020304" pitchFamily="18" charset="0"/>
                <a:ea typeface="Calibri" panose="020F0502020204030204" pitchFamily="34" charset="0"/>
                <a:cs typeface="Times New Roman" panose="02020603050405020304" pitchFamily="18" charset="0"/>
              </a:rPr>
              <a:t>spirito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sono creati… </a:t>
            </a:r>
            <a:r>
              <a:rPr lang="it-IT"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Togli</a:t>
            </a:r>
            <a:r>
              <a:rPr lang="it-IT" sz="2400" dirty="0">
                <a:latin typeface="Times New Roman" panose="02020603050405020304" pitchFamily="18" charset="0"/>
                <a:ea typeface="Calibri" panose="020F0502020204030204" pitchFamily="34" charset="0"/>
                <a:cs typeface="Times New Roman" panose="02020603050405020304" pitchFamily="18" charset="0"/>
              </a:rPr>
              <a:t> loro il respiro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muoiono e ritornano nella polvere» (</a:t>
            </a:r>
            <a:r>
              <a:rPr lang="it-IT" sz="2400" dirty="0" err="1">
                <a:latin typeface="Times New Roman" panose="02020603050405020304" pitchFamily="18" charset="0"/>
                <a:ea typeface="Calibri" panose="020F0502020204030204" pitchFamily="34" charset="0"/>
                <a:cs typeface="Times New Roman" panose="02020603050405020304" pitchFamily="18" charset="0"/>
              </a:rPr>
              <a:t>Sal</a:t>
            </a:r>
            <a:r>
              <a:rPr lang="it-IT" sz="2400" dirty="0">
                <a:latin typeface="Times New Roman" panose="02020603050405020304" pitchFamily="18" charset="0"/>
                <a:ea typeface="Calibri" panose="020F0502020204030204" pitchFamily="34" charset="0"/>
                <a:cs typeface="Times New Roman" panose="02020603050405020304" pitchFamily="18" charset="0"/>
              </a:rPr>
              <a:t> 104,29-30). </a:t>
            </a:r>
          </a:p>
          <a:p>
            <a:pPr marL="342900" indent="-342900" algn="just">
              <a:spcAft>
                <a:spcPts val="0"/>
              </a:spcAf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Adamo ed Eva «udirono il rumore dei passi del Signore Dio che passeggiava al vento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del giorno», cioè alla brezza serale (</a:t>
            </a:r>
            <a:r>
              <a:rPr lang="it-IT" sz="2400" dirty="0" err="1">
                <a:latin typeface="Times New Roman" panose="02020603050405020304" pitchFamily="18" charset="0"/>
                <a:ea typeface="Calibri" panose="020F0502020204030204" pitchFamily="34" charset="0"/>
                <a:cs typeface="Times New Roman" panose="02020603050405020304" pitchFamily="18" charset="0"/>
              </a:rPr>
              <a:t>Gen</a:t>
            </a:r>
            <a:r>
              <a:rPr lang="it-IT" sz="2400" dirty="0">
                <a:latin typeface="Times New Roman" panose="02020603050405020304" pitchFamily="18" charset="0"/>
                <a:ea typeface="Calibri" panose="020F0502020204030204" pitchFamily="34" charset="0"/>
                <a:cs typeface="Times New Roman" panose="02020603050405020304" pitchFamily="18" charset="0"/>
              </a:rPr>
              <a:t> 3,8). </a:t>
            </a:r>
          </a:p>
          <a:p>
            <a:pPr marL="342900" indent="-342900" algn="just">
              <a:spcAft>
                <a:spcPts val="0"/>
              </a:spcAf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«Dio fece passare un vento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sulla terra e le acque si abbassarono» (</a:t>
            </a:r>
            <a:r>
              <a:rPr lang="it-IT" sz="2400" dirty="0" err="1">
                <a:latin typeface="Times New Roman" panose="02020603050405020304" pitchFamily="18" charset="0"/>
                <a:ea typeface="Calibri" panose="020F0502020204030204" pitchFamily="34" charset="0"/>
                <a:cs typeface="Times New Roman" panose="02020603050405020304" pitchFamily="18" charset="0"/>
              </a:rPr>
              <a:t>Gen</a:t>
            </a:r>
            <a:r>
              <a:rPr lang="it-IT" sz="2400" dirty="0">
                <a:latin typeface="Times New Roman" panose="02020603050405020304" pitchFamily="18" charset="0"/>
                <a:ea typeface="Calibri" panose="020F0502020204030204" pitchFamily="34" charset="0"/>
                <a:cs typeface="Times New Roman" panose="02020603050405020304" pitchFamily="18" charset="0"/>
              </a:rPr>
              <a:t> 8,1). </a:t>
            </a:r>
          </a:p>
          <a:p>
            <a:pPr marL="342900" indent="-342900" algn="just">
              <a:spcAft>
                <a:spcPts val="0"/>
              </a:spcAf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«Dio, Dio degli spiriti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di ogni essere vivente» (</a:t>
            </a:r>
            <a:r>
              <a:rPr lang="it-IT" sz="2400" dirty="0" err="1">
                <a:latin typeface="Times New Roman" panose="02020603050405020304" pitchFamily="18" charset="0"/>
                <a:ea typeface="Calibri" panose="020F0502020204030204" pitchFamily="34" charset="0"/>
                <a:cs typeface="Times New Roman" panose="02020603050405020304" pitchFamily="18" charset="0"/>
              </a:rPr>
              <a:t>Num</a:t>
            </a:r>
            <a:r>
              <a:rPr lang="it-IT" sz="2400" dirty="0">
                <a:latin typeface="Times New Roman" panose="02020603050405020304" pitchFamily="18" charset="0"/>
                <a:ea typeface="Calibri" panose="020F0502020204030204" pitchFamily="34" charset="0"/>
                <a:cs typeface="Times New Roman" panose="02020603050405020304" pitchFamily="18" charset="0"/>
              </a:rPr>
              <a:t> 16,22). </a:t>
            </a:r>
          </a:p>
          <a:p>
            <a:pPr marL="342900" indent="-342900" algn="just">
              <a:spcAft>
                <a:spcPts val="0"/>
              </a:spcAf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(Giobbe): «Ricordati che un soffio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è la mia vita» (7,7).</a:t>
            </a:r>
          </a:p>
          <a:p>
            <a:pPr marL="342900" indent="-342900" algn="just">
              <a:spcAft>
                <a:spcPts val="0"/>
              </a:spcAf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a:t>
            </a:r>
            <a:r>
              <a:rPr lang="it-IT" sz="2400" dirty="0" err="1">
                <a:latin typeface="Times New Roman" panose="02020603050405020304" pitchFamily="18" charset="0"/>
                <a:ea typeface="Calibri" panose="020F0502020204030204" pitchFamily="34" charset="0"/>
                <a:cs typeface="Times New Roman" panose="02020603050405020304" pitchFamily="18" charset="0"/>
              </a:rPr>
              <a:t>Qohelet</a:t>
            </a:r>
            <a:r>
              <a:rPr lang="it-IT" sz="2400" dirty="0">
                <a:latin typeface="Times New Roman" panose="02020603050405020304" pitchFamily="18" charset="0"/>
                <a:ea typeface="Calibri" panose="020F0502020204030204" pitchFamily="34" charset="0"/>
                <a:cs typeface="Times New Roman" panose="02020603050405020304" pitchFamily="18" charset="0"/>
              </a:rPr>
              <a:t>): «Ritorna la polvere alla terra, com’era prima, e il soffio vitale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torna a Dio che lo ha dato» (12,7). </a:t>
            </a:r>
          </a:p>
          <a:p>
            <a:pPr marL="342900" indent="-342900" algn="just">
              <a:spcAft>
                <a:spcPts val="0"/>
              </a:spcAf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(creazione) «lo spirito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aleggiava sulle acque» (</a:t>
            </a:r>
            <a:r>
              <a:rPr lang="it-IT" sz="2400" dirty="0" err="1">
                <a:latin typeface="Times New Roman" panose="02020603050405020304" pitchFamily="18" charset="0"/>
                <a:ea typeface="Calibri" panose="020F0502020204030204" pitchFamily="34" charset="0"/>
                <a:cs typeface="Times New Roman" panose="02020603050405020304" pitchFamily="18" charset="0"/>
              </a:rPr>
              <a:t>Gen</a:t>
            </a:r>
            <a:r>
              <a:rPr lang="it-IT" sz="2400" dirty="0">
                <a:latin typeface="Times New Roman" panose="02020603050405020304" pitchFamily="18" charset="0"/>
                <a:ea typeface="Calibri" panose="020F0502020204030204" pitchFamily="34" charset="0"/>
                <a:cs typeface="Times New Roman" panose="02020603050405020304" pitchFamily="18" charset="0"/>
              </a:rPr>
              <a:t> 1,2). </a:t>
            </a:r>
          </a:p>
          <a:p>
            <a:pPr marL="342900" indent="-342900" algn="just">
              <a:spcAft>
                <a:spcPts val="0"/>
              </a:spcAft>
              <a:buFontTx/>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«dalla </a:t>
            </a:r>
            <a:r>
              <a:rPr lang="it-IT"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parola</a:t>
            </a:r>
            <a:r>
              <a:rPr lang="it-IT" sz="2400" dirty="0">
                <a:latin typeface="Times New Roman" panose="02020603050405020304" pitchFamily="18" charset="0"/>
                <a:ea typeface="Calibri" panose="020F0502020204030204" pitchFamily="34" charset="0"/>
                <a:cs typeface="Times New Roman" panose="02020603050405020304" pitchFamily="18" charset="0"/>
              </a:rPr>
              <a:t> del Signore furono creati i cieli e dal </a:t>
            </a:r>
            <a:r>
              <a:rPr lang="it-IT"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soffio</a:t>
            </a:r>
            <a:r>
              <a:rPr lang="it-IT" sz="2400" dirty="0">
                <a:latin typeface="Times New Roman" panose="02020603050405020304" pitchFamily="18" charset="0"/>
                <a:ea typeface="Calibri" panose="020F0502020204030204" pitchFamily="34" charset="0"/>
                <a:cs typeface="Times New Roman" panose="02020603050405020304" pitchFamily="18" charset="0"/>
              </a:rPr>
              <a:t> (</a:t>
            </a:r>
            <a:r>
              <a:rPr lang="it-IT" sz="2400" i="1" dirty="0" err="1">
                <a:latin typeface="Times New Roman" panose="02020603050405020304" pitchFamily="18" charset="0"/>
                <a:ea typeface="Calibri" panose="020F0502020204030204" pitchFamily="34" charset="0"/>
                <a:cs typeface="Times New Roman" panose="02020603050405020304" pitchFamily="18" charset="0"/>
              </a:rPr>
              <a:t>rûah</a:t>
            </a:r>
            <a:r>
              <a:rPr lang="it-IT" sz="2400" dirty="0">
                <a:latin typeface="Times New Roman" panose="02020603050405020304" pitchFamily="18" charset="0"/>
                <a:ea typeface="Calibri" panose="020F0502020204030204" pitchFamily="34" charset="0"/>
                <a:cs typeface="Times New Roman" panose="02020603050405020304" pitchFamily="18" charset="0"/>
              </a:rPr>
              <a:t>) della sua bocca ogni loro schiera» (</a:t>
            </a:r>
            <a:r>
              <a:rPr lang="it-IT" sz="2400" dirty="0" err="1">
                <a:latin typeface="Times New Roman" panose="02020603050405020304" pitchFamily="18" charset="0"/>
                <a:ea typeface="Calibri" panose="020F0502020204030204" pitchFamily="34" charset="0"/>
                <a:cs typeface="Times New Roman" panose="02020603050405020304" pitchFamily="18" charset="0"/>
              </a:rPr>
              <a:t>Sal</a:t>
            </a:r>
            <a:r>
              <a:rPr lang="it-IT" sz="2400" dirty="0">
                <a:latin typeface="Times New Roman" panose="02020603050405020304" pitchFamily="18" charset="0"/>
                <a:ea typeface="Calibri" panose="020F0502020204030204" pitchFamily="34" charset="0"/>
                <a:cs typeface="Times New Roman" panose="02020603050405020304" pitchFamily="18" charset="0"/>
              </a:rPr>
              <a:t> 33,6). </a:t>
            </a:r>
          </a:p>
        </p:txBody>
      </p:sp>
      <p:pic>
        <p:nvPicPr>
          <p:cNvPr id="4" name="Immagine 3">
            <a:extLst>
              <a:ext uri="{FF2B5EF4-FFF2-40B4-BE49-F238E27FC236}">
                <a16:creationId xmlns:a16="http://schemas.microsoft.com/office/drawing/2014/main" id="{8EE42F41-FB1F-904B-BEDF-D9AAAC2E3D68}"/>
              </a:ext>
            </a:extLst>
          </p:cNvPr>
          <p:cNvPicPr>
            <a:picLocks noChangeAspect="1"/>
          </p:cNvPicPr>
          <p:nvPr/>
        </p:nvPicPr>
        <p:blipFill rotWithShape="1">
          <a:blip r:embed="rId2"/>
          <a:srcRect l="52295" t="6943" r="12235" b="40280"/>
          <a:stretch/>
        </p:blipFill>
        <p:spPr>
          <a:xfrm>
            <a:off x="342900" y="603467"/>
            <a:ext cx="1531620" cy="3351313"/>
          </a:xfrm>
          <a:prstGeom prst="rect">
            <a:avLst/>
          </a:prstGeom>
        </p:spPr>
      </p:pic>
    </p:spTree>
    <p:extLst>
      <p:ext uri="{BB962C8B-B14F-4D97-AF65-F5344CB8AC3E}">
        <p14:creationId xmlns:p14="http://schemas.microsoft.com/office/powerpoint/2010/main" val="3183129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51D99A6-2E0F-B244-9A92-0D331A27675B}"/>
              </a:ext>
            </a:extLst>
          </p:cNvPr>
          <p:cNvSpPr/>
          <p:nvPr/>
        </p:nvSpPr>
        <p:spPr>
          <a:xfrm>
            <a:off x="2636520" y="366189"/>
            <a:ext cx="7696200" cy="6247864"/>
          </a:xfrm>
          <a:prstGeom prst="rect">
            <a:avLst/>
          </a:prstGeom>
        </p:spPr>
        <p:txBody>
          <a:bodyPr wrap="square">
            <a:spAutoFit/>
          </a:bodyPr>
          <a:lstStyle/>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Preghiera allo Spirito Santo del Patriarca Ignazio IV di Antiochia e di tutto l’Oriente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Senza di lui Dio è lontano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Cristo resta nel passato,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il vangelo è lettera morta,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 chiesa è una semplice organizzazione,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l’autorità un dominio,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 missione una propaganda,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il culto un’evocazione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e l’agire cristiano una morale da schiavi.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Ma in Lui il cosmo si solleva e geme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nelle doglie del parto,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il Cristo risuscitato è presente,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il vangelo è potenza di vita,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 chiesa una comunione trinitaria,</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l’autorità un servizio liberatore,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 missione è Pentecoste, </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 liturgia è memoriale e anticipazione,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indent="180340" algn="just">
              <a:spcAft>
                <a:spcPts val="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l’agire umano ci rende simili a Dio.</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C72D6E5E-3872-0645-A512-C4899C2E8424}"/>
              </a:ext>
            </a:extLst>
          </p:cNvPr>
          <p:cNvPicPr>
            <a:picLocks noChangeAspect="1"/>
          </p:cNvPicPr>
          <p:nvPr/>
        </p:nvPicPr>
        <p:blipFill>
          <a:blip r:embed="rId2"/>
          <a:stretch>
            <a:fillRect/>
          </a:stretch>
        </p:blipFill>
        <p:spPr>
          <a:xfrm>
            <a:off x="7699906" y="1234440"/>
            <a:ext cx="2632814" cy="5212080"/>
          </a:xfrm>
          <a:prstGeom prst="rect">
            <a:avLst/>
          </a:prstGeom>
        </p:spPr>
      </p:pic>
    </p:spTree>
    <p:extLst>
      <p:ext uri="{BB962C8B-B14F-4D97-AF65-F5344CB8AC3E}">
        <p14:creationId xmlns:p14="http://schemas.microsoft.com/office/powerpoint/2010/main" val="2278143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23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4C456-880A-1845-8313-091AD3C0807A}"/>
              </a:ext>
            </a:extLst>
          </p:cNvPr>
          <p:cNvSpPr>
            <a:spLocks noGrp="1"/>
          </p:cNvSpPr>
          <p:nvPr>
            <p:ph type="ctrTitle"/>
          </p:nvPr>
        </p:nvSpPr>
        <p:spPr>
          <a:xfrm>
            <a:off x="2690813" y="4087219"/>
            <a:ext cx="9043987" cy="2262781"/>
          </a:xfrm>
        </p:spPr>
        <p:txBody>
          <a:bodyPr>
            <a:noAutofit/>
          </a:bodyPr>
          <a:lstStyle/>
          <a:p>
            <a:br>
              <a:rPr lang="it-IT" sz="3000" dirty="0">
                <a:latin typeface="Bookman Old Style" panose="02050604050505020204" pitchFamily="18" charset="0"/>
              </a:rPr>
            </a:br>
            <a:endParaRPr lang="it-IT" sz="3000" i="1" dirty="0">
              <a:solidFill>
                <a:srgbClr val="FF0000"/>
              </a:solidFill>
              <a:latin typeface="Bookman Old Style" panose="02050604050505020204" pitchFamily="18" charset="0"/>
            </a:endParaRPr>
          </a:p>
        </p:txBody>
      </p:sp>
      <p:sp>
        <p:nvSpPr>
          <p:cNvPr id="3" name="Rettangolo 2">
            <a:extLst>
              <a:ext uri="{FF2B5EF4-FFF2-40B4-BE49-F238E27FC236}">
                <a16:creationId xmlns:a16="http://schemas.microsoft.com/office/drawing/2014/main" id="{8D93E6E4-CD62-0542-88C8-6026454A63BD}"/>
              </a:ext>
            </a:extLst>
          </p:cNvPr>
          <p:cNvSpPr/>
          <p:nvPr/>
        </p:nvSpPr>
        <p:spPr>
          <a:xfrm>
            <a:off x="5943600" y="552510"/>
            <a:ext cx="5791200" cy="5509200"/>
          </a:xfrm>
          <a:prstGeom prst="rect">
            <a:avLst/>
          </a:prstGeom>
        </p:spPr>
        <p:txBody>
          <a:bodyPr wrap="square">
            <a:spAutoFit/>
          </a:bodyPr>
          <a:lstStyle/>
          <a:p>
            <a:pPr>
              <a:spcAft>
                <a:spcPts val="0"/>
              </a:spcAft>
            </a:pPr>
            <a:r>
              <a:rPr lang="it-IT" sz="3200" i="1" dirty="0">
                <a:solidFill>
                  <a:srgbClr val="000000"/>
                </a:solidFill>
                <a:latin typeface="Times New Roman" panose="02020603050405020304" pitchFamily="18" charset="0"/>
                <a:ea typeface="Times New Roman" panose="02020603050405020304" pitchFamily="18" charset="0"/>
              </a:rPr>
              <a:t>Atti degli Apostoli</a:t>
            </a:r>
            <a:r>
              <a:rPr lang="it-IT" sz="3200" dirty="0">
                <a:solidFill>
                  <a:srgbClr val="000000"/>
                </a:solidFill>
                <a:latin typeface="Times New Roman" panose="02020603050405020304" pitchFamily="18" charset="0"/>
                <a:ea typeface="Times New Roman" panose="02020603050405020304" pitchFamily="18" charset="0"/>
              </a:rPr>
              <a:t> 19,1-3: «Mentre Apollo era a Corinto, Paolo, attraversate le regioni dell’altopiano, scese a </a:t>
            </a:r>
            <a:r>
              <a:rPr lang="it-IT" sz="3200" dirty="0" err="1">
                <a:solidFill>
                  <a:srgbClr val="000000"/>
                </a:solidFill>
                <a:latin typeface="Times New Roman" panose="02020603050405020304" pitchFamily="18" charset="0"/>
                <a:ea typeface="Times New Roman" panose="02020603050405020304" pitchFamily="18" charset="0"/>
              </a:rPr>
              <a:t>Èfeso</a:t>
            </a:r>
            <a:r>
              <a:rPr lang="it-IT" sz="3200" dirty="0">
                <a:solidFill>
                  <a:srgbClr val="000000"/>
                </a:solidFill>
                <a:latin typeface="Times New Roman" panose="02020603050405020304" pitchFamily="18" charset="0"/>
                <a:ea typeface="Times New Roman" panose="02020603050405020304" pitchFamily="18" charset="0"/>
              </a:rPr>
              <a:t>. Qui trovò alcuni </a:t>
            </a:r>
            <a:r>
              <a:rPr lang="it-IT" sz="3200" b="1" dirty="0">
                <a:solidFill>
                  <a:srgbClr val="000000"/>
                </a:solidFill>
                <a:latin typeface="Times New Roman" panose="02020603050405020304" pitchFamily="18" charset="0"/>
                <a:ea typeface="Times New Roman" panose="02020603050405020304" pitchFamily="18" charset="0"/>
              </a:rPr>
              <a:t>discepoli</a:t>
            </a:r>
            <a:r>
              <a:rPr lang="it-IT" sz="3200" dirty="0">
                <a:solidFill>
                  <a:srgbClr val="000000"/>
                </a:solidFill>
                <a:latin typeface="Times New Roman" panose="02020603050405020304" pitchFamily="18" charset="0"/>
                <a:ea typeface="Times New Roman" panose="02020603050405020304" pitchFamily="18" charset="0"/>
              </a:rPr>
              <a:t> e disse loro: “Avete ricevuto lo Spirito Santo quando siete venuti alla fede?”. Gli risposero: </a:t>
            </a:r>
            <a:r>
              <a:rPr lang="it-IT" sz="3200" u="sng" dirty="0">
                <a:solidFill>
                  <a:srgbClr val="000000"/>
                </a:solidFill>
                <a:latin typeface="Times New Roman" panose="02020603050405020304" pitchFamily="18" charset="0"/>
                <a:ea typeface="Times New Roman" panose="02020603050405020304" pitchFamily="18" charset="0"/>
              </a:rPr>
              <a:t>“Non abbiamo nemmeno sentito dire che esista uno Spirito Santo” </a:t>
            </a:r>
            <a:r>
              <a:rPr lang="it-IT" sz="3200" dirty="0">
                <a:solidFill>
                  <a:srgbClr val="000000"/>
                </a:solidFill>
                <a:latin typeface="Times New Roman" panose="02020603050405020304" pitchFamily="18" charset="0"/>
                <a:ea typeface="Times New Roman" panose="02020603050405020304" pitchFamily="18" charset="0"/>
              </a:rPr>
              <a:t>(54-57 </a:t>
            </a:r>
            <a:r>
              <a:rPr lang="it-IT" sz="3200" dirty="0" err="1">
                <a:solidFill>
                  <a:srgbClr val="000000"/>
                </a:solidFill>
                <a:latin typeface="Times New Roman" panose="02020603050405020304" pitchFamily="18" charset="0"/>
                <a:ea typeface="Times New Roman" panose="02020603050405020304" pitchFamily="18" charset="0"/>
              </a:rPr>
              <a:t>d.c</a:t>
            </a:r>
            <a:r>
              <a:rPr lang="it-IT" sz="3200" dirty="0">
                <a:solidFill>
                  <a:srgbClr val="000000"/>
                </a:solidFill>
                <a:latin typeface="Times New Roman" panose="02020603050405020304" pitchFamily="18" charset="0"/>
                <a:ea typeface="Times New Roman" panose="02020603050405020304" pitchFamily="18" charset="0"/>
              </a:rPr>
              <a:t>).</a:t>
            </a:r>
            <a:endParaRPr lang="it-IT" sz="3200" dirty="0">
              <a:effectLst/>
              <a:latin typeface="Times New Roman" panose="02020603050405020304" pitchFamily="18" charset="0"/>
              <a:ea typeface="Times New Roman" panose="02020603050405020304" pitchFamily="18" charset="0"/>
            </a:endParaRPr>
          </a:p>
        </p:txBody>
      </p:sp>
      <p:pic>
        <p:nvPicPr>
          <p:cNvPr id="5" name="Immagine 4">
            <a:extLst>
              <a:ext uri="{FF2B5EF4-FFF2-40B4-BE49-F238E27FC236}">
                <a16:creationId xmlns:a16="http://schemas.microsoft.com/office/drawing/2014/main" id="{F99906DF-0CD8-9F4C-91A5-72AED7CA3707}"/>
              </a:ext>
            </a:extLst>
          </p:cNvPr>
          <p:cNvPicPr>
            <a:picLocks noChangeAspect="1"/>
          </p:cNvPicPr>
          <p:nvPr/>
        </p:nvPicPr>
        <p:blipFill>
          <a:blip r:embed="rId2"/>
          <a:stretch>
            <a:fillRect/>
          </a:stretch>
        </p:blipFill>
        <p:spPr>
          <a:xfrm>
            <a:off x="480060" y="251460"/>
            <a:ext cx="4572000" cy="5810250"/>
          </a:xfrm>
          <a:prstGeom prst="rect">
            <a:avLst/>
          </a:prstGeom>
        </p:spPr>
      </p:pic>
    </p:spTree>
    <p:extLst>
      <p:ext uri="{BB962C8B-B14F-4D97-AF65-F5344CB8AC3E}">
        <p14:creationId xmlns:p14="http://schemas.microsoft.com/office/powerpoint/2010/main" val="25735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4C456-880A-1845-8313-091AD3C0807A}"/>
              </a:ext>
            </a:extLst>
          </p:cNvPr>
          <p:cNvSpPr>
            <a:spLocks noGrp="1"/>
          </p:cNvSpPr>
          <p:nvPr>
            <p:ph type="ctrTitle"/>
          </p:nvPr>
        </p:nvSpPr>
        <p:spPr>
          <a:xfrm>
            <a:off x="2690813" y="4087219"/>
            <a:ext cx="9043987" cy="2262781"/>
          </a:xfrm>
        </p:spPr>
        <p:txBody>
          <a:bodyPr>
            <a:noAutofit/>
          </a:bodyPr>
          <a:lstStyle/>
          <a:p>
            <a:br>
              <a:rPr lang="it-IT" sz="3000" dirty="0">
                <a:latin typeface="Bookman Old Style" panose="02050604050505020204" pitchFamily="18" charset="0"/>
              </a:rPr>
            </a:br>
            <a:r>
              <a:rPr lang="it-IT" sz="3000" dirty="0">
                <a:latin typeface="Bookman Old Style" panose="02050604050505020204" pitchFamily="18" charset="0"/>
              </a:rPr>
              <a:t>Quando Gesù è diventato Dio? (</a:t>
            </a:r>
            <a:r>
              <a:rPr lang="it-IT" sz="3000" dirty="0" err="1">
                <a:latin typeface="Bookman Old Style" panose="02050604050505020204" pitchFamily="18" charset="0"/>
              </a:rPr>
              <a:t>Hurtado</a:t>
            </a:r>
            <a:r>
              <a:rPr lang="it-IT" sz="3000" dirty="0">
                <a:latin typeface="Bookman Old Style" panose="02050604050505020204" pitchFamily="18" charset="0"/>
              </a:rPr>
              <a:t>)</a:t>
            </a:r>
            <a:br>
              <a:rPr lang="it-IT" sz="3000" dirty="0">
                <a:latin typeface="Bookman Old Style" panose="02050604050505020204" pitchFamily="18" charset="0"/>
              </a:rPr>
            </a:br>
            <a:br>
              <a:rPr lang="it-IT" sz="3000" dirty="0">
                <a:latin typeface="Bookman Old Style" panose="02050604050505020204" pitchFamily="18" charset="0"/>
              </a:rPr>
            </a:br>
            <a:r>
              <a:rPr lang="it-IT" sz="3000" dirty="0">
                <a:latin typeface="Bookman Old Style" panose="02050604050505020204" pitchFamily="18" charset="0"/>
              </a:rPr>
              <a:t>Per rispondere a queste domande cercheremo di individuare un percorso che </a:t>
            </a:r>
            <a:r>
              <a:rPr lang="it-IT" sz="3000" b="1" dirty="0">
                <a:latin typeface="Bookman Old Style" panose="02050604050505020204" pitchFamily="18" charset="0"/>
              </a:rPr>
              <a:t>dalla confessione di fede cristologico-pasquale, attraverso l’esperienza liturgico-sacramentale, giunge alla formulazione dogmatica del mistero trinitario (325)</a:t>
            </a:r>
            <a:r>
              <a:rPr lang="it-IT" sz="3000" dirty="0">
                <a:latin typeface="Bookman Old Style" panose="02050604050505020204" pitchFamily="18" charset="0"/>
              </a:rPr>
              <a:t>, individuando nel culto cristiano il </a:t>
            </a:r>
            <a:r>
              <a:rPr lang="it-IT" sz="3000" i="1" dirty="0">
                <a:latin typeface="Bookman Old Style" panose="02050604050505020204" pitchFamily="18" charset="0"/>
              </a:rPr>
              <a:t>locus </a:t>
            </a:r>
            <a:r>
              <a:rPr lang="it-IT" sz="3000" i="1" dirty="0" err="1">
                <a:latin typeface="Bookman Old Style" panose="02050604050505020204" pitchFamily="18" charset="0"/>
              </a:rPr>
              <a:t>theologicus</a:t>
            </a:r>
            <a:r>
              <a:rPr lang="it-IT" sz="3000" dirty="0">
                <a:latin typeface="Bookman Old Style" panose="02050604050505020204" pitchFamily="18" charset="0"/>
              </a:rPr>
              <a:t> della prima riflessione cristiana sul monoteismo trinitario.</a:t>
            </a:r>
            <a:br>
              <a:rPr lang="it-IT" sz="3000" dirty="0">
                <a:latin typeface="Bookman Old Style" panose="02050604050505020204" pitchFamily="18" charset="0"/>
              </a:rPr>
            </a:br>
            <a:br>
              <a:rPr lang="it-IT" sz="3000" dirty="0">
                <a:latin typeface="Bookman Old Style" panose="02050604050505020204" pitchFamily="18" charset="0"/>
              </a:rPr>
            </a:br>
            <a:r>
              <a:rPr lang="it-IT" sz="3000" i="1" dirty="0" err="1">
                <a:solidFill>
                  <a:srgbClr val="FF0000"/>
                </a:solidFill>
                <a:latin typeface="Bookman Old Style" panose="02050604050505020204" pitchFamily="18" charset="0"/>
              </a:rPr>
              <a:t>auditus</a:t>
            </a:r>
            <a:r>
              <a:rPr lang="it-IT" sz="3000" i="1" dirty="0">
                <a:solidFill>
                  <a:srgbClr val="FF0000"/>
                </a:solidFill>
                <a:latin typeface="Bookman Old Style" panose="02050604050505020204" pitchFamily="18" charset="0"/>
              </a:rPr>
              <a:t> </a:t>
            </a:r>
            <a:r>
              <a:rPr lang="it-IT" sz="3000" i="1" dirty="0" err="1">
                <a:solidFill>
                  <a:srgbClr val="FF0000"/>
                </a:solidFill>
                <a:latin typeface="Bookman Old Style" panose="02050604050505020204" pitchFamily="18" charset="0"/>
              </a:rPr>
              <a:t>fidei</a:t>
            </a:r>
            <a:r>
              <a:rPr lang="it-IT" sz="3000" i="1" dirty="0">
                <a:solidFill>
                  <a:srgbClr val="FF0000"/>
                </a:solidFill>
                <a:latin typeface="Bookman Old Style" panose="02050604050505020204" pitchFamily="18" charset="0"/>
              </a:rPr>
              <a:t> </a:t>
            </a:r>
            <a:r>
              <a:rPr lang="it-IT" sz="3000" dirty="0">
                <a:solidFill>
                  <a:srgbClr val="FF0000"/>
                </a:solidFill>
                <a:latin typeface="Bookman Old Style" panose="02050604050505020204" pitchFamily="18" charset="0"/>
              </a:rPr>
              <a:t>– </a:t>
            </a:r>
            <a:r>
              <a:rPr lang="it-IT" sz="3000" i="1" dirty="0" err="1">
                <a:solidFill>
                  <a:srgbClr val="FF0000"/>
                </a:solidFill>
                <a:latin typeface="Bookman Old Style" panose="02050604050505020204" pitchFamily="18" charset="0"/>
              </a:rPr>
              <a:t>confessio</a:t>
            </a:r>
            <a:r>
              <a:rPr lang="it-IT" sz="3000" i="1" dirty="0">
                <a:solidFill>
                  <a:srgbClr val="FF0000"/>
                </a:solidFill>
                <a:latin typeface="Bookman Old Style" panose="02050604050505020204" pitchFamily="18" charset="0"/>
              </a:rPr>
              <a:t> </a:t>
            </a:r>
            <a:r>
              <a:rPr lang="it-IT" sz="3000" i="1" dirty="0" err="1">
                <a:solidFill>
                  <a:srgbClr val="FF0000"/>
                </a:solidFill>
                <a:latin typeface="Bookman Old Style" panose="02050604050505020204" pitchFamily="18" charset="0"/>
              </a:rPr>
              <a:t>fidei</a:t>
            </a:r>
            <a:r>
              <a:rPr lang="it-IT" sz="3000" i="1" dirty="0">
                <a:solidFill>
                  <a:srgbClr val="FF0000"/>
                </a:solidFill>
                <a:latin typeface="Bookman Old Style" panose="02050604050505020204" pitchFamily="18" charset="0"/>
              </a:rPr>
              <a:t> </a:t>
            </a:r>
            <a:r>
              <a:rPr lang="it-IT" sz="3000" dirty="0">
                <a:solidFill>
                  <a:srgbClr val="FF0000"/>
                </a:solidFill>
                <a:latin typeface="Bookman Old Style" panose="02050604050505020204" pitchFamily="18" charset="0"/>
              </a:rPr>
              <a:t>– </a:t>
            </a:r>
            <a:r>
              <a:rPr lang="it-IT" sz="3000" i="1" dirty="0" err="1">
                <a:solidFill>
                  <a:srgbClr val="FF0000"/>
                </a:solidFill>
                <a:latin typeface="Bookman Old Style" panose="02050604050505020204" pitchFamily="18" charset="0"/>
              </a:rPr>
              <a:t>intellectus</a:t>
            </a:r>
            <a:r>
              <a:rPr lang="it-IT" sz="3000" i="1" dirty="0">
                <a:solidFill>
                  <a:srgbClr val="FF0000"/>
                </a:solidFill>
                <a:latin typeface="Bookman Old Style" panose="02050604050505020204" pitchFamily="18" charset="0"/>
              </a:rPr>
              <a:t> </a:t>
            </a:r>
            <a:r>
              <a:rPr lang="it-IT" sz="3000" i="1" dirty="0" err="1">
                <a:solidFill>
                  <a:srgbClr val="FF0000"/>
                </a:solidFill>
                <a:latin typeface="Bookman Old Style" panose="02050604050505020204" pitchFamily="18" charset="0"/>
              </a:rPr>
              <a:t>fidei</a:t>
            </a:r>
            <a:endParaRPr lang="it-IT" sz="3000" i="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960847237"/>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{6F9155DA-6952-A74F-9049-39F29A75BC2B}tf10001069</Template>
  <TotalTime>13130</TotalTime>
  <Words>8127</Words>
  <Application>Microsoft Macintosh PowerPoint</Application>
  <PresentationFormat>Widescreen</PresentationFormat>
  <Paragraphs>281</Paragraphs>
  <Slides>73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73</vt:i4>
      </vt:variant>
    </vt:vector>
  </HeadingPairs>
  <TitlesOfParts>
    <vt:vector size="82" baseType="lpstr">
      <vt:lpstr>Arial</vt:lpstr>
      <vt:lpstr>Baskerville</vt:lpstr>
      <vt:lpstr>Bookman Old Style</vt:lpstr>
      <vt:lpstr>Calibri</vt:lpstr>
      <vt:lpstr>Century Gothic</vt:lpstr>
      <vt:lpstr>Quattrocento Sans</vt:lpstr>
      <vt:lpstr>Times New Roman</vt:lpstr>
      <vt:lpstr>Wingdings 3</vt:lpstr>
      <vt:lpstr>Filo</vt:lpstr>
      <vt:lpstr>Presentazione standard di PowerPoint</vt:lpstr>
      <vt:lpstr>Presentazione standard di PowerPoint</vt:lpstr>
      <vt:lpstr>(234) Il mistero della Santissima Trinità è il mistero  centrale della fede e della vita cristiana. È il mistero  di Dio in se stesso. È quindi la sorgente di tutti gli  altri misteri della fede; è la luce che li illumina.  È l’insegnamento fondamentale ed essenziale nella «gerarchia delle verità» di fede.  (278) «Tutta la storia della salvezza è la storia del rivelarsi del Dio vero e unico: Padre, Figlio e Spirito Santo, il quale riconcilia e unisce a sé coloro che sono  separati dal peccato» (CCC). </vt:lpstr>
      <vt:lpstr>Rahner scrive: si ha l’impressione «che i cristiani, nonostante la loro esatta professione della Trinità, siano quasi solo dei “monoteisti” nella pratica della loro vita religiosa.   Si potrà rischiare l’affermazione che, se si dovesse sopprimere, come falsa, la dottrina della Trinità, pur dopo un tale intervento, gran parte della letteratura religiosa potrebbe rimanere quasi inalterata» </vt:lpstr>
      <vt:lpstr>Presentazione standard di PowerPoint</vt:lpstr>
      <vt:lpstr>          Da studiare per l’esame: - appunti e slide corso - Ermeneutiche dell’Unico (Territo)   pp. 21 - 55  pp. 136 - 172  pp. 254 - 311  pp. 337 - 357     </vt:lpstr>
      <vt:lpstr>Da studiare per l’esame: - appunti e slide corso - Dalla Trinità (P. Coda):  pp. 77 - 119  pp. 348 - 401  pp. 401 - 430  pp. 467 - 479   </vt:lpstr>
      <vt:lpstr> </vt:lpstr>
      <vt:lpstr> Quando Gesù è diventato Dio? (Hurtado)  Per rispondere a queste domande cercheremo di individuare un percorso che dalla confessione di fede cristologico-pasquale, attraverso l’esperienza liturgico-sacramentale, giunge alla formulazione dogmatica del mistero trinitario (325), individuando nel culto cristiano il locus theologicus della prima riflessione cristiana sul monoteismo trinitario.  auditus fidei – confessio fidei – intellectus fidei</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Luigi Territo</cp:lastModifiedBy>
  <cp:revision>130</cp:revision>
  <dcterms:created xsi:type="dcterms:W3CDTF">2023-09-12T13:59:17Z</dcterms:created>
  <dcterms:modified xsi:type="dcterms:W3CDTF">2025-10-22T06:36:31Z</dcterms:modified>
</cp:coreProperties>
</file>