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9" r:id="rId3"/>
    <p:sldId id="258" r:id="rId4"/>
    <p:sldId id="256" r:id="rId5"/>
    <p:sldId id="264" r:id="rId6"/>
    <p:sldId id="263" r:id="rId7"/>
    <p:sldId id="260" r:id="rId8"/>
    <p:sldId id="265" r:id="rId9"/>
    <p:sldId id="273" r:id="rId10"/>
    <p:sldId id="274" r:id="rId11"/>
    <p:sldId id="269" r:id="rId12"/>
    <p:sldId id="268" r:id="rId13"/>
    <p:sldId id="275" r:id="rId14"/>
    <p:sldId id="280" r:id="rId15"/>
    <p:sldId id="281" r:id="rId16"/>
    <p:sldId id="282" r:id="rId17"/>
    <p:sldId id="283" r:id="rId18"/>
    <p:sldId id="28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2197"/>
  </p:normalViewPr>
  <p:slideViewPr>
    <p:cSldViewPr snapToGrid="0" snapToObjects="1">
      <p:cViewPr varScale="1">
        <p:scale>
          <a:sx n="129" d="100"/>
          <a:sy n="129" d="100"/>
        </p:scale>
        <p:origin x="4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Modifica gli stili del testo dello schema
Secondo livello
Terzo livello
Quarto livello
Quinto livello</a:t>
            </a:r>
            <a:endParaRPr lang="en-US" dirty="0"/>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1/9/24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1/9/24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796027F-7875-4030-9381-8BD8C4F21935}" type="datetimeFigureOut">
              <a:rPr lang="en-US" dirty="0"/>
              <a:t>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1/9/24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1/9/24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7" name="Date Placeholder 4"/>
          <p:cNvSpPr>
            <a:spLocks noGrp="1"/>
          </p:cNvSpPr>
          <p:nvPr>
            <p:ph type="dt" sz="half" idx="10"/>
          </p:nvPr>
        </p:nvSpPr>
        <p:spPr/>
        <p:txBody>
          <a:bodyPr/>
          <a:lstStyle/>
          <a:p>
            <a:fld id="{4509A250-FF31-4206-8172-F9D3106AACB1}" type="datetimeFigureOut">
              <a:rPr lang="en-US" dirty="0"/>
              <a:t>1/9/24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1/9/24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19A4CD4-C8C1-9545-820F-3FEA56AFDCBB}"/>
              </a:ext>
            </a:extLst>
          </p:cNvPr>
          <p:cNvPicPr>
            <a:picLocks noChangeAspect="1"/>
          </p:cNvPicPr>
          <p:nvPr/>
        </p:nvPicPr>
        <p:blipFill>
          <a:blip r:embed="rId2"/>
          <a:stretch>
            <a:fillRect/>
          </a:stretch>
        </p:blipFill>
        <p:spPr>
          <a:xfrm>
            <a:off x="1803399" y="771309"/>
            <a:ext cx="8225569" cy="5426291"/>
          </a:xfrm>
          <a:prstGeom prst="rect">
            <a:avLst/>
          </a:prstGeom>
        </p:spPr>
      </p:pic>
    </p:spTree>
    <p:extLst>
      <p:ext uri="{BB962C8B-B14F-4D97-AF65-F5344CB8AC3E}">
        <p14:creationId xmlns:p14="http://schemas.microsoft.com/office/powerpoint/2010/main" val="3753851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3F3F502-CB3C-4545-B778-DBFA3B1C4AC9}"/>
              </a:ext>
            </a:extLst>
          </p:cNvPr>
          <p:cNvSpPr/>
          <p:nvPr/>
        </p:nvSpPr>
        <p:spPr>
          <a:xfrm>
            <a:off x="325120" y="180340"/>
            <a:ext cx="9169400" cy="6494085"/>
          </a:xfrm>
          <a:prstGeom prst="rect">
            <a:avLst/>
          </a:prstGeom>
        </p:spPr>
        <p:txBody>
          <a:bodyPr wrap="square">
            <a:spAutoFit/>
          </a:bodyPr>
          <a:lstStyle/>
          <a:p>
            <a:r>
              <a:rPr lang="it-IT" sz="2600" baseline="30000" dirty="0">
                <a:latin typeface="Times New Roman" panose="02020603050405020304" pitchFamily="18" charset="0"/>
                <a:cs typeface="Times New Roman" panose="02020603050405020304" pitchFamily="18" charset="0"/>
              </a:rPr>
              <a:t>29</a:t>
            </a:r>
            <a:r>
              <a:rPr lang="it-IT" sz="2600" dirty="0">
                <a:latin typeface="Times New Roman" panose="02020603050405020304" pitchFamily="18" charset="0"/>
                <a:cs typeface="Times New Roman" panose="02020603050405020304" pitchFamily="18" charset="0"/>
              </a:rPr>
              <a:t>Quelli che passavano di là lo insultavano, scuotendo il capo</a:t>
            </a:r>
            <a:r>
              <a:rPr lang="it-IT" sz="2600" i="1" dirty="0">
                <a:latin typeface="Times New Roman" panose="02020603050405020304" pitchFamily="18" charset="0"/>
                <a:cs typeface="Times New Roman" panose="02020603050405020304" pitchFamily="18" charset="0"/>
              </a:rPr>
              <a:t> </a:t>
            </a:r>
            <a:r>
              <a:rPr lang="it-IT" sz="2600" dirty="0">
                <a:latin typeface="Times New Roman" panose="02020603050405020304" pitchFamily="18" charset="0"/>
                <a:cs typeface="Times New Roman" panose="02020603050405020304" pitchFamily="18" charset="0"/>
              </a:rPr>
              <a:t>e dicendo: "Ehi, tu che distruggi il tempio e lo ricostruisci in tre giorni, </a:t>
            </a:r>
            <a:r>
              <a:rPr lang="it-IT" sz="2600" baseline="30000" dirty="0">
                <a:latin typeface="Times New Roman" panose="02020603050405020304" pitchFamily="18" charset="0"/>
                <a:cs typeface="Times New Roman" panose="02020603050405020304" pitchFamily="18" charset="0"/>
              </a:rPr>
              <a:t>30</a:t>
            </a:r>
            <a:r>
              <a:rPr lang="it-IT" sz="2600" dirty="0">
                <a:latin typeface="Times New Roman" panose="02020603050405020304" pitchFamily="18" charset="0"/>
                <a:cs typeface="Times New Roman" panose="02020603050405020304" pitchFamily="18" charset="0"/>
              </a:rPr>
              <a:t>salva te stesso scendendo dalla croce!". </a:t>
            </a:r>
            <a:r>
              <a:rPr lang="it-IT" sz="2600" baseline="30000" dirty="0">
                <a:latin typeface="Times New Roman" panose="02020603050405020304" pitchFamily="18" charset="0"/>
                <a:cs typeface="Times New Roman" panose="02020603050405020304" pitchFamily="18" charset="0"/>
              </a:rPr>
              <a:t>31</a:t>
            </a:r>
            <a:r>
              <a:rPr lang="it-IT" sz="2600" dirty="0">
                <a:latin typeface="Times New Roman" panose="02020603050405020304" pitchFamily="18" charset="0"/>
                <a:cs typeface="Times New Roman" panose="02020603050405020304" pitchFamily="18" charset="0"/>
              </a:rPr>
              <a:t>Così anche i capi dei sacerdoti, con gli scribi, fra loro si facevano beffe di lui e dicevano: "Ha salvato altri e non può salvare se stesso! </a:t>
            </a:r>
            <a:r>
              <a:rPr lang="it-IT" sz="2600" baseline="30000" dirty="0">
                <a:latin typeface="Times New Roman" panose="02020603050405020304" pitchFamily="18" charset="0"/>
                <a:cs typeface="Times New Roman" panose="02020603050405020304" pitchFamily="18" charset="0"/>
              </a:rPr>
              <a:t>32</a:t>
            </a:r>
            <a:r>
              <a:rPr lang="it-IT" sz="2600" dirty="0">
                <a:latin typeface="Times New Roman" panose="02020603050405020304" pitchFamily="18" charset="0"/>
                <a:cs typeface="Times New Roman" panose="02020603050405020304" pitchFamily="18" charset="0"/>
              </a:rPr>
              <a:t>Il Cristo, il re d'Israele, scenda ora dalla croce, perché vediamo e crediamo!". E anche quelli che erano stati crocifissi con lui lo insultavano.</a:t>
            </a:r>
            <a:br>
              <a:rPr lang="it-IT" sz="2600" dirty="0">
                <a:latin typeface="Times New Roman" panose="02020603050405020304" pitchFamily="18" charset="0"/>
                <a:cs typeface="Times New Roman" panose="02020603050405020304" pitchFamily="18" charset="0"/>
              </a:rPr>
            </a:br>
            <a:endParaRPr lang="it-IT" sz="2600" dirty="0">
              <a:latin typeface="Times New Roman" panose="02020603050405020304" pitchFamily="18" charset="0"/>
              <a:cs typeface="Times New Roman" panose="02020603050405020304" pitchFamily="18" charset="0"/>
            </a:endParaRPr>
          </a:p>
          <a:p>
            <a:r>
              <a:rPr lang="it-IT" sz="2600" dirty="0">
                <a:latin typeface="Times New Roman" panose="02020603050405020304" pitchFamily="18" charset="0"/>
                <a:cs typeface="Times New Roman" panose="02020603050405020304" pitchFamily="18" charset="0"/>
              </a:rPr>
              <a:t>Quando fu mezzogiorno, si fece buio su tutta la terra fino alle tre del pomeriggio. </a:t>
            </a:r>
            <a:r>
              <a:rPr lang="it-IT" sz="2600" baseline="30000" dirty="0">
                <a:latin typeface="Times New Roman" panose="02020603050405020304" pitchFamily="18" charset="0"/>
                <a:cs typeface="Times New Roman" panose="02020603050405020304" pitchFamily="18" charset="0"/>
              </a:rPr>
              <a:t>34</a:t>
            </a:r>
            <a:r>
              <a:rPr lang="it-IT" sz="2600" dirty="0">
                <a:latin typeface="Times New Roman" panose="02020603050405020304" pitchFamily="18" charset="0"/>
                <a:cs typeface="Times New Roman" panose="02020603050405020304" pitchFamily="18" charset="0"/>
              </a:rPr>
              <a:t>Alle tre, Gesù gridò a gran voce: "</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Eloì</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Eloì</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lemà</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sabactàni</a:t>
            </a:r>
            <a:r>
              <a:rPr lang="it-IT" sz="2600" i="1" dirty="0">
                <a:latin typeface="Times New Roman" panose="02020603050405020304" pitchFamily="18" charset="0"/>
                <a:cs typeface="Times New Roman" panose="02020603050405020304" pitchFamily="18" charset="0"/>
              </a:rPr>
              <a:t>?</a:t>
            </a:r>
            <a:r>
              <a:rPr lang="it-IT" sz="2600" dirty="0">
                <a:latin typeface="Times New Roman" panose="02020603050405020304" pitchFamily="18" charset="0"/>
                <a:cs typeface="Times New Roman" panose="02020603050405020304" pitchFamily="18" charset="0"/>
              </a:rPr>
              <a:t>"</a:t>
            </a:r>
            <a:r>
              <a:rPr lang="it-IT" sz="2600" i="1" dirty="0">
                <a:latin typeface="Times New Roman" panose="02020603050405020304" pitchFamily="18" charset="0"/>
                <a:cs typeface="Times New Roman" panose="02020603050405020304" pitchFamily="18" charset="0"/>
              </a:rPr>
              <a:t>,</a:t>
            </a:r>
            <a:r>
              <a:rPr lang="it-IT" sz="2600" dirty="0">
                <a:latin typeface="Times New Roman" panose="02020603050405020304" pitchFamily="18" charset="0"/>
                <a:cs typeface="Times New Roman" panose="02020603050405020304" pitchFamily="18" charset="0"/>
              </a:rPr>
              <a:t> che significa: "</a:t>
            </a:r>
            <a:r>
              <a:rPr lang="it-IT" sz="2600" i="1" dirty="0">
                <a:latin typeface="Times New Roman" panose="02020603050405020304" pitchFamily="18" charset="0"/>
                <a:cs typeface="Times New Roman" panose="02020603050405020304" pitchFamily="18" charset="0"/>
              </a:rPr>
              <a:t>Dio mio, Dio mio, perché mi hai abbandonato?</a:t>
            </a:r>
            <a:r>
              <a:rPr lang="it-IT" sz="2600" dirty="0">
                <a:latin typeface="Times New Roman" panose="02020603050405020304" pitchFamily="18" charset="0"/>
                <a:cs typeface="Times New Roman" panose="02020603050405020304" pitchFamily="18" charset="0"/>
              </a:rPr>
              <a:t>". </a:t>
            </a:r>
            <a:r>
              <a:rPr lang="it-IT" sz="2600" baseline="30000" dirty="0">
                <a:latin typeface="Times New Roman" panose="02020603050405020304" pitchFamily="18" charset="0"/>
                <a:cs typeface="Times New Roman" panose="02020603050405020304" pitchFamily="18" charset="0"/>
              </a:rPr>
              <a:t>35</a:t>
            </a:r>
            <a:r>
              <a:rPr lang="it-IT" sz="2600" dirty="0">
                <a:latin typeface="Times New Roman" panose="02020603050405020304" pitchFamily="18" charset="0"/>
                <a:cs typeface="Times New Roman" panose="02020603050405020304" pitchFamily="18" charset="0"/>
              </a:rPr>
              <a:t>Udendo questo, alcuni dei presenti dicevano: "Ecco, chiama Elia!". </a:t>
            </a:r>
            <a:r>
              <a:rPr lang="it-IT" sz="2600" baseline="30000" dirty="0">
                <a:latin typeface="Times New Roman" panose="02020603050405020304" pitchFamily="18" charset="0"/>
                <a:cs typeface="Times New Roman" panose="02020603050405020304" pitchFamily="18" charset="0"/>
              </a:rPr>
              <a:t>36</a:t>
            </a:r>
            <a:r>
              <a:rPr lang="it-IT" sz="2600" dirty="0">
                <a:latin typeface="Times New Roman" panose="02020603050405020304" pitchFamily="18" charset="0"/>
                <a:cs typeface="Times New Roman" panose="02020603050405020304" pitchFamily="18" charset="0"/>
              </a:rPr>
              <a:t>Uno corse a inzuppare di aceto una spugna, la fissò su una canna e gli dava da bere</a:t>
            </a:r>
            <a:r>
              <a:rPr lang="it-IT" sz="2600" i="1" dirty="0">
                <a:latin typeface="Times New Roman" panose="02020603050405020304" pitchFamily="18" charset="0"/>
                <a:cs typeface="Times New Roman" panose="02020603050405020304" pitchFamily="18" charset="0"/>
              </a:rPr>
              <a:t> ,</a:t>
            </a:r>
            <a:r>
              <a:rPr lang="it-IT" sz="2600" dirty="0">
                <a:latin typeface="Times New Roman" panose="02020603050405020304" pitchFamily="18" charset="0"/>
                <a:cs typeface="Times New Roman" panose="02020603050405020304" pitchFamily="18" charset="0"/>
              </a:rPr>
              <a:t> dicendo: "Aspettate, vediamo se viene Elia a farlo scendere". </a:t>
            </a:r>
            <a:r>
              <a:rPr lang="it-IT" sz="2600" baseline="30000" dirty="0">
                <a:latin typeface="Times New Roman" panose="02020603050405020304" pitchFamily="18" charset="0"/>
                <a:cs typeface="Times New Roman" panose="02020603050405020304" pitchFamily="18" charset="0"/>
              </a:rPr>
              <a:t>37</a:t>
            </a:r>
            <a:r>
              <a:rPr lang="it-IT" sz="2600" dirty="0">
                <a:latin typeface="Times New Roman" panose="02020603050405020304" pitchFamily="18" charset="0"/>
                <a:cs typeface="Times New Roman" panose="02020603050405020304" pitchFamily="18" charset="0"/>
              </a:rPr>
              <a:t>Ma Gesù, dando un forte grido, spirò (Marco 15, 29-37).</a:t>
            </a:r>
          </a:p>
        </p:txBody>
      </p:sp>
      <p:pic>
        <p:nvPicPr>
          <p:cNvPr id="6" name="Immagine 5">
            <a:extLst>
              <a:ext uri="{FF2B5EF4-FFF2-40B4-BE49-F238E27FC236}">
                <a16:creationId xmlns:a16="http://schemas.microsoft.com/office/drawing/2014/main" id="{67FD3BA4-FD52-4B43-979A-3E58749E9560}"/>
              </a:ext>
            </a:extLst>
          </p:cNvPr>
          <p:cNvPicPr>
            <a:picLocks noChangeAspect="1"/>
          </p:cNvPicPr>
          <p:nvPr/>
        </p:nvPicPr>
        <p:blipFill>
          <a:blip r:embed="rId2"/>
          <a:stretch>
            <a:fillRect/>
          </a:stretch>
        </p:blipFill>
        <p:spPr>
          <a:xfrm>
            <a:off x="9674522" y="1853852"/>
            <a:ext cx="2139017" cy="3147060"/>
          </a:xfrm>
          <a:prstGeom prst="rect">
            <a:avLst/>
          </a:prstGeom>
        </p:spPr>
      </p:pic>
    </p:spTree>
    <p:extLst>
      <p:ext uri="{BB962C8B-B14F-4D97-AF65-F5344CB8AC3E}">
        <p14:creationId xmlns:p14="http://schemas.microsoft.com/office/powerpoint/2010/main" val="119718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2450FD5-FBF1-134B-8A5F-8AF810C84591}"/>
              </a:ext>
            </a:extLst>
          </p:cNvPr>
          <p:cNvPicPr>
            <a:picLocks noChangeAspect="1"/>
          </p:cNvPicPr>
          <p:nvPr/>
        </p:nvPicPr>
        <p:blipFill rotWithShape="1">
          <a:blip r:embed="rId2"/>
          <a:srcRect l="5189" r="11903"/>
          <a:stretch/>
        </p:blipFill>
        <p:spPr>
          <a:xfrm>
            <a:off x="3360420" y="491677"/>
            <a:ext cx="5875020" cy="5822091"/>
          </a:xfrm>
          <a:prstGeom prst="rect">
            <a:avLst/>
          </a:prstGeom>
        </p:spPr>
      </p:pic>
    </p:spTree>
    <p:extLst>
      <p:ext uri="{BB962C8B-B14F-4D97-AF65-F5344CB8AC3E}">
        <p14:creationId xmlns:p14="http://schemas.microsoft.com/office/powerpoint/2010/main" val="3966676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37922CA-B13C-D84B-84C3-9B45B28C464C}"/>
              </a:ext>
            </a:extLst>
          </p:cNvPr>
          <p:cNvPicPr>
            <a:picLocks noChangeAspect="1"/>
          </p:cNvPicPr>
          <p:nvPr/>
        </p:nvPicPr>
        <p:blipFill rotWithShape="1">
          <a:blip r:embed="rId2"/>
          <a:srcRect l="16611" t="7309" r="18273" b="8637"/>
          <a:stretch/>
        </p:blipFill>
        <p:spPr>
          <a:xfrm>
            <a:off x="644056" y="289229"/>
            <a:ext cx="4785691" cy="6177448"/>
          </a:xfrm>
          <a:prstGeom prst="rect">
            <a:avLst/>
          </a:prstGeom>
        </p:spPr>
      </p:pic>
      <p:pic>
        <p:nvPicPr>
          <p:cNvPr id="4" name="Immagine 3">
            <a:extLst>
              <a:ext uri="{FF2B5EF4-FFF2-40B4-BE49-F238E27FC236}">
                <a16:creationId xmlns:a16="http://schemas.microsoft.com/office/drawing/2014/main" id="{57B97BF0-F7EC-4A4E-9A4C-70247F154D25}"/>
              </a:ext>
            </a:extLst>
          </p:cNvPr>
          <p:cNvPicPr>
            <a:picLocks noChangeAspect="1"/>
          </p:cNvPicPr>
          <p:nvPr/>
        </p:nvPicPr>
        <p:blipFill>
          <a:blip r:embed="rId3"/>
          <a:stretch>
            <a:fillRect/>
          </a:stretch>
        </p:blipFill>
        <p:spPr>
          <a:xfrm>
            <a:off x="5981699" y="2222747"/>
            <a:ext cx="5658573" cy="4243930"/>
          </a:xfrm>
          <a:prstGeom prst="rect">
            <a:avLst/>
          </a:prstGeom>
        </p:spPr>
      </p:pic>
    </p:spTree>
    <p:extLst>
      <p:ext uri="{BB962C8B-B14F-4D97-AF65-F5344CB8AC3E}">
        <p14:creationId xmlns:p14="http://schemas.microsoft.com/office/powerpoint/2010/main" val="3560794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1117115-3A1B-DC4C-99C4-DB399DF4F1DD}"/>
              </a:ext>
            </a:extLst>
          </p:cNvPr>
          <p:cNvSpPr/>
          <p:nvPr/>
        </p:nvSpPr>
        <p:spPr>
          <a:xfrm>
            <a:off x="543560" y="268237"/>
            <a:ext cx="8813800" cy="4524315"/>
          </a:xfrm>
          <a:prstGeom prst="rect">
            <a:avLst/>
          </a:prstGeom>
        </p:spPr>
        <p:txBody>
          <a:bodyPr wrap="square">
            <a:spAutoFit/>
          </a:bodyPr>
          <a:lstStyle/>
          <a:p>
            <a:r>
              <a:rPr lang="it-IT" sz="3200" dirty="0">
                <a:latin typeface="Times New Roman" panose="02020603050405020304" pitchFamily="18" charset="0"/>
                <a:ea typeface="Calibri" panose="020F0502020204030204" pitchFamily="34" charset="0"/>
                <a:cs typeface="Times New Roman" panose="02020603050405020304" pitchFamily="18" charset="0"/>
              </a:rPr>
              <a:t>“A chi doveva ancora rivolgersi il Gesù abbandonato e reietto, il Gesù tormentato e schernito? A chi se non a Dio, al quale si sono sempre rivolti i giusti ed alla volontà del quale egli si era arreso nel Getsemani? Ma, adesso, neppure Dio c’è più per lui! Ora, anche lui lo ha abbandonato. Gesù deve ancora patire anche questo, che Dio gli si sottragga e si nasconda e si spalanchi attorno a lui il tenebroso vuoto del nessuno e del nulla…”</a:t>
            </a:r>
            <a:r>
              <a:rPr lang="it-IT" sz="3200" dirty="0">
                <a:latin typeface="Times New Roman" panose="02020603050405020304" pitchFamily="18" charset="0"/>
                <a:cs typeface="Times New Roman" panose="02020603050405020304" pitchFamily="18" charset="0"/>
              </a:rPr>
              <a:t> (H. </a:t>
            </a:r>
            <a:r>
              <a:rPr lang="it-IT" sz="3200" dirty="0" err="1">
                <a:latin typeface="Times New Roman" panose="02020603050405020304" pitchFamily="18" charset="0"/>
                <a:cs typeface="Times New Roman" panose="02020603050405020304" pitchFamily="18" charset="0"/>
              </a:rPr>
              <a:t>Schilier</a:t>
            </a:r>
            <a:r>
              <a:rPr lang="it-IT" sz="3200" dirty="0">
                <a:latin typeface="Times New Roman" panose="02020603050405020304" pitchFamily="18" charset="0"/>
                <a:cs typeface="Times New Roman" panose="02020603050405020304" pitchFamily="18" charset="0"/>
              </a:rPr>
              <a:t>)</a:t>
            </a:r>
          </a:p>
        </p:txBody>
      </p:sp>
      <p:pic>
        <p:nvPicPr>
          <p:cNvPr id="6" name="Immagine 5">
            <a:extLst>
              <a:ext uri="{FF2B5EF4-FFF2-40B4-BE49-F238E27FC236}">
                <a16:creationId xmlns:a16="http://schemas.microsoft.com/office/drawing/2014/main" id="{A4EAE692-3265-B144-8035-EAC5C87D9E0C}"/>
              </a:ext>
            </a:extLst>
          </p:cNvPr>
          <p:cNvPicPr>
            <a:picLocks noChangeAspect="1"/>
          </p:cNvPicPr>
          <p:nvPr/>
        </p:nvPicPr>
        <p:blipFill>
          <a:blip r:embed="rId2"/>
          <a:stretch>
            <a:fillRect/>
          </a:stretch>
        </p:blipFill>
        <p:spPr>
          <a:xfrm>
            <a:off x="9843156" y="1821735"/>
            <a:ext cx="1884858" cy="2773125"/>
          </a:xfrm>
          <a:prstGeom prst="rect">
            <a:avLst/>
          </a:prstGeom>
        </p:spPr>
      </p:pic>
    </p:spTree>
    <p:extLst>
      <p:ext uri="{BB962C8B-B14F-4D97-AF65-F5344CB8AC3E}">
        <p14:creationId xmlns:p14="http://schemas.microsoft.com/office/powerpoint/2010/main" val="2245105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E1108FA-BEF9-D840-AC1D-DC8D1D31C928}"/>
              </a:ext>
            </a:extLst>
          </p:cNvPr>
          <p:cNvSpPr/>
          <p:nvPr/>
        </p:nvSpPr>
        <p:spPr>
          <a:xfrm>
            <a:off x="2834409" y="454880"/>
            <a:ext cx="8509000" cy="3892861"/>
          </a:xfrm>
          <a:prstGeom prst="rect">
            <a:avLst/>
          </a:prstGeom>
        </p:spPr>
        <p:txBody>
          <a:bodyPr wrap="square">
            <a:spAutoFit/>
          </a:bodyPr>
          <a:lstStyle/>
          <a:p>
            <a:pPr indent="180340" algn="just">
              <a:lnSpc>
                <a:spcPct val="150000"/>
              </a:lnSpc>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Chi è che sta realmente morendo?</a:t>
            </a:r>
            <a:endParaRPr lang="it-IT" sz="28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50000"/>
              </a:lnSpc>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“Gesù muore in croce, lanciando un alto grido che documenta l’abbandono da parte di Dio, ma del “Dio dei suoi avversari”. Questo Dio non è venuto a salvarlo”. (A. Cozzi).</a:t>
            </a:r>
          </a:p>
          <a:p>
            <a:pPr indent="180340" algn="just">
              <a:lnSpc>
                <a:spcPct val="150000"/>
              </a:lnSpc>
              <a:spcAft>
                <a:spcPts val="0"/>
              </a:spcAft>
            </a:pPr>
            <a:endParaRPr lang="it-IT"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D6F827EF-6017-1D47-80F0-5D5D72FC56D5}"/>
              </a:ext>
            </a:extLst>
          </p:cNvPr>
          <p:cNvPicPr>
            <a:picLocks noChangeAspect="1"/>
          </p:cNvPicPr>
          <p:nvPr/>
        </p:nvPicPr>
        <p:blipFill>
          <a:blip r:embed="rId2"/>
          <a:stretch>
            <a:fillRect/>
          </a:stretch>
        </p:blipFill>
        <p:spPr>
          <a:xfrm>
            <a:off x="333375" y="669054"/>
            <a:ext cx="1788025" cy="3327400"/>
          </a:xfrm>
          <a:prstGeom prst="rect">
            <a:avLst/>
          </a:prstGeom>
        </p:spPr>
      </p:pic>
      <p:sp>
        <p:nvSpPr>
          <p:cNvPr id="7" name="Rettangolo 6">
            <a:extLst>
              <a:ext uri="{FF2B5EF4-FFF2-40B4-BE49-F238E27FC236}">
                <a16:creationId xmlns:a16="http://schemas.microsoft.com/office/drawing/2014/main" id="{7483765D-6653-FC4E-BB0C-CD31EAF9F98D}"/>
              </a:ext>
            </a:extLst>
          </p:cNvPr>
          <p:cNvSpPr/>
          <p:nvPr/>
        </p:nvSpPr>
        <p:spPr>
          <a:xfrm>
            <a:off x="2744354" y="4347741"/>
            <a:ext cx="8689109" cy="2241960"/>
          </a:xfrm>
          <a:prstGeom prst="rect">
            <a:avLst/>
          </a:prstGeom>
        </p:spPr>
        <p:txBody>
          <a:bodyPr wrap="square">
            <a:spAutoFit/>
          </a:bodyPr>
          <a:lstStyle/>
          <a:p>
            <a:pPr indent="180340" algn="just">
              <a:lnSpc>
                <a:spcPct val="150000"/>
              </a:lnSpc>
              <a:spcAft>
                <a:spcPts val="0"/>
              </a:spcAft>
            </a:pPr>
            <a:r>
              <a:rPr lang="it-IT" sz="2400" dirty="0">
                <a:latin typeface="Times New Roman" panose="02020603050405020304" pitchFamily="18" charset="0"/>
                <a:cs typeface="Times New Roman" panose="02020603050405020304" pitchFamily="18" charset="0"/>
              </a:rPr>
              <a:t>Marco 15: «Ma Gesù, dando un forte grido, spirò.</a:t>
            </a:r>
            <a:br>
              <a:rPr lang="it-IT" sz="2400" dirty="0">
                <a:latin typeface="Times New Roman" panose="02020603050405020304" pitchFamily="18" charset="0"/>
                <a:cs typeface="Times New Roman" panose="02020603050405020304" pitchFamily="18" charset="0"/>
              </a:rPr>
            </a:br>
            <a:r>
              <a:rPr lang="it-IT" sz="2400" baseline="30000" dirty="0">
                <a:latin typeface="Times New Roman" panose="02020603050405020304" pitchFamily="18" charset="0"/>
                <a:cs typeface="Times New Roman" panose="02020603050405020304" pitchFamily="18" charset="0"/>
              </a:rPr>
              <a:t>38</a:t>
            </a:r>
            <a:r>
              <a:rPr lang="it-IT" sz="2400" dirty="0">
                <a:latin typeface="Times New Roman" panose="02020603050405020304" pitchFamily="18" charset="0"/>
                <a:cs typeface="Times New Roman" panose="02020603050405020304" pitchFamily="18" charset="0"/>
              </a:rPr>
              <a:t>Il velo del tempio si squarciò in due, da cima a fondo. </a:t>
            </a:r>
            <a:r>
              <a:rPr lang="it-IT" sz="2400" baseline="30000" dirty="0">
                <a:latin typeface="Times New Roman" panose="02020603050405020304" pitchFamily="18" charset="0"/>
                <a:cs typeface="Times New Roman" panose="02020603050405020304" pitchFamily="18" charset="0"/>
              </a:rPr>
              <a:t>39</a:t>
            </a:r>
            <a:r>
              <a:rPr lang="it-IT" sz="2400" dirty="0">
                <a:latin typeface="Times New Roman" panose="02020603050405020304" pitchFamily="18" charset="0"/>
                <a:cs typeface="Times New Roman" panose="02020603050405020304" pitchFamily="18" charset="0"/>
              </a:rPr>
              <a:t>Il centurione, che si trovava di fronte a lui, avendolo visto spirare in quel modo, disse: "Davvero quest'uomo era Figlio di Dio!».</a:t>
            </a:r>
            <a:endParaRPr lang="it-IT"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3895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0992D6-6B87-B346-A818-959FAA938F60}"/>
              </a:ext>
            </a:extLst>
          </p:cNvPr>
          <p:cNvSpPr/>
          <p:nvPr/>
        </p:nvSpPr>
        <p:spPr>
          <a:xfrm>
            <a:off x="251380" y="397410"/>
            <a:ext cx="8737600" cy="5632311"/>
          </a:xfrm>
          <a:prstGeom prst="rect">
            <a:avLst/>
          </a:prstGeom>
        </p:spPr>
        <p:txBody>
          <a:bodyPr wrap="square">
            <a:spAutoFit/>
          </a:bodyPr>
          <a:lstStyle/>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Se il Padre non interviene in favore del Figlio, e il Figlio vive l’abbandono del Padre, lo Spirito: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“quasi trattiene la luce che irradia e la forza che emana. Anche lo Spirito vive dunque la sua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kenosi</a:t>
            </a:r>
            <a:r>
              <a:rPr lang="it-IT" sz="2400" dirty="0">
                <a:latin typeface="Times New Roman" panose="02020603050405020304" pitchFamily="18" charset="0"/>
                <a:ea typeface="Calibri" panose="020F0502020204030204" pitchFamily="34" charset="0"/>
                <a:cs typeface="Times New Roman" panose="02020603050405020304" pitchFamily="18" charset="0"/>
              </a:rPr>
              <a:t> nell’amore [...]. Questo fatto, a livello della testimonianza neotestamentaria, pare attestato dalla richiesta del Crocifisso morente riportata dal quarto Vangelo: “Ho sete” (</a:t>
            </a:r>
            <a:r>
              <a:rPr lang="it-IT" sz="2400" dirty="0" err="1">
                <a:latin typeface="Times New Roman" panose="02020603050405020304" pitchFamily="18" charset="0"/>
                <a:ea typeface="Calibri" panose="020F0502020204030204" pitchFamily="34" charset="0"/>
                <a:cs typeface="Times New Roman" panose="02020603050405020304" pitchFamily="18" charset="0"/>
              </a:rPr>
              <a:t>Gv</a:t>
            </a:r>
            <a:r>
              <a:rPr lang="it-IT" sz="2400" dirty="0">
                <a:latin typeface="Times New Roman" panose="02020603050405020304" pitchFamily="18" charset="0"/>
                <a:ea typeface="Calibri" panose="020F0502020204030204" pitchFamily="34" charset="0"/>
                <a:cs typeface="Times New Roman" panose="02020603050405020304" pitchFamily="18" charset="0"/>
              </a:rPr>
              <a:t> 19,28). Anche in essa come nel grido dell’abbandono in Mc e Mt, vi è un riferimento al salmo 22 (c. 16: “è arido come un coccio il mio palato, la mia lingua si è incollata alla gola”). Ma, nel contesto più ampio della teologia giovannea, la richiesta di Gesù, che s’è proclamato dispensatore dell’acqua viva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cf</a:t>
            </a:r>
            <a:r>
              <a:rPr lang="it-IT" sz="2400" dirty="0">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latin typeface="Times New Roman" panose="02020603050405020304" pitchFamily="18" charset="0"/>
                <a:ea typeface="Calibri" panose="020F0502020204030204" pitchFamily="34" charset="0"/>
                <a:cs typeface="Times New Roman" panose="02020603050405020304" pitchFamily="18" charset="0"/>
              </a:rPr>
              <a:t>Gv</a:t>
            </a:r>
            <a:r>
              <a:rPr lang="it-IT" sz="2400" dirty="0">
                <a:latin typeface="Times New Roman" panose="02020603050405020304" pitchFamily="18" charset="0"/>
                <a:ea typeface="Calibri" panose="020F0502020204030204" pitchFamily="34" charset="0"/>
                <a:cs typeface="Times New Roman" panose="02020603050405020304" pitchFamily="18" charset="0"/>
              </a:rPr>
              <a:t> 4,10-13; 7,37) per chiunque abbia sete, diventa simbolo d’una sete più profonda ancora, che Gesù sperimenta al culmine della passione: la sete di quell’acqua viva, lo Spirito appunto, che zampilla in Lui dal Padre, vivificando la sua esistenza filiale” (Piero Coda).</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2E4C14D7-496B-4B42-8BD4-9FDDFA861960}"/>
              </a:ext>
            </a:extLst>
          </p:cNvPr>
          <p:cNvPicPr>
            <a:picLocks noChangeAspect="1"/>
          </p:cNvPicPr>
          <p:nvPr/>
        </p:nvPicPr>
        <p:blipFill>
          <a:blip r:embed="rId2"/>
          <a:stretch>
            <a:fillRect/>
          </a:stretch>
        </p:blipFill>
        <p:spPr>
          <a:xfrm>
            <a:off x="9651920" y="1841500"/>
            <a:ext cx="2158008" cy="3175000"/>
          </a:xfrm>
          <a:prstGeom prst="rect">
            <a:avLst/>
          </a:prstGeom>
        </p:spPr>
      </p:pic>
    </p:spTree>
    <p:extLst>
      <p:ext uri="{BB962C8B-B14F-4D97-AF65-F5344CB8AC3E}">
        <p14:creationId xmlns:p14="http://schemas.microsoft.com/office/powerpoint/2010/main" val="81887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1FE1145-9A6D-BB44-BD13-6D50EB19619B}"/>
              </a:ext>
            </a:extLst>
          </p:cNvPr>
          <p:cNvSpPr/>
          <p:nvPr/>
        </p:nvSpPr>
        <p:spPr>
          <a:xfrm>
            <a:off x="2766060" y="1410776"/>
            <a:ext cx="8432800" cy="2803140"/>
          </a:xfrm>
          <a:prstGeom prst="rect">
            <a:avLst/>
          </a:prstGeom>
        </p:spPr>
        <p:txBody>
          <a:bodyPr wrap="square">
            <a:spAutoFit/>
          </a:bodyPr>
          <a:lstStyle/>
          <a:p>
            <a:pPr indent="180340"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“Gesù perde lo Spirito in sé – in quanto si identifica con l’umanità lontana dal Padre, non godendo più, sensibilmente di quella gioia che, nella comunione col Padre, è dono, frutto dello Spirito Santo. Ma proprio così lo riceve nuovo, e in pienezza, dal Padre, per comunicarlo a propria volta, in pienezza, agli uomini”.</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3298B1FD-7A08-934B-A425-025E15AD8B85}"/>
              </a:ext>
            </a:extLst>
          </p:cNvPr>
          <p:cNvPicPr>
            <a:picLocks noChangeAspect="1"/>
          </p:cNvPicPr>
          <p:nvPr/>
        </p:nvPicPr>
        <p:blipFill>
          <a:blip r:embed="rId2"/>
          <a:stretch>
            <a:fillRect/>
          </a:stretch>
        </p:blipFill>
        <p:spPr>
          <a:xfrm>
            <a:off x="320357" y="1410776"/>
            <a:ext cx="2048513" cy="3013904"/>
          </a:xfrm>
          <a:prstGeom prst="rect">
            <a:avLst/>
          </a:prstGeom>
        </p:spPr>
      </p:pic>
    </p:spTree>
    <p:extLst>
      <p:ext uri="{BB962C8B-B14F-4D97-AF65-F5344CB8AC3E}">
        <p14:creationId xmlns:p14="http://schemas.microsoft.com/office/powerpoint/2010/main" val="643506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63AC681-448B-CC4F-A90F-519F2288CC92}"/>
              </a:ext>
            </a:extLst>
          </p:cNvPr>
          <p:cNvSpPr/>
          <p:nvPr/>
        </p:nvSpPr>
        <p:spPr>
          <a:xfrm>
            <a:off x="3200400" y="457876"/>
            <a:ext cx="7569200" cy="5016758"/>
          </a:xfrm>
          <a:prstGeom prst="rect">
            <a:avLst/>
          </a:prstGeom>
        </p:spPr>
        <p:txBody>
          <a:bodyPr wrap="square">
            <a:spAutoFit/>
          </a:bodyPr>
          <a:lstStyle/>
          <a:p>
            <a:r>
              <a:rPr lang="it-IT" sz="3200" dirty="0">
                <a:latin typeface="Times New Roman" panose="02020603050405020304" pitchFamily="18" charset="0"/>
                <a:cs typeface="Times New Roman" panose="02020603050405020304" pitchFamily="18" charset="0"/>
              </a:rPr>
              <a:t>«Dopo questo, Gesù, sapendo che ormai tutto era compiuto, affinché si compisse la Scrittura, disse: "Ho sete". Vi era lì un vaso pieno di aceto; posero perciò una spugna, imbevuta di aceto, in cima a una canna e gliela accostarono alla bocca. Dopo aver preso l'aceto, Gesù disse: "È compiuto!". </a:t>
            </a:r>
          </a:p>
          <a:p>
            <a:r>
              <a:rPr lang="it-IT" sz="3200" dirty="0">
                <a:latin typeface="Times New Roman" panose="02020603050405020304" pitchFamily="18" charset="0"/>
                <a:cs typeface="Times New Roman" panose="02020603050405020304" pitchFamily="18" charset="0"/>
              </a:rPr>
              <a:t>E, chinato il capo</a:t>
            </a:r>
            <a:r>
              <a:rPr lang="el-GR" dirty="0">
                <a:latin typeface="Times New Roman" panose="02020603050405020304" pitchFamily="18" charset="0"/>
                <a:cs typeface="Times New Roman" panose="02020603050405020304" pitchFamily="18" charset="0"/>
              </a:rPr>
              <a:t> </a:t>
            </a:r>
            <a:r>
              <a:rPr lang="it-IT" sz="3200" dirty="0">
                <a:latin typeface="Times New Roman" panose="02020603050405020304" pitchFamily="18" charset="0"/>
                <a:cs typeface="Times New Roman" panose="02020603050405020304" pitchFamily="18" charset="0"/>
              </a:rPr>
              <a:t>(</a:t>
            </a:r>
            <a:r>
              <a:rPr lang="el-GR" sz="3200" dirty="0" err="1">
                <a:latin typeface="Times New Roman" panose="02020603050405020304" pitchFamily="18" charset="0"/>
                <a:cs typeface="Times New Roman" panose="02020603050405020304" pitchFamily="18" charset="0"/>
              </a:rPr>
              <a:t>κλίνας</a:t>
            </a:r>
            <a:r>
              <a:rPr lang="el-GR" sz="3200" dirty="0">
                <a:latin typeface="Times New Roman" panose="02020603050405020304" pitchFamily="18" charset="0"/>
                <a:cs typeface="Times New Roman" panose="02020603050405020304" pitchFamily="18" charset="0"/>
              </a:rPr>
              <a:t> </a:t>
            </a:r>
            <a:r>
              <a:rPr lang="el-GR" sz="3200" dirty="0" err="1">
                <a:latin typeface="Times New Roman" panose="02020603050405020304" pitchFamily="18" charset="0"/>
                <a:cs typeface="Times New Roman" panose="02020603050405020304" pitchFamily="18" charset="0"/>
              </a:rPr>
              <a:t>τὴν</a:t>
            </a:r>
            <a:r>
              <a:rPr lang="el-GR" sz="3200" dirty="0">
                <a:latin typeface="Times New Roman" panose="02020603050405020304" pitchFamily="18" charset="0"/>
                <a:cs typeface="Times New Roman" panose="02020603050405020304" pitchFamily="18" charset="0"/>
              </a:rPr>
              <a:t> </a:t>
            </a:r>
            <a:r>
              <a:rPr lang="el-GR" sz="3200" dirty="0" err="1">
                <a:latin typeface="Times New Roman" panose="02020603050405020304" pitchFamily="18" charset="0"/>
                <a:cs typeface="Times New Roman" panose="02020603050405020304" pitchFamily="18" charset="0"/>
              </a:rPr>
              <a:t>κεφαλήν</a:t>
            </a:r>
            <a:r>
              <a:rPr lang="it-IT" sz="3200" dirty="0">
                <a:latin typeface="Times New Roman" panose="02020603050405020304" pitchFamily="18" charset="0"/>
                <a:cs typeface="Times New Roman" panose="02020603050405020304" pitchFamily="18" charset="0"/>
              </a:rPr>
              <a:t>) , consegnò lo spirito</a:t>
            </a:r>
            <a:r>
              <a:rPr lang="el-GR" dirty="0">
                <a:latin typeface="Times New Roman" panose="02020603050405020304" pitchFamily="18" charset="0"/>
                <a:cs typeface="Times New Roman" panose="02020603050405020304" pitchFamily="18" charset="0"/>
              </a:rPr>
              <a:t> </a:t>
            </a:r>
            <a:r>
              <a:rPr lang="it-IT" sz="3200" dirty="0">
                <a:latin typeface="Times New Roman" panose="02020603050405020304" pitchFamily="18" charset="0"/>
                <a:cs typeface="Times New Roman" panose="02020603050405020304" pitchFamily="18" charset="0"/>
              </a:rPr>
              <a:t>(</a:t>
            </a:r>
            <a:r>
              <a:rPr lang="el-GR" sz="3200" dirty="0" err="1">
                <a:latin typeface="Times New Roman" panose="02020603050405020304" pitchFamily="18" charset="0"/>
                <a:cs typeface="Times New Roman" panose="02020603050405020304" pitchFamily="18" charset="0"/>
              </a:rPr>
              <a:t>παρέδωκεν</a:t>
            </a:r>
            <a:r>
              <a:rPr lang="el-GR" sz="3200" dirty="0">
                <a:latin typeface="Times New Roman" panose="02020603050405020304" pitchFamily="18" charset="0"/>
                <a:cs typeface="Times New Roman" panose="02020603050405020304" pitchFamily="18" charset="0"/>
              </a:rPr>
              <a:t> τὸ </a:t>
            </a:r>
            <a:r>
              <a:rPr lang="el-GR" sz="3200" dirty="0" err="1">
                <a:latin typeface="Times New Roman" panose="02020603050405020304" pitchFamily="18" charset="0"/>
                <a:cs typeface="Times New Roman" panose="02020603050405020304" pitchFamily="18" charset="0"/>
              </a:rPr>
              <a:t>πνεῦμα</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Gv</a:t>
            </a:r>
            <a:r>
              <a:rPr lang="it-IT" sz="3200" dirty="0">
                <a:latin typeface="Times New Roman" panose="02020603050405020304" pitchFamily="18" charset="0"/>
                <a:cs typeface="Times New Roman" panose="02020603050405020304" pitchFamily="18" charset="0"/>
              </a:rPr>
              <a:t> 19)</a:t>
            </a:r>
            <a:r>
              <a:rPr lang="el-GR" sz="3200" dirty="0">
                <a:latin typeface="Times New Roman" panose="02020603050405020304" pitchFamily="18" charset="0"/>
                <a:cs typeface="Times New Roman" panose="02020603050405020304" pitchFamily="18" charset="0"/>
              </a:rPr>
              <a:t> </a:t>
            </a:r>
            <a:r>
              <a:rPr lang="it-IT" sz="3200" dirty="0">
                <a:latin typeface="Times New Roman" panose="02020603050405020304" pitchFamily="18" charset="0"/>
                <a:cs typeface="Times New Roman" panose="02020603050405020304" pitchFamily="18" charset="0"/>
              </a:rPr>
              <a:t>.</a:t>
            </a:r>
            <a:endParaRPr lang="el-GR" sz="3200" dirty="0">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3DEA97FC-E46F-A54D-A614-EC066887E326}"/>
              </a:ext>
            </a:extLst>
          </p:cNvPr>
          <p:cNvPicPr>
            <a:picLocks noChangeAspect="1"/>
          </p:cNvPicPr>
          <p:nvPr/>
        </p:nvPicPr>
        <p:blipFill>
          <a:blip r:embed="rId2"/>
          <a:stretch>
            <a:fillRect/>
          </a:stretch>
        </p:blipFill>
        <p:spPr>
          <a:xfrm>
            <a:off x="429053" y="635338"/>
            <a:ext cx="2364947" cy="3479462"/>
          </a:xfrm>
          <a:prstGeom prst="rect">
            <a:avLst/>
          </a:prstGeom>
        </p:spPr>
      </p:pic>
    </p:spTree>
    <p:extLst>
      <p:ext uri="{BB962C8B-B14F-4D97-AF65-F5344CB8AC3E}">
        <p14:creationId xmlns:p14="http://schemas.microsoft.com/office/powerpoint/2010/main" val="584349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14030CD-C00C-B646-8414-F0835CE8F14D}"/>
              </a:ext>
            </a:extLst>
          </p:cNvPr>
          <p:cNvSpPr/>
          <p:nvPr/>
        </p:nvSpPr>
        <p:spPr>
          <a:xfrm>
            <a:off x="3309620" y="1571535"/>
            <a:ext cx="7721600" cy="3046988"/>
          </a:xfrm>
          <a:prstGeom prst="rect">
            <a:avLst/>
          </a:prstGeom>
        </p:spPr>
        <p:txBody>
          <a:bodyPr wrap="square">
            <a:spAutoFit/>
          </a:bodyPr>
          <a:lstStyle/>
          <a:p>
            <a:r>
              <a:rPr lang="it-IT" sz="3200" dirty="0">
                <a:latin typeface="Times New Roman" panose="02020603050405020304" pitchFamily="18" charset="0"/>
                <a:cs typeface="Times New Roman" panose="02020603050405020304" pitchFamily="18" charset="0"/>
              </a:rPr>
              <a:t>«Questo Gesù, Dio lo ha risuscitato e noi tutti ne siamo testimoni. </a:t>
            </a:r>
            <a:r>
              <a:rPr lang="it-IT" sz="3200" baseline="30000" dirty="0">
                <a:latin typeface="Times New Roman" panose="02020603050405020304" pitchFamily="18" charset="0"/>
                <a:cs typeface="Times New Roman" panose="02020603050405020304" pitchFamily="18" charset="0"/>
              </a:rPr>
              <a:t>33</a:t>
            </a:r>
            <a:r>
              <a:rPr lang="it-IT" sz="3200" dirty="0">
                <a:latin typeface="Times New Roman" panose="02020603050405020304" pitchFamily="18" charset="0"/>
                <a:cs typeface="Times New Roman" panose="02020603050405020304" pitchFamily="18" charset="0"/>
              </a:rPr>
              <a:t>Innalzato dunque alla destra di Dio e dopo aver ricevuto dal Padre lo Spirito Santo promesso, lo ha effuso, come voi stessi potete vedere e udire», (Atti 2,32-33)</a:t>
            </a:r>
          </a:p>
        </p:txBody>
      </p:sp>
      <p:pic>
        <p:nvPicPr>
          <p:cNvPr id="6" name="Immagine 5">
            <a:extLst>
              <a:ext uri="{FF2B5EF4-FFF2-40B4-BE49-F238E27FC236}">
                <a16:creationId xmlns:a16="http://schemas.microsoft.com/office/drawing/2014/main" id="{3EA44703-6E8B-3A4E-A1D0-81D4542DCF7A}"/>
              </a:ext>
            </a:extLst>
          </p:cNvPr>
          <p:cNvPicPr>
            <a:picLocks noChangeAspect="1"/>
          </p:cNvPicPr>
          <p:nvPr/>
        </p:nvPicPr>
        <p:blipFill>
          <a:blip r:embed="rId2"/>
          <a:stretch>
            <a:fillRect/>
          </a:stretch>
        </p:blipFill>
        <p:spPr>
          <a:xfrm>
            <a:off x="514151" y="1571535"/>
            <a:ext cx="2272443" cy="3343365"/>
          </a:xfrm>
          <a:prstGeom prst="rect">
            <a:avLst/>
          </a:prstGeom>
        </p:spPr>
      </p:pic>
    </p:spTree>
    <p:extLst>
      <p:ext uri="{BB962C8B-B14F-4D97-AF65-F5344CB8AC3E}">
        <p14:creationId xmlns:p14="http://schemas.microsoft.com/office/powerpoint/2010/main" val="218373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9C79E83-4B25-414D-9450-F451BB093635}"/>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magine 3">
            <a:extLst>
              <a:ext uri="{FF2B5EF4-FFF2-40B4-BE49-F238E27FC236}">
                <a16:creationId xmlns:a16="http://schemas.microsoft.com/office/drawing/2014/main" id="{ED186C0A-ED2F-0849-8614-2859F8885FE2}"/>
              </a:ext>
            </a:extLst>
          </p:cNvPr>
          <p:cNvPicPr>
            <a:picLocks noChangeAspect="1"/>
          </p:cNvPicPr>
          <p:nvPr/>
        </p:nvPicPr>
        <p:blipFill>
          <a:blip r:embed="rId3"/>
          <a:stretch>
            <a:fillRect/>
          </a:stretch>
        </p:blipFill>
        <p:spPr>
          <a:xfrm>
            <a:off x="606424" y="635000"/>
            <a:ext cx="4612793" cy="5867864"/>
          </a:xfrm>
          <a:prstGeom prst="rect">
            <a:avLst/>
          </a:prstGeom>
        </p:spPr>
      </p:pic>
      <p:pic>
        <p:nvPicPr>
          <p:cNvPr id="6" name="Immagine 5">
            <a:extLst>
              <a:ext uri="{FF2B5EF4-FFF2-40B4-BE49-F238E27FC236}">
                <a16:creationId xmlns:a16="http://schemas.microsoft.com/office/drawing/2014/main" id="{682AC2A4-44D0-8B47-B680-266DB74611BA}"/>
              </a:ext>
            </a:extLst>
          </p:cNvPr>
          <p:cNvPicPr>
            <a:picLocks noChangeAspect="1"/>
          </p:cNvPicPr>
          <p:nvPr/>
        </p:nvPicPr>
        <p:blipFill rotWithShape="1">
          <a:blip r:embed="rId4"/>
          <a:srcRect l="5618" t="4552" r="8427"/>
          <a:stretch/>
        </p:blipFill>
        <p:spPr>
          <a:xfrm>
            <a:off x="5816600" y="635000"/>
            <a:ext cx="3886200" cy="5867864"/>
          </a:xfrm>
          <a:prstGeom prst="rect">
            <a:avLst/>
          </a:prstGeom>
        </p:spPr>
      </p:pic>
    </p:spTree>
    <p:extLst>
      <p:ext uri="{BB962C8B-B14F-4D97-AF65-F5344CB8AC3E}">
        <p14:creationId xmlns:p14="http://schemas.microsoft.com/office/powerpoint/2010/main" val="306703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1BB9302-7CCC-F240-AF96-9CEEE05BE94C}"/>
              </a:ext>
            </a:extLst>
          </p:cNvPr>
          <p:cNvPicPr>
            <a:picLocks noChangeAspect="1"/>
          </p:cNvPicPr>
          <p:nvPr/>
        </p:nvPicPr>
        <p:blipFill>
          <a:blip r:embed="rId2"/>
          <a:stretch>
            <a:fillRect/>
          </a:stretch>
        </p:blipFill>
        <p:spPr>
          <a:xfrm>
            <a:off x="3962399" y="327177"/>
            <a:ext cx="3657601" cy="6176253"/>
          </a:xfrm>
          <a:prstGeom prst="rect">
            <a:avLst/>
          </a:prstGeom>
        </p:spPr>
      </p:pic>
    </p:spTree>
    <p:extLst>
      <p:ext uri="{BB962C8B-B14F-4D97-AF65-F5344CB8AC3E}">
        <p14:creationId xmlns:p14="http://schemas.microsoft.com/office/powerpoint/2010/main" val="26161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B172F1D-5217-2A4C-BD68-3112FC583D44}"/>
              </a:ext>
            </a:extLst>
          </p:cNvPr>
          <p:cNvPicPr>
            <a:picLocks noChangeAspect="1"/>
          </p:cNvPicPr>
          <p:nvPr/>
        </p:nvPicPr>
        <p:blipFill>
          <a:blip r:embed="rId2"/>
          <a:stretch>
            <a:fillRect/>
          </a:stretch>
        </p:blipFill>
        <p:spPr>
          <a:xfrm>
            <a:off x="4236411" y="0"/>
            <a:ext cx="3719178" cy="6858000"/>
          </a:xfrm>
          <a:prstGeom prst="rect">
            <a:avLst/>
          </a:prstGeom>
        </p:spPr>
      </p:pic>
    </p:spTree>
    <p:extLst>
      <p:ext uri="{BB962C8B-B14F-4D97-AF65-F5344CB8AC3E}">
        <p14:creationId xmlns:p14="http://schemas.microsoft.com/office/powerpoint/2010/main" val="271807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9DBB305-C982-B24E-8534-8AB1057EAFCC}"/>
              </a:ext>
            </a:extLst>
          </p:cNvPr>
          <p:cNvPicPr>
            <a:picLocks noChangeAspect="1"/>
          </p:cNvPicPr>
          <p:nvPr/>
        </p:nvPicPr>
        <p:blipFill>
          <a:blip r:embed="rId2"/>
          <a:stretch>
            <a:fillRect/>
          </a:stretch>
        </p:blipFill>
        <p:spPr>
          <a:xfrm>
            <a:off x="3022599" y="749626"/>
            <a:ext cx="6016065" cy="5244774"/>
          </a:xfrm>
          <a:prstGeom prst="rect">
            <a:avLst/>
          </a:prstGeom>
        </p:spPr>
      </p:pic>
    </p:spTree>
    <p:extLst>
      <p:ext uri="{BB962C8B-B14F-4D97-AF65-F5344CB8AC3E}">
        <p14:creationId xmlns:p14="http://schemas.microsoft.com/office/powerpoint/2010/main" val="210403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309E467-1B68-2843-BA21-61C7286DE032}"/>
              </a:ext>
            </a:extLst>
          </p:cNvPr>
          <p:cNvPicPr>
            <a:picLocks noChangeAspect="1"/>
          </p:cNvPicPr>
          <p:nvPr/>
        </p:nvPicPr>
        <p:blipFill>
          <a:blip r:embed="rId2"/>
          <a:stretch>
            <a:fillRect/>
          </a:stretch>
        </p:blipFill>
        <p:spPr>
          <a:xfrm>
            <a:off x="3149600" y="170259"/>
            <a:ext cx="5969000" cy="6435329"/>
          </a:xfrm>
          <a:prstGeom prst="rect">
            <a:avLst/>
          </a:prstGeom>
        </p:spPr>
      </p:pic>
    </p:spTree>
    <p:extLst>
      <p:ext uri="{BB962C8B-B14F-4D97-AF65-F5344CB8AC3E}">
        <p14:creationId xmlns:p14="http://schemas.microsoft.com/office/powerpoint/2010/main" val="1728602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73DDF2A-9C0F-484A-9FA3-BCBA1CB8391C}"/>
              </a:ext>
            </a:extLst>
          </p:cNvPr>
          <p:cNvPicPr>
            <a:picLocks noChangeAspect="1"/>
          </p:cNvPicPr>
          <p:nvPr/>
        </p:nvPicPr>
        <p:blipFill>
          <a:blip r:embed="rId2"/>
          <a:stretch>
            <a:fillRect/>
          </a:stretch>
        </p:blipFill>
        <p:spPr>
          <a:xfrm>
            <a:off x="691817" y="635000"/>
            <a:ext cx="6267783" cy="5687907"/>
          </a:xfrm>
          <a:prstGeom prst="rect">
            <a:avLst/>
          </a:prstGeom>
        </p:spPr>
      </p:pic>
      <p:pic>
        <p:nvPicPr>
          <p:cNvPr id="5" name="Immagine 4">
            <a:extLst>
              <a:ext uri="{FF2B5EF4-FFF2-40B4-BE49-F238E27FC236}">
                <a16:creationId xmlns:a16="http://schemas.microsoft.com/office/drawing/2014/main" id="{32531A7D-6740-194A-979C-84FF9A3A27BA}"/>
              </a:ext>
            </a:extLst>
          </p:cNvPr>
          <p:cNvPicPr>
            <a:picLocks noChangeAspect="1"/>
          </p:cNvPicPr>
          <p:nvPr/>
        </p:nvPicPr>
        <p:blipFill>
          <a:blip r:embed="rId3"/>
          <a:stretch>
            <a:fillRect/>
          </a:stretch>
        </p:blipFill>
        <p:spPr>
          <a:xfrm>
            <a:off x="8007349" y="634999"/>
            <a:ext cx="3578641" cy="5687907"/>
          </a:xfrm>
          <a:prstGeom prst="rect">
            <a:avLst/>
          </a:prstGeom>
        </p:spPr>
      </p:pic>
    </p:spTree>
    <p:extLst>
      <p:ext uri="{BB962C8B-B14F-4D97-AF65-F5344CB8AC3E}">
        <p14:creationId xmlns:p14="http://schemas.microsoft.com/office/powerpoint/2010/main" val="1981258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B4D1363-18DB-7D40-8EB4-BCE7191031F9}"/>
              </a:ext>
            </a:extLst>
          </p:cNvPr>
          <p:cNvSpPr/>
          <p:nvPr/>
        </p:nvSpPr>
        <p:spPr>
          <a:xfrm>
            <a:off x="3025140" y="1328383"/>
            <a:ext cx="8636000" cy="3874330"/>
          </a:xfrm>
          <a:prstGeom prst="rect">
            <a:avLst/>
          </a:prstGeom>
        </p:spPr>
        <p:txBody>
          <a:bodyPr wrap="square">
            <a:spAutoFit/>
          </a:bodyPr>
          <a:lstStyle/>
          <a:p>
            <a:pPr indent="180340" algn="just">
              <a:lnSpc>
                <a:spcPct val="150000"/>
              </a:lnSpc>
              <a:spcAft>
                <a:spcPts val="0"/>
              </a:spcAft>
            </a:pPr>
            <a:r>
              <a:rPr lang="it-IT" sz="2800" dirty="0">
                <a:latin typeface="Times New Roman" panose="02020603050405020304" pitchFamily="18" charset="0"/>
                <a:ea typeface="Calibri" panose="020F0502020204030204" pitchFamily="34" charset="0"/>
                <a:cs typeface="Times New Roman" panose="02020603050405020304" pitchFamily="18" charset="0"/>
              </a:rPr>
              <a:t>«Dio si dona alla separazione, l’accoglie in sé, trasformandola in unificazione, attraverso il suo amore,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Gott</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gibt</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sich</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hinein</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ins</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Entzweiende</a:t>
            </a:r>
            <a:r>
              <a:rPr lang="it-IT" sz="2800" i="1" dirty="0">
                <a:latin typeface="Times New Roman" panose="02020603050405020304" pitchFamily="18" charset="0"/>
                <a:ea typeface="Calibri" panose="020F0502020204030204" pitchFamily="34" charset="0"/>
                <a:cs typeface="Times New Roman" panose="02020603050405020304" pitchFamily="18" charset="0"/>
              </a:rPr>
              <a:t> und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nimmt</a:t>
            </a:r>
            <a:r>
              <a:rPr lang="it-IT" sz="2800" i="1" dirty="0">
                <a:latin typeface="Times New Roman" panose="02020603050405020304" pitchFamily="18" charset="0"/>
                <a:ea typeface="Calibri" panose="020F0502020204030204" pitchFamily="34" charset="0"/>
                <a:cs typeface="Times New Roman" panose="02020603050405020304" pitchFamily="18" charset="0"/>
              </a:rPr>
              <a:t> es in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sich</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hinein</a:t>
            </a:r>
            <a:r>
              <a:rPr lang="it-IT" sz="2800" i="1" dirty="0">
                <a:latin typeface="Times New Roman" panose="02020603050405020304" pitchFamily="18" charset="0"/>
                <a:ea typeface="Calibri" panose="020F0502020204030204" pitchFamily="34" charset="0"/>
                <a:cs typeface="Times New Roman" panose="02020603050405020304" pitchFamily="18" charset="0"/>
              </a:rPr>
              <a:t>, es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durch</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solche</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Liebe</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ins</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Einende</a:t>
            </a:r>
            <a:r>
              <a:rPr lang="it-IT" sz="2800" i="1" dirty="0">
                <a:latin typeface="Times New Roman" panose="02020603050405020304" pitchFamily="18" charset="0"/>
                <a:ea typeface="Calibri" panose="020F0502020204030204" pitchFamily="34" charset="0"/>
                <a:cs typeface="Times New Roman" panose="02020603050405020304" pitchFamily="18" charset="0"/>
              </a:rPr>
              <a:t> </a:t>
            </a:r>
            <a:r>
              <a:rPr lang="it-IT" sz="2800" i="1" dirty="0" err="1">
                <a:latin typeface="Times New Roman" panose="02020603050405020304" pitchFamily="18" charset="0"/>
                <a:ea typeface="Calibri" panose="020F0502020204030204" pitchFamily="34" charset="0"/>
                <a:cs typeface="Times New Roman" panose="02020603050405020304" pitchFamily="18" charset="0"/>
              </a:rPr>
              <a:t>verwandelnd</a:t>
            </a:r>
            <a:r>
              <a:rPr lang="it-IT" sz="2800" dirty="0">
                <a:latin typeface="Times New Roman" panose="02020603050405020304" pitchFamily="18" charset="0"/>
                <a:ea typeface="Calibri" panose="020F0502020204030204" pitchFamily="34" charset="0"/>
                <a:cs typeface="Times New Roman" panose="02020603050405020304" pitchFamily="18" charset="0"/>
              </a:rPr>
              <a:t>)»</a:t>
            </a:r>
          </a:p>
          <a:p>
            <a:pPr indent="180340" algn="just">
              <a:lnSpc>
                <a:spcPct val="150000"/>
              </a:lnSpc>
              <a:spcAft>
                <a:spcPts val="0"/>
              </a:spcAft>
            </a:pPr>
            <a:r>
              <a:rPr lang="it-IT" dirty="0">
                <a:latin typeface="Times New Roman" panose="02020603050405020304" pitchFamily="18" charset="0"/>
                <a:cs typeface="Times New Roman" panose="02020603050405020304" pitchFamily="18" charset="0"/>
              </a:rPr>
              <a:t> </a:t>
            </a:r>
            <a:r>
              <a:rPr lang="en-US" cap="small" dirty="0">
                <a:latin typeface="Times New Roman" panose="02020603050405020304" pitchFamily="18" charset="0"/>
                <a:ea typeface="Calibri" panose="020F0502020204030204" pitchFamily="34" charset="0"/>
                <a:cs typeface="Times New Roman" panose="02020603050405020304" pitchFamily="18" charset="0"/>
              </a:rPr>
              <a:t>K. </a:t>
            </a:r>
            <a:r>
              <a:rPr lang="en-US" cap="small" dirty="0" err="1">
                <a:latin typeface="Times New Roman" panose="02020603050405020304" pitchFamily="18" charset="0"/>
                <a:ea typeface="Times New Roman" panose="02020603050405020304" pitchFamily="18" charset="0"/>
                <a:cs typeface="Times New Roman" panose="02020603050405020304" pitchFamily="18" charset="0"/>
              </a:rPr>
              <a:t>Hemmerle</a:t>
            </a:r>
            <a:r>
              <a:rPr lang="en-US" dirty="0">
                <a:latin typeface="Times New Roman" panose="02020603050405020304" pitchFamily="18" charset="0"/>
                <a:ea typeface="Times New Roman" panose="02020603050405020304" pitchFamily="18" charset="0"/>
                <a:cs typeface="Times New Roman" panose="02020603050405020304" pitchFamily="18" charset="0"/>
              </a:rPr>
              <a:t>, «Das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unterscheidend</a:t>
            </a:r>
            <a:r>
              <a:rPr lang="en-US" dirty="0">
                <a:latin typeface="Times New Roman" panose="02020603050405020304" pitchFamily="18" charset="0"/>
                <a:ea typeface="Times New Roman" panose="02020603050405020304" pitchFamily="18" charset="0"/>
                <a:cs typeface="Times New Roman" panose="02020603050405020304" pitchFamily="18" charset="0"/>
              </a:rPr>
              <a:t> Eine: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Bemerkungen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zum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christlichen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Verständnis</a:t>
            </a:r>
            <a:r>
              <a:rPr lang="en-US" dirty="0">
                <a:latin typeface="Times New Roman" panose="02020603050405020304" pitchFamily="18" charset="0"/>
                <a:ea typeface="Times New Roman" panose="02020603050405020304" pitchFamily="18" charset="0"/>
                <a:cs typeface="Times New Roman" panose="02020603050405020304" pitchFamily="18" charset="0"/>
              </a:rPr>
              <a:t> von Einheit», in </a:t>
            </a:r>
            <a:r>
              <a:rPr lang="en-US" cap="small" dirty="0">
                <a:latin typeface="Times New Roman" panose="02020603050405020304" pitchFamily="18" charset="0"/>
                <a:ea typeface="Times New Roman" panose="02020603050405020304" pitchFamily="18" charset="0"/>
                <a:cs typeface="Times New Roman" panose="02020603050405020304" pitchFamily="18" charset="0"/>
              </a:rPr>
              <a:t>B. </a:t>
            </a:r>
            <a:r>
              <a:rPr lang="en-US" cap="small" dirty="0" err="1">
                <a:latin typeface="Times New Roman" panose="02020603050405020304" pitchFamily="18" charset="0"/>
                <a:ea typeface="Times New Roman" panose="02020603050405020304" pitchFamily="18" charset="0"/>
                <a:cs typeface="Times New Roman" panose="02020603050405020304" pitchFamily="18" charset="0"/>
              </a:rPr>
              <a:t>Fraling</a:t>
            </a:r>
            <a:r>
              <a:rPr lang="en-US" cap="small" dirty="0">
                <a:latin typeface="Times New Roman" panose="02020603050405020304" pitchFamily="18" charset="0"/>
                <a:ea typeface="Times New Roman" panose="02020603050405020304" pitchFamily="18" charset="0"/>
                <a:cs typeface="Times New Roman" panose="02020603050405020304" pitchFamily="18" charset="0"/>
              </a:rPr>
              <a:t> – H. Hoping – J.C. </a:t>
            </a:r>
            <a:r>
              <a:rPr lang="en-US" cap="small" dirty="0" err="1">
                <a:latin typeface="Times New Roman" panose="02020603050405020304" pitchFamily="18" charset="0"/>
                <a:ea typeface="Times New Roman" panose="02020603050405020304" pitchFamily="18" charset="0"/>
                <a:cs typeface="Times New Roman" panose="02020603050405020304" pitchFamily="18" charset="0"/>
              </a:rPr>
              <a:t>Scannone</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edd</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Kirche</a:t>
            </a:r>
            <a:r>
              <a:rPr lang="en-US" i="1" dirty="0">
                <a:latin typeface="Times New Roman" panose="02020603050405020304" pitchFamily="18" charset="0"/>
                <a:ea typeface="Times New Roman" panose="02020603050405020304" pitchFamily="18" charset="0"/>
                <a:cs typeface="Times New Roman" panose="02020603050405020304" pitchFamily="18" charset="0"/>
              </a:rPr>
              <a:t> und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Theologie</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im</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kulturellen</a:t>
            </a:r>
            <a:r>
              <a:rPr lang="en-US" i="1" dirty="0">
                <a:latin typeface="Times New Roman" panose="02020603050405020304" pitchFamily="18" charset="0"/>
                <a:ea typeface="Times New Roman" panose="02020603050405020304" pitchFamily="18" charset="0"/>
                <a:cs typeface="Times New Roman" panose="02020603050405020304" pitchFamily="18" charset="0"/>
              </a:rPr>
              <a:t> Dialog</a:t>
            </a:r>
            <a:r>
              <a:rPr lang="en-US" dirty="0">
                <a:latin typeface="Times New Roman" panose="02020603050405020304" pitchFamily="18" charset="0"/>
                <a:ea typeface="Times New Roman" panose="02020603050405020304" pitchFamily="18" charset="0"/>
                <a:cs typeface="Times New Roman" panose="02020603050405020304" pitchFamily="18" charset="0"/>
              </a:rPr>
              <a:t>, Herder, Basel - Wien 1994, 344.</a:t>
            </a:r>
            <a:endParaRPr lang="it-IT"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8DE8EFEE-A162-5B4F-9EFE-1F32481591D3}"/>
              </a:ext>
            </a:extLst>
          </p:cNvPr>
          <p:cNvPicPr>
            <a:picLocks noChangeAspect="1"/>
          </p:cNvPicPr>
          <p:nvPr/>
        </p:nvPicPr>
        <p:blipFill>
          <a:blip r:embed="rId2"/>
          <a:stretch>
            <a:fillRect/>
          </a:stretch>
        </p:blipFill>
        <p:spPr>
          <a:xfrm>
            <a:off x="434720" y="1584172"/>
            <a:ext cx="2285620" cy="3362751"/>
          </a:xfrm>
          <a:prstGeom prst="rect">
            <a:avLst/>
          </a:prstGeom>
        </p:spPr>
      </p:pic>
    </p:spTree>
    <p:extLst>
      <p:ext uri="{BB962C8B-B14F-4D97-AF65-F5344CB8AC3E}">
        <p14:creationId xmlns:p14="http://schemas.microsoft.com/office/powerpoint/2010/main" val="452784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A22B535-8438-7447-BDF7-876CD7487B3C}"/>
              </a:ext>
            </a:extLst>
          </p:cNvPr>
          <p:cNvSpPr/>
          <p:nvPr/>
        </p:nvSpPr>
        <p:spPr>
          <a:xfrm>
            <a:off x="350520" y="542982"/>
            <a:ext cx="8255000" cy="5632311"/>
          </a:xfrm>
          <a:prstGeom prst="rect">
            <a:avLst/>
          </a:prstGeom>
        </p:spPr>
        <p:txBody>
          <a:bodyPr wrap="square">
            <a:spAutoFit/>
          </a:bodyPr>
          <a:lstStyle/>
          <a:p>
            <a:r>
              <a:rPr lang="it-IT" sz="2400" dirty="0">
                <a:latin typeface="Times New Roman" panose="02020603050405020304" pitchFamily="18" charset="0"/>
                <a:cs typeface="Times New Roman" panose="02020603050405020304" pitchFamily="18" charset="0"/>
              </a:rPr>
              <a:t>Elia disse ai profeti di </a:t>
            </a:r>
            <a:r>
              <a:rPr lang="it-IT" sz="2400" dirty="0" err="1">
                <a:latin typeface="Times New Roman" panose="02020603050405020304" pitchFamily="18" charset="0"/>
                <a:cs typeface="Times New Roman" panose="02020603050405020304" pitchFamily="18" charset="0"/>
              </a:rPr>
              <a:t>Baal</a:t>
            </a:r>
            <a:r>
              <a:rPr lang="it-IT" sz="2400" dirty="0">
                <a:latin typeface="Times New Roman" panose="02020603050405020304" pitchFamily="18" charset="0"/>
                <a:cs typeface="Times New Roman" panose="02020603050405020304" pitchFamily="18" charset="0"/>
              </a:rPr>
              <a:t>: "Sceglietevi il giovenco e fate voi per primi, perché voi siete più numerosi. Invocate il nome del vostro dio, ma senza appiccare il fuoco". </a:t>
            </a:r>
            <a:r>
              <a:rPr lang="it-IT" sz="2400" baseline="30000" dirty="0">
                <a:latin typeface="Times New Roman" panose="02020603050405020304" pitchFamily="18" charset="0"/>
                <a:cs typeface="Times New Roman" panose="02020603050405020304" pitchFamily="18" charset="0"/>
              </a:rPr>
              <a:t>26</a:t>
            </a:r>
            <a:r>
              <a:rPr lang="it-IT" sz="2400" dirty="0">
                <a:latin typeface="Times New Roman" panose="02020603050405020304" pitchFamily="18" charset="0"/>
                <a:cs typeface="Times New Roman" panose="02020603050405020304" pitchFamily="18" charset="0"/>
              </a:rPr>
              <a:t>Quelli presero il giovenco che spettava loro, lo prepararono e invocarono il nome di </a:t>
            </a:r>
            <a:r>
              <a:rPr lang="it-IT" sz="2400" dirty="0" err="1">
                <a:latin typeface="Times New Roman" panose="02020603050405020304" pitchFamily="18" charset="0"/>
                <a:cs typeface="Times New Roman" panose="02020603050405020304" pitchFamily="18" charset="0"/>
              </a:rPr>
              <a:t>Baal</a:t>
            </a:r>
            <a:r>
              <a:rPr lang="it-IT" sz="2400" dirty="0">
                <a:latin typeface="Times New Roman" panose="02020603050405020304" pitchFamily="18" charset="0"/>
                <a:cs typeface="Times New Roman" panose="02020603050405020304" pitchFamily="18" charset="0"/>
              </a:rPr>
              <a:t> dal mattino fino a mezzogiorno, gridando: "</a:t>
            </a:r>
            <a:r>
              <a:rPr lang="it-IT" sz="2400" dirty="0" err="1">
                <a:latin typeface="Times New Roman" panose="02020603050405020304" pitchFamily="18" charset="0"/>
                <a:cs typeface="Times New Roman" panose="02020603050405020304" pitchFamily="18" charset="0"/>
              </a:rPr>
              <a:t>Baal</a:t>
            </a:r>
            <a:r>
              <a:rPr lang="it-IT" sz="2400" dirty="0">
                <a:latin typeface="Times New Roman" panose="02020603050405020304" pitchFamily="18" charset="0"/>
                <a:cs typeface="Times New Roman" panose="02020603050405020304" pitchFamily="18" charset="0"/>
              </a:rPr>
              <a:t>, rispondici!". Ma non vi fu voce, né chi rispondesse. Quelli continuavano a saltellare da una parte all'altra intorno all'altare che avevano eretto. </a:t>
            </a:r>
            <a:r>
              <a:rPr lang="it-IT" sz="2400" baseline="30000" dirty="0">
                <a:latin typeface="Times New Roman" panose="02020603050405020304" pitchFamily="18" charset="0"/>
                <a:cs typeface="Times New Roman" panose="02020603050405020304" pitchFamily="18" charset="0"/>
              </a:rPr>
              <a:t>27</a:t>
            </a:r>
            <a:r>
              <a:rPr lang="it-IT" sz="2400" dirty="0">
                <a:latin typeface="Times New Roman" panose="02020603050405020304" pitchFamily="18" charset="0"/>
                <a:cs typeface="Times New Roman" panose="02020603050405020304" pitchFamily="18" charset="0"/>
              </a:rPr>
              <a:t>Venuto mezzogiorno, Elia cominciò a beffarsi di loro dicendo: "Gridate a gran voce, perché è un dio! È occupato, è in affari o è in viaggio; forse dorme, ma si sveglierà". </a:t>
            </a:r>
            <a:r>
              <a:rPr lang="it-IT" sz="2400" baseline="30000" dirty="0">
                <a:latin typeface="Times New Roman" panose="02020603050405020304" pitchFamily="18" charset="0"/>
                <a:cs typeface="Times New Roman" panose="02020603050405020304" pitchFamily="18" charset="0"/>
              </a:rPr>
              <a:t>28</a:t>
            </a:r>
            <a:r>
              <a:rPr lang="it-IT" sz="2400" dirty="0">
                <a:latin typeface="Times New Roman" panose="02020603050405020304" pitchFamily="18" charset="0"/>
                <a:cs typeface="Times New Roman" panose="02020603050405020304" pitchFamily="18" charset="0"/>
              </a:rPr>
              <a:t>Gridarono a gran voce e si fecero incisioni, secondo il loro costume, con spade e lance, fino a bagnarsi tutti di sangue. </a:t>
            </a:r>
            <a:r>
              <a:rPr lang="it-IT" sz="2400" baseline="30000" dirty="0">
                <a:latin typeface="Times New Roman" panose="02020603050405020304" pitchFamily="18" charset="0"/>
                <a:cs typeface="Times New Roman" panose="02020603050405020304" pitchFamily="18" charset="0"/>
              </a:rPr>
              <a:t>29</a:t>
            </a:r>
            <a:r>
              <a:rPr lang="it-IT" sz="2400" dirty="0">
                <a:latin typeface="Times New Roman" panose="02020603050405020304" pitchFamily="18" charset="0"/>
                <a:cs typeface="Times New Roman" panose="02020603050405020304" pitchFamily="18" charset="0"/>
              </a:rPr>
              <a:t>Passato il mezzogiorno, quelli ancora agirono da profeti fino al momento dell'offerta del sacrificio, ma non vi fu né voce né risposta né un segno d'attenzione. (1 Re 18)</a:t>
            </a:r>
          </a:p>
        </p:txBody>
      </p:sp>
      <p:pic>
        <p:nvPicPr>
          <p:cNvPr id="6" name="Immagine 5">
            <a:extLst>
              <a:ext uri="{FF2B5EF4-FFF2-40B4-BE49-F238E27FC236}">
                <a16:creationId xmlns:a16="http://schemas.microsoft.com/office/drawing/2014/main" id="{D10025DA-2BDE-F84E-B52B-19137AE76734}"/>
              </a:ext>
            </a:extLst>
          </p:cNvPr>
          <p:cNvPicPr>
            <a:picLocks noChangeAspect="1"/>
          </p:cNvPicPr>
          <p:nvPr/>
        </p:nvPicPr>
        <p:blipFill>
          <a:blip r:embed="rId2"/>
          <a:stretch>
            <a:fillRect/>
          </a:stretch>
        </p:blipFill>
        <p:spPr>
          <a:xfrm>
            <a:off x="8605520" y="1786878"/>
            <a:ext cx="3289300" cy="2463800"/>
          </a:xfrm>
          <a:prstGeom prst="rect">
            <a:avLst/>
          </a:prstGeom>
        </p:spPr>
      </p:pic>
    </p:spTree>
    <p:extLst>
      <p:ext uri="{BB962C8B-B14F-4D97-AF65-F5344CB8AC3E}">
        <p14:creationId xmlns:p14="http://schemas.microsoft.com/office/powerpoint/2010/main" val="36488812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Ione</Template>
  <TotalTime>334</TotalTime>
  <Words>1112</Words>
  <Application>Microsoft Macintosh PowerPoint</Application>
  <PresentationFormat>Widescreen</PresentationFormat>
  <Paragraphs>15</Paragraphs>
  <Slides>18</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18</vt:i4>
      </vt:variant>
    </vt:vector>
  </HeadingPairs>
  <TitlesOfParts>
    <vt:vector size="24" baseType="lpstr">
      <vt:lpstr>Arial</vt:lpstr>
      <vt:lpstr>Calibri</vt:lpstr>
      <vt:lpstr>Century Gothic</vt:lpstr>
      <vt:lpstr>Times New Roman</vt:lpstr>
      <vt:lpstr>Wingdings 3</vt:lpstr>
      <vt:lpstr>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Microsoft Office User</cp:lastModifiedBy>
  <cp:revision>9</cp:revision>
  <dcterms:created xsi:type="dcterms:W3CDTF">2023-12-12T16:01:09Z</dcterms:created>
  <dcterms:modified xsi:type="dcterms:W3CDTF">2024-01-09T09:47:40Z</dcterms:modified>
</cp:coreProperties>
</file>