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3" r:id="rId1"/>
  </p:sldMasterIdLst>
  <p:sldIdLst>
    <p:sldId id="256" r:id="rId2"/>
    <p:sldId id="262" r:id="rId3"/>
    <p:sldId id="267" r:id="rId4"/>
    <p:sldId id="257" r:id="rId5"/>
    <p:sldId id="258" r:id="rId6"/>
    <p:sldId id="259" r:id="rId7"/>
    <p:sldId id="260" r:id="rId8"/>
    <p:sldId id="261" r:id="rId9"/>
    <p:sldId id="265" r:id="rId10"/>
    <p:sldId id="266" r:id="rId11"/>
    <p:sldId id="264" r:id="rId12"/>
    <p:sldId id="268" r:id="rId13"/>
    <p:sldId id="269" r:id="rId14"/>
    <p:sldId id="271" r:id="rId15"/>
    <p:sldId id="277" r:id="rId16"/>
    <p:sldId id="276" r:id="rId17"/>
    <p:sldId id="275" r:id="rId18"/>
    <p:sldId id="274" r:id="rId19"/>
    <p:sldId id="273" r:id="rId20"/>
    <p:sldId id="272" r:id="rId21"/>
    <p:sldId id="283" r:id="rId22"/>
    <p:sldId id="284" r:id="rId23"/>
    <p:sldId id="282" r:id="rId24"/>
    <p:sldId id="280" r:id="rId25"/>
    <p:sldId id="279" r:id="rId26"/>
    <p:sldId id="281" r:id="rId27"/>
    <p:sldId id="278" r:id="rId28"/>
    <p:sldId id="294" r:id="rId29"/>
    <p:sldId id="295" r:id="rId30"/>
    <p:sldId id="293" r:id="rId31"/>
    <p:sldId id="292" r:id="rId32"/>
    <p:sldId id="291" r:id="rId33"/>
    <p:sldId id="290" r:id="rId34"/>
    <p:sldId id="289" r:id="rId35"/>
    <p:sldId id="288" r:id="rId36"/>
    <p:sldId id="287" r:id="rId37"/>
    <p:sldId id="286" r:id="rId38"/>
    <p:sldId id="285" r:id="rId39"/>
    <p:sldId id="302" r:id="rId40"/>
    <p:sldId id="301" r:id="rId41"/>
    <p:sldId id="300" r:id="rId42"/>
    <p:sldId id="299" r:id="rId43"/>
    <p:sldId id="298" r:id="rId44"/>
    <p:sldId id="297" r:id="rId45"/>
    <p:sldId id="296" r:id="rId46"/>
    <p:sldId id="307" r:id="rId47"/>
    <p:sldId id="306" r:id="rId48"/>
    <p:sldId id="310" r:id="rId49"/>
    <p:sldId id="304" r:id="rId50"/>
    <p:sldId id="305" r:id="rId51"/>
    <p:sldId id="303" r:id="rId52"/>
    <p:sldId id="312" r:id="rId53"/>
    <p:sldId id="311" r:id="rId54"/>
    <p:sldId id="309" r:id="rId55"/>
    <p:sldId id="308" r:id="rId56"/>
    <p:sldId id="319" r:id="rId57"/>
    <p:sldId id="318" r:id="rId58"/>
    <p:sldId id="317" r:id="rId59"/>
    <p:sldId id="316" r:id="rId60"/>
    <p:sldId id="315" r:id="rId61"/>
    <p:sldId id="314" r:id="rId62"/>
    <p:sldId id="313" r:id="rId63"/>
    <p:sldId id="320" r:id="rId64"/>
    <p:sldId id="321" r:id="rId65"/>
    <p:sldId id="328" r:id="rId66"/>
    <p:sldId id="327" r:id="rId67"/>
    <p:sldId id="326" r:id="rId68"/>
    <p:sldId id="325" r:id="rId69"/>
    <p:sldId id="324" r:id="rId70"/>
    <p:sldId id="323" r:id="rId71"/>
    <p:sldId id="322" r:id="rId72"/>
    <p:sldId id="331" r:id="rId73"/>
    <p:sldId id="330" r:id="rId74"/>
    <p:sldId id="329" r:id="rId7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527"/>
    <p:restoredTop sz="94640"/>
  </p:normalViewPr>
  <p:slideViewPr>
    <p:cSldViewPr snapToGrid="0" snapToObjects="1">
      <p:cViewPr varScale="1">
        <p:scale>
          <a:sx n="103" d="100"/>
          <a:sy n="103" d="100"/>
        </p:scale>
        <p:origin x="184"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6AD6EE87-EBD5-4F12-A48A-63ACA297AC8F}" type="datetimeFigureOut">
              <a:rPr lang="en-US" smtClean="0"/>
              <a:t>12/16/25</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4FAB73BC-B049-4115-A692-8D63A059BFB8}" type="slidenum">
              <a:rPr lang="en-US" smtClean="0"/>
              <a:t>‹N›</a:t>
            </a:fld>
            <a:endParaRPr lang="en-US" dirty="0"/>
          </a:p>
        </p:txBody>
      </p:sp>
      <p:grpSp>
        <p:nvGrpSpPr>
          <p:cNvPr id="9" name="Group 8"/>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15692764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smtClean="0"/>
              <a:t>12/16/25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590766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90298CD5-6C1E-4009-B41F-6DF62E31D3BE}" type="datetimeFigureOut">
              <a:rPr lang="en-US" smtClean="0"/>
              <a:pPr/>
              <a:t>12/16/25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2987203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smtClean="0"/>
              <a:t>12/16/25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2293360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accent1"/>
                </a:solidFill>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5A61015F-7CC6-4D0A-9D87-873EA4C304CC}" type="datetimeFigureOut">
              <a:rPr lang="en-US" smtClean="0"/>
              <a:t>12/16/25</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4FAB73BC-B049-4115-A692-8D63A059BFB8}" type="slidenum">
              <a:rPr lang="en-US" smtClean="0"/>
              <a:t>‹N›</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accent1"/>
          </a:solidFill>
          <a:ln w="0">
            <a:noFill/>
            <a:prstDash val="solid"/>
            <a:round/>
            <a:headEnd/>
            <a:tailEnd/>
          </a:ln>
        </p:spPr>
      </p:sp>
    </p:spTree>
    <p:extLst>
      <p:ext uri="{BB962C8B-B14F-4D97-AF65-F5344CB8AC3E}">
        <p14:creationId xmlns:p14="http://schemas.microsoft.com/office/powerpoint/2010/main" val="2892176598"/>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it-IT"/>
              <a:t>Fare clic per modificare lo stile del titolo dello schema</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it-IT"/>
              <a:t>Modifica gli stili del testo dello schema
Secondo livello
Terzo livello
Quarto livello
Quinto livello</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it-IT"/>
              <a:t>Modifica gli stili del testo dello schema
Secondo livello
Terzo livello
Quarto livello
Quinto livello</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smtClean="0"/>
              <a:t>12/16/25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2541363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
Secondo livello
Terzo livello
Quarto livello
Quinto livello</a:t>
            </a:r>
            <a:endParaRPr lang="en-US" dirty="0"/>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it-IT"/>
              <a:t>Modifica gli stili del testo dello schema
Secondo livello
Terzo livello
Quarto livello
Quinto livello</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
Secondo livello
Terzo livello
Quarto livello
Quinto livello</a:t>
            </a:r>
            <a:endParaRPr lang="en-US" dirty="0"/>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it-IT"/>
              <a:t>Modifica gli stili del testo dello schema
Secondo livello
Terzo livello
Quarto livello
Quinto livello</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smtClean="0"/>
              <a:t>12/16/25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30261980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smtClean="0"/>
              <a:t>12/16/25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676530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smtClean="0"/>
              <a:t>12/16/25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21339684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it-IT"/>
              <a:t>Fare clic per modificare lo stile del titolo dello schema</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it-IT"/>
              <a:t>Modifica gli stili del testo dello schema
Secondo livello
Terzo livello
Quarto livello
Quinto livello</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
Secondo livello
Terzo livello
Quarto livello
Quinto livello</a:t>
            </a:r>
            <a:endParaRPr lang="en-US" dirty="0"/>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05C68B11-C5A8-448C-8CE9-B1A273C79CFC}" type="datetimeFigureOut">
              <a:rPr lang="en-US" smtClean="0"/>
              <a:t>12/16/25</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4FAB73BC-B049-4115-A692-8D63A059BFB8}" type="slidenum">
              <a:rPr lang="en-US" smtClean="0"/>
              <a:t>‹N›</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82704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
Secondo livello
Terzo livello
Quarto livello
Quinto livello</a:t>
            </a:r>
            <a:endParaRPr lang="en-US" dirty="0"/>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C7616CA0-919D-4A49-9C8A-62FDFB3A5183}" type="datetimeFigureOut">
              <a:rPr lang="en-US" smtClean="0"/>
              <a:t>12/16/25</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867E5644-1E61-4311-A31E-84CB9C7AA8A9}" type="slidenum">
              <a:rPr lang="en-US" smtClean="0"/>
              <a:t>‹N›</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26104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90298CD5-6C1E-4009-B41F-6DF62E31D3BE}" type="datetimeFigureOut">
              <a:rPr lang="en-US" smtClean="0"/>
              <a:pPr/>
              <a:t>12/16/25</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4FAB73BC-B049-4115-A692-8D63A059BFB8}" type="slidenum">
              <a:rPr lang="en-US" smtClean="0"/>
              <a:pPr/>
              <a:t>‹N›</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6390933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EF765D-21BA-BD44-B6CF-965DB5C4F553}"/>
              </a:ext>
            </a:extLst>
          </p:cNvPr>
          <p:cNvSpPr>
            <a:spLocks noGrp="1"/>
          </p:cNvSpPr>
          <p:nvPr>
            <p:ph type="ctrTitle"/>
          </p:nvPr>
        </p:nvSpPr>
        <p:spPr>
          <a:xfrm>
            <a:off x="2122946" y="2065545"/>
            <a:ext cx="8361229" cy="2098226"/>
          </a:xfrm>
        </p:spPr>
        <p:txBody>
          <a:bodyPr/>
          <a:lstStyle/>
          <a:p>
            <a:r>
              <a:rPr lang="it-IT" sz="6000" dirty="0"/>
              <a:t>Teologia del dialogo interreligioso </a:t>
            </a:r>
            <a:br>
              <a:rPr lang="it-IT" sz="6000"/>
            </a:br>
            <a:r>
              <a:rPr lang="it-IT" sz="6000"/>
              <a:t>2025-2026</a:t>
            </a:r>
            <a:endParaRPr lang="it-IT" sz="6000" dirty="0"/>
          </a:p>
        </p:txBody>
      </p:sp>
      <p:sp>
        <p:nvSpPr>
          <p:cNvPr id="3" name="Sottotitolo 2">
            <a:extLst>
              <a:ext uri="{FF2B5EF4-FFF2-40B4-BE49-F238E27FC236}">
                <a16:creationId xmlns:a16="http://schemas.microsoft.com/office/drawing/2014/main" id="{AC402D9B-ABAE-724F-B486-7D4449B1BA49}"/>
              </a:ext>
            </a:extLst>
          </p:cNvPr>
          <p:cNvSpPr>
            <a:spLocks noGrp="1"/>
          </p:cNvSpPr>
          <p:nvPr>
            <p:ph type="subTitle" idx="1"/>
          </p:nvPr>
        </p:nvSpPr>
        <p:spPr>
          <a:xfrm>
            <a:off x="2887725" y="4385770"/>
            <a:ext cx="6831673" cy="1086237"/>
          </a:xfrm>
        </p:spPr>
        <p:txBody>
          <a:bodyPr>
            <a:normAutofit/>
          </a:bodyPr>
          <a:lstStyle/>
          <a:p>
            <a:r>
              <a:rPr lang="it-IT" sz="2800" dirty="0"/>
              <a:t>p. Luigi Territo </a:t>
            </a:r>
            <a:r>
              <a:rPr lang="it-IT" sz="2800" dirty="0" err="1"/>
              <a:t>sj</a:t>
            </a:r>
            <a:endParaRPr lang="it-IT" sz="2800" dirty="0"/>
          </a:p>
        </p:txBody>
      </p:sp>
    </p:spTree>
    <p:extLst>
      <p:ext uri="{BB962C8B-B14F-4D97-AF65-F5344CB8AC3E}">
        <p14:creationId xmlns:p14="http://schemas.microsoft.com/office/powerpoint/2010/main" val="24214217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AC402D9B-ABAE-724F-B486-7D4449B1BA49}"/>
              </a:ext>
            </a:extLst>
          </p:cNvPr>
          <p:cNvSpPr>
            <a:spLocks noGrp="1"/>
          </p:cNvSpPr>
          <p:nvPr>
            <p:ph type="subTitle" idx="1"/>
          </p:nvPr>
        </p:nvSpPr>
        <p:spPr>
          <a:xfrm>
            <a:off x="1876342" y="1462461"/>
            <a:ext cx="8237476" cy="1557830"/>
          </a:xfrm>
        </p:spPr>
        <p:txBody>
          <a:bodyPr>
            <a:normAutofit fontScale="25000" lnSpcReduction="20000"/>
          </a:bodyPr>
          <a:lstStyle/>
          <a:p>
            <a:pPr algn="just"/>
            <a:r>
              <a:rPr lang="it-IT" sz="11200" i="1" dirty="0">
                <a:latin typeface="Times New Roman" panose="02020603050405020304" pitchFamily="18" charset="0"/>
                <a:cs typeface="Times New Roman" panose="02020603050405020304" pitchFamily="18" charset="0"/>
              </a:rPr>
              <a:t>Come si fa Teologia delle religioni?</a:t>
            </a:r>
          </a:p>
          <a:p>
            <a:pPr algn="just"/>
            <a:endParaRPr lang="it-IT" sz="11200" dirty="0">
              <a:latin typeface="Times New Roman" panose="02020603050405020304" pitchFamily="18" charset="0"/>
              <a:cs typeface="Times New Roman" panose="02020603050405020304" pitchFamily="18" charset="0"/>
            </a:endParaRPr>
          </a:p>
          <a:p>
            <a:pPr algn="just"/>
            <a:r>
              <a:rPr lang="it-IT" sz="11200" dirty="0">
                <a:latin typeface="Times New Roman" panose="02020603050405020304" pitchFamily="18" charset="0"/>
                <a:cs typeface="Times New Roman" panose="02020603050405020304" pitchFamily="18" charset="0"/>
              </a:rPr>
              <a:t>“la ragione teologica si pone in ascolto dei testi fondanti e del patrimonio dottrinale di tradizione religiose diverse da quella cristiana non semplicemente per conoscere il volto di (o del) Dio che traspare da esse, ma più semplicemente per vagliare la possibilità di riconoscere in quel volto i tratti agapici del Dio di Gesù Cristo”, (Massimo Naro).</a:t>
            </a:r>
          </a:p>
          <a:p>
            <a:endParaRPr lang="it-IT" dirty="0"/>
          </a:p>
        </p:txBody>
      </p:sp>
    </p:spTree>
    <p:extLst>
      <p:ext uri="{BB962C8B-B14F-4D97-AF65-F5344CB8AC3E}">
        <p14:creationId xmlns:p14="http://schemas.microsoft.com/office/powerpoint/2010/main" val="33591477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AC402D9B-ABAE-724F-B486-7D4449B1BA49}"/>
              </a:ext>
            </a:extLst>
          </p:cNvPr>
          <p:cNvSpPr>
            <a:spLocks noGrp="1"/>
          </p:cNvSpPr>
          <p:nvPr>
            <p:ph type="subTitle" idx="1"/>
          </p:nvPr>
        </p:nvSpPr>
        <p:spPr>
          <a:xfrm>
            <a:off x="1349870" y="1213079"/>
            <a:ext cx="9456676" cy="1086237"/>
          </a:xfrm>
        </p:spPr>
        <p:txBody>
          <a:bodyPr>
            <a:normAutofit fontScale="25000" lnSpcReduction="20000"/>
          </a:bodyPr>
          <a:lstStyle/>
          <a:p>
            <a:r>
              <a:rPr lang="it-IT" sz="7600" i="1" dirty="0"/>
              <a:t> </a:t>
            </a:r>
            <a:endParaRPr lang="it-IT" sz="7600" dirty="0"/>
          </a:p>
          <a:p>
            <a:pPr algn="just"/>
            <a:r>
              <a:rPr lang="it-IT" sz="12800" dirty="0">
                <a:latin typeface="Times New Roman" panose="02020603050405020304" pitchFamily="18" charset="0"/>
                <a:cs typeface="Times New Roman" panose="02020603050405020304" pitchFamily="18" charset="0"/>
              </a:rPr>
              <a:t>“la teologia non procede più a partire da un’assiomatica generale desunta dall’orizzonte metafisico o anche dalla rivelazione divina, ma dalla storia degli uomini, dalle loro vicende culturali, dalle loro esperienze religiose, per interpretarle </a:t>
            </a:r>
            <a:r>
              <a:rPr lang="it-IT" sz="12800" i="1" dirty="0">
                <a:latin typeface="Times New Roman" panose="02020603050405020304" pitchFamily="18" charset="0"/>
                <a:cs typeface="Times New Roman" panose="02020603050405020304" pitchFamily="18" charset="0"/>
              </a:rPr>
              <a:t>sub luce </a:t>
            </a:r>
            <a:r>
              <a:rPr lang="it-IT" sz="12800" i="1" dirty="0" err="1">
                <a:latin typeface="Times New Roman" panose="02020603050405020304" pitchFamily="18" charset="0"/>
                <a:cs typeface="Times New Roman" panose="02020603050405020304" pitchFamily="18" charset="0"/>
              </a:rPr>
              <a:t>evangelii</a:t>
            </a:r>
            <a:r>
              <a:rPr lang="it-IT" sz="12800" i="1" dirty="0">
                <a:latin typeface="Times New Roman" panose="02020603050405020304" pitchFamily="18" charset="0"/>
                <a:cs typeface="Times New Roman" panose="02020603050405020304" pitchFamily="18" charset="0"/>
              </a:rPr>
              <a:t> </a:t>
            </a:r>
            <a:r>
              <a:rPr lang="it-IT" sz="12800" dirty="0">
                <a:latin typeface="Times New Roman" panose="02020603050405020304" pitchFamily="18" charset="0"/>
                <a:cs typeface="Times New Roman" panose="02020603050405020304" pitchFamily="18" charset="0"/>
              </a:rPr>
              <a:t>come storia della salvezza. [...] Il metodo induttivo e quello deduttivo devono interagire trasformandosi ulteriormente e insieme in un metodo circolare capace di </a:t>
            </a:r>
            <a:r>
              <a:rPr lang="it-IT" sz="12800" dirty="0" err="1">
                <a:latin typeface="Times New Roman" panose="02020603050405020304" pitchFamily="18" charset="0"/>
                <a:cs typeface="Times New Roman" panose="02020603050405020304" pitchFamily="18" charset="0"/>
              </a:rPr>
              <a:t>coimplicare</a:t>
            </a:r>
            <a:r>
              <a:rPr lang="it-IT" sz="12800" dirty="0">
                <a:latin typeface="Times New Roman" panose="02020603050405020304" pitchFamily="18" charset="0"/>
                <a:cs typeface="Times New Roman" panose="02020603050405020304" pitchFamily="18" charset="0"/>
              </a:rPr>
              <a:t> la teoria nella prassi e viceversa”. (M. Naro).</a:t>
            </a:r>
          </a:p>
          <a:p>
            <a:endParaRPr lang="it-IT" dirty="0"/>
          </a:p>
        </p:txBody>
      </p:sp>
    </p:spTree>
    <p:extLst>
      <p:ext uri="{BB962C8B-B14F-4D97-AF65-F5344CB8AC3E}">
        <p14:creationId xmlns:p14="http://schemas.microsoft.com/office/powerpoint/2010/main" val="14959789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AC402D9B-ABAE-724F-B486-7D4449B1BA49}"/>
              </a:ext>
            </a:extLst>
          </p:cNvPr>
          <p:cNvSpPr>
            <a:spLocks noGrp="1"/>
          </p:cNvSpPr>
          <p:nvPr>
            <p:ph type="subTitle" idx="1"/>
          </p:nvPr>
        </p:nvSpPr>
        <p:spPr>
          <a:xfrm>
            <a:off x="1834779" y="1476316"/>
            <a:ext cx="8389876" cy="1086237"/>
          </a:xfrm>
        </p:spPr>
        <p:txBody>
          <a:bodyPr>
            <a:noAutofit/>
          </a:bodyPr>
          <a:lstStyle/>
          <a:p>
            <a:pPr algn="just"/>
            <a:r>
              <a:rPr lang="it-IT" sz="2800" dirty="0">
                <a:solidFill>
                  <a:srgbClr val="FFFF00"/>
                </a:solidFill>
                <a:latin typeface="Times New Roman" panose="02020603050405020304" pitchFamily="18" charset="0"/>
                <a:cs typeface="Times New Roman" panose="02020603050405020304" pitchFamily="18" charset="0"/>
              </a:rPr>
              <a:t>K. </a:t>
            </a:r>
            <a:r>
              <a:rPr lang="it-IT" sz="2800" dirty="0" err="1">
                <a:solidFill>
                  <a:srgbClr val="FFFF00"/>
                </a:solidFill>
                <a:latin typeface="Times New Roman" panose="02020603050405020304" pitchFamily="18" charset="0"/>
                <a:cs typeface="Times New Roman" panose="02020603050405020304" pitchFamily="18" charset="0"/>
              </a:rPr>
              <a:t>Barth</a:t>
            </a:r>
            <a:r>
              <a:rPr lang="it-IT" sz="2800" dirty="0">
                <a:solidFill>
                  <a:srgbClr val="FFFF00"/>
                </a:solidFill>
                <a:latin typeface="Times New Roman" panose="02020603050405020304" pitchFamily="18" charset="0"/>
                <a:cs typeface="Times New Roman" panose="02020603050405020304" pitchFamily="18" charset="0"/>
              </a:rPr>
              <a:t>, </a:t>
            </a:r>
            <a:r>
              <a:rPr lang="it-IT" sz="2800" i="1" dirty="0">
                <a:latin typeface="Times New Roman" panose="02020603050405020304" pitchFamily="18" charset="0"/>
                <a:cs typeface="Times New Roman" panose="02020603050405020304" pitchFamily="18" charset="0"/>
              </a:rPr>
              <a:t>Dogmatica ecclesiale </a:t>
            </a:r>
            <a:r>
              <a:rPr lang="it-IT" sz="2800" dirty="0">
                <a:latin typeface="Times New Roman" panose="02020603050405020304" pitchFamily="18" charset="0"/>
                <a:cs typeface="Times New Roman" panose="02020603050405020304" pitchFamily="18" charset="0"/>
              </a:rPr>
              <a:t>[vol. I/2], punto 17: «La religione è incredulità […] è un tentativo umano di anticipare ciò che Dio nella sua rivelazione vuole fare e fa. È la tentata sostituzione dell’opera divina con un manufatto umano. La realtà divina che ci è offerta e manifestata nella rivelazione è rimpiazzata da un concetto di Dio sviluppato arbitrariamente e deliberatamente dall’uomo».</a:t>
            </a:r>
          </a:p>
          <a:p>
            <a:endParaRPr lang="it-IT"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97450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AC402D9B-ABAE-724F-B486-7D4449B1BA49}"/>
              </a:ext>
            </a:extLst>
          </p:cNvPr>
          <p:cNvSpPr>
            <a:spLocks noGrp="1"/>
          </p:cNvSpPr>
          <p:nvPr>
            <p:ph type="subTitle" idx="1"/>
          </p:nvPr>
        </p:nvSpPr>
        <p:spPr>
          <a:xfrm>
            <a:off x="2666051" y="1393188"/>
            <a:ext cx="6831673" cy="1086237"/>
          </a:xfrm>
        </p:spPr>
        <p:txBody>
          <a:bodyPr>
            <a:normAutofit fontScale="25000" lnSpcReduction="20000"/>
          </a:bodyPr>
          <a:lstStyle/>
          <a:p>
            <a:r>
              <a:rPr lang="it-IT" sz="9600" b="1" dirty="0">
                <a:solidFill>
                  <a:srgbClr val="FFFF00"/>
                </a:solidFill>
                <a:latin typeface="Times New Roman" panose="02020603050405020304" pitchFamily="18" charset="0"/>
                <a:cs typeface="Times New Roman" panose="02020603050405020304" pitchFamily="18" charset="0"/>
              </a:rPr>
              <a:t>Atti 4,12</a:t>
            </a:r>
          </a:p>
          <a:p>
            <a:r>
              <a:rPr lang="it-IT" sz="9600" dirty="0">
                <a:latin typeface="Times New Roman" panose="02020603050405020304" pitchFamily="18" charset="0"/>
                <a:cs typeface="Times New Roman" panose="02020603050405020304" pitchFamily="18" charset="0"/>
              </a:rPr>
              <a:t>“In nessun altro c’è la salvezza, poiché non vi è sotto il cielo nessun altro nome che sia stato dato agli uomini, per mezzo del quale possiamo essere salvati”.</a:t>
            </a:r>
          </a:p>
          <a:p>
            <a:r>
              <a:rPr lang="it-IT" sz="9600" dirty="0">
                <a:latin typeface="Times New Roman" panose="02020603050405020304" pitchFamily="18" charset="0"/>
                <a:cs typeface="Times New Roman" panose="02020603050405020304" pitchFamily="18" charset="0"/>
              </a:rPr>
              <a:t> </a:t>
            </a:r>
          </a:p>
          <a:p>
            <a:r>
              <a:rPr lang="it-IT" sz="9600" b="1" dirty="0">
                <a:solidFill>
                  <a:srgbClr val="FFFF00"/>
                </a:solidFill>
                <a:latin typeface="Times New Roman" panose="02020603050405020304" pitchFamily="18" charset="0"/>
                <a:cs typeface="Times New Roman" panose="02020603050405020304" pitchFamily="18" charset="0"/>
              </a:rPr>
              <a:t>1Timoteo 2,5</a:t>
            </a:r>
          </a:p>
          <a:p>
            <a:r>
              <a:rPr lang="it-IT" sz="9600" dirty="0">
                <a:latin typeface="Times New Roman" panose="02020603050405020304" pitchFamily="18" charset="0"/>
                <a:cs typeface="Times New Roman" panose="02020603050405020304" pitchFamily="18" charset="0"/>
              </a:rPr>
              <a:t>“Infatti c'è un solo Dio e anche un solo mediatore fra Dio e gli uomini, Cristo Gesù uomo”.</a:t>
            </a:r>
          </a:p>
          <a:p>
            <a:r>
              <a:rPr lang="it-IT" sz="9600" dirty="0">
                <a:latin typeface="Times New Roman" panose="02020603050405020304" pitchFamily="18" charset="0"/>
                <a:cs typeface="Times New Roman" panose="02020603050405020304" pitchFamily="18" charset="0"/>
              </a:rPr>
              <a:t> </a:t>
            </a:r>
          </a:p>
          <a:p>
            <a:r>
              <a:rPr lang="it-IT" sz="9600" b="1" dirty="0">
                <a:solidFill>
                  <a:srgbClr val="FFFF00"/>
                </a:solidFill>
                <a:latin typeface="Times New Roman" panose="02020603050405020304" pitchFamily="18" charset="0"/>
                <a:cs typeface="Times New Roman" panose="02020603050405020304" pitchFamily="18" charset="0"/>
              </a:rPr>
              <a:t>Giovanni 14,6</a:t>
            </a:r>
          </a:p>
          <a:p>
            <a:r>
              <a:rPr lang="it-IT" sz="9600" dirty="0">
                <a:latin typeface="Times New Roman" panose="02020603050405020304" pitchFamily="18" charset="0"/>
                <a:cs typeface="Times New Roman" panose="02020603050405020304" pitchFamily="18" charset="0"/>
              </a:rPr>
              <a:t>“Gli disse Gesù: Io sono la via, la verità e la vita. Nessuno viene al Padre se non per mezzo di me”.</a:t>
            </a:r>
          </a:p>
          <a:p>
            <a:endParaRPr lang="it-IT"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562086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AC402D9B-ABAE-724F-B486-7D4449B1BA49}"/>
              </a:ext>
            </a:extLst>
          </p:cNvPr>
          <p:cNvSpPr>
            <a:spLocks noGrp="1"/>
          </p:cNvSpPr>
          <p:nvPr>
            <p:ph type="subTitle" idx="1"/>
          </p:nvPr>
        </p:nvSpPr>
        <p:spPr>
          <a:xfrm>
            <a:off x="1890197" y="1420897"/>
            <a:ext cx="8376021" cy="1086237"/>
          </a:xfrm>
        </p:spPr>
        <p:txBody>
          <a:bodyPr>
            <a:normAutofit fontScale="25000" lnSpcReduction="20000"/>
          </a:bodyPr>
          <a:lstStyle/>
          <a:p>
            <a:r>
              <a:rPr lang="it-IT" sz="11200" dirty="0">
                <a:solidFill>
                  <a:srgbClr val="FFFF00"/>
                </a:solidFill>
                <a:latin typeface="Times New Roman" panose="02020603050405020304" pitchFamily="18" charset="0"/>
                <a:cs typeface="Times New Roman" panose="02020603050405020304" pitchFamily="18" charset="0"/>
              </a:rPr>
              <a:t>a) Romani 1,20</a:t>
            </a:r>
          </a:p>
          <a:p>
            <a:r>
              <a:rPr lang="it-IT" sz="11200" dirty="0">
                <a:latin typeface="Times New Roman" panose="02020603050405020304" pitchFamily="18" charset="0"/>
                <a:cs typeface="Times New Roman" panose="02020603050405020304" pitchFamily="18" charset="0"/>
              </a:rPr>
              <a:t>“Infatti le sue perfezioni invisibili, ossia la sua eterna potenza e divinità, vengono contemplate e comprese dalla creazione del mondo attraverso le opere da lui compiute”.</a:t>
            </a:r>
          </a:p>
          <a:p>
            <a:r>
              <a:rPr lang="it-IT" sz="11200" dirty="0">
                <a:latin typeface="Times New Roman" panose="02020603050405020304" pitchFamily="18" charset="0"/>
                <a:cs typeface="Times New Roman" panose="02020603050405020304" pitchFamily="18" charset="0"/>
              </a:rPr>
              <a:t> </a:t>
            </a:r>
          </a:p>
          <a:p>
            <a:r>
              <a:rPr lang="it-IT" sz="11200" dirty="0">
                <a:solidFill>
                  <a:srgbClr val="FFFF00"/>
                </a:solidFill>
                <a:latin typeface="Times New Roman" panose="02020603050405020304" pitchFamily="18" charset="0"/>
                <a:cs typeface="Times New Roman" panose="02020603050405020304" pitchFamily="18" charset="0"/>
              </a:rPr>
              <a:t>b) Romani 2,15</a:t>
            </a:r>
          </a:p>
          <a:p>
            <a:r>
              <a:rPr lang="it-IT" sz="11200" dirty="0">
                <a:latin typeface="Times New Roman" panose="02020603050405020304" pitchFamily="18" charset="0"/>
                <a:cs typeface="Times New Roman" panose="02020603050405020304" pitchFamily="18" charset="0"/>
              </a:rPr>
              <a:t>“Essi dimostrano che quanto la Legge esige è scritto nei loro cuori, come risulta dalla testimonianza della loro coscienza e dai loro stessi ragionamenti”.</a:t>
            </a:r>
          </a:p>
          <a:p>
            <a:endParaRPr lang="it-IT" dirty="0"/>
          </a:p>
        </p:txBody>
      </p:sp>
    </p:spTree>
    <p:extLst>
      <p:ext uri="{BB962C8B-B14F-4D97-AF65-F5344CB8AC3E}">
        <p14:creationId xmlns:p14="http://schemas.microsoft.com/office/powerpoint/2010/main" val="23968162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AC402D9B-ABAE-724F-B486-7D4449B1BA49}"/>
              </a:ext>
            </a:extLst>
          </p:cNvPr>
          <p:cNvSpPr>
            <a:spLocks noGrp="1"/>
          </p:cNvSpPr>
          <p:nvPr>
            <p:ph type="subTitle" idx="1"/>
          </p:nvPr>
        </p:nvSpPr>
        <p:spPr>
          <a:xfrm>
            <a:off x="2194997" y="5062334"/>
            <a:ext cx="8376021" cy="1086237"/>
          </a:xfrm>
        </p:spPr>
        <p:txBody>
          <a:bodyPr>
            <a:normAutofit/>
          </a:bodyPr>
          <a:lstStyle/>
          <a:p>
            <a:r>
              <a:rPr lang="it-IT" dirty="0"/>
              <a:t>John </a:t>
            </a:r>
            <a:r>
              <a:rPr lang="it-IT" dirty="0" err="1"/>
              <a:t>Hick</a:t>
            </a:r>
            <a:r>
              <a:rPr lang="it-IT" dirty="0"/>
              <a:t> (1922-2012)</a:t>
            </a:r>
          </a:p>
        </p:txBody>
      </p:sp>
      <p:pic>
        <p:nvPicPr>
          <p:cNvPr id="4" name="Immagine 3">
            <a:extLst>
              <a:ext uri="{FF2B5EF4-FFF2-40B4-BE49-F238E27FC236}">
                <a16:creationId xmlns:a16="http://schemas.microsoft.com/office/drawing/2014/main" id="{160BCB39-21AE-1A4F-AE83-B3EA6DEEF05C}"/>
              </a:ext>
            </a:extLst>
          </p:cNvPr>
          <p:cNvPicPr>
            <a:picLocks noChangeAspect="1"/>
          </p:cNvPicPr>
          <p:nvPr/>
        </p:nvPicPr>
        <p:blipFill>
          <a:blip r:embed="rId2"/>
          <a:stretch>
            <a:fillRect/>
          </a:stretch>
        </p:blipFill>
        <p:spPr>
          <a:xfrm>
            <a:off x="4926158" y="1440873"/>
            <a:ext cx="2913698" cy="3378200"/>
          </a:xfrm>
          <a:prstGeom prst="rect">
            <a:avLst/>
          </a:prstGeom>
        </p:spPr>
      </p:pic>
    </p:spTree>
    <p:extLst>
      <p:ext uri="{BB962C8B-B14F-4D97-AF65-F5344CB8AC3E}">
        <p14:creationId xmlns:p14="http://schemas.microsoft.com/office/powerpoint/2010/main" val="39069298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AC402D9B-ABAE-724F-B486-7D4449B1BA49}"/>
              </a:ext>
            </a:extLst>
          </p:cNvPr>
          <p:cNvSpPr>
            <a:spLocks noGrp="1"/>
          </p:cNvSpPr>
          <p:nvPr>
            <p:ph type="subTitle" idx="1"/>
          </p:nvPr>
        </p:nvSpPr>
        <p:spPr>
          <a:xfrm>
            <a:off x="1904052" y="1504024"/>
            <a:ext cx="8376021" cy="1086237"/>
          </a:xfrm>
        </p:spPr>
        <p:txBody>
          <a:bodyPr>
            <a:normAutofit fontScale="25000" lnSpcReduction="20000"/>
          </a:bodyPr>
          <a:lstStyle/>
          <a:p>
            <a:pPr algn="just"/>
            <a:r>
              <a:rPr lang="it-IT" sz="11200" dirty="0">
                <a:solidFill>
                  <a:schemeClr val="bg1"/>
                </a:solidFill>
                <a:latin typeface="Times New Roman" panose="02020603050405020304" pitchFamily="18" charset="0"/>
                <a:cs typeface="Times New Roman" panose="02020603050405020304" pitchFamily="18" charset="0"/>
              </a:rPr>
              <a:t>“Una trasformazione radicale della nostra concezione dell’universo delle fedi e del posto della nostra religione dentro di esso [richiede] un mutamento di paradigma.... da un modello dell’universo delle fedi incentrato sul cristianesimo o su Cristo a un modello incentrato su Dio. Le grandi religioni mondiali appaiono allora come risposte umane differenti all’unica Realtà divina, risposte che incorporano percezioni differenti formatesi in circostanze storiche e culturali differenti”, (</a:t>
            </a:r>
            <a:r>
              <a:rPr lang="it-IT" sz="11200" dirty="0" err="1">
                <a:solidFill>
                  <a:schemeClr val="bg1"/>
                </a:solidFill>
                <a:latin typeface="Times New Roman" panose="02020603050405020304" pitchFamily="18" charset="0"/>
                <a:cs typeface="Times New Roman" panose="02020603050405020304" pitchFamily="18" charset="0"/>
              </a:rPr>
              <a:t>J</a:t>
            </a:r>
            <a:r>
              <a:rPr lang="it-IT" sz="11200" dirty="0">
                <a:solidFill>
                  <a:schemeClr val="bg1"/>
                </a:solidFill>
                <a:latin typeface="Times New Roman" panose="02020603050405020304" pitchFamily="18" charset="0"/>
                <a:cs typeface="Times New Roman" panose="02020603050405020304" pitchFamily="18" charset="0"/>
              </a:rPr>
              <a:t>. </a:t>
            </a:r>
            <a:r>
              <a:rPr lang="it-IT" sz="11200" dirty="0" err="1">
                <a:solidFill>
                  <a:schemeClr val="bg1"/>
                </a:solidFill>
                <a:latin typeface="Times New Roman" panose="02020603050405020304" pitchFamily="18" charset="0"/>
                <a:cs typeface="Times New Roman" panose="02020603050405020304" pitchFamily="18" charset="0"/>
              </a:rPr>
              <a:t>Hich</a:t>
            </a:r>
            <a:r>
              <a:rPr lang="it-IT" sz="11200" dirty="0">
                <a:solidFill>
                  <a:schemeClr val="bg1"/>
                </a:solidFill>
                <a:latin typeface="Times New Roman" panose="02020603050405020304" pitchFamily="18" charset="0"/>
                <a:cs typeface="Times New Roman" panose="02020603050405020304" pitchFamily="18" charset="0"/>
              </a:rPr>
              <a:t>, </a:t>
            </a:r>
            <a:r>
              <a:rPr lang="it-IT" sz="11200" dirty="0" err="1">
                <a:solidFill>
                  <a:schemeClr val="bg1"/>
                </a:solidFill>
                <a:latin typeface="Times New Roman" panose="02020603050405020304" pitchFamily="18" charset="0"/>
                <a:cs typeface="Times New Roman" panose="02020603050405020304" pitchFamily="18" charset="0"/>
              </a:rPr>
              <a:t>Whatever</a:t>
            </a:r>
            <a:r>
              <a:rPr lang="it-IT" sz="11200" dirty="0">
                <a:solidFill>
                  <a:schemeClr val="bg1"/>
                </a:solidFill>
                <a:latin typeface="Times New Roman" panose="02020603050405020304" pitchFamily="18" charset="0"/>
                <a:cs typeface="Times New Roman" panose="02020603050405020304" pitchFamily="18" charset="0"/>
              </a:rPr>
              <a:t> </a:t>
            </a:r>
            <a:r>
              <a:rPr lang="it-IT" sz="11200" dirty="0" err="1">
                <a:solidFill>
                  <a:schemeClr val="bg1"/>
                </a:solidFill>
                <a:latin typeface="Times New Roman" panose="02020603050405020304" pitchFamily="18" charset="0"/>
                <a:cs typeface="Times New Roman" panose="02020603050405020304" pitchFamily="18" charset="0"/>
              </a:rPr>
              <a:t>Path</a:t>
            </a:r>
            <a:r>
              <a:rPr lang="it-IT" sz="11200" dirty="0">
                <a:solidFill>
                  <a:schemeClr val="bg1"/>
                </a:solidFill>
                <a:latin typeface="Times New Roman" panose="02020603050405020304" pitchFamily="18" charset="0"/>
                <a:cs typeface="Times New Roman" panose="02020603050405020304" pitchFamily="18" charset="0"/>
              </a:rPr>
              <a:t> Men </a:t>
            </a:r>
            <a:r>
              <a:rPr lang="it-IT" sz="11200" dirty="0" err="1">
                <a:solidFill>
                  <a:schemeClr val="bg1"/>
                </a:solidFill>
                <a:latin typeface="Times New Roman" panose="02020603050405020304" pitchFamily="18" charset="0"/>
                <a:cs typeface="Times New Roman" panose="02020603050405020304" pitchFamily="18" charset="0"/>
              </a:rPr>
              <a:t>Choose</a:t>
            </a:r>
            <a:r>
              <a:rPr lang="it-IT" sz="11200" dirty="0">
                <a:solidFill>
                  <a:schemeClr val="bg1"/>
                </a:solidFill>
                <a:latin typeface="Times New Roman" panose="02020603050405020304" pitchFamily="18" charset="0"/>
                <a:cs typeface="Times New Roman" panose="02020603050405020304" pitchFamily="18" charset="0"/>
              </a:rPr>
              <a:t>, 1980).</a:t>
            </a:r>
          </a:p>
          <a:p>
            <a:endParaRPr lang="it-IT" dirty="0"/>
          </a:p>
        </p:txBody>
      </p:sp>
    </p:spTree>
    <p:extLst>
      <p:ext uri="{BB962C8B-B14F-4D97-AF65-F5344CB8AC3E}">
        <p14:creationId xmlns:p14="http://schemas.microsoft.com/office/powerpoint/2010/main" val="33683932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AC402D9B-ABAE-724F-B486-7D4449B1BA49}"/>
              </a:ext>
            </a:extLst>
          </p:cNvPr>
          <p:cNvSpPr>
            <a:spLocks noGrp="1"/>
          </p:cNvSpPr>
          <p:nvPr>
            <p:ph type="subTitle" idx="1"/>
          </p:nvPr>
        </p:nvSpPr>
        <p:spPr>
          <a:xfrm>
            <a:off x="1626960" y="1185369"/>
            <a:ext cx="9096458" cy="1086237"/>
          </a:xfrm>
        </p:spPr>
        <p:txBody>
          <a:bodyPr>
            <a:normAutofit fontScale="25000" lnSpcReduction="20000"/>
          </a:bodyPr>
          <a:lstStyle/>
          <a:p>
            <a:pPr algn="just"/>
            <a:r>
              <a:rPr lang="it-IT" sz="8800" dirty="0">
                <a:solidFill>
                  <a:schemeClr val="bg1"/>
                </a:solidFill>
                <a:latin typeface="Times New Roman" panose="02020603050405020304" pitchFamily="18" charset="0"/>
                <a:cs typeface="Times New Roman" panose="02020603050405020304" pitchFamily="18" charset="0"/>
              </a:rPr>
              <a:t>«Per capire come si possa riconoscere l’esistenza di una molteplicità di prospettive religiose e,</a:t>
            </a:r>
            <a:r>
              <a:rPr lang="it-IT" sz="8800" b="1" dirty="0">
                <a:solidFill>
                  <a:schemeClr val="bg1"/>
                </a:solidFill>
                <a:latin typeface="Times New Roman" panose="02020603050405020304" pitchFamily="18" charset="0"/>
                <a:cs typeface="Times New Roman" panose="02020603050405020304" pitchFamily="18" charset="0"/>
              </a:rPr>
              <a:t> </a:t>
            </a:r>
            <a:r>
              <a:rPr lang="it-IT" sz="8800" dirty="0">
                <a:solidFill>
                  <a:schemeClr val="bg1"/>
                </a:solidFill>
                <a:latin typeface="Times New Roman" panose="02020603050405020304" pitchFamily="18" charset="0"/>
                <a:cs typeface="Times New Roman" panose="02020603050405020304" pitchFamily="18" charset="0"/>
              </a:rPr>
              <a:t>contemporaneamente, ammettere il loro riferirsi ad un’unica, infinita Realtà, è necessario richiamare la</a:t>
            </a:r>
            <a:r>
              <a:rPr lang="it-IT" sz="8800" b="1" dirty="0">
                <a:solidFill>
                  <a:schemeClr val="bg1"/>
                </a:solidFill>
                <a:latin typeface="Times New Roman" panose="02020603050405020304" pitchFamily="18" charset="0"/>
                <a:cs typeface="Times New Roman" panose="02020603050405020304" pitchFamily="18" charset="0"/>
              </a:rPr>
              <a:t> </a:t>
            </a:r>
            <a:r>
              <a:rPr lang="it-IT" sz="8800" dirty="0">
                <a:solidFill>
                  <a:schemeClr val="bg1"/>
                </a:solidFill>
                <a:latin typeface="Times New Roman" panose="02020603050405020304" pitchFamily="18" charset="0"/>
                <a:cs typeface="Times New Roman" panose="02020603050405020304" pitchFamily="18" charset="0"/>
              </a:rPr>
              <a:t>distinzione tra </a:t>
            </a:r>
            <a:r>
              <a:rPr lang="it-IT" sz="8800" dirty="0">
                <a:solidFill>
                  <a:srgbClr val="C00000"/>
                </a:solidFill>
                <a:latin typeface="Times New Roman" panose="02020603050405020304" pitchFamily="18" charset="0"/>
                <a:cs typeface="Times New Roman" panose="02020603050405020304" pitchFamily="18" charset="0"/>
              </a:rPr>
              <a:t>il Reale in sé </a:t>
            </a:r>
            <a:r>
              <a:rPr lang="it-IT" sz="8800" dirty="0">
                <a:solidFill>
                  <a:schemeClr val="bg1"/>
                </a:solidFill>
                <a:latin typeface="Times New Roman" panose="02020603050405020304" pitchFamily="18" charset="0"/>
                <a:cs typeface="Times New Roman" panose="02020603050405020304" pitchFamily="18" charset="0"/>
              </a:rPr>
              <a:t>– an </a:t>
            </a:r>
            <a:r>
              <a:rPr lang="it-IT" sz="8800" dirty="0" err="1">
                <a:solidFill>
                  <a:schemeClr val="bg1"/>
                </a:solidFill>
                <a:latin typeface="Times New Roman" panose="02020603050405020304" pitchFamily="18" charset="0"/>
                <a:cs typeface="Times New Roman" panose="02020603050405020304" pitchFamily="18" charset="0"/>
              </a:rPr>
              <a:t>sich</a:t>
            </a:r>
            <a:r>
              <a:rPr lang="it-IT" sz="8800" dirty="0">
                <a:solidFill>
                  <a:schemeClr val="bg1"/>
                </a:solidFill>
                <a:latin typeface="Times New Roman" panose="02020603050405020304" pitchFamily="18" charset="0"/>
                <a:cs typeface="Times New Roman" panose="02020603050405020304" pitchFamily="18" charset="0"/>
              </a:rPr>
              <a:t> – e </a:t>
            </a:r>
            <a:r>
              <a:rPr lang="it-IT" sz="8800" dirty="0">
                <a:solidFill>
                  <a:srgbClr val="C00000"/>
                </a:solidFill>
                <a:latin typeface="Times New Roman" panose="02020603050405020304" pitchFamily="18" charset="0"/>
                <a:cs typeface="Times New Roman" panose="02020603050405020304" pitchFamily="18" charset="0"/>
              </a:rPr>
              <a:t>il Reale nelle sue manifestazioni</a:t>
            </a:r>
            <a:r>
              <a:rPr lang="it-IT" sz="8800" dirty="0">
                <a:solidFill>
                  <a:schemeClr val="bg1"/>
                </a:solidFill>
                <a:latin typeface="Times New Roman" panose="02020603050405020304" pitchFamily="18" charset="0"/>
                <a:cs typeface="Times New Roman" panose="02020603050405020304" pitchFamily="18" charset="0"/>
              </a:rPr>
              <a:t>, concepito e vissuto dalle</a:t>
            </a:r>
            <a:r>
              <a:rPr lang="it-IT" sz="8800" b="1" dirty="0">
                <a:solidFill>
                  <a:schemeClr val="bg1"/>
                </a:solidFill>
                <a:latin typeface="Times New Roman" panose="02020603050405020304" pitchFamily="18" charset="0"/>
                <a:cs typeface="Times New Roman" panose="02020603050405020304" pitchFamily="18" charset="0"/>
              </a:rPr>
              <a:t> </a:t>
            </a:r>
            <a:r>
              <a:rPr lang="it-IT" sz="8800" dirty="0">
                <a:solidFill>
                  <a:schemeClr val="bg1"/>
                </a:solidFill>
                <a:latin typeface="Times New Roman" panose="02020603050405020304" pitchFamily="18" charset="0"/>
                <a:cs typeface="Times New Roman" panose="02020603050405020304" pitchFamily="18" charset="0"/>
              </a:rPr>
              <a:t>diverse confessioni. In molte religioni mondiali è presente tale ripartizione: nell’induismo si parla del</a:t>
            </a:r>
            <a:r>
              <a:rPr lang="it-IT" sz="8800" b="1" dirty="0">
                <a:solidFill>
                  <a:schemeClr val="bg1"/>
                </a:solidFill>
                <a:latin typeface="Times New Roman" panose="02020603050405020304" pitchFamily="18" charset="0"/>
                <a:cs typeface="Times New Roman" panose="02020603050405020304" pitchFamily="18" charset="0"/>
              </a:rPr>
              <a:t> </a:t>
            </a:r>
            <a:r>
              <a:rPr lang="it-IT" sz="8800" dirty="0" err="1">
                <a:solidFill>
                  <a:schemeClr val="bg1"/>
                </a:solidFill>
                <a:latin typeface="Times New Roman" panose="02020603050405020304" pitchFamily="18" charset="0"/>
                <a:cs typeface="Times New Roman" panose="02020603050405020304" pitchFamily="18" charset="0"/>
              </a:rPr>
              <a:t>Nirguna</a:t>
            </a:r>
            <a:r>
              <a:rPr lang="it-IT" sz="8800" dirty="0">
                <a:solidFill>
                  <a:schemeClr val="bg1"/>
                </a:solidFill>
                <a:latin typeface="Times New Roman" panose="02020603050405020304" pitchFamily="18" charset="0"/>
                <a:cs typeface="Times New Roman" panose="02020603050405020304" pitchFamily="18" charset="0"/>
              </a:rPr>
              <a:t> </a:t>
            </a:r>
            <a:r>
              <a:rPr lang="it-IT" sz="8800" dirty="0" err="1">
                <a:solidFill>
                  <a:schemeClr val="bg1"/>
                </a:solidFill>
                <a:latin typeface="Times New Roman" panose="02020603050405020304" pitchFamily="18" charset="0"/>
                <a:cs typeface="Times New Roman" panose="02020603050405020304" pitchFamily="18" charset="0"/>
              </a:rPr>
              <a:t>Brahman</a:t>
            </a:r>
            <a:r>
              <a:rPr lang="it-IT" sz="8800" dirty="0">
                <a:solidFill>
                  <a:schemeClr val="bg1"/>
                </a:solidFill>
                <a:latin typeface="Times New Roman" panose="02020603050405020304" pitchFamily="18" charset="0"/>
                <a:cs typeface="Times New Roman" panose="02020603050405020304" pitchFamily="18" charset="0"/>
              </a:rPr>
              <a:t> per indicare il </a:t>
            </a:r>
            <a:r>
              <a:rPr lang="it-IT" sz="8800" dirty="0" err="1">
                <a:solidFill>
                  <a:schemeClr val="bg1"/>
                </a:solidFill>
                <a:latin typeface="Times New Roman" panose="02020603050405020304" pitchFamily="18" charset="0"/>
                <a:cs typeface="Times New Roman" panose="02020603050405020304" pitchFamily="18" charset="0"/>
              </a:rPr>
              <a:t>Brahman</a:t>
            </a:r>
            <a:r>
              <a:rPr lang="it-IT" sz="8800" dirty="0">
                <a:solidFill>
                  <a:schemeClr val="bg1"/>
                </a:solidFill>
                <a:latin typeface="Times New Roman" panose="02020603050405020304" pitchFamily="18" charset="0"/>
                <a:cs typeface="Times New Roman" panose="02020603050405020304" pitchFamily="18" charset="0"/>
              </a:rPr>
              <a:t> privo di attributi, indefinibile dal linguaggio umano, e di</a:t>
            </a:r>
            <a:r>
              <a:rPr lang="it-IT" sz="8800" b="1" dirty="0">
                <a:solidFill>
                  <a:schemeClr val="bg1"/>
                </a:solidFill>
                <a:latin typeface="Times New Roman" panose="02020603050405020304" pitchFamily="18" charset="0"/>
                <a:cs typeface="Times New Roman" panose="02020603050405020304" pitchFamily="18" charset="0"/>
              </a:rPr>
              <a:t> </a:t>
            </a:r>
            <a:r>
              <a:rPr lang="it-IT" sz="8800" dirty="0" err="1">
                <a:solidFill>
                  <a:schemeClr val="bg1"/>
                </a:solidFill>
                <a:latin typeface="Times New Roman" panose="02020603050405020304" pitchFamily="18" charset="0"/>
                <a:cs typeface="Times New Roman" panose="02020603050405020304" pitchFamily="18" charset="0"/>
              </a:rPr>
              <a:t>Saguna</a:t>
            </a:r>
            <a:r>
              <a:rPr lang="it-IT" sz="8800" dirty="0">
                <a:solidFill>
                  <a:schemeClr val="bg1"/>
                </a:solidFill>
                <a:latin typeface="Times New Roman" panose="02020603050405020304" pitchFamily="18" charset="0"/>
                <a:cs typeface="Times New Roman" panose="02020603050405020304" pitchFamily="18" charset="0"/>
              </a:rPr>
              <a:t> </a:t>
            </a:r>
            <a:r>
              <a:rPr lang="it-IT" sz="8800" dirty="0" err="1">
                <a:solidFill>
                  <a:schemeClr val="bg1"/>
                </a:solidFill>
                <a:latin typeface="Times New Roman" panose="02020603050405020304" pitchFamily="18" charset="0"/>
                <a:cs typeface="Times New Roman" panose="02020603050405020304" pitchFamily="18" charset="0"/>
              </a:rPr>
              <a:t>Brahman</a:t>
            </a:r>
            <a:r>
              <a:rPr lang="it-IT" sz="8800" dirty="0">
                <a:solidFill>
                  <a:schemeClr val="bg1"/>
                </a:solidFill>
                <a:latin typeface="Times New Roman" panose="02020603050405020304" pitchFamily="18" charset="0"/>
                <a:cs typeface="Times New Roman" panose="02020603050405020304" pitchFamily="18" charset="0"/>
              </a:rPr>
              <a:t>, il </a:t>
            </a:r>
            <a:r>
              <a:rPr lang="it-IT" sz="8800" dirty="0" err="1">
                <a:solidFill>
                  <a:schemeClr val="bg1"/>
                </a:solidFill>
                <a:latin typeface="Times New Roman" panose="02020603050405020304" pitchFamily="18" charset="0"/>
                <a:cs typeface="Times New Roman" panose="02020603050405020304" pitchFamily="18" charset="0"/>
              </a:rPr>
              <a:t>Brahman</a:t>
            </a:r>
            <a:r>
              <a:rPr lang="it-IT" sz="8800" dirty="0">
                <a:solidFill>
                  <a:schemeClr val="bg1"/>
                </a:solidFill>
                <a:latin typeface="Times New Roman" panose="02020603050405020304" pitchFamily="18" charset="0"/>
                <a:cs typeface="Times New Roman" panose="02020603050405020304" pitchFamily="18" charset="0"/>
              </a:rPr>
              <a:t> </a:t>
            </a:r>
            <a:r>
              <a:rPr lang="it-IT" sz="8800" dirty="0" err="1">
                <a:solidFill>
                  <a:schemeClr val="bg1"/>
                </a:solidFill>
                <a:latin typeface="Times New Roman" panose="02020603050405020304" pitchFamily="18" charset="0"/>
                <a:cs typeface="Times New Roman" panose="02020603050405020304" pitchFamily="18" charset="0"/>
              </a:rPr>
              <a:t>cononoscibile</a:t>
            </a:r>
            <a:r>
              <a:rPr lang="it-IT" sz="8800" dirty="0">
                <a:solidFill>
                  <a:schemeClr val="bg1"/>
                </a:solidFill>
                <a:latin typeface="Times New Roman" panose="02020603050405020304" pitchFamily="18" charset="0"/>
                <a:cs typeface="Times New Roman" panose="02020603050405020304" pitchFamily="18" charset="0"/>
              </a:rPr>
              <a:t> tramite l’esperienza e il linguaggio umano; nel Taoismo è</a:t>
            </a:r>
            <a:r>
              <a:rPr lang="it-IT" sz="8800" b="1" dirty="0">
                <a:solidFill>
                  <a:schemeClr val="bg1"/>
                </a:solidFill>
                <a:latin typeface="Times New Roman" panose="02020603050405020304" pitchFamily="18" charset="0"/>
                <a:cs typeface="Times New Roman" panose="02020603050405020304" pitchFamily="18" charset="0"/>
              </a:rPr>
              <a:t> </a:t>
            </a:r>
            <a:r>
              <a:rPr lang="it-IT" sz="8800" dirty="0">
                <a:solidFill>
                  <a:schemeClr val="bg1"/>
                </a:solidFill>
                <a:latin typeface="Times New Roman" panose="02020603050405020304" pitchFamily="18" charset="0"/>
                <a:cs typeface="Times New Roman" panose="02020603050405020304" pitchFamily="18" charset="0"/>
              </a:rPr>
              <a:t>presente la distinzione tra il Tao e l’eterno Tao, il quale non può essere espresso con il linguaggio umano;</a:t>
            </a:r>
            <a:r>
              <a:rPr lang="it-IT" sz="8800" b="1" dirty="0">
                <a:solidFill>
                  <a:schemeClr val="bg1"/>
                </a:solidFill>
                <a:latin typeface="Times New Roman" panose="02020603050405020304" pitchFamily="18" charset="0"/>
                <a:cs typeface="Times New Roman" panose="02020603050405020304" pitchFamily="18" charset="0"/>
              </a:rPr>
              <a:t> </a:t>
            </a:r>
            <a:r>
              <a:rPr lang="it-IT" sz="8800" dirty="0">
                <a:solidFill>
                  <a:schemeClr val="bg1"/>
                </a:solidFill>
                <a:latin typeface="Times New Roman" panose="02020603050405020304" pitchFamily="18" charset="0"/>
                <a:cs typeface="Times New Roman" panose="02020603050405020304" pitchFamily="18" charset="0"/>
              </a:rPr>
              <a:t>l’ebreo </a:t>
            </a:r>
            <a:r>
              <a:rPr lang="it-IT" sz="8800" dirty="0" err="1">
                <a:solidFill>
                  <a:schemeClr val="bg1"/>
                </a:solidFill>
                <a:latin typeface="Times New Roman" panose="02020603050405020304" pitchFamily="18" charset="0"/>
                <a:cs typeface="Times New Roman" panose="02020603050405020304" pitchFamily="18" charset="0"/>
              </a:rPr>
              <a:t>Maimonide</a:t>
            </a:r>
            <a:r>
              <a:rPr lang="it-IT" sz="8800" dirty="0">
                <a:solidFill>
                  <a:schemeClr val="bg1"/>
                </a:solidFill>
                <a:latin typeface="Times New Roman" panose="02020603050405020304" pitchFamily="18" charset="0"/>
                <a:cs typeface="Times New Roman" panose="02020603050405020304" pitchFamily="18" charset="0"/>
              </a:rPr>
              <a:t> distingue fra Dio nella sua essenza e le sue manifestazioni, così come i musulmani,</a:t>
            </a:r>
            <a:r>
              <a:rPr lang="it-IT" sz="8800" b="1" dirty="0">
                <a:solidFill>
                  <a:schemeClr val="bg1"/>
                </a:solidFill>
                <a:latin typeface="Times New Roman" panose="02020603050405020304" pitchFamily="18" charset="0"/>
                <a:cs typeface="Times New Roman" panose="02020603050405020304" pitchFamily="18" charset="0"/>
              </a:rPr>
              <a:t> </a:t>
            </a:r>
            <a:r>
              <a:rPr lang="it-IT" sz="8800" dirty="0">
                <a:solidFill>
                  <a:schemeClr val="bg1"/>
                </a:solidFill>
                <a:latin typeface="Times New Roman" panose="02020603050405020304" pitchFamily="18" charset="0"/>
                <a:cs typeface="Times New Roman" panose="02020603050405020304" pitchFamily="18" charset="0"/>
              </a:rPr>
              <a:t>che affermano la trascendenza assoluta di Allah rispetto all’esperienza umana, ma anche la sua capacità</a:t>
            </a:r>
            <a:r>
              <a:rPr lang="it-IT" sz="8800" b="1" dirty="0">
                <a:solidFill>
                  <a:schemeClr val="bg1"/>
                </a:solidFill>
                <a:latin typeface="Times New Roman" panose="02020603050405020304" pitchFamily="18" charset="0"/>
                <a:cs typeface="Times New Roman" panose="02020603050405020304" pitchFamily="18" charset="0"/>
              </a:rPr>
              <a:t> </a:t>
            </a:r>
            <a:r>
              <a:rPr lang="it-IT" sz="8800" dirty="0">
                <a:solidFill>
                  <a:schemeClr val="bg1"/>
                </a:solidFill>
                <a:latin typeface="Times New Roman" panose="02020603050405020304" pitchFamily="18" charset="0"/>
                <a:cs typeface="Times New Roman" panose="02020603050405020304" pitchFamily="18" charset="0"/>
              </a:rPr>
              <a:t>di manifestarsi a noi», (S. </a:t>
            </a:r>
            <a:r>
              <a:rPr lang="it-IT" sz="8800" dirty="0" err="1">
                <a:solidFill>
                  <a:schemeClr val="bg1"/>
                </a:solidFill>
              </a:rPr>
              <a:t>Vescovelli</a:t>
            </a:r>
            <a:r>
              <a:rPr lang="it-IT" sz="8800" dirty="0">
                <a:solidFill>
                  <a:schemeClr val="bg1"/>
                </a:solidFill>
              </a:rPr>
              <a:t>, </a:t>
            </a:r>
            <a:r>
              <a:rPr lang="it-IT" sz="8800" i="1" dirty="0">
                <a:solidFill>
                  <a:schemeClr val="bg1"/>
                </a:solidFill>
              </a:rPr>
              <a:t>SOTERIOLOGIA E INEFFABILITÀ DEL REALE NEL PLURALISMO RELIGIOSO DI JOHN HICK</a:t>
            </a:r>
            <a:r>
              <a:rPr lang="it-IT" sz="8800" dirty="0">
                <a:solidFill>
                  <a:schemeClr val="bg1"/>
                </a:solidFill>
              </a:rPr>
              <a:t>).</a:t>
            </a:r>
          </a:p>
          <a:p>
            <a:endParaRPr lang="it-IT" dirty="0"/>
          </a:p>
        </p:txBody>
      </p:sp>
    </p:spTree>
    <p:extLst>
      <p:ext uri="{BB962C8B-B14F-4D97-AF65-F5344CB8AC3E}">
        <p14:creationId xmlns:p14="http://schemas.microsoft.com/office/powerpoint/2010/main" val="9240236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AC402D9B-ABAE-724F-B486-7D4449B1BA49}"/>
              </a:ext>
            </a:extLst>
          </p:cNvPr>
          <p:cNvSpPr>
            <a:spLocks noGrp="1"/>
          </p:cNvSpPr>
          <p:nvPr>
            <p:ph type="subTitle" idx="1"/>
          </p:nvPr>
        </p:nvSpPr>
        <p:spPr>
          <a:xfrm>
            <a:off x="1931761" y="2473844"/>
            <a:ext cx="8376021" cy="1086237"/>
          </a:xfrm>
        </p:spPr>
        <p:txBody>
          <a:bodyPr>
            <a:normAutofit fontScale="25000" lnSpcReduction="20000"/>
          </a:bodyPr>
          <a:lstStyle/>
          <a:p>
            <a:pPr algn="just"/>
            <a:r>
              <a:rPr lang="it-IT" sz="11200" dirty="0">
                <a:solidFill>
                  <a:schemeClr val="bg1"/>
                </a:solidFill>
                <a:latin typeface="Times New Roman" panose="02020603050405020304" pitchFamily="18" charset="0"/>
                <a:cs typeface="Times New Roman" panose="02020603050405020304" pitchFamily="18" charset="0"/>
              </a:rPr>
              <a:t>«Le molte religioni dell’umanità costituiscono pertanto “modi differenti di sperimentare, di concepire e di vivere in relazione con una Realtà divina ultima che trascende tutte le nostre svariate versione di essa», (</a:t>
            </a:r>
            <a:r>
              <a:rPr lang="it-IT" sz="11200" dirty="0" err="1">
                <a:solidFill>
                  <a:schemeClr val="bg1"/>
                </a:solidFill>
                <a:latin typeface="Times New Roman" panose="02020603050405020304" pitchFamily="18" charset="0"/>
                <a:cs typeface="Times New Roman" panose="02020603050405020304" pitchFamily="18" charset="0"/>
              </a:rPr>
              <a:t>J</a:t>
            </a:r>
            <a:r>
              <a:rPr lang="it-IT" sz="11200" dirty="0">
                <a:solidFill>
                  <a:schemeClr val="bg1"/>
                </a:solidFill>
                <a:latin typeface="Times New Roman" panose="02020603050405020304" pitchFamily="18" charset="0"/>
                <a:cs typeface="Times New Roman" panose="02020603050405020304" pitchFamily="18" charset="0"/>
              </a:rPr>
              <a:t>. </a:t>
            </a:r>
            <a:r>
              <a:rPr lang="it-IT" sz="11200" dirty="0" err="1">
                <a:solidFill>
                  <a:schemeClr val="bg1"/>
                </a:solidFill>
                <a:latin typeface="Times New Roman" panose="02020603050405020304" pitchFamily="18" charset="0"/>
                <a:cs typeface="Times New Roman" panose="02020603050405020304" pitchFamily="18" charset="0"/>
              </a:rPr>
              <a:t>Hick</a:t>
            </a:r>
            <a:r>
              <a:rPr lang="it-IT" sz="11200" dirty="0">
                <a:solidFill>
                  <a:schemeClr val="bg1"/>
                </a:solidFill>
                <a:latin typeface="Times New Roman" panose="02020603050405020304" pitchFamily="18" charset="0"/>
                <a:cs typeface="Times New Roman" panose="02020603050405020304" pitchFamily="18" charset="0"/>
              </a:rPr>
              <a:t>, </a:t>
            </a:r>
            <a:r>
              <a:rPr lang="it-IT" sz="11200" i="1" dirty="0">
                <a:solidFill>
                  <a:schemeClr val="bg1"/>
                </a:solidFill>
                <a:latin typeface="Times New Roman" panose="02020603050405020304" pitchFamily="18" charset="0"/>
                <a:cs typeface="Times New Roman" panose="02020603050405020304" pitchFamily="18" charset="0"/>
              </a:rPr>
              <a:t>An </a:t>
            </a:r>
            <a:r>
              <a:rPr lang="it-IT" sz="11200" i="1" dirty="0" err="1">
                <a:solidFill>
                  <a:schemeClr val="bg1"/>
                </a:solidFill>
                <a:latin typeface="Times New Roman" panose="02020603050405020304" pitchFamily="18" charset="0"/>
                <a:cs typeface="Times New Roman" panose="02020603050405020304" pitchFamily="18" charset="0"/>
              </a:rPr>
              <a:t>Interpretation</a:t>
            </a:r>
            <a:r>
              <a:rPr lang="it-IT" sz="11200" i="1" dirty="0">
                <a:solidFill>
                  <a:schemeClr val="bg1"/>
                </a:solidFill>
                <a:latin typeface="Times New Roman" panose="02020603050405020304" pitchFamily="18" charset="0"/>
                <a:cs typeface="Times New Roman" panose="02020603050405020304" pitchFamily="18" charset="0"/>
              </a:rPr>
              <a:t> of </a:t>
            </a:r>
            <a:r>
              <a:rPr lang="it-IT" sz="11200" i="1" dirty="0" err="1">
                <a:solidFill>
                  <a:schemeClr val="bg1"/>
                </a:solidFill>
                <a:latin typeface="Times New Roman" panose="02020603050405020304" pitchFamily="18" charset="0"/>
                <a:cs typeface="Times New Roman" panose="02020603050405020304" pitchFamily="18" charset="0"/>
              </a:rPr>
              <a:t>Religion</a:t>
            </a:r>
            <a:r>
              <a:rPr lang="it-IT" sz="11200" dirty="0">
                <a:solidFill>
                  <a:schemeClr val="bg1"/>
                </a:solidFill>
                <a:latin typeface="Times New Roman" panose="02020603050405020304" pitchFamily="18" charset="0"/>
                <a:cs typeface="Times New Roman" panose="02020603050405020304" pitchFamily="18" charset="0"/>
              </a:rPr>
              <a:t>). </a:t>
            </a:r>
          </a:p>
          <a:p>
            <a:endParaRPr lang="it-IT" dirty="0">
              <a:solidFill>
                <a:schemeClr val="bg1"/>
              </a:solidFill>
            </a:endParaRPr>
          </a:p>
        </p:txBody>
      </p:sp>
    </p:spTree>
    <p:extLst>
      <p:ext uri="{BB962C8B-B14F-4D97-AF65-F5344CB8AC3E}">
        <p14:creationId xmlns:p14="http://schemas.microsoft.com/office/powerpoint/2010/main" val="21041771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AC402D9B-ABAE-724F-B486-7D4449B1BA49}"/>
              </a:ext>
            </a:extLst>
          </p:cNvPr>
          <p:cNvSpPr>
            <a:spLocks noGrp="1"/>
          </p:cNvSpPr>
          <p:nvPr>
            <p:ph type="subTitle" idx="1"/>
          </p:nvPr>
        </p:nvSpPr>
        <p:spPr>
          <a:xfrm>
            <a:off x="1945615" y="2002788"/>
            <a:ext cx="8376021" cy="2569212"/>
          </a:xfrm>
        </p:spPr>
        <p:txBody>
          <a:bodyPr>
            <a:normAutofit/>
          </a:bodyPr>
          <a:lstStyle/>
          <a:p>
            <a:pPr algn="just"/>
            <a:r>
              <a:rPr lang="it-IT" sz="2800" dirty="0">
                <a:solidFill>
                  <a:schemeClr val="bg1"/>
                </a:solidFill>
                <a:latin typeface="Times New Roman" panose="02020603050405020304" pitchFamily="18" charset="0"/>
                <a:cs typeface="Times New Roman" panose="02020603050405020304" pitchFamily="18" charset="0"/>
              </a:rPr>
              <a:t>“in seguito questa espressione poetica [Figlio di Dio] si consolidò nell’uso della prosa per elevarsi da un metaforico Figlio di Dio a un metafisico Figlio di Dio, della stessa sostanza del Padre” (</a:t>
            </a:r>
            <a:r>
              <a:rPr lang="it-IT" sz="2800" dirty="0" err="1">
                <a:solidFill>
                  <a:schemeClr val="bg1"/>
                </a:solidFill>
                <a:latin typeface="Times New Roman" panose="02020603050405020304" pitchFamily="18" charset="0"/>
                <a:cs typeface="Times New Roman" panose="02020603050405020304" pitchFamily="18" charset="0"/>
              </a:rPr>
              <a:t>J</a:t>
            </a:r>
            <a:r>
              <a:rPr lang="it-IT" sz="2800" dirty="0">
                <a:solidFill>
                  <a:schemeClr val="bg1"/>
                </a:solidFill>
                <a:latin typeface="Times New Roman" panose="02020603050405020304" pitchFamily="18" charset="0"/>
                <a:cs typeface="Times New Roman" panose="02020603050405020304" pitchFamily="18" charset="0"/>
              </a:rPr>
              <a:t>. </a:t>
            </a:r>
            <a:r>
              <a:rPr lang="it-IT" sz="2800" dirty="0" err="1">
                <a:solidFill>
                  <a:schemeClr val="bg1"/>
                </a:solidFill>
                <a:latin typeface="Times New Roman" panose="02020603050405020304" pitchFamily="18" charset="0"/>
                <a:cs typeface="Times New Roman" panose="02020603050405020304" pitchFamily="18" charset="0"/>
              </a:rPr>
              <a:t>Hick</a:t>
            </a:r>
            <a:r>
              <a:rPr lang="it-IT" sz="2800" dirty="0">
                <a:solidFill>
                  <a:schemeClr val="bg1"/>
                </a:solidFill>
                <a:latin typeface="Times New Roman" panose="02020603050405020304" pitchFamily="18" charset="0"/>
                <a:cs typeface="Times New Roman" panose="02020603050405020304" pitchFamily="18" charset="0"/>
              </a:rPr>
              <a:t>, </a:t>
            </a:r>
            <a:r>
              <a:rPr lang="it-IT" sz="2800" i="1" dirty="0">
                <a:solidFill>
                  <a:schemeClr val="bg1"/>
                </a:solidFill>
                <a:latin typeface="Times New Roman" panose="02020603050405020304" pitchFamily="18" charset="0"/>
                <a:cs typeface="Times New Roman" panose="02020603050405020304" pitchFamily="18" charset="0"/>
              </a:rPr>
              <a:t>Dio ha molti nomi</a:t>
            </a:r>
            <a:r>
              <a:rPr lang="it-IT" sz="2800" dirty="0">
                <a:solidFill>
                  <a:schemeClr val="bg1"/>
                </a:solidFill>
                <a:latin typeface="Times New Roman" panose="02020603050405020304" pitchFamily="18" charset="0"/>
                <a:cs typeface="Times New Roman" panose="02020603050405020304" pitchFamily="18" charset="0"/>
              </a:rPr>
              <a:t>).</a:t>
            </a:r>
          </a:p>
          <a:p>
            <a:endParaRPr lang="it-IT" sz="2800" dirty="0"/>
          </a:p>
        </p:txBody>
      </p:sp>
    </p:spTree>
    <p:extLst>
      <p:ext uri="{BB962C8B-B14F-4D97-AF65-F5344CB8AC3E}">
        <p14:creationId xmlns:p14="http://schemas.microsoft.com/office/powerpoint/2010/main" val="5011033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EF765D-21BA-BD44-B6CF-965DB5C4F553}"/>
              </a:ext>
            </a:extLst>
          </p:cNvPr>
          <p:cNvSpPr>
            <a:spLocks noGrp="1"/>
          </p:cNvSpPr>
          <p:nvPr>
            <p:ph type="ctrTitle"/>
          </p:nvPr>
        </p:nvSpPr>
        <p:spPr>
          <a:xfrm>
            <a:off x="1859710" y="3492563"/>
            <a:ext cx="8361229" cy="2098226"/>
          </a:xfrm>
        </p:spPr>
        <p:txBody>
          <a:bodyPr/>
          <a:lstStyle/>
          <a:p>
            <a:pPr>
              <a:lnSpc>
                <a:spcPct val="150000"/>
              </a:lnSpc>
            </a:pPr>
            <a:r>
              <a:rPr lang="it-IT" sz="2400" b="1" dirty="0">
                <a:solidFill>
                  <a:schemeClr val="bg1"/>
                </a:solidFill>
                <a:latin typeface="Times New Roman" panose="02020603050405020304" pitchFamily="18" charset="0"/>
                <a:cs typeface="Times New Roman" panose="02020603050405020304" pitchFamily="18" charset="0"/>
              </a:rPr>
              <a:t>«Tre orientamenti fondamentali, se ben coniugati, possono aiutare il dialogo: </a:t>
            </a:r>
            <a:br>
              <a:rPr lang="it-IT" sz="2400" b="1" dirty="0">
                <a:solidFill>
                  <a:schemeClr val="bg1"/>
                </a:solidFill>
                <a:latin typeface="Times New Roman" panose="02020603050405020304" pitchFamily="18" charset="0"/>
                <a:cs typeface="Times New Roman" panose="02020603050405020304" pitchFamily="18" charset="0"/>
              </a:rPr>
            </a:br>
            <a:r>
              <a:rPr lang="it-IT" sz="2400" b="1" dirty="0">
                <a:solidFill>
                  <a:schemeClr val="bg1"/>
                </a:solidFill>
                <a:latin typeface="Times New Roman" panose="02020603050405020304" pitchFamily="18" charset="0"/>
                <a:cs typeface="Times New Roman" panose="02020603050405020304" pitchFamily="18" charset="0"/>
              </a:rPr>
              <a:t>- il dovere dell’identità, </a:t>
            </a:r>
            <a:br>
              <a:rPr lang="it-IT" sz="2400" b="1" dirty="0">
                <a:solidFill>
                  <a:schemeClr val="bg1"/>
                </a:solidFill>
                <a:latin typeface="Times New Roman" panose="02020603050405020304" pitchFamily="18" charset="0"/>
                <a:cs typeface="Times New Roman" panose="02020603050405020304" pitchFamily="18" charset="0"/>
              </a:rPr>
            </a:br>
            <a:r>
              <a:rPr lang="it-IT" sz="2400" b="1" dirty="0">
                <a:solidFill>
                  <a:schemeClr val="bg1"/>
                </a:solidFill>
                <a:latin typeface="Times New Roman" panose="02020603050405020304" pitchFamily="18" charset="0"/>
                <a:cs typeface="Times New Roman" panose="02020603050405020304" pitchFamily="18" charset="0"/>
              </a:rPr>
              <a:t>- il coraggio dell’alterità, </a:t>
            </a:r>
            <a:br>
              <a:rPr lang="it-IT" sz="2400" b="1" dirty="0">
                <a:solidFill>
                  <a:schemeClr val="bg1"/>
                </a:solidFill>
                <a:latin typeface="Times New Roman" panose="02020603050405020304" pitchFamily="18" charset="0"/>
                <a:cs typeface="Times New Roman" panose="02020603050405020304" pitchFamily="18" charset="0"/>
              </a:rPr>
            </a:br>
            <a:r>
              <a:rPr lang="it-IT" sz="2400" b="1" dirty="0">
                <a:solidFill>
                  <a:schemeClr val="bg1"/>
                </a:solidFill>
                <a:latin typeface="Times New Roman" panose="02020603050405020304" pitchFamily="18" charset="0"/>
                <a:cs typeface="Times New Roman" panose="02020603050405020304" pitchFamily="18" charset="0"/>
              </a:rPr>
              <a:t>- la sincerità delle intenzioni», </a:t>
            </a:r>
            <a:br>
              <a:rPr lang="it-IT" sz="2400" b="1" dirty="0">
                <a:solidFill>
                  <a:schemeClr val="bg1"/>
                </a:solidFill>
                <a:latin typeface="Times New Roman" panose="02020603050405020304" pitchFamily="18" charset="0"/>
                <a:cs typeface="Times New Roman" panose="02020603050405020304" pitchFamily="18" charset="0"/>
              </a:rPr>
            </a:br>
            <a:r>
              <a:rPr lang="it-IT" sz="2400" b="1" dirty="0">
                <a:solidFill>
                  <a:schemeClr val="bg1"/>
                </a:solidFill>
                <a:latin typeface="Times New Roman" panose="02020603050405020304" pitchFamily="18" charset="0"/>
                <a:cs typeface="Times New Roman" panose="02020603050405020304" pitchFamily="18" charset="0"/>
              </a:rPr>
              <a:t>(Papa Francesco, Cairo)</a:t>
            </a:r>
            <a:br>
              <a:rPr lang="it-IT" dirty="0"/>
            </a:br>
            <a:endParaRPr lang="it-IT" sz="2800" dirty="0"/>
          </a:p>
        </p:txBody>
      </p:sp>
    </p:spTree>
    <p:extLst>
      <p:ext uri="{BB962C8B-B14F-4D97-AF65-F5344CB8AC3E}">
        <p14:creationId xmlns:p14="http://schemas.microsoft.com/office/powerpoint/2010/main" val="30603018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AC402D9B-ABAE-724F-B486-7D4449B1BA49}"/>
              </a:ext>
            </a:extLst>
          </p:cNvPr>
          <p:cNvSpPr>
            <a:spLocks noGrp="1"/>
          </p:cNvSpPr>
          <p:nvPr>
            <p:ph type="subTitle" idx="1"/>
          </p:nvPr>
        </p:nvSpPr>
        <p:spPr>
          <a:xfrm>
            <a:off x="1890197" y="1559443"/>
            <a:ext cx="8376021" cy="3746848"/>
          </a:xfrm>
        </p:spPr>
        <p:txBody>
          <a:bodyPr>
            <a:normAutofit fontScale="92500" lnSpcReduction="20000"/>
          </a:bodyPr>
          <a:lstStyle/>
          <a:p>
            <a:r>
              <a:rPr lang="it-IT" sz="3000" dirty="0">
                <a:solidFill>
                  <a:schemeClr val="bg1"/>
                </a:solidFill>
                <a:latin typeface="Times New Roman" panose="02020603050405020304" pitchFamily="18" charset="0"/>
                <a:cs typeface="Times New Roman" panose="02020603050405020304" pitchFamily="18" charset="0"/>
              </a:rPr>
              <a:t>“Gesù è il Figlio di Dio non perché lui lo abbia detto o creduto, ma perché “attraverso Gesù, Dio era entrato a tal punto nella loro vita che diventava difficile distinguere l’uno dall’atro. Come parlare di questo fatto? Come dire agli altri in che modo Gesù aveva inciso sulla loro vita? Gli ebrei avevano parlato di figli di Dio. i greci avevano creduto in uomini divini. Ebbene che cosa era Gesù, sebbene in maniera eminente: era divino, il Figlio di Dio” (P. </a:t>
            </a:r>
            <a:r>
              <a:rPr lang="it-IT" sz="3000" dirty="0" err="1">
                <a:solidFill>
                  <a:schemeClr val="bg1"/>
                </a:solidFill>
                <a:latin typeface="Times New Roman" panose="02020603050405020304" pitchFamily="18" charset="0"/>
                <a:cs typeface="Times New Roman" panose="02020603050405020304" pitchFamily="18" charset="0"/>
              </a:rPr>
              <a:t>F</a:t>
            </a:r>
            <a:r>
              <a:rPr lang="it-IT" sz="3000" dirty="0">
                <a:solidFill>
                  <a:schemeClr val="bg1"/>
                </a:solidFill>
                <a:latin typeface="Times New Roman" panose="02020603050405020304" pitchFamily="18" charset="0"/>
                <a:cs typeface="Times New Roman" panose="02020603050405020304" pitchFamily="18" charset="0"/>
              </a:rPr>
              <a:t>. </a:t>
            </a:r>
            <a:r>
              <a:rPr lang="it-IT" sz="3000" dirty="0" err="1">
                <a:solidFill>
                  <a:schemeClr val="bg1"/>
                </a:solidFill>
                <a:latin typeface="Times New Roman" panose="02020603050405020304" pitchFamily="18" charset="0"/>
                <a:cs typeface="Times New Roman" panose="02020603050405020304" pitchFamily="18" charset="0"/>
              </a:rPr>
              <a:t>Knitter</a:t>
            </a:r>
            <a:r>
              <a:rPr lang="it-IT" sz="3000" dirty="0">
                <a:solidFill>
                  <a:schemeClr val="bg1"/>
                </a:solidFill>
                <a:latin typeface="Times New Roman" panose="02020603050405020304" pitchFamily="18" charset="0"/>
                <a:cs typeface="Times New Roman" panose="02020603050405020304" pitchFamily="18" charset="0"/>
              </a:rPr>
              <a:t>). </a:t>
            </a:r>
          </a:p>
          <a:p>
            <a:endParaRPr lang="it-IT" dirty="0"/>
          </a:p>
        </p:txBody>
      </p:sp>
    </p:spTree>
    <p:extLst>
      <p:ext uri="{BB962C8B-B14F-4D97-AF65-F5344CB8AC3E}">
        <p14:creationId xmlns:p14="http://schemas.microsoft.com/office/powerpoint/2010/main" val="4093669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ttotitolo 3">
            <a:extLst>
              <a:ext uri="{FF2B5EF4-FFF2-40B4-BE49-F238E27FC236}">
                <a16:creationId xmlns:a16="http://schemas.microsoft.com/office/drawing/2014/main" id="{7E051D50-058A-2845-B53D-84B63B2ACC42}"/>
              </a:ext>
            </a:extLst>
          </p:cNvPr>
          <p:cNvSpPr>
            <a:spLocks noGrp="1"/>
          </p:cNvSpPr>
          <p:nvPr>
            <p:ph type="subTitle" idx="1"/>
          </p:nvPr>
        </p:nvSpPr>
        <p:spPr>
          <a:xfrm>
            <a:off x="1995054" y="1268496"/>
            <a:ext cx="8257309" cy="4661249"/>
          </a:xfrm>
        </p:spPr>
        <p:txBody>
          <a:bodyPr>
            <a:normAutofit fontScale="55000" lnSpcReduction="20000"/>
          </a:bodyPr>
          <a:lstStyle/>
          <a:p>
            <a:pPr algn="just"/>
            <a:r>
              <a:rPr lang="it-IT" sz="5100" dirty="0">
                <a:solidFill>
                  <a:schemeClr val="bg1"/>
                </a:solidFill>
                <a:latin typeface="Times New Roman" panose="02020603050405020304" pitchFamily="18" charset="0"/>
                <a:cs typeface="Times New Roman" panose="02020603050405020304" pitchFamily="18" charset="0"/>
              </a:rPr>
              <a:t>“I fautori del ponte mistico hanno la sensazione che, quanto più profondamente ci si addentra nell’esperienza religiosa resa possibile dalla propria particolare religione, tanto più consapevoli si diviene che ciò di cui si sta facendo esperienza non può essere limitato alla propria religione – e tanto più aperti e sensibili ci si ritrova al riconoscimento del medesimo Mistero all’interno delle altre. Quanto più profondamente si discende nel proprio pozzo religioso, tanto più chiaramente ci si rende conto dell’unico fiume sotterraneo che li alimenta tutti” (P. </a:t>
            </a:r>
            <a:r>
              <a:rPr lang="it-IT" sz="5100" dirty="0" err="1">
                <a:solidFill>
                  <a:schemeClr val="bg1"/>
                </a:solidFill>
                <a:latin typeface="Times New Roman" panose="02020603050405020304" pitchFamily="18" charset="0"/>
                <a:cs typeface="Times New Roman" panose="02020603050405020304" pitchFamily="18" charset="0"/>
              </a:rPr>
              <a:t>Knitter</a:t>
            </a:r>
            <a:r>
              <a:rPr lang="it-IT" sz="5100" dirty="0">
                <a:solidFill>
                  <a:schemeClr val="bg1"/>
                </a:solidFill>
                <a:latin typeface="Times New Roman" panose="02020603050405020304" pitchFamily="18" charset="0"/>
                <a:cs typeface="Times New Roman" panose="02020603050405020304" pitchFamily="18" charset="0"/>
              </a:rPr>
              <a:t>).</a:t>
            </a:r>
          </a:p>
          <a:p>
            <a:endParaRPr lang="it-IT" dirty="0"/>
          </a:p>
        </p:txBody>
      </p:sp>
    </p:spTree>
    <p:extLst>
      <p:ext uri="{BB962C8B-B14F-4D97-AF65-F5344CB8AC3E}">
        <p14:creationId xmlns:p14="http://schemas.microsoft.com/office/powerpoint/2010/main" val="3727771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ttotitolo 3">
            <a:extLst>
              <a:ext uri="{FF2B5EF4-FFF2-40B4-BE49-F238E27FC236}">
                <a16:creationId xmlns:a16="http://schemas.microsoft.com/office/drawing/2014/main" id="{7E051D50-058A-2845-B53D-84B63B2ACC42}"/>
              </a:ext>
            </a:extLst>
          </p:cNvPr>
          <p:cNvSpPr>
            <a:spLocks noGrp="1"/>
          </p:cNvSpPr>
          <p:nvPr>
            <p:ph type="subTitle" idx="1"/>
          </p:nvPr>
        </p:nvSpPr>
        <p:spPr>
          <a:xfrm>
            <a:off x="1280597" y="5277502"/>
            <a:ext cx="6831673" cy="1086237"/>
          </a:xfrm>
        </p:spPr>
        <p:txBody>
          <a:bodyPr>
            <a:normAutofit fontScale="70000" lnSpcReduction="20000"/>
          </a:bodyPr>
          <a:lstStyle/>
          <a:p>
            <a:r>
              <a:rPr lang="it-IT" dirty="0" err="1">
                <a:solidFill>
                  <a:schemeClr val="bg1"/>
                </a:solidFill>
              </a:rPr>
              <a:t>Raimon</a:t>
            </a:r>
            <a:r>
              <a:rPr lang="it-IT" dirty="0">
                <a:solidFill>
                  <a:schemeClr val="bg1"/>
                </a:solidFill>
              </a:rPr>
              <a:t> </a:t>
            </a:r>
            <a:r>
              <a:rPr lang="it-IT" dirty="0" err="1">
                <a:solidFill>
                  <a:schemeClr val="bg1"/>
                </a:solidFill>
              </a:rPr>
              <a:t>Panikkar</a:t>
            </a:r>
            <a:r>
              <a:rPr lang="it-IT" dirty="0">
                <a:solidFill>
                  <a:schemeClr val="bg1"/>
                </a:solidFill>
              </a:rPr>
              <a:t> (1910-2010)</a:t>
            </a:r>
          </a:p>
          <a:p>
            <a:endParaRPr lang="it-IT" dirty="0">
              <a:solidFill>
                <a:schemeClr val="bg1"/>
              </a:solidFill>
            </a:endParaRPr>
          </a:p>
          <a:p>
            <a:r>
              <a:rPr lang="it-IT" dirty="0">
                <a:solidFill>
                  <a:schemeClr val="bg1"/>
                </a:solidFill>
              </a:rPr>
              <a:t>«Sono alla confluenza (</a:t>
            </a:r>
            <a:r>
              <a:rPr lang="it-IT" dirty="0" err="1">
                <a:solidFill>
                  <a:schemeClr val="bg1"/>
                </a:solidFill>
              </a:rPr>
              <a:t>sangam</a:t>
            </a:r>
            <a:r>
              <a:rPr lang="it-IT" dirty="0">
                <a:solidFill>
                  <a:schemeClr val="bg1"/>
                </a:solidFill>
              </a:rPr>
              <a:t>) di quattro correnti: l’indù, la cristiana, la buddista e la tradizione secolare».</a:t>
            </a:r>
          </a:p>
        </p:txBody>
      </p:sp>
      <p:pic>
        <p:nvPicPr>
          <p:cNvPr id="3" name="Immagine 2">
            <a:extLst>
              <a:ext uri="{FF2B5EF4-FFF2-40B4-BE49-F238E27FC236}">
                <a16:creationId xmlns:a16="http://schemas.microsoft.com/office/drawing/2014/main" id="{E381E135-05B0-5D4B-B886-2D9724F59302}"/>
              </a:ext>
            </a:extLst>
          </p:cNvPr>
          <p:cNvPicPr>
            <a:picLocks noChangeAspect="1"/>
          </p:cNvPicPr>
          <p:nvPr/>
        </p:nvPicPr>
        <p:blipFill rotWithShape="1">
          <a:blip r:embed="rId2"/>
          <a:srcRect l="22272" r="30228"/>
          <a:stretch/>
        </p:blipFill>
        <p:spPr>
          <a:xfrm>
            <a:off x="3283526" y="1477085"/>
            <a:ext cx="2276995" cy="3595255"/>
          </a:xfrm>
          <a:prstGeom prst="rect">
            <a:avLst/>
          </a:prstGeom>
        </p:spPr>
      </p:pic>
      <p:pic>
        <p:nvPicPr>
          <p:cNvPr id="6" name="Immagine 5">
            <a:extLst>
              <a:ext uri="{FF2B5EF4-FFF2-40B4-BE49-F238E27FC236}">
                <a16:creationId xmlns:a16="http://schemas.microsoft.com/office/drawing/2014/main" id="{B028E94A-31AB-014B-B8D8-E3D171FE8C6B}"/>
              </a:ext>
            </a:extLst>
          </p:cNvPr>
          <p:cNvPicPr>
            <a:picLocks noChangeAspect="1"/>
          </p:cNvPicPr>
          <p:nvPr/>
        </p:nvPicPr>
        <p:blipFill rotWithShape="1">
          <a:blip r:embed="rId3"/>
          <a:srcRect l="5775" r="8301"/>
          <a:stretch/>
        </p:blipFill>
        <p:spPr>
          <a:xfrm>
            <a:off x="6192981" y="1477085"/>
            <a:ext cx="2500337" cy="3595255"/>
          </a:xfrm>
          <a:prstGeom prst="rect">
            <a:avLst/>
          </a:prstGeom>
        </p:spPr>
      </p:pic>
    </p:spTree>
    <p:extLst>
      <p:ext uri="{BB962C8B-B14F-4D97-AF65-F5344CB8AC3E}">
        <p14:creationId xmlns:p14="http://schemas.microsoft.com/office/powerpoint/2010/main" val="6525462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ttotitolo 3">
            <a:extLst>
              <a:ext uri="{FF2B5EF4-FFF2-40B4-BE49-F238E27FC236}">
                <a16:creationId xmlns:a16="http://schemas.microsoft.com/office/drawing/2014/main" id="{7E051D50-058A-2845-B53D-84B63B2ACC42}"/>
              </a:ext>
            </a:extLst>
          </p:cNvPr>
          <p:cNvSpPr>
            <a:spLocks noGrp="1"/>
          </p:cNvSpPr>
          <p:nvPr>
            <p:ph type="subTitle" idx="1"/>
          </p:nvPr>
        </p:nvSpPr>
        <p:spPr>
          <a:xfrm>
            <a:off x="1399309" y="1385455"/>
            <a:ext cx="9310255" cy="4211243"/>
          </a:xfrm>
        </p:spPr>
        <p:txBody>
          <a:bodyPr>
            <a:normAutofit fontScale="92500"/>
          </a:bodyPr>
          <a:lstStyle/>
          <a:p>
            <a:pPr algn="just"/>
            <a:r>
              <a:rPr lang="it-IT" sz="2600" dirty="0">
                <a:solidFill>
                  <a:schemeClr val="bg1"/>
                </a:solidFill>
                <a:latin typeface="Times New Roman" panose="02020603050405020304" pitchFamily="18" charset="0"/>
                <a:cs typeface="Times New Roman" panose="02020603050405020304" pitchFamily="18" charset="0"/>
              </a:rPr>
              <a:t>«Il dialogo dialogico non tende né alla vittoria nel contesto delle idee, né a un accordo che sopprima un’autentica diversità di opinioni. Semmai, il dialogo dialogico cerca di espandere il campo stesso della comprensione, con l’approfondimento da parte di ciascun interlocutore del proprio campo di comprensione e l’apertura di un luogo possibile per il non (ancora?) compreso. Il dialogo dialettico mette tesi contro antitesi e tende a una sintesi. È dualistico. Il dialogo dialogico è un processo che non finisce mai, appartiene alla vita stessa dell’uomo. La relazione rimane costruttivamente aperta, esibendo propriamente una struttura triadica”.</a:t>
            </a:r>
          </a:p>
          <a:p>
            <a:pPr algn="just"/>
            <a:r>
              <a:rPr lang="it-IT" sz="2600" dirty="0">
                <a:solidFill>
                  <a:schemeClr val="bg1"/>
                </a:solidFill>
                <a:latin typeface="Times New Roman" panose="02020603050405020304" pitchFamily="18" charset="0"/>
                <a:cs typeface="Times New Roman" panose="02020603050405020304" pitchFamily="18" charset="0"/>
              </a:rPr>
              <a:t>(</a:t>
            </a:r>
            <a:r>
              <a:rPr lang="it-IT" sz="2600" dirty="0" err="1">
                <a:solidFill>
                  <a:schemeClr val="bg1"/>
                </a:solidFill>
                <a:latin typeface="Times New Roman" panose="02020603050405020304" pitchFamily="18" charset="0"/>
                <a:cs typeface="Times New Roman" panose="02020603050405020304" pitchFamily="18" charset="0"/>
              </a:rPr>
              <a:t>R</a:t>
            </a:r>
            <a:r>
              <a:rPr lang="it-IT" sz="2600" dirty="0">
                <a:solidFill>
                  <a:schemeClr val="bg1"/>
                </a:solidFill>
                <a:latin typeface="Times New Roman" panose="02020603050405020304" pitchFamily="18" charset="0"/>
                <a:cs typeface="Times New Roman" panose="02020603050405020304" pitchFamily="18" charset="0"/>
              </a:rPr>
              <a:t>. </a:t>
            </a:r>
            <a:r>
              <a:rPr lang="it-IT" sz="2600" dirty="0" err="1">
                <a:solidFill>
                  <a:schemeClr val="bg1"/>
                </a:solidFill>
                <a:latin typeface="Times New Roman" panose="02020603050405020304" pitchFamily="18" charset="0"/>
                <a:cs typeface="Times New Roman" panose="02020603050405020304" pitchFamily="18" charset="0"/>
              </a:rPr>
              <a:t>Panikkar</a:t>
            </a:r>
            <a:r>
              <a:rPr lang="it-IT" sz="2600" dirty="0">
                <a:solidFill>
                  <a:schemeClr val="bg1"/>
                </a:solidFill>
                <a:latin typeface="Times New Roman" panose="02020603050405020304" pitchFamily="18" charset="0"/>
                <a:cs typeface="Times New Roman" panose="02020603050405020304" pitchFamily="18" charset="0"/>
              </a:rPr>
              <a:t>, </a:t>
            </a:r>
            <a:r>
              <a:rPr lang="it-IT" sz="2600" i="1" dirty="0">
                <a:solidFill>
                  <a:schemeClr val="bg1"/>
                </a:solidFill>
                <a:latin typeface="Times New Roman" panose="02020603050405020304" pitchFamily="18" charset="0"/>
                <a:cs typeface="Times New Roman" panose="02020603050405020304" pitchFamily="18" charset="0"/>
              </a:rPr>
              <a:t>Incontro indispensabile. Dialogo delle religioni</a:t>
            </a:r>
            <a:r>
              <a:rPr lang="it-IT" sz="2600" dirty="0">
                <a:solidFill>
                  <a:schemeClr val="bg1"/>
                </a:solidFill>
                <a:latin typeface="Times New Roman" panose="02020603050405020304" pitchFamily="18" charset="0"/>
                <a:cs typeface="Times New Roman" panose="02020603050405020304" pitchFamily="18" charset="0"/>
              </a:rPr>
              <a:t>).</a:t>
            </a:r>
          </a:p>
          <a:p>
            <a:endParaRPr lang="it-IT"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26845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ttotitolo 3">
            <a:extLst>
              <a:ext uri="{FF2B5EF4-FFF2-40B4-BE49-F238E27FC236}">
                <a16:creationId xmlns:a16="http://schemas.microsoft.com/office/drawing/2014/main" id="{7E051D50-058A-2845-B53D-84B63B2ACC42}"/>
              </a:ext>
            </a:extLst>
          </p:cNvPr>
          <p:cNvSpPr>
            <a:spLocks noGrp="1"/>
          </p:cNvSpPr>
          <p:nvPr>
            <p:ph type="subTitle" idx="1"/>
          </p:nvPr>
        </p:nvSpPr>
        <p:spPr>
          <a:xfrm>
            <a:off x="2402816" y="1891951"/>
            <a:ext cx="7475475" cy="2943285"/>
          </a:xfrm>
        </p:spPr>
        <p:txBody>
          <a:bodyPr>
            <a:normAutofit fontScale="70000" lnSpcReduction="20000"/>
          </a:bodyPr>
          <a:lstStyle/>
          <a:p>
            <a:r>
              <a:rPr lang="it-IT" sz="4600" dirty="0">
                <a:solidFill>
                  <a:schemeClr val="bg1"/>
                </a:solidFill>
                <a:latin typeface="Times New Roman" panose="02020603050405020304" pitchFamily="18" charset="0"/>
                <a:cs typeface="Times New Roman" panose="02020603050405020304" pitchFamily="18" charset="0"/>
              </a:rPr>
              <a:t>Gli equivalenti omeomorfici sono “somiglianze funzionali” o corrispondenze profonde che si possono stabilire tra parole-concetti che appartengono a religioni o culture diverse, andando oltre la semplice analogia. </a:t>
            </a:r>
          </a:p>
          <a:p>
            <a:endParaRPr lang="it-IT" dirty="0"/>
          </a:p>
        </p:txBody>
      </p:sp>
    </p:spTree>
    <p:extLst>
      <p:ext uri="{BB962C8B-B14F-4D97-AF65-F5344CB8AC3E}">
        <p14:creationId xmlns:p14="http://schemas.microsoft.com/office/powerpoint/2010/main" val="11584122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ttotitolo 3">
            <a:extLst>
              <a:ext uri="{FF2B5EF4-FFF2-40B4-BE49-F238E27FC236}">
                <a16:creationId xmlns:a16="http://schemas.microsoft.com/office/drawing/2014/main" id="{7E051D50-058A-2845-B53D-84B63B2ACC42}"/>
              </a:ext>
            </a:extLst>
          </p:cNvPr>
          <p:cNvSpPr>
            <a:spLocks noGrp="1"/>
          </p:cNvSpPr>
          <p:nvPr>
            <p:ph type="subTitle" idx="1"/>
          </p:nvPr>
        </p:nvSpPr>
        <p:spPr>
          <a:xfrm>
            <a:off x="2111870" y="1504024"/>
            <a:ext cx="8085076" cy="3691430"/>
          </a:xfrm>
        </p:spPr>
        <p:txBody>
          <a:bodyPr>
            <a:normAutofit fontScale="55000" lnSpcReduction="20000"/>
          </a:bodyPr>
          <a:lstStyle/>
          <a:p>
            <a:r>
              <a:rPr lang="it-IT" sz="5800" dirty="0">
                <a:solidFill>
                  <a:schemeClr val="bg1"/>
                </a:solidFill>
              </a:rPr>
              <a:t>«La varietà religiosa apparirebbe allora non tanto come un ricco universo dai molti colori, ma come aspetti diversi di una struttura interna identificabile soltanto per mezzo di una intuizione più profonda, sia questa mistica o scientifica» (</a:t>
            </a:r>
            <a:r>
              <a:rPr lang="it-IT" sz="5800" dirty="0" err="1">
                <a:solidFill>
                  <a:schemeClr val="bg1"/>
                </a:solidFill>
              </a:rPr>
              <a:t>R</a:t>
            </a:r>
            <a:r>
              <a:rPr lang="it-IT" sz="5800" dirty="0">
                <a:solidFill>
                  <a:schemeClr val="bg1"/>
                </a:solidFill>
              </a:rPr>
              <a:t>. </a:t>
            </a:r>
            <a:r>
              <a:rPr lang="it-IT" sz="5800" dirty="0" err="1">
                <a:solidFill>
                  <a:schemeClr val="bg1"/>
                </a:solidFill>
              </a:rPr>
              <a:t>Panikkar</a:t>
            </a:r>
            <a:r>
              <a:rPr lang="it-IT" sz="5800" dirty="0">
                <a:solidFill>
                  <a:schemeClr val="bg1"/>
                </a:solidFill>
              </a:rPr>
              <a:t>, </a:t>
            </a:r>
            <a:r>
              <a:rPr lang="it-IT" sz="5800" i="1" dirty="0">
                <a:solidFill>
                  <a:schemeClr val="bg1"/>
                </a:solidFill>
              </a:rPr>
              <a:t>Il dialogo </a:t>
            </a:r>
            <a:r>
              <a:rPr lang="it-IT" sz="5800" i="1" dirty="0" err="1">
                <a:solidFill>
                  <a:schemeClr val="bg1"/>
                </a:solidFill>
              </a:rPr>
              <a:t>intrareligioso</a:t>
            </a:r>
            <a:r>
              <a:rPr lang="it-IT" sz="5800" dirty="0">
                <a:solidFill>
                  <a:schemeClr val="bg1"/>
                </a:solidFill>
              </a:rPr>
              <a:t>).</a:t>
            </a:r>
          </a:p>
          <a:p>
            <a:endParaRPr lang="it-IT" dirty="0"/>
          </a:p>
        </p:txBody>
      </p:sp>
    </p:spTree>
    <p:extLst>
      <p:ext uri="{BB962C8B-B14F-4D97-AF65-F5344CB8AC3E}">
        <p14:creationId xmlns:p14="http://schemas.microsoft.com/office/powerpoint/2010/main" val="11923024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ttotitolo 3">
            <a:extLst>
              <a:ext uri="{FF2B5EF4-FFF2-40B4-BE49-F238E27FC236}">
                <a16:creationId xmlns:a16="http://schemas.microsoft.com/office/drawing/2014/main" id="{7E051D50-058A-2845-B53D-84B63B2ACC42}"/>
              </a:ext>
            </a:extLst>
          </p:cNvPr>
          <p:cNvSpPr>
            <a:spLocks noGrp="1"/>
          </p:cNvSpPr>
          <p:nvPr>
            <p:ph type="subTitle" idx="1"/>
          </p:nvPr>
        </p:nvSpPr>
        <p:spPr>
          <a:xfrm>
            <a:off x="1710089" y="1864242"/>
            <a:ext cx="8957912" cy="3303503"/>
          </a:xfrm>
        </p:spPr>
        <p:txBody>
          <a:bodyPr>
            <a:normAutofit fontScale="47500" lnSpcReduction="20000"/>
          </a:bodyPr>
          <a:lstStyle/>
          <a:p>
            <a:r>
              <a:rPr lang="it-IT" sz="6700" dirty="0">
                <a:solidFill>
                  <a:schemeClr val="bg1"/>
                </a:solidFill>
                <a:latin typeface="Times New Roman" panose="02020603050405020304" pitchFamily="18" charset="0"/>
                <a:cs typeface="Times New Roman" panose="02020603050405020304" pitchFamily="18" charset="0"/>
              </a:rPr>
              <a:t>La fede è il fondamento per l’unità trascendentale tra le religioni; la credenza è l’incarnazione intellettuale, emotiva e culturale della fede, nell’ambito di una particolare tradizione religiosa sotto forma di idee, formule, dogmi, simboli, spiegazioni, e richiede fedeltà e lealtà dai suoi seguaci. </a:t>
            </a:r>
          </a:p>
          <a:p>
            <a:endParaRPr lang="it-IT" dirty="0"/>
          </a:p>
        </p:txBody>
      </p:sp>
    </p:spTree>
    <p:extLst>
      <p:ext uri="{BB962C8B-B14F-4D97-AF65-F5344CB8AC3E}">
        <p14:creationId xmlns:p14="http://schemas.microsoft.com/office/powerpoint/2010/main" val="42862721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ttotitolo 3">
            <a:extLst>
              <a:ext uri="{FF2B5EF4-FFF2-40B4-BE49-F238E27FC236}">
                <a16:creationId xmlns:a16="http://schemas.microsoft.com/office/drawing/2014/main" id="{7E051D50-058A-2845-B53D-84B63B2ACC42}"/>
              </a:ext>
            </a:extLst>
          </p:cNvPr>
          <p:cNvSpPr>
            <a:spLocks noGrp="1"/>
          </p:cNvSpPr>
          <p:nvPr>
            <p:ph type="subTitle" idx="1"/>
          </p:nvPr>
        </p:nvSpPr>
        <p:spPr>
          <a:xfrm>
            <a:off x="1585396" y="1656425"/>
            <a:ext cx="8777804" cy="4176338"/>
          </a:xfrm>
        </p:spPr>
        <p:txBody>
          <a:bodyPr>
            <a:normAutofit fontScale="55000" lnSpcReduction="20000"/>
          </a:bodyPr>
          <a:lstStyle/>
          <a:p>
            <a:pPr algn="just"/>
            <a:r>
              <a:rPr lang="it-IT" sz="5800" dirty="0">
                <a:solidFill>
                  <a:schemeClr val="bg1"/>
                </a:solidFill>
              </a:rPr>
              <a:t>“Quando si è sperimentato che Dio sta in tutto, che tutto sta in Dio e che tuttavia Dio non è nulla di ciò che è, allora si è vicini alla realizzazione, all’autentica </a:t>
            </a:r>
            <a:r>
              <a:rPr lang="it-IT" sz="5800" dirty="0">
                <a:solidFill>
                  <a:srgbClr val="002060"/>
                </a:solidFill>
              </a:rPr>
              <a:t>esperienza </a:t>
            </a:r>
            <a:r>
              <a:rPr lang="it-IT" sz="5800" dirty="0" err="1">
                <a:solidFill>
                  <a:srgbClr val="002060"/>
                </a:solidFill>
              </a:rPr>
              <a:t>advaita</a:t>
            </a:r>
            <a:r>
              <a:rPr lang="it-IT" sz="5800" dirty="0">
                <a:solidFill>
                  <a:srgbClr val="002060"/>
                </a:solidFill>
              </a:rPr>
              <a:t> </a:t>
            </a:r>
            <a:r>
              <a:rPr lang="it-IT" sz="5800" dirty="0">
                <a:solidFill>
                  <a:schemeClr val="bg1"/>
                </a:solidFill>
              </a:rPr>
              <a:t>la quale, come ogni vera esperienza, non può essere comunicata o espressa mediante concetti” </a:t>
            </a:r>
            <a:r>
              <a:rPr lang="it-IT" sz="5800" i="1" dirty="0">
                <a:solidFill>
                  <a:schemeClr val="bg1"/>
                </a:solidFill>
              </a:rPr>
              <a:t>(</a:t>
            </a:r>
            <a:r>
              <a:rPr lang="it-IT" sz="5800" i="1" dirty="0" err="1">
                <a:solidFill>
                  <a:schemeClr val="bg1"/>
                </a:solidFill>
              </a:rPr>
              <a:t>R</a:t>
            </a:r>
            <a:r>
              <a:rPr lang="it-IT" sz="5800" i="1" dirty="0">
                <a:solidFill>
                  <a:schemeClr val="bg1"/>
                </a:solidFill>
              </a:rPr>
              <a:t>. </a:t>
            </a:r>
            <a:r>
              <a:rPr lang="it-IT" sz="5800" i="1" dirty="0" err="1">
                <a:solidFill>
                  <a:schemeClr val="bg1"/>
                </a:solidFill>
              </a:rPr>
              <a:t>Panikkar</a:t>
            </a:r>
            <a:r>
              <a:rPr lang="it-IT" sz="5800" i="1" dirty="0">
                <a:solidFill>
                  <a:schemeClr val="bg1"/>
                </a:solidFill>
              </a:rPr>
              <a:t>, Trinità ed esperienza religiosa dell’uomo, Assisi 1989).</a:t>
            </a:r>
            <a:endParaRPr lang="it-IT" sz="5800" dirty="0">
              <a:solidFill>
                <a:schemeClr val="bg1"/>
              </a:solidFill>
            </a:endParaRPr>
          </a:p>
          <a:p>
            <a:endParaRPr lang="it-IT" dirty="0">
              <a:solidFill>
                <a:schemeClr val="bg1"/>
              </a:solidFill>
            </a:endParaRPr>
          </a:p>
        </p:txBody>
      </p:sp>
    </p:spTree>
    <p:extLst>
      <p:ext uri="{BB962C8B-B14F-4D97-AF65-F5344CB8AC3E}">
        <p14:creationId xmlns:p14="http://schemas.microsoft.com/office/powerpoint/2010/main" val="28190734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94CC44B7-D3A6-DE4A-A4D6-C1284C939515}"/>
              </a:ext>
            </a:extLst>
          </p:cNvPr>
          <p:cNvSpPr>
            <a:spLocks noGrp="1"/>
          </p:cNvSpPr>
          <p:nvPr>
            <p:ph type="subTitle" idx="1"/>
          </p:nvPr>
        </p:nvSpPr>
        <p:spPr>
          <a:xfrm>
            <a:off x="1468582" y="1842655"/>
            <a:ext cx="9171709" cy="4184073"/>
          </a:xfrm>
        </p:spPr>
        <p:txBody>
          <a:bodyPr>
            <a:normAutofit/>
          </a:bodyPr>
          <a:lstStyle/>
          <a:p>
            <a:r>
              <a:rPr lang="it-IT" sz="3200" dirty="0">
                <a:solidFill>
                  <a:schemeClr val="bg1"/>
                </a:solidFill>
                <a:latin typeface="Times New Roman" panose="02020603050405020304" pitchFamily="18" charset="0"/>
                <a:cs typeface="Times New Roman" panose="02020603050405020304" pitchFamily="18" charset="0"/>
              </a:rPr>
              <a:t>“Nella Trinità ha luogo un autentico incontro delle religioni, che da luogo non a una vaga fusione o a una mutua diluizione, ma a un autentico rilancio di tutti gli elementi religiosi e anche culturali che sono contenuti in ciascuna”, (</a:t>
            </a:r>
            <a:r>
              <a:rPr lang="it-IT" sz="3200" dirty="0" err="1">
                <a:solidFill>
                  <a:schemeClr val="bg1"/>
                </a:solidFill>
                <a:latin typeface="Times New Roman" panose="02020603050405020304" pitchFamily="18" charset="0"/>
                <a:cs typeface="Times New Roman" panose="02020603050405020304" pitchFamily="18" charset="0"/>
              </a:rPr>
              <a:t>R</a:t>
            </a:r>
            <a:r>
              <a:rPr lang="it-IT" sz="3200" dirty="0">
                <a:solidFill>
                  <a:schemeClr val="bg1"/>
                </a:solidFill>
                <a:latin typeface="Times New Roman" panose="02020603050405020304" pitchFamily="18" charset="0"/>
                <a:cs typeface="Times New Roman" panose="02020603050405020304" pitchFamily="18" charset="0"/>
              </a:rPr>
              <a:t>. </a:t>
            </a:r>
            <a:r>
              <a:rPr lang="it-IT" sz="3200" dirty="0" err="1">
                <a:solidFill>
                  <a:schemeClr val="bg1"/>
                </a:solidFill>
                <a:latin typeface="Times New Roman" panose="02020603050405020304" pitchFamily="18" charset="0"/>
                <a:cs typeface="Times New Roman" panose="02020603050405020304" pitchFamily="18" charset="0"/>
              </a:rPr>
              <a:t>Panikkar</a:t>
            </a:r>
            <a:r>
              <a:rPr lang="it-IT" sz="3200" dirty="0">
                <a:solidFill>
                  <a:schemeClr val="bg1"/>
                </a:solidFill>
                <a:latin typeface="Times New Roman" panose="02020603050405020304" pitchFamily="18" charset="0"/>
                <a:cs typeface="Times New Roman" panose="02020603050405020304" pitchFamily="18" charset="0"/>
              </a:rPr>
              <a:t>, </a:t>
            </a:r>
            <a:r>
              <a:rPr lang="it-IT" sz="3200" i="1" dirty="0">
                <a:solidFill>
                  <a:schemeClr val="bg1"/>
                </a:solidFill>
                <a:latin typeface="Times New Roman" panose="02020603050405020304" pitchFamily="18" charset="0"/>
                <a:cs typeface="Times New Roman" panose="02020603050405020304" pitchFamily="18" charset="0"/>
              </a:rPr>
              <a:t>The </a:t>
            </a:r>
            <a:r>
              <a:rPr lang="it-IT" sz="3200" i="1" dirty="0" err="1">
                <a:solidFill>
                  <a:schemeClr val="bg1"/>
                </a:solidFill>
                <a:latin typeface="Times New Roman" panose="02020603050405020304" pitchFamily="18" charset="0"/>
                <a:cs typeface="Times New Roman" panose="02020603050405020304" pitchFamily="18" charset="0"/>
              </a:rPr>
              <a:t>Trinity</a:t>
            </a:r>
            <a:r>
              <a:rPr lang="it-IT" sz="3200" i="1" dirty="0">
                <a:solidFill>
                  <a:schemeClr val="bg1"/>
                </a:solidFill>
                <a:latin typeface="Times New Roman" panose="02020603050405020304" pitchFamily="18" charset="0"/>
                <a:cs typeface="Times New Roman" panose="02020603050405020304" pitchFamily="18" charset="0"/>
              </a:rPr>
              <a:t> and the </a:t>
            </a:r>
            <a:r>
              <a:rPr lang="it-IT" sz="3200" i="1" dirty="0" err="1">
                <a:solidFill>
                  <a:schemeClr val="bg1"/>
                </a:solidFill>
                <a:latin typeface="Times New Roman" panose="02020603050405020304" pitchFamily="18" charset="0"/>
                <a:cs typeface="Times New Roman" panose="02020603050405020304" pitchFamily="18" charset="0"/>
              </a:rPr>
              <a:t>Religious</a:t>
            </a:r>
            <a:r>
              <a:rPr lang="it-IT" sz="3200" i="1" dirty="0">
                <a:solidFill>
                  <a:schemeClr val="bg1"/>
                </a:solidFill>
                <a:latin typeface="Times New Roman" panose="02020603050405020304" pitchFamily="18" charset="0"/>
                <a:cs typeface="Times New Roman" panose="02020603050405020304" pitchFamily="18" charset="0"/>
              </a:rPr>
              <a:t> Experience of Man</a:t>
            </a:r>
            <a:r>
              <a:rPr lang="it-IT" sz="3200" dirty="0">
                <a:solidFill>
                  <a:schemeClr val="bg1"/>
                </a:solidFill>
                <a:latin typeface="Times New Roman" panose="02020603050405020304" pitchFamily="18" charset="0"/>
                <a:cs typeface="Times New Roman" panose="02020603050405020304" pitchFamily="18" charset="0"/>
              </a:rPr>
              <a:t>, 42).</a:t>
            </a:r>
          </a:p>
          <a:p>
            <a:endParaRPr lang="it-IT" dirty="0"/>
          </a:p>
        </p:txBody>
      </p:sp>
    </p:spTree>
    <p:extLst>
      <p:ext uri="{BB962C8B-B14F-4D97-AF65-F5344CB8AC3E}">
        <p14:creationId xmlns:p14="http://schemas.microsoft.com/office/powerpoint/2010/main" val="6303703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94CC44B7-D3A6-DE4A-A4D6-C1284C939515}"/>
              </a:ext>
            </a:extLst>
          </p:cNvPr>
          <p:cNvSpPr>
            <a:spLocks noGrp="1"/>
          </p:cNvSpPr>
          <p:nvPr>
            <p:ph type="subTitle" idx="1"/>
          </p:nvPr>
        </p:nvSpPr>
        <p:spPr>
          <a:xfrm>
            <a:off x="1343891" y="1343891"/>
            <a:ext cx="9545781" cy="4114261"/>
          </a:xfrm>
        </p:spPr>
        <p:txBody>
          <a:bodyPr>
            <a:noAutofit/>
          </a:bodyPr>
          <a:lstStyle/>
          <a:p>
            <a:pPr algn="just"/>
            <a:r>
              <a:rPr lang="it-IT" sz="2000" dirty="0">
                <a:solidFill>
                  <a:schemeClr val="bg1"/>
                </a:solidFill>
                <a:latin typeface="Times New Roman" panose="02020603050405020304" pitchFamily="18" charset="0"/>
                <a:cs typeface="Times New Roman" panose="02020603050405020304" pitchFamily="18" charset="0"/>
              </a:rPr>
              <a:t>«in tutte le grandi tradizioni religiose [si trova] uno schema di fondo. Vi è prima di tutto il </a:t>
            </a:r>
            <a:r>
              <a:rPr lang="it-IT" sz="2000" dirty="0">
                <a:solidFill>
                  <a:srgbClr val="C00000"/>
                </a:solidFill>
                <a:latin typeface="Times New Roman" panose="02020603050405020304" pitchFamily="18" charset="0"/>
                <a:cs typeface="Times New Roman" panose="02020603050405020304" pitchFamily="18" charset="0"/>
              </a:rPr>
              <a:t>Principio supremo</a:t>
            </a:r>
            <a:r>
              <a:rPr lang="it-IT" sz="2000" dirty="0">
                <a:solidFill>
                  <a:schemeClr val="bg1"/>
                </a:solidFill>
                <a:latin typeface="Times New Roman" panose="02020603050405020304" pitchFamily="18" charset="0"/>
                <a:cs typeface="Times New Roman" panose="02020603050405020304" pitchFamily="18" charset="0"/>
              </a:rPr>
              <a:t>, la Verità ultima, al di là del nome e della forma, il </a:t>
            </a:r>
            <a:r>
              <a:rPr lang="it-IT" sz="2000" dirty="0" err="1">
                <a:solidFill>
                  <a:schemeClr val="bg1"/>
                </a:solidFill>
                <a:latin typeface="Times New Roman" panose="02020603050405020304" pitchFamily="18" charset="0"/>
                <a:cs typeface="Times New Roman" panose="02020603050405020304" pitchFamily="18" charset="0"/>
              </a:rPr>
              <a:t>Brahman</a:t>
            </a:r>
            <a:r>
              <a:rPr lang="it-IT" sz="2000" dirty="0">
                <a:solidFill>
                  <a:schemeClr val="bg1"/>
                </a:solidFill>
                <a:latin typeface="Times New Roman" panose="02020603050405020304" pitchFamily="18" charset="0"/>
                <a:cs typeface="Times New Roman" panose="02020603050405020304" pitchFamily="18" charset="0"/>
              </a:rPr>
              <a:t> </a:t>
            </a:r>
            <a:r>
              <a:rPr lang="it-IT" sz="2000" dirty="0" err="1">
                <a:solidFill>
                  <a:schemeClr val="bg1"/>
                </a:solidFill>
                <a:latin typeface="Times New Roman" panose="02020603050405020304" pitchFamily="18" charset="0"/>
                <a:cs typeface="Times New Roman" panose="02020603050405020304" pitchFamily="18" charset="0"/>
              </a:rPr>
              <a:t>Nirguna</a:t>
            </a:r>
            <a:r>
              <a:rPr lang="it-IT" sz="2000" dirty="0">
                <a:solidFill>
                  <a:schemeClr val="bg1"/>
                </a:solidFill>
                <a:latin typeface="Times New Roman" panose="02020603050405020304" pitchFamily="18" charset="0"/>
                <a:cs typeface="Times New Roman" panose="02020603050405020304" pitchFamily="18" charset="0"/>
              </a:rPr>
              <a:t> dell’induismo, il Nirvana e </a:t>
            </a:r>
            <a:r>
              <a:rPr lang="it-IT" sz="2000" dirty="0" err="1">
                <a:solidFill>
                  <a:schemeClr val="bg1"/>
                </a:solidFill>
                <a:latin typeface="Times New Roman" panose="02020603050405020304" pitchFamily="18" charset="0"/>
                <a:cs typeface="Times New Roman" panose="02020603050405020304" pitchFamily="18" charset="0"/>
              </a:rPr>
              <a:t>Sunyata</a:t>
            </a:r>
            <a:r>
              <a:rPr lang="it-IT" sz="2000" dirty="0">
                <a:solidFill>
                  <a:schemeClr val="bg1"/>
                </a:solidFill>
                <a:latin typeface="Times New Roman" panose="02020603050405020304" pitchFamily="18" charset="0"/>
                <a:cs typeface="Times New Roman" panose="02020603050405020304" pitchFamily="18" charset="0"/>
              </a:rPr>
              <a:t> del buddhismo, il Tao senza nome della tradizione cinese, la Verità del sikhismo, la Realtà – al-</a:t>
            </a:r>
            <a:r>
              <a:rPr lang="it-IT" sz="2000" dirty="0" err="1">
                <a:solidFill>
                  <a:schemeClr val="bg1"/>
                </a:solidFill>
                <a:latin typeface="Times New Roman" panose="02020603050405020304" pitchFamily="18" charset="0"/>
                <a:cs typeface="Times New Roman" panose="02020603050405020304" pitchFamily="18" charset="0"/>
              </a:rPr>
              <a:t>Haqq</a:t>
            </a:r>
            <a:r>
              <a:rPr lang="it-IT" sz="2000" dirty="0">
                <a:solidFill>
                  <a:schemeClr val="bg1"/>
                </a:solidFill>
                <a:latin typeface="Times New Roman" panose="02020603050405020304" pitchFamily="18" charset="0"/>
                <a:cs typeface="Times New Roman" panose="02020603050405020304" pitchFamily="18" charset="0"/>
              </a:rPr>
              <a:t> – del sufismo, l’infinito En </a:t>
            </a:r>
            <a:r>
              <a:rPr lang="it-IT" sz="2000" dirty="0" err="1">
                <a:solidFill>
                  <a:schemeClr val="bg1"/>
                </a:solidFill>
                <a:latin typeface="Times New Roman" panose="02020603050405020304" pitchFamily="18" charset="0"/>
                <a:cs typeface="Times New Roman" panose="02020603050405020304" pitchFamily="18" charset="0"/>
              </a:rPr>
              <a:t>Sof</a:t>
            </a:r>
            <a:r>
              <a:rPr lang="it-IT" sz="2000" dirty="0">
                <a:solidFill>
                  <a:schemeClr val="bg1"/>
                </a:solidFill>
                <a:latin typeface="Times New Roman" panose="02020603050405020304" pitchFamily="18" charset="0"/>
                <a:cs typeface="Times New Roman" panose="02020603050405020304" pitchFamily="18" charset="0"/>
              </a:rPr>
              <a:t> della </a:t>
            </a:r>
            <a:r>
              <a:rPr lang="it-IT" sz="2000" dirty="0" err="1">
                <a:solidFill>
                  <a:schemeClr val="bg1"/>
                </a:solidFill>
                <a:latin typeface="Times New Roman" panose="02020603050405020304" pitchFamily="18" charset="0"/>
                <a:cs typeface="Times New Roman" panose="02020603050405020304" pitchFamily="18" charset="0"/>
              </a:rPr>
              <a:t>Qabbalah</a:t>
            </a:r>
            <a:r>
              <a:rPr lang="it-IT" sz="2000" dirty="0">
                <a:solidFill>
                  <a:schemeClr val="bg1"/>
                </a:solidFill>
                <a:latin typeface="Times New Roman" panose="02020603050405020304" pitchFamily="18" charset="0"/>
                <a:cs typeface="Times New Roman" panose="02020603050405020304" pitchFamily="18" charset="0"/>
              </a:rPr>
              <a:t>, la Divinità (in quanto distinta da Dio) del cristianesimo. </a:t>
            </a:r>
          </a:p>
          <a:p>
            <a:pPr algn="just"/>
            <a:r>
              <a:rPr lang="it-IT" sz="2000" dirty="0">
                <a:solidFill>
                  <a:schemeClr val="bg1"/>
                </a:solidFill>
                <a:latin typeface="Times New Roman" panose="02020603050405020304" pitchFamily="18" charset="0"/>
                <a:cs typeface="Times New Roman" panose="02020603050405020304" pitchFamily="18" charset="0"/>
              </a:rPr>
              <a:t>Vi è poi </a:t>
            </a:r>
            <a:r>
              <a:rPr lang="it-IT" sz="2000" dirty="0">
                <a:solidFill>
                  <a:srgbClr val="C00000"/>
                </a:solidFill>
                <a:latin typeface="Times New Roman" panose="02020603050405020304" pitchFamily="18" charset="0"/>
                <a:cs typeface="Times New Roman" panose="02020603050405020304" pitchFamily="18" charset="0"/>
              </a:rPr>
              <a:t>la manifestazione della realtà nascosta</a:t>
            </a:r>
            <a:r>
              <a:rPr lang="it-IT" sz="2000" dirty="0">
                <a:solidFill>
                  <a:schemeClr val="bg1"/>
                </a:solidFill>
                <a:latin typeface="Times New Roman" panose="02020603050405020304" pitchFamily="18" charset="0"/>
                <a:cs typeface="Times New Roman" panose="02020603050405020304" pitchFamily="18" charset="0"/>
              </a:rPr>
              <a:t>, il </a:t>
            </a:r>
            <a:r>
              <a:rPr lang="it-IT" sz="2000" dirty="0" err="1">
                <a:solidFill>
                  <a:schemeClr val="bg1"/>
                </a:solidFill>
                <a:latin typeface="Times New Roman" panose="02020603050405020304" pitchFamily="18" charset="0"/>
                <a:cs typeface="Times New Roman" panose="02020603050405020304" pitchFamily="18" charset="0"/>
              </a:rPr>
              <a:t>Brahman</a:t>
            </a:r>
            <a:r>
              <a:rPr lang="it-IT" sz="2000" dirty="0">
                <a:solidFill>
                  <a:schemeClr val="bg1"/>
                </a:solidFill>
                <a:latin typeface="Times New Roman" panose="02020603050405020304" pitchFamily="18" charset="0"/>
                <a:cs typeface="Times New Roman" panose="02020603050405020304" pitchFamily="18" charset="0"/>
              </a:rPr>
              <a:t> </a:t>
            </a:r>
            <a:r>
              <a:rPr lang="it-IT" sz="2000" dirty="0" err="1">
                <a:solidFill>
                  <a:schemeClr val="bg1"/>
                </a:solidFill>
                <a:latin typeface="Times New Roman" panose="02020603050405020304" pitchFamily="18" charset="0"/>
                <a:cs typeface="Times New Roman" panose="02020603050405020304" pitchFamily="18" charset="0"/>
              </a:rPr>
              <a:t>Saguna</a:t>
            </a:r>
            <a:r>
              <a:rPr lang="it-IT" sz="2000" dirty="0">
                <a:solidFill>
                  <a:schemeClr val="bg1"/>
                </a:solidFill>
                <a:latin typeface="Times New Roman" panose="02020603050405020304" pitchFamily="18" charset="0"/>
                <a:cs typeface="Times New Roman" panose="02020603050405020304" pitchFamily="18" charset="0"/>
              </a:rPr>
              <a:t> dell’induismo, il Buddha o </a:t>
            </a:r>
            <a:r>
              <a:rPr lang="it-IT" sz="2000" dirty="0" err="1">
                <a:solidFill>
                  <a:schemeClr val="bg1"/>
                </a:solidFill>
                <a:latin typeface="Times New Roman" panose="02020603050405020304" pitchFamily="18" charset="0"/>
                <a:cs typeface="Times New Roman" panose="02020603050405020304" pitchFamily="18" charset="0"/>
              </a:rPr>
              <a:t>Tathagata</a:t>
            </a:r>
            <a:r>
              <a:rPr lang="it-IT" sz="2000" dirty="0">
                <a:solidFill>
                  <a:schemeClr val="bg1"/>
                </a:solidFill>
                <a:latin typeface="Times New Roman" panose="02020603050405020304" pitchFamily="18" charset="0"/>
                <a:cs typeface="Times New Roman" panose="02020603050405020304" pitchFamily="18" charset="0"/>
              </a:rPr>
              <a:t> del buddhismo, il saggio cinese, il guru sikh, il Dio personale, </a:t>
            </a:r>
            <a:r>
              <a:rPr lang="it-IT" sz="2000" dirty="0" err="1">
                <a:solidFill>
                  <a:schemeClr val="bg1"/>
                </a:solidFill>
                <a:latin typeface="Times New Roman" panose="02020603050405020304" pitchFamily="18" charset="0"/>
                <a:cs typeface="Times New Roman" panose="02020603050405020304" pitchFamily="18" charset="0"/>
              </a:rPr>
              <a:t>Jahweh</a:t>
            </a:r>
            <a:r>
              <a:rPr lang="it-IT" sz="2000" dirty="0">
                <a:solidFill>
                  <a:schemeClr val="bg1"/>
                </a:solidFill>
                <a:latin typeface="Times New Roman" panose="02020603050405020304" pitchFamily="18" charset="0"/>
                <a:cs typeface="Times New Roman" panose="02020603050405020304" pitchFamily="18" charset="0"/>
              </a:rPr>
              <a:t> o Allah, dell’ebraismo e dell’islam, e il Cristo del cristianesimo. </a:t>
            </a:r>
          </a:p>
          <a:p>
            <a:pPr algn="just"/>
            <a:r>
              <a:rPr lang="it-IT" sz="2000" dirty="0">
                <a:solidFill>
                  <a:schemeClr val="bg1"/>
                </a:solidFill>
                <a:latin typeface="Times New Roman" panose="02020603050405020304" pitchFamily="18" charset="0"/>
                <a:cs typeface="Times New Roman" panose="02020603050405020304" pitchFamily="18" charset="0"/>
              </a:rPr>
              <a:t>Infine vi è </a:t>
            </a:r>
            <a:r>
              <a:rPr lang="it-IT" sz="2000" dirty="0">
                <a:solidFill>
                  <a:srgbClr val="C00000"/>
                </a:solidFill>
                <a:latin typeface="Times New Roman" panose="02020603050405020304" pitchFamily="18" charset="0"/>
                <a:cs typeface="Times New Roman" panose="02020603050405020304" pitchFamily="18" charset="0"/>
              </a:rPr>
              <a:t>lo Spirito</a:t>
            </a:r>
            <a:r>
              <a:rPr lang="it-IT" sz="2000" dirty="0">
                <a:solidFill>
                  <a:schemeClr val="bg1"/>
                </a:solidFill>
                <a:latin typeface="Times New Roman" panose="02020603050405020304" pitchFamily="18" charset="0"/>
                <a:cs typeface="Times New Roman" panose="02020603050405020304" pitchFamily="18" charset="0"/>
              </a:rPr>
              <a:t>, l’atman dell’induismo, la “compassione” del buddhismo, la Grazia (</a:t>
            </a:r>
            <a:r>
              <a:rPr lang="it-IT" sz="2000" dirty="0" err="1">
                <a:solidFill>
                  <a:schemeClr val="bg1"/>
                </a:solidFill>
                <a:latin typeface="Times New Roman" panose="02020603050405020304" pitchFamily="18" charset="0"/>
                <a:cs typeface="Times New Roman" panose="02020603050405020304" pitchFamily="18" charset="0"/>
              </a:rPr>
              <a:t>Nadar</a:t>
            </a:r>
            <a:r>
              <a:rPr lang="it-IT" sz="2000" dirty="0">
                <a:solidFill>
                  <a:schemeClr val="bg1"/>
                </a:solidFill>
                <a:latin typeface="Times New Roman" panose="02020603050405020304" pitchFamily="18" charset="0"/>
                <a:cs typeface="Times New Roman" panose="02020603050405020304" pitchFamily="18" charset="0"/>
              </a:rPr>
              <a:t>) del sikhismo, il “Soffio del misericordioso” dell’islam, la </a:t>
            </a:r>
            <a:r>
              <a:rPr lang="it-IT" sz="2000" dirty="0" err="1">
                <a:solidFill>
                  <a:schemeClr val="bg1"/>
                </a:solidFill>
                <a:latin typeface="Times New Roman" panose="02020603050405020304" pitchFamily="18" charset="0"/>
                <a:cs typeface="Times New Roman" panose="02020603050405020304" pitchFamily="18" charset="0"/>
              </a:rPr>
              <a:t>Ruah</a:t>
            </a:r>
            <a:r>
              <a:rPr lang="it-IT" sz="2000" dirty="0">
                <a:solidFill>
                  <a:schemeClr val="bg1"/>
                </a:solidFill>
                <a:latin typeface="Times New Roman" panose="02020603050405020304" pitchFamily="18" charset="0"/>
                <a:cs typeface="Times New Roman" panose="02020603050405020304" pitchFamily="18" charset="0"/>
              </a:rPr>
              <a:t>, lo Spirito dell’ebraismo, e il pneuma del cristianesimo», (B. GRIFFITHS, </a:t>
            </a:r>
            <a:r>
              <a:rPr lang="it-IT" sz="2000" i="1" dirty="0">
                <a:solidFill>
                  <a:schemeClr val="bg1"/>
                </a:solidFill>
                <a:latin typeface="Times New Roman" panose="02020603050405020304" pitchFamily="18" charset="0"/>
                <a:cs typeface="Times New Roman" panose="02020603050405020304" pitchFamily="18" charset="0"/>
              </a:rPr>
              <a:t>Universal </a:t>
            </a:r>
            <a:r>
              <a:rPr lang="it-IT" sz="2000" i="1" dirty="0" err="1">
                <a:solidFill>
                  <a:schemeClr val="bg1"/>
                </a:solidFill>
                <a:latin typeface="Times New Roman" panose="02020603050405020304" pitchFamily="18" charset="0"/>
                <a:cs typeface="Times New Roman" panose="02020603050405020304" pitchFamily="18" charset="0"/>
              </a:rPr>
              <a:t>Wisdom</a:t>
            </a:r>
            <a:r>
              <a:rPr lang="it-IT" sz="2000" dirty="0">
                <a:solidFill>
                  <a:schemeClr val="bg1"/>
                </a:solidFill>
                <a:latin typeface="Times New Roman" panose="02020603050405020304" pitchFamily="18" charset="0"/>
                <a:cs typeface="Times New Roman" panose="02020603050405020304" pitchFamily="18" charset="0"/>
              </a:rPr>
              <a:t>, Harper Collins, </a:t>
            </a:r>
            <a:r>
              <a:rPr lang="it-IT" sz="2000" dirty="0" err="1">
                <a:solidFill>
                  <a:schemeClr val="bg1"/>
                </a:solidFill>
                <a:latin typeface="Times New Roman" panose="02020603050405020304" pitchFamily="18" charset="0"/>
                <a:cs typeface="Times New Roman" panose="02020603050405020304" pitchFamily="18" charset="0"/>
              </a:rPr>
              <a:t>London</a:t>
            </a:r>
            <a:r>
              <a:rPr lang="it-IT" sz="2000" dirty="0">
                <a:solidFill>
                  <a:schemeClr val="bg1"/>
                </a:solidFill>
                <a:latin typeface="Times New Roman" panose="02020603050405020304" pitchFamily="18" charset="0"/>
                <a:cs typeface="Times New Roman" panose="02020603050405020304" pitchFamily="18" charset="0"/>
              </a:rPr>
              <a:t> 1994, cit. in </a:t>
            </a:r>
            <a:r>
              <a:rPr lang="it-IT" sz="2000" dirty="0" err="1">
                <a:solidFill>
                  <a:schemeClr val="bg1"/>
                </a:solidFill>
                <a:latin typeface="Times New Roman" panose="02020603050405020304" pitchFamily="18" charset="0"/>
                <a:cs typeface="Times New Roman" panose="02020603050405020304" pitchFamily="18" charset="0"/>
              </a:rPr>
              <a:t>J</a:t>
            </a:r>
            <a:r>
              <a:rPr lang="it-IT" sz="2000" dirty="0">
                <a:solidFill>
                  <a:schemeClr val="bg1"/>
                </a:solidFill>
                <a:latin typeface="Times New Roman" panose="02020603050405020304" pitchFamily="18" charset="0"/>
                <a:cs typeface="Times New Roman" panose="02020603050405020304" pitchFamily="18" charset="0"/>
              </a:rPr>
              <a:t>. DUPUIS, Verso una </a:t>
            </a:r>
            <a:r>
              <a:rPr lang="it-IT" sz="2000" i="1" dirty="0">
                <a:solidFill>
                  <a:schemeClr val="bg1"/>
                </a:solidFill>
                <a:latin typeface="Times New Roman" panose="02020603050405020304" pitchFamily="18" charset="0"/>
                <a:cs typeface="Times New Roman" panose="02020603050405020304" pitchFamily="18" charset="0"/>
              </a:rPr>
              <a:t>teologia cristiana del pluralismo religioso, </a:t>
            </a:r>
            <a:r>
              <a:rPr lang="it-IT" sz="2000" i="1" dirty="0" err="1">
                <a:solidFill>
                  <a:schemeClr val="bg1"/>
                </a:solidFill>
                <a:latin typeface="Times New Roman" panose="02020603050405020304" pitchFamily="18" charset="0"/>
                <a:cs typeface="Times New Roman" panose="02020603050405020304" pitchFamily="18" charset="0"/>
              </a:rPr>
              <a:t>Queriniana</a:t>
            </a:r>
            <a:r>
              <a:rPr lang="it-IT" sz="2000" i="1" dirty="0">
                <a:solidFill>
                  <a:schemeClr val="bg1"/>
                </a:solidFill>
                <a:latin typeface="Times New Roman" panose="02020603050405020304" pitchFamily="18" charset="0"/>
                <a:cs typeface="Times New Roman" panose="02020603050405020304" pitchFamily="18" charset="0"/>
              </a:rPr>
              <a:t>, Brescia 1997, 362).</a:t>
            </a:r>
          </a:p>
          <a:p>
            <a:endParaRPr lang="it-IT" sz="2000" dirty="0"/>
          </a:p>
        </p:txBody>
      </p:sp>
    </p:spTree>
    <p:extLst>
      <p:ext uri="{BB962C8B-B14F-4D97-AF65-F5344CB8AC3E}">
        <p14:creationId xmlns:p14="http://schemas.microsoft.com/office/powerpoint/2010/main" val="36949970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EF765D-21BA-BD44-B6CF-965DB5C4F553}"/>
              </a:ext>
            </a:extLst>
          </p:cNvPr>
          <p:cNvSpPr>
            <a:spLocks noGrp="1"/>
          </p:cNvSpPr>
          <p:nvPr>
            <p:ph type="ctrTitle"/>
          </p:nvPr>
        </p:nvSpPr>
        <p:spPr>
          <a:xfrm>
            <a:off x="1859710" y="3492563"/>
            <a:ext cx="8361229" cy="2098226"/>
          </a:xfrm>
        </p:spPr>
        <p:txBody>
          <a:bodyPr/>
          <a:lstStyle/>
          <a:p>
            <a:pPr>
              <a:lnSpc>
                <a:spcPct val="150000"/>
              </a:lnSpc>
            </a:pPr>
            <a:br>
              <a:rPr lang="it-IT" dirty="0"/>
            </a:br>
            <a:endParaRPr lang="it-IT" sz="2800" dirty="0"/>
          </a:p>
        </p:txBody>
      </p:sp>
      <p:pic>
        <p:nvPicPr>
          <p:cNvPr id="4" name="Immagine 3">
            <a:extLst>
              <a:ext uri="{FF2B5EF4-FFF2-40B4-BE49-F238E27FC236}">
                <a16:creationId xmlns:a16="http://schemas.microsoft.com/office/drawing/2014/main" id="{49D80FA7-B093-294C-90A7-DC537EF8509A}"/>
              </a:ext>
            </a:extLst>
          </p:cNvPr>
          <p:cNvPicPr>
            <a:picLocks noChangeAspect="1"/>
          </p:cNvPicPr>
          <p:nvPr/>
        </p:nvPicPr>
        <p:blipFill>
          <a:blip r:embed="rId2"/>
          <a:stretch>
            <a:fillRect/>
          </a:stretch>
        </p:blipFill>
        <p:spPr>
          <a:xfrm>
            <a:off x="1457011" y="1428425"/>
            <a:ext cx="2796332" cy="4198697"/>
          </a:xfrm>
          <a:prstGeom prst="rect">
            <a:avLst/>
          </a:prstGeom>
        </p:spPr>
      </p:pic>
      <p:sp>
        <p:nvSpPr>
          <p:cNvPr id="5" name="CasellaDiTesto 4">
            <a:extLst>
              <a:ext uri="{FF2B5EF4-FFF2-40B4-BE49-F238E27FC236}">
                <a16:creationId xmlns:a16="http://schemas.microsoft.com/office/drawing/2014/main" id="{E4D79F00-43E0-7245-B13C-3949245ED096}"/>
              </a:ext>
            </a:extLst>
          </p:cNvPr>
          <p:cNvSpPr txBox="1"/>
          <p:nvPr/>
        </p:nvSpPr>
        <p:spPr>
          <a:xfrm>
            <a:off x="4364181" y="1403332"/>
            <a:ext cx="7162801" cy="4435830"/>
          </a:xfrm>
          <a:prstGeom prst="rect">
            <a:avLst/>
          </a:prstGeom>
          <a:noFill/>
        </p:spPr>
        <p:txBody>
          <a:bodyPr wrap="square" rtlCol="0">
            <a:spAutoFit/>
          </a:bodyPr>
          <a:lstStyle/>
          <a:p>
            <a:pPr>
              <a:lnSpc>
                <a:spcPct val="150000"/>
              </a:lnSpc>
            </a:pPr>
            <a:r>
              <a:rPr lang="it-IT" sz="3200" dirty="0">
                <a:solidFill>
                  <a:schemeClr val="bg1"/>
                </a:solidFill>
                <a:latin typeface="Times New Roman" panose="02020603050405020304" pitchFamily="18" charset="0"/>
                <a:cs typeface="Times New Roman" panose="02020603050405020304" pitchFamily="18" charset="0"/>
              </a:rPr>
              <a:t>Programma per l’esame:</a:t>
            </a:r>
          </a:p>
          <a:p>
            <a:pPr marL="285750" indent="-285750">
              <a:lnSpc>
                <a:spcPct val="150000"/>
              </a:lnSpc>
              <a:buFontTx/>
              <a:buChar char="-"/>
            </a:pPr>
            <a:r>
              <a:rPr lang="it-IT" sz="3200" dirty="0">
                <a:solidFill>
                  <a:schemeClr val="bg1"/>
                </a:solidFill>
                <a:latin typeface="Times New Roman" panose="02020603050405020304" pitchFamily="18" charset="0"/>
                <a:cs typeface="Times New Roman" panose="02020603050405020304" pitchFamily="18" charset="0"/>
              </a:rPr>
              <a:t>Appunti e </a:t>
            </a:r>
            <a:r>
              <a:rPr lang="it-IT" sz="3200" dirty="0" err="1">
                <a:solidFill>
                  <a:schemeClr val="bg1"/>
                </a:solidFill>
                <a:latin typeface="Times New Roman" panose="02020603050405020304" pitchFamily="18" charset="0"/>
                <a:cs typeface="Times New Roman" panose="02020603050405020304" pitchFamily="18" charset="0"/>
              </a:rPr>
              <a:t>slides</a:t>
            </a:r>
            <a:r>
              <a:rPr lang="it-IT" sz="3200" dirty="0">
                <a:solidFill>
                  <a:schemeClr val="bg1"/>
                </a:solidFill>
                <a:latin typeface="Times New Roman" panose="02020603050405020304" pitchFamily="18" charset="0"/>
                <a:cs typeface="Times New Roman" panose="02020603050405020304" pitchFamily="18" charset="0"/>
              </a:rPr>
              <a:t> del corso.</a:t>
            </a:r>
          </a:p>
          <a:p>
            <a:pPr marL="285750" indent="-285750">
              <a:lnSpc>
                <a:spcPct val="150000"/>
              </a:lnSpc>
              <a:buFontTx/>
              <a:buChar char="-"/>
            </a:pPr>
            <a:r>
              <a:rPr lang="it-IT" sz="3200" cap="small" dirty="0">
                <a:solidFill>
                  <a:schemeClr val="bg1"/>
                </a:solidFill>
                <a:latin typeface="Times New Roman" panose="02020603050405020304" pitchFamily="18" charset="0"/>
                <a:cs typeface="Times New Roman" panose="02020603050405020304" pitchFamily="18" charset="0"/>
              </a:rPr>
              <a:t>A. Cozzi</a:t>
            </a:r>
            <a:r>
              <a:rPr lang="it-IT" sz="3200" dirty="0">
                <a:solidFill>
                  <a:schemeClr val="bg1"/>
                </a:solidFill>
                <a:latin typeface="Times New Roman" panose="02020603050405020304" pitchFamily="18" charset="0"/>
                <a:cs typeface="Times New Roman" panose="02020603050405020304" pitchFamily="18" charset="0"/>
              </a:rPr>
              <a:t>, </a:t>
            </a:r>
            <a:r>
              <a:rPr lang="it-IT" sz="3200" i="1" dirty="0">
                <a:solidFill>
                  <a:schemeClr val="bg1"/>
                </a:solidFill>
                <a:latin typeface="Times New Roman" panose="02020603050405020304" pitchFamily="18" charset="0"/>
                <a:cs typeface="Times New Roman" panose="02020603050405020304" pitchFamily="18" charset="0"/>
              </a:rPr>
              <a:t>Gesù Cristo tra le religioni</a:t>
            </a:r>
            <a:r>
              <a:rPr lang="it-IT" sz="3200" dirty="0">
                <a:solidFill>
                  <a:schemeClr val="bg1"/>
                </a:solidFill>
                <a:latin typeface="Times New Roman" panose="02020603050405020304" pitchFamily="18" charset="0"/>
                <a:cs typeface="Times New Roman" panose="02020603050405020304" pitchFamily="18" charset="0"/>
              </a:rPr>
              <a:t>, </a:t>
            </a:r>
          </a:p>
          <a:p>
            <a:pPr>
              <a:lnSpc>
                <a:spcPct val="150000"/>
              </a:lnSpc>
            </a:pPr>
            <a:r>
              <a:rPr lang="it-IT" sz="3200" dirty="0">
                <a:solidFill>
                  <a:schemeClr val="bg1"/>
                </a:solidFill>
                <a:latin typeface="Times New Roman" panose="02020603050405020304" pitchFamily="18" charset="0"/>
                <a:cs typeface="Times New Roman" panose="02020603050405020304" pitchFamily="18" charset="0"/>
              </a:rPr>
              <a:t>(cap. I; II; IV). </a:t>
            </a:r>
          </a:p>
          <a:p>
            <a:pPr>
              <a:lnSpc>
                <a:spcPct val="150000"/>
              </a:lnSpc>
            </a:pPr>
            <a:r>
              <a:rPr lang="it-IT" sz="3200" dirty="0">
                <a:solidFill>
                  <a:schemeClr val="bg1"/>
                </a:solidFill>
                <a:latin typeface="Times New Roman" panose="02020603050405020304" pitchFamily="18" charset="0"/>
                <a:cs typeface="Times New Roman" panose="02020603050405020304" pitchFamily="18" charset="0"/>
              </a:rPr>
              <a:t>- Prima domanda: scelgo un tema e lo approfondisco.</a:t>
            </a:r>
          </a:p>
        </p:txBody>
      </p:sp>
    </p:spTree>
    <p:extLst>
      <p:ext uri="{BB962C8B-B14F-4D97-AF65-F5344CB8AC3E}">
        <p14:creationId xmlns:p14="http://schemas.microsoft.com/office/powerpoint/2010/main" val="25844639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B22358CA-46EB-EE48-9B05-E644FE5E4F63}"/>
              </a:ext>
            </a:extLst>
          </p:cNvPr>
          <p:cNvSpPr>
            <a:spLocks noGrp="1"/>
          </p:cNvSpPr>
          <p:nvPr>
            <p:ph type="subTitle" idx="1"/>
          </p:nvPr>
        </p:nvSpPr>
        <p:spPr>
          <a:xfrm>
            <a:off x="1973323" y="1587152"/>
            <a:ext cx="8209768" cy="3816121"/>
          </a:xfrm>
        </p:spPr>
        <p:txBody>
          <a:bodyPr>
            <a:normAutofit fontScale="55000" lnSpcReduction="20000"/>
          </a:bodyPr>
          <a:lstStyle/>
          <a:p>
            <a:r>
              <a:rPr lang="it-IT" sz="5800" dirty="0">
                <a:solidFill>
                  <a:schemeClr val="bg1"/>
                </a:solidFill>
                <a:latin typeface="Times New Roman" panose="02020603050405020304" pitchFamily="18" charset="0"/>
                <a:cs typeface="Times New Roman" panose="02020603050405020304" pitchFamily="18" charset="0"/>
              </a:rPr>
              <a:t>“al terzo millennio cristiano è riservato il compito di superare una cristologia tribale con una </a:t>
            </a:r>
            <a:r>
              <a:rPr lang="it-IT" sz="5800" dirty="0" err="1">
                <a:solidFill>
                  <a:srgbClr val="002060"/>
                </a:solidFill>
                <a:latin typeface="Times New Roman" panose="02020603050405020304" pitchFamily="18" charset="0"/>
                <a:cs typeface="Times New Roman" panose="02020603050405020304" pitchFamily="18" charset="0"/>
              </a:rPr>
              <a:t>cristofania</a:t>
            </a:r>
            <a:r>
              <a:rPr lang="it-IT" sz="5800" dirty="0">
                <a:solidFill>
                  <a:schemeClr val="bg1"/>
                </a:solidFill>
                <a:latin typeface="Times New Roman" panose="02020603050405020304" pitchFamily="18" charset="0"/>
                <a:cs typeface="Times New Roman" panose="02020603050405020304" pitchFamily="18" charset="0"/>
              </a:rPr>
              <a:t> che permetta ai cristiani di vedere dappertutto l’opera di Cristo senza presumere di avere una comprensione migliore o un monopolio di quel mistero che è stato rivelato loro in una maniera unica” (</a:t>
            </a:r>
            <a:r>
              <a:rPr lang="it-IT" sz="5800" dirty="0" err="1">
                <a:solidFill>
                  <a:schemeClr val="bg1"/>
                </a:solidFill>
                <a:latin typeface="Times New Roman" panose="02020603050405020304" pitchFamily="18" charset="0"/>
                <a:cs typeface="Times New Roman" panose="02020603050405020304" pitchFamily="18" charset="0"/>
              </a:rPr>
              <a:t>R</a:t>
            </a:r>
            <a:r>
              <a:rPr lang="it-IT" sz="5800" dirty="0">
                <a:solidFill>
                  <a:schemeClr val="bg1"/>
                </a:solidFill>
                <a:latin typeface="Times New Roman" panose="02020603050405020304" pitchFamily="18" charset="0"/>
                <a:cs typeface="Times New Roman" panose="02020603050405020304" pitchFamily="18" charset="0"/>
              </a:rPr>
              <a:t>. </a:t>
            </a:r>
            <a:r>
              <a:rPr lang="it-IT" sz="5800" dirty="0" err="1">
                <a:solidFill>
                  <a:schemeClr val="bg1"/>
                </a:solidFill>
                <a:latin typeface="Times New Roman" panose="02020603050405020304" pitchFamily="18" charset="0"/>
                <a:cs typeface="Times New Roman" panose="02020603050405020304" pitchFamily="18" charset="0"/>
              </a:rPr>
              <a:t>Panikkar</a:t>
            </a:r>
            <a:r>
              <a:rPr lang="it-IT" sz="5800" dirty="0">
                <a:solidFill>
                  <a:schemeClr val="bg1"/>
                </a:solidFill>
                <a:latin typeface="Times New Roman" panose="02020603050405020304" pitchFamily="18" charset="0"/>
                <a:cs typeface="Times New Roman" panose="02020603050405020304" pitchFamily="18" charset="0"/>
              </a:rPr>
              <a:t>, The </a:t>
            </a:r>
            <a:r>
              <a:rPr lang="it-IT" sz="5800" dirty="0" err="1">
                <a:solidFill>
                  <a:schemeClr val="bg1"/>
                </a:solidFill>
                <a:latin typeface="Times New Roman" panose="02020603050405020304" pitchFamily="18" charset="0"/>
                <a:cs typeface="Times New Roman" panose="02020603050405020304" pitchFamily="18" charset="0"/>
              </a:rPr>
              <a:t>Invisible</a:t>
            </a:r>
            <a:r>
              <a:rPr lang="it-IT" sz="5800" dirty="0">
                <a:solidFill>
                  <a:schemeClr val="bg1"/>
                </a:solidFill>
                <a:latin typeface="Times New Roman" panose="02020603050405020304" pitchFamily="18" charset="0"/>
                <a:cs typeface="Times New Roman" panose="02020603050405020304" pitchFamily="18" charset="0"/>
              </a:rPr>
              <a:t> </a:t>
            </a:r>
            <a:r>
              <a:rPr lang="it-IT" sz="5800" dirty="0" err="1">
                <a:solidFill>
                  <a:schemeClr val="bg1"/>
                </a:solidFill>
                <a:latin typeface="Times New Roman" panose="02020603050405020304" pitchFamily="18" charset="0"/>
                <a:cs typeface="Times New Roman" panose="02020603050405020304" pitchFamily="18" charset="0"/>
              </a:rPr>
              <a:t>Harmony</a:t>
            </a:r>
            <a:r>
              <a:rPr lang="it-IT" sz="5800" dirty="0">
                <a:solidFill>
                  <a:schemeClr val="bg1"/>
                </a:solidFill>
                <a:latin typeface="Times New Roman" panose="02020603050405020304" pitchFamily="18" charset="0"/>
                <a:cs typeface="Times New Roman" panose="02020603050405020304" pitchFamily="18" charset="0"/>
              </a:rPr>
              <a:t>).</a:t>
            </a:r>
          </a:p>
          <a:p>
            <a:endParaRPr lang="it-IT" dirty="0"/>
          </a:p>
        </p:txBody>
      </p:sp>
    </p:spTree>
    <p:extLst>
      <p:ext uri="{BB962C8B-B14F-4D97-AF65-F5344CB8AC3E}">
        <p14:creationId xmlns:p14="http://schemas.microsoft.com/office/powerpoint/2010/main" val="16554055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B22358CA-46EB-EE48-9B05-E644FE5E4F63}"/>
              </a:ext>
            </a:extLst>
          </p:cNvPr>
          <p:cNvSpPr>
            <a:spLocks noGrp="1"/>
          </p:cNvSpPr>
          <p:nvPr>
            <p:ph type="subTitle" idx="1"/>
          </p:nvPr>
        </p:nvSpPr>
        <p:spPr>
          <a:xfrm>
            <a:off x="2499797" y="1690255"/>
            <a:ext cx="7295367" cy="3352261"/>
          </a:xfrm>
        </p:spPr>
        <p:txBody>
          <a:bodyPr>
            <a:normAutofit fontScale="70000" lnSpcReduction="20000"/>
          </a:bodyPr>
          <a:lstStyle/>
          <a:p>
            <a:r>
              <a:rPr lang="it-IT" sz="4600">
                <a:solidFill>
                  <a:schemeClr val="bg1"/>
                </a:solidFill>
                <a:latin typeface="Times New Roman" panose="02020603050405020304" pitchFamily="18" charset="0"/>
                <a:cs typeface="Times New Roman" panose="02020603050405020304" pitchFamily="18" charset="0"/>
              </a:rPr>
              <a:t> </a:t>
            </a:r>
            <a:r>
              <a:rPr lang="it-IT" sz="4600" dirty="0">
                <a:solidFill>
                  <a:schemeClr val="bg1"/>
                </a:solidFill>
                <a:latin typeface="Times New Roman" panose="02020603050405020304" pitchFamily="18" charset="0"/>
                <a:cs typeface="Times New Roman" panose="02020603050405020304" pitchFamily="18" charset="0"/>
              </a:rPr>
              <a:t>“Gesù è il Cristo, ma il Cristo è più di Gesù. Il mistero di Cristo include tutte le altre manifestazioni di Dio nella storia [...] non possiamo rivendicare nessun monopolio su Cristo. Non lo possediamo”, (M. </a:t>
            </a:r>
            <a:r>
              <a:rPr lang="it-IT" sz="4600" dirty="0" err="1">
                <a:solidFill>
                  <a:schemeClr val="bg1"/>
                </a:solidFill>
                <a:latin typeface="Times New Roman" panose="02020603050405020304" pitchFamily="18" charset="0"/>
                <a:cs typeface="Times New Roman" panose="02020603050405020304" pitchFamily="18" charset="0"/>
              </a:rPr>
              <a:t>Amaladoss</a:t>
            </a:r>
            <a:r>
              <a:rPr lang="it-IT" sz="4600" dirty="0">
                <a:solidFill>
                  <a:schemeClr val="bg1"/>
                </a:solidFill>
                <a:latin typeface="Times New Roman" panose="02020603050405020304" pitchFamily="18" charset="0"/>
                <a:cs typeface="Times New Roman" panose="02020603050405020304" pitchFamily="18" charset="0"/>
              </a:rPr>
              <a:t>, </a:t>
            </a:r>
            <a:r>
              <a:rPr lang="it-IT" sz="4600" i="1" dirty="0">
                <a:solidFill>
                  <a:schemeClr val="bg1"/>
                </a:solidFill>
                <a:latin typeface="Times New Roman" panose="02020603050405020304" pitchFamily="18" charset="0"/>
                <a:cs typeface="Times New Roman" panose="02020603050405020304" pitchFamily="18" charset="0"/>
              </a:rPr>
              <a:t>The mystery of Christ</a:t>
            </a:r>
            <a:r>
              <a:rPr lang="it-IT" sz="4600" dirty="0">
                <a:solidFill>
                  <a:schemeClr val="bg1"/>
                </a:solidFill>
                <a:latin typeface="Times New Roman" panose="02020603050405020304" pitchFamily="18" charset="0"/>
                <a:cs typeface="Times New Roman" panose="02020603050405020304" pitchFamily="18" charset="0"/>
              </a:rPr>
              <a:t>).</a:t>
            </a:r>
          </a:p>
          <a:p>
            <a:endParaRPr lang="it-IT" dirty="0"/>
          </a:p>
        </p:txBody>
      </p:sp>
    </p:spTree>
    <p:extLst>
      <p:ext uri="{BB962C8B-B14F-4D97-AF65-F5344CB8AC3E}">
        <p14:creationId xmlns:p14="http://schemas.microsoft.com/office/powerpoint/2010/main" val="8816433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B22358CA-46EB-EE48-9B05-E644FE5E4F63}"/>
              </a:ext>
            </a:extLst>
          </p:cNvPr>
          <p:cNvSpPr>
            <a:spLocks noGrp="1"/>
          </p:cNvSpPr>
          <p:nvPr>
            <p:ph type="subTitle" idx="1"/>
          </p:nvPr>
        </p:nvSpPr>
        <p:spPr>
          <a:xfrm>
            <a:off x="1717963" y="1420898"/>
            <a:ext cx="8894619" cy="4204048"/>
          </a:xfrm>
        </p:spPr>
        <p:txBody>
          <a:bodyPr>
            <a:normAutofit lnSpcReduction="10000"/>
          </a:bodyPr>
          <a:lstStyle/>
          <a:p>
            <a:r>
              <a:rPr lang="it-IT" sz="3200" dirty="0">
                <a:solidFill>
                  <a:schemeClr val="bg1"/>
                </a:solidFill>
                <a:latin typeface="Times New Roman" panose="02020603050405020304" pitchFamily="18" charset="0"/>
                <a:cs typeface="Times New Roman" panose="02020603050405020304" pitchFamily="18" charset="0"/>
              </a:rPr>
              <a:t>La domanda del teologo cattolico che attraversa il ponte etico è: in che modo le alte comunità religiose potrebbero essere impegnate nel tentativo di realizzare quello che i cristiani chiamano il Regno di Dio? In che modo, a partire da quali insegnamenti (allora veri) stanno cercando di trasformare l’ingiustizia in un mondo di compassione e uguaglianza?</a:t>
            </a:r>
          </a:p>
          <a:p>
            <a:endParaRPr lang="it-IT"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99668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B22358CA-46EB-EE48-9B05-E644FE5E4F63}"/>
              </a:ext>
            </a:extLst>
          </p:cNvPr>
          <p:cNvSpPr>
            <a:spLocks noGrp="1"/>
          </p:cNvSpPr>
          <p:nvPr>
            <p:ph type="subTitle" idx="1"/>
          </p:nvPr>
        </p:nvSpPr>
        <p:spPr>
          <a:xfrm>
            <a:off x="1219200" y="1385454"/>
            <a:ext cx="9836728" cy="3671455"/>
          </a:xfrm>
        </p:spPr>
        <p:txBody>
          <a:bodyPr>
            <a:normAutofit fontScale="85000" lnSpcReduction="20000"/>
          </a:bodyPr>
          <a:lstStyle/>
          <a:p>
            <a:r>
              <a:rPr lang="it-IT" sz="3200" dirty="0">
                <a:solidFill>
                  <a:schemeClr val="bg1"/>
                </a:solidFill>
                <a:latin typeface="Times New Roman" panose="02020603050405020304" pitchFamily="18" charset="0"/>
                <a:cs typeface="Times New Roman" panose="02020603050405020304" pitchFamily="18" charset="0"/>
              </a:rPr>
              <a:t>Il Concilio </a:t>
            </a:r>
            <a:r>
              <a:rPr lang="it-IT" sz="3200" dirty="0" err="1">
                <a:solidFill>
                  <a:schemeClr val="bg1"/>
                </a:solidFill>
                <a:latin typeface="Times New Roman" panose="02020603050405020304" pitchFamily="18" charset="0"/>
                <a:cs typeface="Times New Roman" panose="02020603050405020304" pitchFamily="18" charset="0"/>
              </a:rPr>
              <a:t>Vat</a:t>
            </a:r>
            <a:r>
              <a:rPr lang="it-IT" sz="3200" dirty="0">
                <a:solidFill>
                  <a:schemeClr val="bg1"/>
                </a:solidFill>
                <a:latin typeface="Times New Roman" panose="02020603050405020304" pitchFamily="18" charset="0"/>
                <a:cs typeface="Times New Roman" panose="02020603050405020304" pitchFamily="18" charset="0"/>
              </a:rPr>
              <a:t>. II ha riconosciuto nelle tradizioni religiose non cristiane: </a:t>
            </a:r>
          </a:p>
          <a:p>
            <a:endParaRPr lang="it-IT" sz="3200" dirty="0">
              <a:solidFill>
                <a:schemeClr val="bg1"/>
              </a:solidFill>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r>
              <a:rPr lang="it-IT" sz="3200" dirty="0">
                <a:solidFill>
                  <a:schemeClr val="bg1"/>
                </a:solidFill>
                <a:latin typeface="Times New Roman" panose="02020603050405020304" pitchFamily="18" charset="0"/>
                <a:cs typeface="Times New Roman" panose="02020603050405020304" pitchFamily="18" charset="0"/>
              </a:rPr>
              <a:t>«cose vere e buone» (LG 16), </a:t>
            </a:r>
          </a:p>
          <a:p>
            <a:pPr marL="457200" indent="-457200" algn="just">
              <a:buFont typeface="Arial" panose="020B0604020202020204" pitchFamily="34" charset="0"/>
              <a:buChar char="•"/>
            </a:pPr>
            <a:r>
              <a:rPr lang="it-IT" sz="3200" dirty="0">
                <a:solidFill>
                  <a:schemeClr val="bg1"/>
                </a:solidFill>
                <a:latin typeface="Times New Roman" panose="02020603050405020304" pitchFamily="18" charset="0"/>
                <a:cs typeface="Times New Roman" panose="02020603050405020304" pitchFamily="18" charset="0"/>
              </a:rPr>
              <a:t>«cose preziose, religiose e umane» (GS 92), </a:t>
            </a:r>
          </a:p>
          <a:p>
            <a:pPr marL="457200" indent="-457200" algn="just">
              <a:buFont typeface="Arial" panose="020B0604020202020204" pitchFamily="34" charset="0"/>
              <a:buChar char="•"/>
            </a:pPr>
            <a:r>
              <a:rPr lang="it-IT" sz="3200" dirty="0">
                <a:solidFill>
                  <a:schemeClr val="bg1"/>
                </a:solidFill>
                <a:latin typeface="Times New Roman" panose="02020603050405020304" pitchFamily="18" charset="0"/>
                <a:cs typeface="Times New Roman" panose="02020603050405020304" pitchFamily="18" charset="0"/>
              </a:rPr>
              <a:t>«germi di contemplazione» (AG 18), </a:t>
            </a:r>
          </a:p>
          <a:p>
            <a:pPr marL="457200" indent="-457200" algn="just">
              <a:buFont typeface="Arial" panose="020B0604020202020204" pitchFamily="34" charset="0"/>
              <a:buChar char="•"/>
            </a:pPr>
            <a:r>
              <a:rPr lang="it-IT" sz="3200" dirty="0">
                <a:solidFill>
                  <a:schemeClr val="bg1"/>
                </a:solidFill>
                <a:latin typeface="Times New Roman" panose="02020603050405020304" pitchFamily="18" charset="0"/>
                <a:cs typeface="Times New Roman" panose="02020603050405020304" pitchFamily="18" charset="0"/>
              </a:rPr>
              <a:t>«elementi di verità e di grazia» (AG 9), </a:t>
            </a:r>
          </a:p>
          <a:p>
            <a:pPr marL="457200" indent="-457200" algn="just">
              <a:buFont typeface="Arial" panose="020B0604020202020204" pitchFamily="34" charset="0"/>
              <a:buChar char="•"/>
            </a:pPr>
            <a:r>
              <a:rPr lang="it-IT" sz="3200" dirty="0">
                <a:solidFill>
                  <a:schemeClr val="bg1"/>
                </a:solidFill>
                <a:latin typeface="Times New Roman" panose="02020603050405020304" pitchFamily="18" charset="0"/>
                <a:cs typeface="Times New Roman" panose="02020603050405020304" pitchFamily="18" charset="0"/>
              </a:rPr>
              <a:t>«semi del verbo» (AG 11; 15), </a:t>
            </a:r>
          </a:p>
          <a:p>
            <a:pPr marL="457200" indent="-457200" algn="just">
              <a:buFont typeface="Arial" panose="020B0604020202020204" pitchFamily="34" charset="0"/>
              <a:buChar char="•"/>
            </a:pPr>
            <a:r>
              <a:rPr lang="it-IT" sz="3200" dirty="0">
                <a:solidFill>
                  <a:schemeClr val="bg1"/>
                </a:solidFill>
                <a:latin typeface="Times New Roman" panose="02020603050405020304" pitchFamily="18" charset="0"/>
                <a:cs typeface="Times New Roman" panose="02020603050405020304" pitchFamily="18" charset="0"/>
              </a:rPr>
              <a:t>«un raggio di quella verità che illumina tutti gli uomini» (NA 2).</a:t>
            </a:r>
          </a:p>
          <a:p>
            <a:endParaRPr lang="it-IT" dirty="0"/>
          </a:p>
        </p:txBody>
      </p:sp>
    </p:spTree>
    <p:extLst>
      <p:ext uri="{BB962C8B-B14F-4D97-AF65-F5344CB8AC3E}">
        <p14:creationId xmlns:p14="http://schemas.microsoft.com/office/powerpoint/2010/main" val="33676078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B22358CA-46EB-EE48-9B05-E644FE5E4F63}"/>
              </a:ext>
            </a:extLst>
          </p:cNvPr>
          <p:cNvSpPr>
            <a:spLocks noGrp="1"/>
          </p:cNvSpPr>
          <p:nvPr>
            <p:ph type="subTitle" idx="1"/>
          </p:nvPr>
        </p:nvSpPr>
        <p:spPr>
          <a:xfrm>
            <a:off x="1357745" y="1496291"/>
            <a:ext cx="9448800" cy="4682836"/>
          </a:xfrm>
        </p:spPr>
        <p:txBody>
          <a:bodyPr>
            <a:normAutofit fontScale="40000" lnSpcReduction="20000"/>
          </a:bodyPr>
          <a:lstStyle/>
          <a:p>
            <a:pPr algn="just"/>
            <a:r>
              <a:rPr lang="it-IT" sz="6000" dirty="0">
                <a:solidFill>
                  <a:schemeClr val="bg1"/>
                </a:solidFill>
                <a:latin typeface="Times New Roman" panose="02020603050405020304" pitchFamily="18" charset="0"/>
                <a:cs typeface="Times New Roman" panose="02020603050405020304" pitchFamily="18" charset="0"/>
              </a:rPr>
              <a:t>«Anche se esso [il Vaticano II] non dice esplicitamente che le tradizioni religiose sono per i loro aderenti «mezzi di salvezza» o «vie di salvezza», si orienta tuttavia in questa direzione […]. Abbiamo mostrato come i primi tre documenti menzionati [</a:t>
            </a:r>
            <a:r>
              <a:rPr lang="it-IT" sz="6000" i="1" dirty="0">
                <a:solidFill>
                  <a:schemeClr val="bg1"/>
                </a:solidFill>
                <a:latin typeface="Times New Roman" panose="02020603050405020304" pitchFamily="18" charset="0"/>
                <a:cs typeface="Times New Roman" panose="02020603050405020304" pitchFamily="18" charset="0"/>
              </a:rPr>
              <a:t>Lumen </a:t>
            </a:r>
            <a:r>
              <a:rPr lang="it-IT" sz="6000" i="1" dirty="0" err="1">
                <a:solidFill>
                  <a:schemeClr val="bg1"/>
                </a:solidFill>
                <a:latin typeface="Times New Roman" panose="02020603050405020304" pitchFamily="18" charset="0"/>
                <a:cs typeface="Times New Roman" panose="02020603050405020304" pitchFamily="18" charset="0"/>
              </a:rPr>
              <a:t>Gentium</a:t>
            </a:r>
            <a:r>
              <a:rPr lang="it-IT" sz="6000" dirty="0">
                <a:solidFill>
                  <a:schemeClr val="bg1"/>
                </a:solidFill>
                <a:latin typeface="Times New Roman" panose="02020603050405020304" pitchFamily="18" charset="0"/>
                <a:cs typeface="Times New Roman" panose="02020603050405020304" pitchFamily="18" charset="0"/>
              </a:rPr>
              <a:t>, </a:t>
            </a:r>
            <a:r>
              <a:rPr lang="it-IT" sz="6000" i="1" dirty="0">
                <a:solidFill>
                  <a:schemeClr val="bg1"/>
                </a:solidFill>
                <a:latin typeface="Times New Roman" panose="02020603050405020304" pitchFamily="18" charset="0"/>
                <a:cs typeface="Times New Roman" panose="02020603050405020304" pitchFamily="18" charset="0"/>
              </a:rPr>
              <a:t>Ad </a:t>
            </a:r>
            <a:r>
              <a:rPr lang="it-IT" sz="6000" i="1" dirty="0" err="1">
                <a:solidFill>
                  <a:schemeClr val="bg1"/>
                </a:solidFill>
                <a:latin typeface="Times New Roman" panose="02020603050405020304" pitchFamily="18" charset="0"/>
                <a:cs typeface="Times New Roman" panose="02020603050405020304" pitchFamily="18" charset="0"/>
              </a:rPr>
              <a:t>Gentes</a:t>
            </a:r>
            <a:r>
              <a:rPr lang="it-IT" sz="6000" dirty="0">
                <a:solidFill>
                  <a:schemeClr val="bg1"/>
                </a:solidFill>
                <a:latin typeface="Times New Roman" panose="02020603050405020304" pitchFamily="18" charset="0"/>
                <a:cs typeface="Times New Roman" panose="02020603050405020304" pitchFamily="18" charset="0"/>
              </a:rPr>
              <a:t> e </a:t>
            </a:r>
            <a:r>
              <a:rPr lang="it-IT" sz="6000" i="1" dirty="0">
                <a:solidFill>
                  <a:schemeClr val="bg1"/>
                </a:solidFill>
                <a:latin typeface="Times New Roman" panose="02020603050405020304" pitchFamily="18" charset="0"/>
                <a:cs typeface="Times New Roman" panose="02020603050405020304" pitchFamily="18" charset="0"/>
              </a:rPr>
              <a:t>Nostra </a:t>
            </a:r>
            <a:r>
              <a:rPr lang="it-IT" sz="6000" i="1" dirty="0" err="1">
                <a:solidFill>
                  <a:schemeClr val="bg1"/>
                </a:solidFill>
                <a:latin typeface="Times New Roman" panose="02020603050405020304" pitchFamily="18" charset="0"/>
                <a:cs typeface="Times New Roman" panose="02020603050405020304" pitchFamily="18" charset="0"/>
              </a:rPr>
              <a:t>Aetate</a:t>
            </a:r>
            <a:r>
              <a:rPr lang="it-IT" sz="6000" dirty="0">
                <a:solidFill>
                  <a:schemeClr val="bg1"/>
                </a:solidFill>
                <a:latin typeface="Times New Roman" panose="02020603050405020304" pitchFamily="18" charset="0"/>
                <a:cs typeface="Times New Roman" panose="02020603050405020304" pitchFamily="18" charset="0"/>
              </a:rPr>
              <a:t>] rivelino alcuni elementi positivi non solo nella vita religiosa personale dei membri delle altre tradizioni, ma anche in queste tradizioni stesse che contengono i «germi del Verbo» e possono «servire come preparazione evangelica». Se il Concilio </a:t>
            </a:r>
            <a:r>
              <a:rPr lang="it-IT" sz="6000" dirty="0">
                <a:solidFill>
                  <a:srgbClr val="FF0000"/>
                </a:solidFill>
                <a:latin typeface="Times New Roman" panose="02020603050405020304" pitchFamily="18" charset="0"/>
                <a:cs typeface="Times New Roman" panose="02020603050405020304" pitchFamily="18" charset="0"/>
              </a:rPr>
              <a:t>non dice esplicitamente che possono essere vie di salvezza per i loro membri</a:t>
            </a:r>
            <a:r>
              <a:rPr lang="it-IT" sz="6000" dirty="0">
                <a:solidFill>
                  <a:schemeClr val="bg1"/>
                </a:solidFill>
                <a:latin typeface="Times New Roman" panose="02020603050405020304" pitchFamily="18" charset="0"/>
                <a:cs typeface="Times New Roman" panose="02020603050405020304" pitchFamily="18" charset="0"/>
              </a:rPr>
              <a:t>, sembra comunque andare in questo senso, mettendo d’altra parte in relazione gli elementi positivi delle altre tradizioni col mistero di Cristo», (</a:t>
            </a:r>
            <a:r>
              <a:rPr lang="it-IT" sz="6000" cap="small" dirty="0" err="1">
                <a:solidFill>
                  <a:schemeClr val="bg1"/>
                </a:solidFill>
                <a:latin typeface="Times New Roman" panose="02020603050405020304" pitchFamily="18" charset="0"/>
                <a:cs typeface="Times New Roman" panose="02020603050405020304" pitchFamily="18" charset="0"/>
              </a:rPr>
              <a:t>J</a:t>
            </a:r>
            <a:r>
              <a:rPr lang="it-IT" sz="6000" cap="small" dirty="0">
                <a:solidFill>
                  <a:schemeClr val="bg1"/>
                </a:solidFill>
                <a:latin typeface="Times New Roman" panose="02020603050405020304" pitchFamily="18" charset="0"/>
                <a:cs typeface="Times New Roman" panose="02020603050405020304" pitchFamily="18" charset="0"/>
              </a:rPr>
              <a:t>. </a:t>
            </a:r>
            <a:r>
              <a:rPr lang="it-IT" sz="6000" cap="small" dirty="0" err="1">
                <a:solidFill>
                  <a:schemeClr val="bg1"/>
                </a:solidFill>
                <a:latin typeface="Times New Roman" panose="02020603050405020304" pitchFamily="18" charset="0"/>
                <a:cs typeface="Times New Roman" panose="02020603050405020304" pitchFamily="18" charset="0"/>
              </a:rPr>
              <a:t>Dupuis</a:t>
            </a:r>
            <a:r>
              <a:rPr lang="it-IT" sz="6000" dirty="0">
                <a:solidFill>
                  <a:schemeClr val="bg1"/>
                </a:solidFill>
                <a:latin typeface="Times New Roman" panose="02020603050405020304" pitchFamily="18" charset="0"/>
                <a:cs typeface="Times New Roman" panose="02020603050405020304" pitchFamily="18" charset="0"/>
              </a:rPr>
              <a:t>, </a:t>
            </a:r>
            <a:r>
              <a:rPr lang="it-IT" sz="6000" i="1" dirty="0">
                <a:solidFill>
                  <a:schemeClr val="bg1"/>
                </a:solidFill>
                <a:latin typeface="Times New Roman" panose="02020603050405020304" pitchFamily="18" charset="0"/>
                <a:cs typeface="Times New Roman" panose="02020603050405020304" pitchFamily="18" charset="0"/>
              </a:rPr>
              <a:t>Gesù Cristo incontro alle religioni. Dallo scontro all’incontro,</a:t>
            </a:r>
            <a:r>
              <a:rPr lang="it-IT" sz="6000" dirty="0">
                <a:solidFill>
                  <a:schemeClr val="bg1"/>
                </a:solidFill>
                <a:latin typeface="Times New Roman" panose="02020603050405020304" pitchFamily="18" charset="0"/>
                <a:cs typeface="Times New Roman" panose="02020603050405020304" pitchFamily="18" charset="0"/>
              </a:rPr>
              <a:t> 190-191).</a:t>
            </a:r>
          </a:p>
          <a:p>
            <a:endParaRPr lang="it-IT" dirty="0"/>
          </a:p>
        </p:txBody>
      </p:sp>
    </p:spTree>
    <p:extLst>
      <p:ext uri="{BB962C8B-B14F-4D97-AF65-F5344CB8AC3E}">
        <p14:creationId xmlns:p14="http://schemas.microsoft.com/office/powerpoint/2010/main" val="4727196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B22358CA-46EB-EE48-9B05-E644FE5E4F63}"/>
              </a:ext>
            </a:extLst>
          </p:cNvPr>
          <p:cNvSpPr>
            <a:spLocks noGrp="1"/>
          </p:cNvSpPr>
          <p:nvPr>
            <p:ph type="subTitle" idx="1"/>
          </p:nvPr>
        </p:nvSpPr>
        <p:spPr>
          <a:xfrm>
            <a:off x="1482437" y="1462461"/>
            <a:ext cx="9130146" cy="4370303"/>
          </a:xfrm>
        </p:spPr>
        <p:txBody>
          <a:bodyPr>
            <a:normAutofit/>
          </a:bodyPr>
          <a:lstStyle/>
          <a:p>
            <a:pPr algn="just"/>
            <a:r>
              <a:rPr lang="it-IT" sz="2600" dirty="0">
                <a:solidFill>
                  <a:schemeClr val="bg1"/>
                </a:solidFill>
                <a:latin typeface="Times New Roman" panose="02020603050405020304" pitchFamily="18" charset="0"/>
                <a:cs typeface="Times New Roman" panose="02020603050405020304" pitchFamily="18" charset="0"/>
              </a:rPr>
              <a:t>«il Vaticano II, nonostante le aperture mostrate nei documenti, non valuta mai positivamente le religioni nella loro globalità, bensì gli elementi che in esse sono presenti». </a:t>
            </a:r>
          </a:p>
          <a:p>
            <a:pPr algn="just"/>
            <a:r>
              <a:rPr lang="it-IT" sz="2600" dirty="0">
                <a:solidFill>
                  <a:schemeClr val="bg1"/>
                </a:solidFill>
                <a:latin typeface="Times New Roman" panose="02020603050405020304" pitchFamily="18" charset="0"/>
                <a:cs typeface="Times New Roman" panose="02020603050405020304" pitchFamily="18" charset="0"/>
              </a:rPr>
              <a:t>Secondo Canobbio, a differenza di quanto alcuni interpreti del Concilio hanno voluto vedere, il Vaticano II «non sostiene che le religioni in quanto tali costituiscono vie di salvezza; eventualmente si può dire che </a:t>
            </a:r>
            <a:r>
              <a:rPr lang="it-IT" sz="2600" dirty="0">
                <a:solidFill>
                  <a:srgbClr val="FFFF00"/>
                </a:solidFill>
                <a:latin typeface="Times New Roman" panose="02020603050405020304" pitchFamily="18" charset="0"/>
                <a:cs typeface="Times New Roman" panose="02020603050405020304" pitchFamily="18" charset="0"/>
              </a:rPr>
              <a:t>“alcuni elementi” costituiscono mediazioni della grazia»</a:t>
            </a:r>
            <a:r>
              <a:rPr lang="it-IT" sz="2600" dirty="0">
                <a:solidFill>
                  <a:schemeClr val="bg1"/>
                </a:solidFill>
                <a:latin typeface="Times New Roman" panose="02020603050405020304" pitchFamily="18" charset="0"/>
                <a:cs typeface="Times New Roman" panose="02020603050405020304" pitchFamily="18" charset="0"/>
              </a:rPr>
              <a:t>,</a:t>
            </a:r>
            <a:r>
              <a:rPr lang="it-IT" sz="2600" cap="small" dirty="0">
                <a:solidFill>
                  <a:schemeClr val="bg1"/>
                </a:solidFill>
                <a:latin typeface="Times New Roman" panose="02020603050405020304" pitchFamily="18" charset="0"/>
                <a:cs typeface="Times New Roman" panose="02020603050405020304" pitchFamily="18" charset="0"/>
              </a:rPr>
              <a:t> (G. Canobbio</a:t>
            </a:r>
            <a:r>
              <a:rPr lang="it-IT" sz="2600" dirty="0">
                <a:solidFill>
                  <a:schemeClr val="bg1"/>
                </a:solidFill>
                <a:latin typeface="Times New Roman" panose="02020603050405020304" pitchFamily="18" charset="0"/>
                <a:cs typeface="Times New Roman" panose="02020603050405020304" pitchFamily="18" charset="0"/>
              </a:rPr>
              <a:t>, «L’emergere dell’interesse per le religioni nella teologia cattolica del novecento», 2000, 52).</a:t>
            </a:r>
          </a:p>
          <a:p>
            <a:endParaRPr lang="it-IT" dirty="0"/>
          </a:p>
        </p:txBody>
      </p:sp>
    </p:spTree>
    <p:extLst>
      <p:ext uri="{BB962C8B-B14F-4D97-AF65-F5344CB8AC3E}">
        <p14:creationId xmlns:p14="http://schemas.microsoft.com/office/powerpoint/2010/main" val="11454419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B22358CA-46EB-EE48-9B05-E644FE5E4F63}"/>
              </a:ext>
            </a:extLst>
          </p:cNvPr>
          <p:cNvSpPr>
            <a:spLocks noGrp="1"/>
          </p:cNvSpPr>
          <p:nvPr>
            <p:ph type="subTitle" idx="1"/>
          </p:nvPr>
        </p:nvSpPr>
        <p:spPr>
          <a:xfrm>
            <a:off x="1322161" y="1337769"/>
            <a:ext cx="9387403" cy="3469758"/>
          </a:xfrm>
        </p:spPr>
        <p:txBody>
          <a:bodyPr>
            <a:normAutofit fontScale="92500"/>
          </a:bodyPr>
          <a:lstStyle/>
          <a:p>
            <a:r>
              <a:rPr lang="it-IT" sz="2600" dirty="0">
                <a:solidFill>
                  <a:schemeClr val="bg1"/>
                </a:solidFill>
                <a:latin typeface="Times New Roman" panose="02020603050405020304" pitchFamily="18" charset="0"/>
                <a:cs typeface="Times New Roman" panose="02020603050405020304" pitchFamily="18" charset="0"/>
              </a:rPr>
              <a:t>LG 16 afferma che la salvezza è accessibile anche a coloro «che senza colpa da parte loro non sono ancora arrivati a una conoscenza esplicita di Dio, e si sforzano non senza la grazia divina di condurre una vita retta».</a:t>
            </a:r>
          </a:p>
          <a:p>
            <a:endParaRPr lang="it-IT" sz="2600" dirty="0">
              <a:solidFill>
                <a:schemeClr val="bg1"/>
              </a:solidFill>
              <a:latin typeface="Times New Roman" panose="02020603050405020304" pitchFamily="18" charset="0"/>
              <a:cs typeface="Times New Roman" panose="02020603050405020304" pitchFamily="18" charset="0"/>
            </a:endParaRPr>
          </a:p>
          <a:p>
            <a:r>
              <a:rPr lang="it-IT" sz="2600" dirty="0">
                <a:solidFill>
                  <a:schemeClr val="bg1"/>
                </a:solidFill>
                <a:latin typeface="Times New Roman" panose="02020603050405020304" pitchFamily="18" charset="0"/>
                <a:cs typeface="Times New Roman" panose="02020603050405020304" pitchFamily="18" charset="0"/>
              </a:rPr>
              <a:t>LG 17: “[la Chiesa] Procura poi che quanto di buono si trova </a:t>
            </a:r>
            <a:r>
              <a:rPr lang="it-IT" sz="2600" dirty="0">
                <a:solidFill>
                  <a:srgbClr val="FF0000"/>
                </a:solidFill>
                <a:latin typeface="Times New Roman" panose="02020603050405020304" pitchFamily="18" charset="0"/>
                <a:cs typeface="Times New Roman" panose="02020603050405020304" pitchFamily="18" charset="0"/>
              </a:rPr>
              <a:t>seminato nel cuore e nella mente degli uomini </a:t>
            </a:r>
            <a:r>
              <a:rPr lang="it-IT" sz="2600" dirty="0">
                <a:solidFill>
                  <a:schemeClr val="bg1"/>
                </a:solidFill>
                <a:latin typeface="Times New Roman" panose="02020603050405020304" pitchFamily="18" charset="0"/>
                <a:cs typeface="Times New Roman" panose="02020603050405020304" pitchFamily="18" charset="0"/>
              </a:rPr>
              <a:t>o </a:t>
            </a:r>
            <a:r>
              <a:rPr lang="it-IT" sz="2600" dirty="0">
                <a:solidFill>
                  <a:srgbClr val="002060"/>
                </a:solidFill>
                <a:latin typeface="Times New Roman" panose="02020603050405020304" pitchFamily="18" charset="0"/>
                <a:cs typeface="Times New Roman" panose="02020603050405020304" pitchFamily="18" charset="0"/>
              </a:rPr>
              <a:t>nei riti e culture proprie dei popoli</a:t>
            </a:r>
            <a:r>
              <a:rPr lang="it-IT" sz="2600" dirty="0">
                <a:solidFill>
                  <a:schemeClr val="bg1"/>
                </a:solidFill>
                <a:latin typeface="Times New Roman" panose="02020603050405020304" pitchFamily="18" charset="0"/>
                <a:cs typeface="Times New Roman" panose="02020603050405020304" pitchFamily="18" charset="0"/>
              </a:rPr>
              <a:t>, non solo non vada perduto, ma sia purificato, elevato e perfezionato a gloria di Dio, confusione del demonio e felicità dell'uomo”.</a:t>
            </a:r>
          </a:p>
          <a:p>
            <a:endParaRPr lang="it-IT" sz="2400" dirty="0">
              <a:solidFill>
                <a:schemeClr val="bg1"/>
              </a:solidFill>
              <a:latin typeface="Times New Roman" panose="02020603050405020304" pitchFamily="18" charset="0"/>
              <a:cs typeface="Times New Roman" panose="02020603050405020304" pitchFamily="18" charset="0"/>
            </a:endParaRPr>
          </a:p>
          <a:p>
            <a:endParaRPr lang="it-IT" dirty="0"/>
          </a:p>
        </p:txBody>
      </p:sp>
    </p:spTree>
    <p:extLst>
      <p:ext uri="{BB962C8B-B14F-4D97-AF65-F5344CB8AC3E}">
        <p14:creationId xmlns:p14="http://schemas.microsoft.com/office/powerpoint/2010/main" val="17412010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B22358CA-46EB-EE48-9B05-E644FE5E4F63}"/>
              </a:ext>
            </a:extLst>
          </p:cNvPr>
          <p:cNvSpPr>
            <a:spLocks noGrp="1"/>
          </p:cNvSpPr>
          <p:nvPr>
            <p:ph type="subTitle" idx="1"/>
          </p:nvPr>
        </p:nvSpPr>
        <p:spPr>
          <a:xfrm>
            <a:off x="1876343" y="1420897"/>
            <a:ext cx="8611548" cy="4120921"/>
          </a:xfrm>
        </p:spPr>
        <p:txBody>
          <a:bodyPr>
            <a:normAutofit/>
          </a:bodyPr>
          <a:lstStyle/>
          <a:p>
            <a:r>
              <a:rPr lang="it-IT" dirty="0">
                <a:solidFill>
                  <a:schemeClr val="bg1"/>
                </a:solidFill>
                <a:latin typeface="Times New Roman" panose="02020603050405020304" pitchFamily="18" charset="0"/>
                <a:cs typeface="Times New Roman" panose="02020603050405020304" pitchFamily="18" charset="0"/>
              </a:rPr>
              <a:t>«Questo piano universale di Dio per la salvezza del genere umano non si attua </a:t>
            </a:r>
            <a:r>
              <a:rPr lang="it-IT" dirty="0">
                <a:solidFill>
                  <a:srgbClr val="FF0000"/>
                </a:solidFill>
                <a:latin typeface="Times New Roman" panose="02020603050405020304" pitchFamily="18" charset="0"/>
                <a:cs typeface="Times New Roman" panose="02020603050405020304" pitchFamily="18" charset="0"/>
              </a:rPr>
              <a:t>soltanto in una maniera per così dire segreta nell'animo degli uomini</a:t>
            </a:r>
            <a:r>
              <a:rPr lang="it-IT" dirty="0">
                <a:solidFill>
                  <a:schemeClr val="bg1"/>
                </a:solidFill>
                <a:latin typeface="Times New Roman" panose="02020603050405020304" pitchFamily="18" charset="0"/>
                <a:cs typeface="Times New Roman" panose="02020603050405020304" pitchFamily="18" charset="0"/>
              </a:rPr>
              <a:t>, </a:t>
            </a:r>
            <a:r>
              <a:rPr lang="it-IT" dirty="0">
                <a:solidFill>
                  <a:srgbClr val="002060"/>
                </a:solidFill>
                <a:latin typeface="Times New Roman" panose="02020603050405020304" pitchFamily="18" charset="0"/>
                <a:cs typeface="Times New Roman" panose="02020603050405020304" pitchFamily="18" charset="0"/>
              </a:rPr>
              <a:t>o mediante quelle iniziative anche religiose, con cui essi variamente cercano Dio</a:t>
            </a:r>
            <a:r>
              <a:rPr lang="it-IT" dirty="0">
                <a:solidFill>
                  <a:schemeClr val="bg1"/>
                </a:solidFill>
                <a:latin typeface="Times New Roman" panose="02020603050405020304" pitchFamily="18" charset="0"/>
                <a:cs typeface="Times New Roman" panose="02020603050405020304" pitchFamily="18" charset="0"/>
              </a:rPr>
              <a:t>, nello sforzo di raggiungerlo magari a tastoni e di trovarlo, quantunque egli non sia lontano da ciascuno di noi (</a:t>
            </a:r>
            <a:r>
              <a:rPr lang="it-IT" dirty="0" err="1">
                <a:solidFill>
                  <a:schemeClr val="bg1"/>
                </a:solidFill>
                <a:latin typeface="Times New Roman" panose="02020603050405020304" pitchFamily="18" charset="0"/>
                <a:cs typeface="Times New Roman" panose="02020603050405020304" pitchFamily="18" charset="0"/>
              </a:rPr>
              <a:t>cf</a:t>
            </a:r>
            <a:r>
              <a:rPr lang="it-IT" dirty="0">
                <a:solidFill>
                  <a:schemeClr val="bg1"/>
                </a:solidFill>
                <a:latin typeface="Times New Roman" panose="02020603050405020304" pitchFamily="18" charset="0"/>
                <a:cs typeface="Times New Roman" panose="02020603050405020304" pitchFamily="18" charset="0"/>
              </a:rPr>
              <a:t> </a:t>
            </a:r>
            <a:r>
              <a:rPr lang="it-IT" i="1" dirty="0">
                <a:solidFill>
                  <a:schemeClr val="bg1"/>
                </a:solidFill>
                <a:latin typeface="Times New Roman" panose="02020603050405020304" pitchFamily="18" charset="0"/>
                <a:cs typeface="Times New Roman" panose="02020603050405020304" pitchFamily="18" charset="0"/>
              </a:rPr>
              <a:t>At</a:t>
            </a:r>
            <a:r>
              <a:rPr lang="it-IT" dirty="0">
                <a:solidFill>
                  <a:schemeClr val="bg1"/>
                </a:solidFill>
                <a:latin typeface="Times New Roman" panose="02020603050405020304" pitchFamily="18" charset="0"/>
                <a:cs typeface="Times New Roman" panose="02020603050405020304" pitchFamily="18" charset="0"/>
              </a:rPr>
              <a:t> 17,27): tali iniziative infatti devono essere illuminate e raddrizzate, anche se per benigna disposizione della divina Provvidenza </a:t>
            </a:r>
            <a:r>
              <a:rPr lang="it-IT" u="sng" dirty="0">
                <a:solidFill>
                  <a:schemeClr val="bg1"/>
                </a:solidFill>
                <a:latin typeface="Times New Roman" panose="02020603050405020304" pitchFamily="18" charset="0"/>
                <a:cs typeface="Times New Roman" panose="02020603050405020304" pitchFamily="18" charset="0"/>
              </a:rPr>
              <a:t>possono costituire in qualche caso un avviamento pedagogicamente valido verso il vero Dio o una preparazione al Vangelo</a:t>
            </a:r>
            <a:r>
              <a:rPr lang="it-IT" dirty="0">
                <a:solidFill>
                  <a:schemeClr val="bg1"/>
                </a:solidFill>
                <a:latin typeface="Times New Roman" panose="02020603050405020304" pitchFamily="18" charset="0"/>
                <a:cs typeface="Times New Roman" panose="02020603050405020304" pitchFamily="18" charset="0"/>
              </a:rPr>
              <a:t>» (</a:t>
            </a:r>
            <a:r>
              <a:rPr lang="it-IT" i="1" dirty="0">
                <a:solidFill>
                  <a:schemeClr val="bg1"/>
                </a:solidFill>
                <a:latin typeface="Times New Roman" panose="02020603050405020304" pitchFamily="18" charset="0"/>
                <a:cs typeface="Times New Roman" panose="02020603050405020304" pitchFamily="18" charset="0"/>
              </a:rPr>
              <a:t>AG</a:t>
            </a:r>
            <a:r>
              <a:rPr lang="it-IT" dirty="0">
                <a:solidFill>
                  <a:schemeClr val="bg1"/>
                </a:solidFill>
                <a:latin typeface="Times New Roman" panose="02020603050405020304" pitchFamily="18" charset="0"/>
                <a:cs typeface="Times New Roman" panose="02020603050405020304" pitchFamily="18" charset="0"/>
              </a:rPr>
              <a:t> 3).</a:t>
            </a:r>
          </a:p>
          <a:p>
            <a:endParaRPr lang="it-IT" dirty="0"/>
          </a:p>
        </p:txBody>
      </p:sp>
    </p:spTree>
    <p:extLst>
      <p:ext uri="{BB962C8B-B14F-4D97-AF65-F5344CB8AC3E}">
        <p14:creationId xmlns:p14="http://schemas.microsoft.com/office/powerpoint/2010/main" val="5417661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B22358CA-46EB-EE48-9B05-E644FE5E4F63}"/>
              </a:ext>
            </a:extLst>
          </p:cNvPr>
          <p:cNvSpPr>
            <a:spLocks noGrp="1"/>
          </p:cNvSpPr>
          <p:nvPr>
            <p:ph type="subTitle" idx="1"/>
          </p:nvPr>
        </p:nvSpPr>
        <p:spPr>
          <a:xfrm>
            <a:off x="1593272" y="1462461"/>
            <a:ext cx="8866910" cy="3719139"/>
          </a:xfrm>
        </p:spPr>
        <p:txBody>
          <a:bodyPr>
            <a:normAutofit/>
          </a:bodyPr>
          <a:lstStyle/>
          <a:p>
            <a:r>
              <a:rPr lang="it-IT" sz="2800" dirty="0">
                <a:solidFill>
                  <a:schemeClr val="bg1"/>
                </a:solidFill>
                <a:latin typeface="Times New Roman" panose="02020603050405020304" pitchFamily="18" charset="0"/>
                <a:cs typeface="Times New Roman" panose="02020603050405020304" pitchFamily="18" charset="0"/>
              </a:rPr>
              <a:t>«La Chiesa cattolica nulla rigetta di quanto è vero e santo in queste religioni. Essa considera con sincero rispetto quei </a:t>
            </a:r>
            <a:r>
              <a:rPr lang="it-IT" sz="2800" dirty="0">
                <a:solidFill>
                  <a:srgbClr val="FF0000"/>
                </a:solidFill>
                <a:latin typeface="Times New Roman" panose="02020603050405020304" pitchFamily="18" charset="0"/>
                <a:cs typeface="Times New Roman" panose="02020603050405020304" pitchFamily="18" charset="0"/>
              </a:rPr>
              <a:t>modi di agire e di vivere</a:t>
            </a:r>
            <a:r>
              <a:rPr lang="it-IT" sz="2800" dirty="0">
                <a:solidFill>
                  <a:schemeClr val="bg1"/>
                </a:solidFill>
                <a:latin typeface="Times New Roman" panose="02020603050405020304" pitchFamily="18" charset="0"/>
                <a:cs typeface="Times New Roman" panose="02020603050405020304" pitchFamily="18" charset="0"/>
              </a:rPr>
              <a:t>, quei </a:t>
            </a:r>
            <a:r>
              <a:rPr lang="it-IT" sz="2800" dirty="0">
                <a:solidFill>
                  <a:srgbClr val="002060"/>
                </a:solidFill>
                <a:latin typeface="Times New Roman" panose="02020603050405020304" pitchFamily="18" charset="0"/>
                <a:cs typeface="Times New Roman" panose="02020603050405020304" pitchFamily="18" charset="0"/>
              </a:rPr>
              <a:t>precetti e quelle dottrine </a:t>
            </a:r>
            <a:r>
              <a:rPr lang="it-IT" sz="2800" dirty="0">
                <a:solidFill>
                  <a:schemeClr val="bg1"/>
                </a:solidFill>
                <a:latin typeface="Times New Roman" panose="02020603050405020304" pitchFamily="18" charset="0"/>
                <a:cs typeface="Times New Roman" panose="02020603050405020304" pitchFamily="18" charset="0"/>
              </a:rPr>
              <a:t>che, quantunque in molti punti differiscano da quanto essa stessa crede e propone, tuttavia </a:t>
            </a:r>
            <a:r>
              <a:rPr lang="it-IT" sz="2800" u="sng" dirty="0">
                <a:solidFill>
                  <a:schemeClr val="bg1"/>
                </a:solidFill>
                <a:latin typeface="Times New Roman" panose="02020603050405020304" pitchFamily="18" charset="0"/>
                <a:cs typeface="Times New Roman" panose="02020603050405020304" pitchFamily="18" charset="0"/>
              </a:rPr>
              <a:t>non raramente riflettono un raggio di quella verità che illumina tutti gli uomini</a:t>
            </a:r>
            <a:r>
              <a:rPr lang="it-IT" sz="2800" dirty="0">
                <a:solidFill>
                  <a:schemeClr val="bg1"/>
                </a:solidFill>
                <a:latin typeface="Times New Roman" panose="02020603050405020304" pitchFamily="18" charset="0"/>
                <a:cs typeface="Times New Roman" panose="02020603050405020304" pitchFamily="18" charset="0"/>
              </a:rPr>
              <a:t>» (NA 2).</a:t>
            </a:r>
          </a:p>
          <a:p>
            <a:endParaRPr lang="it-IT" dirty="0"/>
          </a:p>
        </p:txBody>
      </p:sp>
    </p:spTree>
    <p:extLst>
      <p:ext uri="{BB962C8B-B14F-4D97-AF65-F5344CB8AC3E}">
        <p14:creationId xmlns:p14="http://schemas.microsoft.com/office/powerpoint/2010/main" val="24835809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ttotitolo 3">
            <a:extLst>
              <a:ext uri="{FF2B5EF4-FFF2-40B4-BE49-F238E27FC236}">
                <a16:creationId xmlns:a16="http://schemas.microsoft.com/office/drawing/2014/main" id="{5F9C2900-4B6C-AF48-98D7-410014F72FA8}"/>
              </a:ext>
            </a:extLst>
          </p:cNvPr>
          <p:cNvSpPr>
            <a:spLocks noGrp="1"/>
          </p:cNvSpPr>
          <p:nvPr>
            <p:ph type="subTitle" idx="1"/>
          </p:nvPr>
        </p:nvSpPr>
        <p:spPr>
          <a:xfrm>
            <a:off x="1571542" y="1357745"/>
            <a:ext cx="8999476" cy="3740189"/>
          </a:xfrm>
        </p:spPr>
        <p:txBody>
          <a:bodyPr>
            <a:normAutofit fontScale="77500" lnSpcReduction="20000"/>
          </a:bodyPr>
          <a:lstStyle/>
          <a:p>
            <a:pPr algn="just"/>
            <a:r>
              <a:rPr lang="it-IT" sz="4500" dirty="0">
                <a:solidFill>
                  <a:schemeClr val="bg1"/>
                </a:solidFill>
                <a:latin typeface="Times New Roman" panose="02020603050405020304" pitchFamily="18" charset="0"/>
                <a:cs typeface="Times New Roman" panose="02020603050405020304" pitchFamily="18" charset="0"/>
              </a:rPr>
              <a:t>“Non avviene forse talvolta che la ferma credenza dei seguaci delle religioni non cristiane - effetto anch’essa dello Spirito di verità, operante oltre i confini visibili del Corpo Mistico - possa quasi confondere i cristiani, spesso così disposti a dubitare, invece, nelle verità rivelate da Dio annunciate dalla Chiesa […]?” (RH 6).</a:t>
            </a:r>
          </a:p>
          <a:p>
            <a:endParaRPr lang="it-IT" dirty="0"/>
          </a:p>
        </p:txBody>
      </p:sp>
    </p:spTree>
    <p:extLst>
      <p:ext uri="{BB962C8B-B14F-4D97-AF65-F5344CB8AC3E}">
        <p14:creationId xmlns:p14="http://schemas.microsoft.com/office/powerpoint/2010/main" val="28570503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AC402D9B-ABAE-724F-B486-7D4449B1BA49}"/>
              </a:ext>
            </a:extLst>
          </p:cNvPr>
          <p:cNvSpPr>
            <a:spLocks noGrp="1"/>
          </p:cNvSpPr>
          <p:nvPr>
            <p:ph type="subTitle" idx="1"/>
          </p:nvPr>
        </p:nvSpPr>
        <p:spPr>
          <a:xfrm>
            <a:off x="1640814" y="1379334"/>
            <a:ext cx="8680821" cy="1086237"/>
          </a:xfrm>
        </p:spPr>
        <p:txBody>
          <a:bodyPr>
            <a:noAutofit/>
          </a:bodyPr>
          <a:lstStyle/>
          <a:p>
            <a:pPr algn="just">
              <a:lnSpc>
                <a:spcPct val="120000"/>
              </a:lnSpc>
            </a:pPr>
            <a:r>
              <a:rPr lang="it-IT" sz="2400" dirty="0">
                <a:latin typeface="Times New Roman" panose="02020603050405020304" pitchFamily="18" charset="0"/>
                <a:cs typeface="Times New Roman" panose="02020603050405020304" pitchFamily="18" charset="0"/>
              </a:rPr>
              <a:t>CTI (1997), 7: Di fronte a tale situazione, </a:t>
            </a:r>
            <a:r>
              <a:rPr lang="it-IT" sz="2400" b="1" dirty="0">
                <a:solidFill>
                  <a:srgbClr val="002060"/>
                </a:solidFill>
                <a:latin typeface="Times New Roman" panose="02020603050405020304" pitchFamily="18" charset="0"/>
                <a:cs typeface="Times New Roman" panose="02020603050405020304" pitchFamily="18" charset="0"/>
              </a:rPr>
              <a:t>una teologia cristiana delle religioni</a:t>
            </a:r>
            <a:r>
              <a:rPr lang="it-IT" sz="2400" dirty="0">
                <a:solidFill>
                  <a:srgbClr val="002060"/>
                </a:solidFill>
                <a:latin typeface="Times New Roman" panose="02020603050405020304" pitchFamily="18" charset="0"/>
                <a:cs typeface="Times New Roman" panose="02020603050405020304" pitchFamily="18" charset="0"/>
              </a:rPr>
              <a:t> </a:t>
            </a:r>
            <a:r>
              <a:rPr lang="it-IT" sz="2400" dirty="0">
                <a:latin typeface="Times New Roman" panose="02020603050405020304" pitchFamily="18" charset="0"/>
                <a:cs typeface="Times New Roman" panose="02020603050405020304" pitchFamily="18" charset="0"/>
              </a:rPr>
              <a:t>ha davanti a sé diversi compiti. </a:t>
            </a:r>
          </a:p>
          <a:p>
            <a:pPr algn="just">
              <a:lnSpc>
                <a:spcPct val="120000"/>
              </a:lnSpc>
            </a:pPr>
            <a:r>
              <a:rPr lang="it-IT" sz="2400" dirty="0">
                <a:latin typeface="Times New Roman" panose="02020603050405020304" pitchFamily="18" charset="0"/>
                <a:cs typeface="Times New Roman" panose="02020603050405020304" pitchFamily="18" charset="0"/>
              </a:rPr>
              <a:t>a) In primo luogo il cristianesimo dovrà impegnarsi a comprendere e valutare se stesso nel contesto di una pluralità di religioni; dovrà riflettere in concreto sulla verità e l'universalità che esso rivendica. </a:t>
            </a:r>
          </a:p>
          <a:p>
            <a:pPr algn="just">
              <a:lnSpc>
                <a:spcPct val="120000"/>
              </a:lnSpc>
            </a:pPr>
            <a:r>
              <a:rPr lang="it-IT" sz="2400" dirty="0">
                <a:latin typeface="Times New Roman" panose="02020603050405020304" pitchFamily="18" charset="0"/>
                <a:cs typeface="Times New Roman" panose="02020603050405020304" pitchFamily="18" charset="0"/>
              </a:rPr>
              <a:t>b) In secondo luogo dovrà cercare il senso, la funzione e il valore proprio delle religioni nella totalità della storia della salvezza. </a:t>
            </a:r>
          </a:p>
          <a:p>
            <a:pPr algn="just">
              <a:lnSpc>
                <a:spcPct val="120000"/>
              </a:lnSpc>
            </a:pPr>
            <a:r>
              <a:rPr lang="it-IT" sz="2400" dirty="0">
                <a:latin typeface="Times New Roman" panose="02020603050405020304" pitchFamily="18" charset="0"/>
                <a:cs typeface="Times New Roman" panose="02020603050405020304" pitchFamily="18" charset="0"/>
              </a:rPr>
              <a:t>c) Infine la teologia cristiana dovrà studiare ed esaminare le religioni concrete con i loro contenuti ben definiti, che dovranno essere posti a confronto con i contenuti della fede cristiana. </a:t>
            </a:r>
          </a:p>
          <a:p>
            <a:pPr>
              <a:lnSpc>
                <a:spcPct val="120000"/>
              </a:lnSpc>
            </a:pPr>
            <a:endParaRPr lang="it-IT" sz="2400" dirty="0"/>
          </a:p>
        </p:txBody>
      </p:sp>
    </p:spTree>
    <p:extLst>
      <p:ext uri="{BB962C8B-B14F-4D97-AF65-F5344CB8AC3E}">
        <p14:creationId xmlns:p14="http://schemas.microsoft.com/office/powerpoint/2010/main" val="35237953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ttotitolo 3">
            <a:extLst>
              <a:ext uri="{FF2B5EF4-FFF2-40B4-BE49-F238E27FC236}">
                <a16:creationId xmlns:a16="http://schemas.microsoft.com/office/drawing/2014/main" id="{5F9C2900-4B6C-AF48-98D7-410014F72FA8}"/>
              </a:ext>
            </a:extLst>
          </p:cNvPr>
          <p:cNvSpPr>
            <a:spLocks noGrp="1"/>
          </p:cNvSpPr>
          <p:nvPr>
            <p:ph type="subTitle" idx="1"/>
          </p:nvPr>
        </p:nvSpPr>
        <p:spPr>
          <a:xfrm>
            <a:off x="1233055" y="1205346"/>
            <a:ext cx="9559637" cy="4184072"/>
          </a:xfrm>
        </p:spPr>
        <p:txBody>
          <a:bodyPr>
            <a:noAutofit/>
          </a:bodyPr>
          <a:lstStyle/>
          <a:p>
            <a:pPr algn="just"/>
            <a:r>
              <a:rPr lang="it-IT" sz="2400" dirty="0">
                <a:solidFill>
                  <a:schemeClr val="bg1"/>
                </a:solidFill>
                <a:latin typeface="Times New Roman" panose="02020603050405020304" pitchFamily="18" charset="0"/>
                <a:cs typeface="Times New Roman" panose="02020603050405020304" pitchFamily="18" charset="0"/>
              </a:rPr>
              <a:t>Nel Messaggio rivolto agli abitanti dell’Asia, pronunciato a Manila il 21 febbraio del 1981, </a:t>
            </a:r>
            <a:r>
              <a:rPr lang="it-IT" sz="2400" dirty="0">
                <a:solidFill>
                  <a:srgbClr val="C00000"/>
                </a:solidFill>
                <a:latin typeface="Times New Roman" panose="02020603050405020304" pitchFamily="18" charset="0"/>
                <a:cs typeface="Times New Roman" panose="02020603050405020304" pitchFamily="18" charset="0"/>
              </a:rPr>
              <a:t>Giovanni Paolo II </a:t>
            </a:r>
            <a:r>
              <a:rPr lang="it-IT" sz="2400" dirty="0">
                <a:solidFill>
                  <a:schemeClr val="bg1"/>
                </a:solidFill>
                <a:latin typeface="Times New Roman" panose="02020603050405020304" pitchFamily="18" charset="0"/>
                <a:cs typeface="Times New Roman" panose="02020603050405020304" pitchFamily="18" charset="0"/>
              </a:rPr>
              <a:t>ricorda che: «dovunque lo spirito umano si apre in preghiera a questo Dio sconosciuto, </a:t>
            </a:r>
            <a:r>
              <a:rPr lang="it-IT" sz="2400" dirty="0">
                <a:solidFill>
                  <a:srgbClr val="FFFF00"/>
                </a:solidFill>
                <a:latin typeface="Times New Roman" panose="02020603050405020304" pitchFamily="18" charset="0"/>
                <a:cs typeface="Times New Roman" panose="02020603050405020304" pitchFamily="18" charset="0"/>
              </a:rPr>
              <a:t>sarà percepita un’eco di quello stesso Spirito</a:t>
            </a:r>
            <a:r>
              <a:rPr lang="it-IT" sz="2400" dirty="0">
                <a:solidFill>
                  <a:schemeClr val="bg1"/>
                </a:solidFill>
                <a:latin typeface="Times New Roman" panose="02020603050405020304" pitchFamily="18" charset="0"/>
                <a:cs typeface="Times New Roman" panose="02020603050405020304" pitchFamily="18" charset="0"/>
              </a:rPr>
              <a:t> che, conoscendo i limiti e la debolezza della persona umana, </a:t>
            </a:r>
            <a:r>
              <a:rPr lang="it-IT" sz="2400" dirty="0">
                <a:solidFill>
                  <a:srgbClr val="FFFF00"/>
                </a:solidFill>
                <a:latin typeface="Times New Roman" panose="02020603050405020304" pitchFamily="18" charset="0"/>
                <a:cs typeface="Times New Roman" panose="02020603050405020304" pitchFamily="18" charset="0"/>
              </a:rPr>
              <a:t>prega lui stesso </a:t>
            </a:r>
            <a:r>
              <a:rPr lang="it-IT" sz="2400" dirty="0">
                <a:solidFill>
                  <a:schemeClr val="bg1"/>
                </a:solidFill>
                <a:latin typeface="Times New Roman" panose="02020603050405020304" pitchFamily="18" charset="0"/>
                <a:cs typeface="Times New Roman" panose="02020603050405020304" pitchFamily="18" charset="0"/>
              </a:rPr>
              <a:t>in noi e a nostro nome».</a:t>
            </a:r>
          </a:p>
          <a:p>
            <a:pPr algn="just"/>
            <a:endParaRPr lang="it-IT" sz="2400" dirty="0">
              <a:solidFill>
                <a:schemeClr val="bg1"/>
              </a:solidFill>
              <a:latin typeface="Times New Roman" panose="02020603050405020304" pitchFamily="18" charset="0"/>
              <a:cs typeface="Times New Roman" panose="02020603050405020304" pitchFamily="18" charset="0"/>
            </a:endParaRPr>
          </a:p>
          <a:p>
            <a:pPr algn="just"/>
            <a:r>
              <a:rPr lang="it-IT" sz="2400" dirty="0">
                <a:solidFill>
                  <a:schemeClr val="bg1"/>
                </a:solidFill>
                <a:latin typeface="Times New Roman" panose="02020603050405020304" pitchFamily="18" charset="0"/>
                <a:cs typeface="Times New Roman" panose="02020603050405020304" pitchFamily="18" charset="0"/>
              </a:rPr>
              <a:t>Nel discorso pronunciato ai membri della curia romana il 22 dicembre 1986, dopo la Giornata Mondiale di Preghiera per la Pace di Assisi, il pontefice riafferma ciò che aveva espresso a Manila: «possiamo ritenere infatti che ogni autentica preghiera </a:t>
            </a:r>
            <a:r>
              <a:rPr lang="it-IT" sz="2400" dirty="0">
                <a:solidFill>
                  <a:srgbClr val="FFFF00"/>
                </a:solidFill>
                <a:latin typeface="Times New Roman" panose="02020603050405020304" pitchFamily="18" charset="0"/>
                <a:cs typeface="Times New Roman" panose="02020603050405020304" pitchFamily="18" charset="0"/>
              </a:rPr>
              <a:t>è suscitata dallo Spirito Santo, il quale è misteriosamente presente nel cuore di ogni uomo».</a:t>
            </a:r>
          </a:p>
          <a:p>
            <a:pPr algn="just"/>
            <a:endParaRPr lang="it-IT" sz="2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087397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ttotitolo 3">
            <a:extLst>
              <a:ext uri="{FF2B5EF4-FFF2-40B4-BE49-F238E27FC236}">
                <a16:creationId xmlns:a16="http://schemas.microsoft.com/office/drawing/2014/main" id="{5F9C2900-4B6C-AF48-98D7-410014F72FA8}"/>
              </a:ext>
            </a:extLst>
          </p:cNvPr>
          <p:cNvSpPr>
            <a:spLocks noGrp="1"/>
          </p:cNvSpPr>
          <p:nvPr>
            <p:ph type="subTitle" idx="1"/>
          </p:nvPr>
        </p:nvSpPr>
        <p:spPr>
          <a:xfrm>
            <a:off x="1357745" y="1191491"/>
            <a:ext cx="9351820" cy="5666509"/>
          </a:xfrm>
        </p:spPr>
        <p:txBody>
          <a:bodyPr>
            <a:normAutofit fontScale="32500" lnSpcReduction="20000"/>
          </a:bodyPr>
          <a:lstStyle/>
          <a:p>
            <a:pPr algn="just"/>
            <a:r>
              <a:rPr lang="it-IT" sz="7400" dirty="0">
                <a:solidFill>
                  <a:srgbClr val="FFFF00"/>
                </a:solidFill>
                <a:latin typeface="Times New Roman" panose="02020603050405020304" pitchFamily="18" charset="0"/>
                <a:cs typeface="Times New Roman" panose="02020603050405020304" pitchFamily="18" charset="0"/>
              </a:rPr>
              <a:t>RM 55</a:t>
            </a:r>
            <a:r>
              <a:rPr lang="it-IT" sz="7400" dirty="0">
                <a:solidFill>
                  <a:schemeClr val="bg1"/>
                </a:solidFill>
                <a:latin typeface="Times New Roman" panose="02020603050405020304" pitchFamily="18" charset="0"/>
                <a:cs typeface="Times New Roman" panose="02020603050405020304" pitchFamily="18" charset="0"/>
              </a:rPr>
              <a:t>: “Dio chiama a sé tutte le genti in Cristo, volendo loro comunicare la pienezza della sua rivelazione e del suo amore; né manca di rendersi presente in tanti modi </a:t>
            </a:r>
            <a:r>
              <a:rPr lang="it-IT" sz="7400" dirty="0">
                <a:solidFill>
                  <a:srgbClr val="FFFF00"/>
                </a:solidFill>
                <a:latin typeface="Times New Roman" panose="02020603050405020304" pitchFamily="18" charset="0"/>
                <a:cs typeface="Times New Roman" panose="02020603050405020304" pitchFamily="18" charset="0"/>
              </a:rPr>
              <a:t>non solo ai singoli individui, ma anche ai popoli mediante le loro ricchezze spirituali, di cui le religioni </a:t>
            </a:r>
            <a:r>
              <a:rPr lang="it-IT" sz="7400" dirty="0">
                <a:solidFill>
                  <a:schemeClr val="bg1"/>
                </a:solidFill>
                <a:latin typeface="Times New Roman" panose="02020603050405020304" pitchFamily="18" charset="0"/>
                <a:cs typeface="Times New Roman" panose="02020603050405020304" pitchFamily="18" charset="0"/>
              </a:rPr>
              <a:t>sono precipua ed essenziale espressione, pur contenendo lacune, insufficienze ed errori.</a:t>
            </a:r>
          </a:p>
          <a:p>
            <a:pPr algn="just"/>
            <a:r>
              <a:rPr lang="it-IT" sz="7400" dirty="0">
                <a:solidFill>
                  <a:schemeClr val="bg1"/>
                </a:solidFill>
                <a:latin typeface="Times New Roman" panose="02020603050405020304" pitchFamily="18" charset="0"/>
                <a:cs typeface="Times New Roman" panose="02020603050405020304" pitchFamily="18" charset="0"/>
              </a:rPr>
              <a:t> </a:t>
            </a:r>
          </a:p>
          <a:p>
            <a:pPr algn="just"/>
            <a:r>
              <a:rPr lang="it-IT" sz="7400" dirty="0">
                <a:solidFill>
                  <a:schemeClr val="bg1"/>
                </a:solidFill>
                <a:latin typeface="Times New Roman" panose="02020603050405020304" pitchFamily="18" charset="0"/>
                <a:cs typeface="Times New Roman" panose="02020603050405020304" pitchFamily="18" charset="0"/>
              </a:rPr>
              <a:t>“il fatto che i seguaci di altre religioni possano ricevere la grazia di Dio ed essere salvati da Cristo </a:t>
            </a:r>
            <a:r>
              <a:rPr lang="it-IT" sz="7400" dirty="0">
                <a:solidFill>
                  <a:srgbClr val="FFFF00"/>
                </a:solidFill>
                <a:latin typeface="Times New Roman" panose="02020603050405020304" pitchFamily="18" charset="0"/>
                <a:cs typeface="Times New Roman" panose="02020603050405020304" pitchFamily="18" charset="0"/>
              </a:rPr>
              <a:t>indipendentemente dai mezzi ordinari </a:t>
            </a:r>
            <a:r>
              <a:rPr lang="it-IT" sz="7400" dirty="0">
                <a:solidFill>
                  <a:schemeClr val="bg1"/>
                </a:solidFill>
                <a:latin typeface="Times New Roman" panose="02020603050405020304" pitchFamily="18" charset="0"/>
                <a:cs typeface="Times New Roman" panose="02020603050405020304" pitchFamily="18" charset="0"/>
              </a:rPr>
              <a:t>che egli ha stabilito, non cancella affatto l'appello alla fede e al battesimo che Dio vuole per tutti i popoli”.</a:t>
            </a:r>
          </a:p>
          <a:p>
            <a:pPr algn="just"/>
            <a:r>
              <a:rPr lang="it-IT" sz="7400" dirty="0">
                <a:solidFill>
                  <a:schemeClr val="bg1"/>
                </a:solidFill>
                <a:latin typeface="Times New Roman" panose="02020603050405020304" pitchFamily="18" charset="0"/>
                <a:cs typeface="Times New Roman" panose="02020603050405020304" pitchFamily="18" charset="0"/>
              </a:rPr>
              <a:t> </a:t>
            </a:r>
          </a:p>
          <a:p>
            <a:pPr algn="just"/>
            <a:r>
              <a:rPr lang="it-IT" sz="7400" dirty="0">
                <a:solidFill>
                  <a:schemeClr val="bg1"/>
                </a:solidFill>
                <a:latin typeface="Times New Roman" panose="02020603050405020304" pitchFamily="18" charset="0"/>
                <a:cs typeface="Times New Roman" panose="02020603050405020304" pitchFamily="18" charset="0"/>
              </a:rPr>
              <a:t>“Il dialogo deve esser condotto e attuato con la convinzione che la chiesa è la via ordinaria di salvezza e che </a:t>
            </a:r>
            <a:r>
              <a:rPr lang="it-IT" sz="7400" dirty="0">
                <a:solidFill>
                  <a:srgbClr val="FFFF00"/>
                </a:solidFill>
                <a:latin typeface="Times New Roman" panose="02020603050405020304" pitchFamily="18" charset="0"/>
                <a:cs typeface="Times New Roman" panose="02020603050405020304" pitchFamily="18" charset="0"/>
              </a:rPr>
              <a:t>solo essa possiede la pienezza dei mezzi di salvezza”</a:t>
            </a:r>
          </a:p>
        </p:txBody>
      </p:sp>
    </p:spTree>
    <p:extLst>
      <p:ext uri="{BB962C8B-B14F-4D97-AF65-F5344CB8AC3E}">
        <p14:creationId xmlns:p14="http://schemas.microsoft.com/office/powerpoint/2010/main" val="26004863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ttotitolo 3">
            <a:extLst>
              <a:ext uri="{FF2B5EF4-FFF2-40B4-BE49-F238E27FC236}">
                <a16:creationId xmlns:a16="http://schemas.microsoft.com/office/drawing/2014/main" id="{5F9C2900-4B6C-AF48-98D7-410014F72FA8}"/>
              </a:ext>
            </a:extLst>
          </p:cNvPr>
          <p:cNvSpPr>
            <a:spLocks noGrp="1"/>
          </p:cNvSpPr>
          <p:nvPr>
            <p:ph type="subTitle" idx="1"/>
          </p:nvPr>
        </p:nvSpPr>
        <p:spPr>
          <a:xfrm>
            <a:off x="1496291" y="1440872"/>
            <a:ext cx="9185564" cy="4544291"/>
          </a:xfrm>
        </p:spPr>
        <p:txBody>
          <a:bodyPr>
            <a:normAutofit fontScale="40000" lnSpcReduction="20000"/>
          </a:bodyPr>
          <a:lstStyle/>
          <a:p>
            <a:pPr algn="just"/>
            <a:r>
              <a:rPr lang="it-IT" sz="6500" dirty="0">
                <a:solidFill>
                  <a:srgbClr val="FFFF00"/>
                </a:solidFill>
                <a:latin typeface="Times New Roman" panose="02020603050405020304" pitchFamily="18" charset="0"/>
                <a:cs typeface="Times New Roman" panose="02020603050405020304" pitchFamily="18" charset="0"/>
              </a:rPr>
              <a:t>RM 5</a:t>
            </a:r>
            <a:r>
              <a:rPr lang="it-IT" sz="6500" dirty="0">
                <a:solidFill>
                  <a:schemeClr val="bg1"/>
                </a:solidFill>
                <a:latin typeface="Times New Roman" panose="02020603050405020304" pitchFamily="18" charset="0"/>
                <a:cs typeface="Times New Roman" panose="02020603050405020304" pitchFamily="18" charset="0"/>
              </a:rPr>
              <a:t>: “Cristo </a:t>
            </a:r>
            <a:r>
              <a:rPr lang="it-IT" sz="6500" dirty="0">
                <a:solidFill>
                  <a:srgbClr val="FFFF00"/>
                </a:solidFill>
                <a:latin typeface="Times New Roman" panose="02020603050405020304" pitchFamily="18" charset="0"/>
                <a:cs typeface="Times New Roman" panose="02020603050405020304" pitchFamily="18" charset="0"/>
              </a:rPr>
              <a:t>è l'unico mediatore tra Dio e gli uomini</a:t>
            </a:r>
            <a:r>
              <a:rPr lang="it-IT" sz="6500" dirty="0">
                <a:solidFill>
                  <a:schemeClr val="bg1"/>
                </a:solidFill>
                <a:latin typeface="Times New Roman" panose="02020603050405020304" pitchFamily="18" charset="0"/>
                <a:cs typeface="Times New Roman" panose="02020603050405020304" pitchFamily="18" charset="0"/>
              </a:rPr>
              <a:t>: «Uno solo, infatti, è Dio, e uno solo il mediatore tra Dio e gli uomini, l'uomo Cristo Gesù, che ha dato se stesso in riscatto per tutti [...] (1 Tm 2,5-7; </a:t>
            </a:r>
            <a:r>
              <a:rPr lang="it-IT" sz="6500" dirty="0" err="1">
                <a:solidFill>
                  <a:schemeClr val="bg1"/>
                </a:solidFill>
                <a:latin typeface="Times New Roman" panose="02020603050405020304" pitchFamily="18" charset="0"/>
                <a:cs typeface="Times New Roman" panose="02020603050405020304" pitchFamily="18" charset="0"/>
              </a:rPr>
              <a:t>cf</a:t>
            </a:r>
            <a:r>
              <a:rPr lang="it-IT" sz="6500" dirty="0">
                <a:solidFill>
                  <a:schemeClr val="bg1"/>
                </a:solidFill>
                <a:latin typeface="Times New Roman" panose="02020603050405020304" pitchFamily="18" charset="0"/>
                <a:cs typeface="Times New Roman" panose="02020603050405020304" pitchFamily="18" charset="0"/>
              </a:rPr>
              <a:t>. </a:t>
            </a:r>
            <a:r>
              <a:rPr lang="it-IT" sz="6500" dirty="0" err="1">
                <a:solidFill>
                  <a:schemeClr val="bg1"/>
                </a:solidFill>
                <a:latin typeface="Times New Roman" panose="02020603050405020304" pitchFamily="18" charset="0"/>
                <a:cs typeface="Times New Roman" panose="02020603050405020304" pitchFamily="18" charset="0"/>
              </a:rPr>
              <a:t>Eb</a:t>
            </a:r>
            <a:r>
              <a:rPr lang="it-IT" sz="6500" dirty="0">
                <a:solidFill>
                  <a:schemeClr val="bg1"/>
                </a:solidFill>
                <a:latin typeface="Times New Roman" panose="02020603050405020304" pitchFamily="18" charset="0"/>
                <a:cs typeface="Times New Roman" panose="02020603050405020304" pitchFamily="18" charset="0"/>
              </a:rPr>
              <a:t> 4,14-16). Gli uomini, quindi, non possono entrare in comunione con Dio se non per mezzo di Cristo, sotto l'azione dello Spirito. </a:t>
            </a:r>
            <a:r>
              <a:rPr lang="it-IT" sz="6500" dirty="0">
                <a:solidFill>
                  <a:srgbClr val="FFFF00"/>
                </a:solidFill>
                <a:latin typeface="Times New Roman" panose="02020603050405020304" pitchFamily="18" charset="0"/>
                <a:cs typeface="Times New Roman" panose="02020603050405020304" pitchFamily="18" charset="0"/>
              </a:rPr>
              <a:t>Questa sua mediazione unica e universale</a:t>
            </a:r>
            <a:r>
              <a:rPr lang="it-IT" sz="6500" dirty="0">
                <a:solidFill>
                  <a:schemeClr val="bg1"/>
                </a:solidFill>
                <a:latin typeface="Times New Roman" panose="02020603050405020304" pitchFamily="18" charset="0"/>
                <a:cs typeface="Times New Roman" panose="02020603050405020304" pitchFamily="18" charset="0"/>
              </a:rPr>
              <a:t>, lungi dall'essere di ostacolo al cammino verso Dio, è la via stabilita da Dio stesso [...]. </a:t>
            </a:r>
            <a:r>
              <a:rPr lang="it-IT" sz="6500" dirty="0">
                <a:solidFill>
                  <a:srgbClr val="FFFF00"/>
                </a:solidFill>
                <a:latin typeface="Times New Roman" panose="02020603050405020304" pitchFamily="18" charset="0"/>
                <a:cs typeface="Times New Roman" panose="02020603050405020304" pitchFamily="18" charset="0"/>
              </a:rPr>
              <a:t>Se non sono escluse mediazioni partecipate di vario tipo e ordine, esse tuttavia attingono significato e valore unicamente da quella di Cristo</a:t>
            </a:r>
            <a:r>
              <a:rPr lang="it-IT" sz="6500" dirty="0">
                <a:solidFill>
                  <a:schemeClr val="bg1"/>
                </a:solidFill>
                <a:latin typeface="Times New Roman" panose="02020603050405020304" pitchFamily="18" charset="0"/>
                <a:cs typeface="Times New Roman" panose="02020603050405020304" pitchFamily="18" charset="0"/>
              </a:rPr>
              <a:t> e non possono essere intese come parallele e complementari”.</a:t>
            </a:r>
          </a:p>
          <a:p>
            <a:endParaRPr lang="it-IT" dirty="0"/>
          </a:p>
        </p:txBody>
      </p:sp>
    </p:spTree>
    <p:extLst>
      <p:ext uri="{BB962C8B-B14F-4D97-AF65-F5344CB8AC3E}">
        <p14:creationId xmlns:p14="http://schemas.microsoft.com/office/powerpoint/2010/main" val="13943936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ttotitolo 3">
            <a:extLst>
              <a:ext uri="{FF2B5EF4-FFF2-40B4-BE49-F238E27FC236}">
                <a16:creationId xmlns:a16="http://schemas.microsoft.com/office/drawing/2014/main" id="{5F9C2900-4B6C-AF48-98D7-410014F72FA8}"/>
              </a:ext>
            </a:extLst>
          </p:cNvPr>
          <p:cNvSpPr>
            <a:spLocks noGrp="1"/>
          </p:cNvSpPr>
          <p:nvPr>
            <p:ph type="subTitle" idx="1"/>
          </p:nvPr>
        </p:nvSpPr>
        <p:spPr>
          <a:xfrm>
            <a:off x="2078183" y="1925782"/>
            <a:ext cx="8285018" cy="3379971"/>
          </a:xfrm>
        </p:spPr>
        <p:txBody>
          <a:bodyPr>
            <a:normAutofit fontScale="70000" lnSpcReduction="20000"/>
          </a:bodyPr>
          <a:lstStyle/>
          <a:p>
            <a:r>
              <a:rPr lang="it-IT" sz="4600" dirty="0">
                <a:solidFill>
                  <a:schemeClr val="bg1"/>
                </a:solidFill>
                <a:latin typeface="Times New Roman" panose="02020603050405020304" pitchFamily="18" charset="0"/>
                <a:cs typeface="Times New Roman" panose="02020603050405020304" pitchFamily="18" charset="0"/>
              </a:rPr>
              <a:t>«È attraverso la pratica di ciò che è </a:t>
            </a:r>
          </a:p>
          <a:p>
            <a:r>
              <a:rPr lang="it-IT" sz="4600" dirty="0">
                <a:solidFill>
                  <a:schemeClr val="bg1"/>
                </a:solidFill>
                <a:latin typeface="Times New Roman" panose="02020603050405020304" pitchFamily="18" charset="0"/>
                <a:cs typeface="Times New Roman" panose="02020603050405020304" pitchFamily="18" charset="0"/>
              </a:rPr>
              <a:t>a) </a:t>
            </a:r>
            <a:r>
              <a:rPr lang="it-IT" sz="4600" dirty="0">
                <a:solidFill>
                  <a:srgbClr val="FFFF00"/>
                </a:solidFill>
                <a:latin typeface="Times New Roman" panose="02020603050405020304" pitchFamily="18" charset="0"/>
                <a:cs typeface="Times New Roman" panose="02020603050405020304" pitchFamily="18" charset="0"/>
              </a:rPr>
              <a:t>buono</a:t>
            </a:r>
            <a:r>
              <a:rPr lang="it-IT" sz="4600" dirty="0">
                <a:solidFill>
                  <a:schemeClr val="bg1"/>
                </a:solidFill>
                <a:latin typeface="Times New Roman" panose="02020603050405020304" pitchFamily="18" charset="0"/>
                <a:cs typeface="Times New Roman" panose="02020603050405020304" pitchFamily="18" charset="0"/>
              </a:rPr>
              <a:t> nelle loro proprie tradizioni religiose e b) seguendo i dettami della loro coscienza, </a:t>
            </a:r>
          </a:p>
          <a:p>
            <a:r>
              <a:rPr lang="it-IT" sz="4600" dirty="0">
                <a:solidFill>
                  <a:schemeClr val="bg1"/>
                </a:solidFill>
                <a:latin typeface="Times New Roman" panose="02020603050405020304" pitchFamily="18" charset="0"/>
                <a:cs typeface="Times New Roman" panose="02020603050405020304" pitchFamily="18" charset="0"/>
              </a:rPr>
              <a:t>che i membri delle altre religioni rispondono positivamente all’invito di Dio e ricevono la salvezza in Gesù Cristo» (DA 29). </a:t>
            </a:r>
          </a:p>
          <a:p>
            <a:endParaRPr lang="it-IT" dirty="0"/>
          </a:p>
        </p:txBody>
      </p:sp>
    </p:spTree>
    <p:extLst>
      <p:ext uri="{BB962C8B-B14F-4D97-AF65-F5344CB8AC3E}">
        <p14:creationId xmlns:p14="http://schemas.microsoft.com/office/powerpoint/2010/main" val="9588548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ttotitolo 3">
            <a:extLst>
              <a:ext uri="{FF2B5EF4-FFF2-40B4-BE49-F238E27FC236}">
                <a16:creationId xmlns:a16="http://schemas.microsoft.com/office/drawing/2014/main" id="{5F9C2900-4B6C-AF48-98D7-410014F72FA8}"/>
              </a:ext>
            </a:extLst>
          </p:cNvPr>
          <p:cNvSpPr>
            <a:spLocks noGrp="1"/>
          </p:cNvSpPr>
          <p:nvPr>
            <p:ph type="subTitle" idx="1"/>
          </p:nvPr>
        </p:nvSpPr>
        <p:spPr>
          <a:xfrm>
            <a:off x="1274618" y="1163782"/>
            <a:ext cx="9531928" cy="3282989"/>
          </a:xfrm>
        </p:spPr>
        <p:txBody>
          <a:bodyPr>
            <a:noAutofit/>
          </a:bodyPr>
          <a:lstStyle/>
          <a:p>
            <a:pPr algn="just"/>
            <a:r>
              <a:rPr lang="it-IT" sz="2400" dirty="0">
                <a:solidFill>
                  <a:schemeClr val="bg1"/>
                </a:solidFill>
                <a:latin typeface="Times New Roman" panose="02020603050405020304" pitchFamily="18" charset="0"/>
                <a:cs typeface="Times New Roman" panose="02020603050405020304" pitchFamily="18" charset="0"/>
              </a:rPr>
              <a:t>«I membri delle altre religioni, quindi non vengono salvati da Cristo </a:t>
            </a:r>
            <a:r>
              <a:rPr lang="it-IT" sz="2400" dirty="0">
                <a:solidFill>
                  <a:srgbClr val="FFFF00"/>
                </a:solidFill>
                <a:latin typeface="Times New Roman" panose="02020603050405020304" pitchFamily="18" charset="0"/>
                <a:cs typeface="Times New Roman" panose="02020603050405020304" pitchFamily="18" charset="0"/>
              </a:rPr>
              <a:t>malgrado o al di fuori della loro tradizione, ma proprio in virtù del loro praticarla sinceramente e in qualche misterioso modo attraverso di essa. </a:t>
            </a:r>
            <a:r>
              <a:rPr lang="it-IT" sz="2400" dirty="0">
                <a:solidFill>
                  <a:schemeClr val="bg1"/>
                </a:solidFill>
                <a:latin typeface="Times New Roman" panose="02020603050405020304" pitchFamily="18" charset="0"/>
                <a:cs typeface="Times New Roman" panose="02020603050405020304" pitchFamily="18" charset="0"/>
              </a:rPr>
              <a:t>Ciò non significa tuttavia che ogni cosa nell’ambito delle altre tradizioni possa condurre i loro membri alla salvezza. Infatti, identificare in esse «gli elementi di grazia capaci di sostenere la risposta positiva dei loro membri alla chiamata di Dio» è un compito difficile, che richiede capacità di discernimento. Non tutto in esse è frutto della grazia, né esse contengono solo valori positivi, perché il peccato ha operato nel mondo e </a:t>
            </a:r>
            <a:r>
              <a:rPr lang="it-IT" sz="2400" dirty="0">
                <a:solidFill>
                  <a:srgbClr val="FFFF00"/>
                </a:solidFill>
                <a:latin typeface="Times New Roman" panose="02020603050405020304" pitchFamily="18" charset="0"/>
                <a:cs typeface="Times New Roman" panose="02020603050405020304" pitchFamily="18" charset="0"/>
              </a:rPr>
              <a:t>le tradizioni riflettono anche i limiti dello Spirito umano, che a volte è incline a scegliere il male</a:t>
            </a:r>
            <a:r>
              <a:rPr lang="it-IT" sz="2400" dirty="0">
                <a:solidFill>
                  <a:schemeClr val="bg1"/>
                </a:solidFill>
                <a:latin typeface="Times New Roman" panose="02020603050405020304" pitchFamily="18" charset="0"/>
                <a:cs typeface="Times New Roman" panose="02020603050405020304" pitchFamily="18" charset="0"/>
              </a:rPr>
              <a:t>»</a:t>
            </a:r>
            <a:r>
              <a:rPr lang="it-IT" sz="2400" cap="small" dirty="0">
                <a:solidFill>
                  <a:schemeClr val="bg1"/>
                </a:solidFill>
                <a:latin typeface="Times New Roman" panose="02020603050405020304" pitchFamily="18" charset="0"/>
                <a:cs typeface="Times New Roman" panose="02020603050405020304" pitchFamily="18" charset="0"/>
              </a:rPr>
              <a:t>, (</a:t>
            </a:r>
            <a:r>
              <a:rPr lang="it-IT" cap="small" dirty="0" err="1">
                <a:solidFill>
                  <a:schemeClr val="bg1"/>
                </a:solidFill>
                <a:latin typeface="Times New Roman" panose="02020603050405020304" pitchFamily="18" charset="0"/>
                <a:cs typeface="Times New Roman" panose="02020603050405020304" pitchFamily="18" charset="0"/>
              </a:rPr>
              <a:t>J</a:t>
            </a:r>
            <a:r>
              <a:rPr lang="it-IT" cap="small" dirty="0">
                <a:solidFill>
                  <a:schemeClr val="bg1"/>
                </a:solidFill>
                <a:latin typeface="Times New Roman" panose="02020603050405020304" pitchFamily="18" charset="0"/>
                <a:cs typeface="Times New Roman" panose="02020603050405020304" pitchFamily="18" charset="0"/>
              </a:rPr>
              <a:t>. </a:t>
            </a:r>
            <a:r>
              <a:rPr lang="it-IT" cap="small" dirty="0" err="1">
                <a:solidFill>
                  <a:schemeClr val="bg1"/>
                </a:solidFill>
                <a:latin typeface="Times New Roman" panose="02020603050405020304" pitchFamily="18" charset="0"/>
                <a:cs typeface="Times New Roman" panose="02020603050405020304" pitchFamily="18" charset="0"/>
              </a:rPr>
              <a:t>Dupuis</a:t>
            </a:r>
            <a:r>
              <a:rPr lang="it-IT" dirty="0">
                <a:solidFill>
                  <a:schemeClr val="bg1"/>
                </a:solidFill>
                <a:latin typeface="Times New Roman" panose="02020603050405020304" pitchFamily="18" charset="0"/>
                <a:cs typeface="Times New Roman" panose="02020603050405020304" pitchFamily="18" charset="0"/>
              </a:rPr>
              <a:t>, </a:t>
            </a:r>
            <a:r>
              <a:rPr lang="it-IT" i="1" dirty="0">
                <a:solidFill>
                  <a:schemeClr val="bg1"/>
                </a:solidFill>
                <a:latin typeface="Times New Roman" panose="02020603050405020304" pitchFamily="18" charset="0"/>
                <a:cs typeface="Times New Roman" panose="02020603050405020304" pitchFamily="18" charset="0"/>
              </a:rPr>
              <a:t>Dialogo e annuncio in due recenti documenti</a:t>
            </a:r>
            <a:r>
              <a:rPr lang="it-IT" dirty="0">
                <a:solidFill>
                  <a:schemeClr val="bg1"/>
                </a:solidFill>
                <a:latin typeface="Times New Roman" panose="02020603050405020304" pitchFamily="18" charset="0"/>
                <a:cs typeface="Times New Roman" panose="02020603050405020304" pitchFamily="18" charset="0"/>
              </a:rPr>
              <a:t>, in «La Civiltà Cattolica», Roma 1992, 2299.</a:t>
            </a:r>
            <a:r>
              <a:rPr lang="it-IT" sz="2400" dirty="0">
                <a:solidFill>
                  <a:schemeClr val="bg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773617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ttotitolo 3">
            <a:extLst>
              <a:ext uri="{FF2B5EF4-FFF2-40B4-BE49-F238E27FC236}">
                <a16:creationId xmlns:a16="http://schemas.microsoft.com/office/drawing/2014/main" id="{5F9C2900-4B6C-AF48-98D7-410014F72FA8}"/>
              </a:ext>
            </a:extLst>
          </p:cNvPr>
          <p:cNvSpPr>
            <a:spLocks noGrp="1"/>
          </p:cNvSpPr>
          <p:nvPr>
            <p:ph type="subTitle" idx="1"/>
          </p:nvPr>
        </p:nvSpPr>
        <p:spPr>
          <a:xfrm>
            <a:off x="1593274" y="1510146"/>
            <a:ext cx="9116290" cy="4364181"/>
          </a:xfrm>
        </p:spPr>
        <p:txBody>
          <a:bodyPr>
            <a:normAutofit fontScale="92500" lnSpcReduction="20000"/>
          </a:bodyPr>
          <a:lstStyle/>
          <a:p>
            <a:pPr algn="just"/>
            <a:r>
              <a:rPr lang="it-IT" sz="2800" dirty="0">
                <a:solidFill>
                  <a:schemeClr val="bg1"/>
                </a:solidFill>
                <a:latin typeface="Times New Roman" panose="02020603050405020304" pitchFamily="18" charset="0"/>
                <a:cs typeface="Times New Roman" panose="02020603050405020304" pitchFamily="18" charset="0"/>
              </a:rPr>
              <a:t>«In questo senso parliamo di «discernimento teologico» avendo come termine di riferimento il paradigma ignaziano del discernimento spirituale. Così come insegnato da Ignazio di Loyola, anche il discernimento teologico, alla luce di presupposti e di criteri propri, opera una </a:t>
            </a:r>
            <a:r>
              <a:rPr lang="it-IT" sz="2800" i="1" dirty="0" err="1">
                <a:solidFill>
                  <a:schemeClr val="bg1"/>
                </a:solidFill>
                <a:latin typeface="Times New Roman" panose="02020603050405020304" pitchFamily="18" charset="0"/>
                <a:cs typeface="Times New Roman" panose="02020603050405020304" pitchFamily="18" charset="0"/>
              </a:rPr>
              <a:t>diákrisis</a:t>
            </a:r>
            <a:r>
              <a:rPr lang="it-IT" sz="2800" dirty="0">
                <a:solidFill>
                  <a:schemeClr val="bg1"/>
                </a:solidFill>
                <a:latin typeface="Times New Roman" panose="02020603050405020304" pitchFamily="18" charset="0"/>
                <a:cs typeface="Times New Roman" panose="02020603050405020304" pitchFamily="18" charset="0"/>
              </a:rPr>
              <a:t> al fine di distinguere ciò che nelle tradizioni religiose procede da Dio, da ciò che procede da «altro», ed è propriamente «teologico» in quanto cerca un’intelligenza credente delle omologie e delle differenze tra le religioni e la fede in Cristo, al fine di comprendere sempre meglio il significato delle religioni in relazione all’economia divina rivelata in Cristo Gesù e nello Spirito», (L. Territo).</a:t>
            </a:r>
          </a:p>
          <a:p>
            <a:endParaRPr lang="it-IT"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9679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ttotitolo 3">
            <a:extLst>
              <a:ext uri="{FF2B5EF4-FFF2-40B4-BE49-F238E27FC236}">
                <a16:creationId xmlns:a16="http://schemas.microsoft.com/office/drawing/2014/main" id="{5F9C2900-4B6C-AF48-98D7-410014F72FA8}"/>
              </a:ext>
            </a:extLst>
          </p:cNvPr>
          <p:cNvSpPr>
            <a:spLocks noGrp="1"/>
          </p:cNvSpPr>
          <p:nvPr>
            <p:ph type="subTitle" idx="1"/>
          </p:nvPr>
        </p:nvSpPr>
        <p:spPr>
          <a:xfrm>
            <a:off x="1260763" y="1274617"/>
            <a:ext cx="9698182" cy="4433455"/>
          </a:xfrm>
        </p:spPr>
        <p:txBody>
          <a:bodyPr>
            <a:noAutofit/>
          </a:bodyPr>
          <a:lstStyle/>
          <a:p>
            <a:pPr algn="just"/>
            <a:r>
              <a:rPr lang="it-IT" sz="2000" dirty="0">
                <a:solidFill>
                  <a:srgbClr val="FFFF00"/>
                </a:solidFill>
                <a:latin typeface="Times New Roman" panose="02020603050405020304" pitchFamily="18" charset="0"/>
                <a:cs typeface="Times New Roman" panose="02020603050405020304" pitchFamily="18" charset="0"/>
              </a:rPr>
              <a:t>Quali presupposti teologici permettono questo riconoscimento?</a:t>
            </a:r>
          </a:p>
          <a:p>
            <a:pPr lvl="0" algn="just">
              <a:lnSpc>
                <a:spcPct val="150000"/>
              </a:lnSpc>
            </a:pPr>
            <a:r>
              <a:rPr lang="it-IT" sz="2000" dirty="0">
                <a:solidFill>
                  <a:schemeClr val="bg1"/>
                </a:solidFill>
                <a:latin typeface="Times New Roman" panose="02020603050405020304" pitchFamily="18" charset="0"/>
                <a:cs typeface="Times New Roman" panose="02020603050405020304" pitchFamily="18" charset="0"/>
              </a:rPr>
              <a:t>a) Il riconoscimento della presenza universale del </a:t>
            </a:r>
            <a:r>
              <a:rPr lang="it-IT" sz="2000" dirty="0" err="1">
                <a:solidFill>
                  <a:schemeClr val="bg1"/>
                </a:solidFill>
                <a:latin typeface="Times New Roman" panose="02020603050405020304" pitchFamily="18" charset="0"/>
                <a:cs typeface="Times New Roman" panose="02020603050405020304" pitchFamily="18" charset="0"/>
              </a:rPr>
              <a:t>Lógos</a:t>
            </a:r>
            <a:r>
              <a:rPr lang="it-IT" sz="2000" dirty="0">
                <a:solidFill>
                  <a:schemeClr val="bg1"/>
                </a:solidFill>
                <a:latin typeface="Times New Roman" panose="02020603050405020304" pitchFamily="18" charset="0"/>
                <a:cs typeface="Times New Roman" panose="02020603050405020304" pitchFamily="18" charset="0"/>
              </a:rPr>
              <a:t> (dottrina dei </a:t>
            </a:r>
            <a:r>
              <a:rPr lang="it-IT" sz="2000" dirty="0" err="1">
                <a:solidFill>
                  <a:schemeClr val="bg1"/>
                </a:solidFill>
                <a:latin typeface="Times New Roman" panose="02020603050405020304" pitchFamily="18" charset="0"/>
                <a:cs typeface="Times New Roman" panose="02020603050405020304" pitchFamily="18" charset="0"/>
              </a:rPr>
              <a:t>λόγοι</a:t>
            </a:r>
            <a:r>
              <a:rPr lang="it-IT" sz="2000" dirty="0">
                <a:solidFill>
                  <a:schemeClr val="bg1"/>
                </a:solidFill>
                <a:latin typeface="Times New Roman" panose="02020603050405020304" pitchFamily="18" charset="0"/>
                <a:cs typeface="Times New Roman" panose="02020603050405020304" pitchFamily="18" charset="0"/>
              </a:rPr>
              <a:t> </a:t>
            </a:r>
            <a:r>
              <a:rPr lang="it-IT" sz="2000" dirty="0" err="1">
                <a:solidFill>
                  <a:schemeClr val="bg1"/>
                </a:solidFill>
                <a:latin typeface="Times New Roman" panose="02020603050405020304" pitchFamily="18" charset="0"/>
                <a:cs typeface="Times New Roman" panose="02020603050405020304" pitchFamily="18" charset="0"/>
              </a:rPr>
              <a:t>σ</a:t>
            </a:r>
            <a:r>
              <a:rPr lang="it-IT" sz="2000" dirty="0">
                <a:solidFill>
                  <a:schemeClr val="bg1"/>
                </a:solidFill>
                <a:latin typeface="Times New Roman" panose="02020603050405020304" pitchFamily="18" charset="0"/>
                <a:cs typeface="Times New Roman" panose="02020603050405020304" pitchFamily="18" charset="0"/>
              </a:rPr>
              <a:t>π</a:t>
            </a:r>
            <a:r>
              <a:rPr lang="it-IT" sz="2000" dirty="0" err="1">
                <a:solidFill>
                  <a:schemeClr val="bg1"/>
                </a:solidFill>
                <a:latin typeface="Times New Roman" panose="02020603050405020304" pitchFamily="18" charset="0"/>
                <a:cs typeface="Times New Roman" panose="02020603050405020304" pitchFamily="18" charset="0"/>
              </a:rPr>
              <a:t>ερμ</a:t>
            </a:r>
            <a:r>
              <a:rPr lang="it-IT" sz="2000" dirty="0">
                <a:solidFill>
                  <a:schemeClr val="bg1"/>
                </a:solidFill>
                <a:latin typeface="Times New Roman" panose="02020603050405020304" pitchFamily="18" charset="0"/>
                <a:cs typeface="Times New Roman" panose="02020603050405020304" pitchFamily="18" charset="0"/>
              </a:rPr>
              <a:t>α</a:t>
            </a:r>
            <a:r>
              <a:rPr lang="it-IT" sz="2000" dirty="0" err="1">
                <a:solidFill>
                  <a:schemeClr val="bg1"/>
                </a:solidFill>
                <a:latin typeface="Times New Roman" panose="02020603050405020304" pitchFamily="18" charset="0"/>
                <a:cs typeface="Times New Roman" panose="02020603050405020304" pitchFamily="18" charset="0"/>
              </a:rPr>
              <a:t>τικοὶ</a:t>
            </a:r>
            <a:r>
              <a:rPr lang="it-IT" sz="2000" dirty="0">
                <a:solidFill>
                  <a:schemeClr val="bg1"/>
                </a:solidFill>
                <a:latin typeface="Times New Roman" panose="02020603050405020304" pitchFamily="18" charset="0"/>
                <a:cs typeface="Times New Roman" panose="02020603050405020304" pitchFamily="18" charset="0"/>
              </a:rPr>
              <a:t>).</a:t>
            </a:r>
          </a:p>
          <a:p>
            <a:pPr lvl="0" algn="just">
              <a:lnSpc>
                <a:spcPct val="150000"/>
              </a:lnSpc>
            </a:pPr>
            <a:r>
              <a:rPr lang="it-IT" sz="2000" dirty="0">
                <a:solidFill>
                  <a:schemeClr val="bg1"/>
                </a:solidFill>
                <a:latin typeface="Times New Roman" panose="02020603050405020304" pitchFamily="18" charset="0"/>
                <a:cs typeface="Times New Roman" panose="02020603050405020304" pitchFamily="18" charset="0"/>
              </a:rPr>
              <a:t>b) Il riconoscimento del coinvolgimento di Dio nella vita di tutti i popoli.</a:t>
            </a:r>
          </a:p>
          <a:p>
            <a:pPr lvl="0" algn="just">
              <a:lnSpc>
                <a:spcPct val="150000"/>
              </a:lnSpc>
            </a:pPr>
            <a:r>
              <a:rPr lang="it-IT" sz="2000" dirty="0">
                <a:solidFill>
                  <a:schemeClr val="bg1"/>
                </a:solidFill>
                <a:latin typeface="Times New Roman" panose="02020603050405020304" pitchFamily="18" charset="0"/>
                <a:cs typeface="Times New Roman" panose="02020603050405020304" pitchFamily="18" charset="0"/>
              </a:rPr>
              <a:t>c) Il riconoscimento della singolarità di Israele e di Cristo intesa in una dinamica salvifica inclusiva ed espansivo/relazionale.</a:t>
            </a:r>
          </a:p>
          <a:p>
            <a:pPr lvl="0" algn="just">
              <a:lnSpc>
                <a:spcPct val="150000"/>
              </a:lnSpc>
            </a:pPr>
            <a:r>
              <a:rPr lang="it-IT" sz="2000" dirty="0">
                <a:solidFill>
                  <a:schemeClr val="bg1"/>
                </a:solidFill>
                <a:latin typeface="Times New Roman" panose="02020603050405020304" pitchFamily="18" charset="0"/>
                <a:cs typeface="Times New Roman" panose="02020603050405020304" pitchFamily="18" charset="0"/>
              </a:rPr>
              <a:t>d) Il riconoscimento di una natura umana finalizzata «per grazia» alla comunione con Cristo e la sua natura sociale.</a:t>
            </a:r>
          </a:p>
          <a:p>
            <a:pPr lvl="0" algn="just">
              <a:lnSpc>
                <a:spcPct val="150000"/>
              </a:lnSpc>
            </a:pPr>
            <a:r>
              <a:rPr lang="it-IT" sz="2000" dirty="0">
                <a:solidFill>
                  <a:schemeClr val="bg1"/>
                </a:solidFill>
                <a:latin typeface="Times New Roman" panose="02020603050405020304" pitchFamily="18" charset="0"/>
                <a:cs typeface="Times New Roman" panose="02020603050405020304" pitchFamily="18" charset="0"/>
              </a:rPr>
              <a:t>e) Il riconoscimento dell’azione del Verbo e dello Spirito nelle religioni (la missione dello Spirito Santo «</a:t>
            </a:r>
            <a:r>
              <a:rPr lang="it-IT" sz="2000" i="1" dirty="0">
                <a:solidFill>
                  <a:schemeClr val="bg1"/>
                </a:solidFill>
                <a:latin typeface="Times New Roman" panose="02020603050405020304" pitchFamily="18" charset="0"/>
                <a:cs typeface="Times New Roman" panose="02020603050405020304" pitchFamily="18" charset="0"/>
              </a:rPr>
              <a:t>extra </a:t>
            </a:r>
            <a:r>
              <a:rPr lang="it-IT" sz="2000" i="1" dirty="0" err="1">
                <a:solidFill>
                  <a:schemeClr val="bg1"/>
                </a:solidFill>
                <a:latin typeface="Times New Roman" panose="02020603050405020304" pitchFamily="18" charset="0"/>
                <a:cs typeface="Times New Roman" panose="02020603050405020304" pitchFamily="18" charset="0"/>
              </a:rPr>
              <a:t>fines</a:t>
            </a:r>
            <a:r>
              <a:rPr lang="it-IT" sz="2000" i="1" dirty="0">
                <a:solidFill>
                  <a:schemeClr val="bg1"/>
                </a:solidFill>
                <a:latin typeface="Times New Roman" panose="02020603050405020304" pitchFamily="18" charset="0"/>
                <a:cs typeface="Times New Roman" panose="02020603050405020304" pitchFamily="18" charset="0"/>
              </a:rPr>
              <a:t> </a:t>
            </a:r>
            <a:r>
              <a:rPr lang="it-IT" sz="2000" i="1" dirty="0" err="1">
                <a:solidFill>
                  <a:schemeClr val="bg1"/>
                </a:solidFill>
                <a:latin typeface="Times New Roman" panose="02020603050405020304" pitchFamily="18" charset="0"/>
                <a:cs typeface="Times New Roman" panose="02020603050405020304" pitchFamily="18" charset="0"/>
              </a:rPr>
              <a:t>Ecclesiae</a:t>
            </a:r>
            <a:r>
              <a:rPr lang="it-IT" sz="2000" dirty="0">
                <a:solidFill>
                  <a:schemeClr val="bg1"/>
                </a:solidFill>
                <a:latin typeface="Times New Roman" panose="02020603050405020304" pitchFamily="18" charset="0"/>
                <a:cs typeface="Times New Roman" panose="02020603050405020304" pitchFamily="18" charset="0"/>
              </a:rPr>
              <a:t>»)</a:t>
            </a:r>
          </a:p>
          <a:p>
            <a:pPr lvl="0" algn="just">
              <a:lnSpc>
                <a:spcPct val="150000"/>
              </a:lnSpc>
            </a:pPr>
            <a:r>
              <a:rPr lang="it-IT" sz="2000" dirty="0" err="1">
                <a:solidFill>
                  <a:schemeClr val="bg1"/>
                </a:solidFill>
                <a:latin typeface="Times New Roman" panose="02020603050405020304" pitchFamily="18" charset="0"/>
                <a:cs typeface="Times New Roman" panose="02020603050405020304" pitchFamily="18" charset="0"/>
              </a:rPr>
              <a:t>f</a:t>
            </a:r>
            <a:r>
              <a:rPr lang="it-IT" sz="2000" dirty="0">
                <a:solidFill>
                  <a:schemeClr val="bg1"/>
                </a:solidFill>
                <a:latin typeface="Times New Roman" panose="02020603050405020304" pitchFamily="18" charset="0"/>
                <a:cs typeface="Times New Roman" panose="02020603050405020304" pitchFamily="18" charset="0"/>
              </a:rPr>
              <a:t>) Il riconoscimento dell’unica mediazione salvifica di Cristo che «non esclude mediazioni partecipate di vario tipo e ordine» (RM 5).</a:t>
            </a:r>
          </a:p>
          <a:p>
            <a:endParaRPr lang="it-IT" sz="2000" dirty="0"/>
          </a:p>
        </p:txBody>
      </p:sp>
    </p:spTree>
    <p:extLst>
      <p:ext uri="{BB962C8B-B14F-4D97-AF65-F5344CB8AC3E}">
        <p14:creationId xmlns:p14="http://schemas.microsoft.com/office/powerpoint/2010/main" val="26192534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ttotitolo 3">
            <a:extLst>
              <a:ext uri="{FF2B5EF4-FFF2-40B4-BE49-F238E27FC236}">
                <a16:creationId xmlns:a16="http://schemas.microsoft.com/office/drawing/2014/main" id="{5F9C2900-4B6C-AF48-98D7-410014F72FA8}"/>
              </a:ext>
            </a:extLst>
          </p:cNvPr>
          <p:cNvSpPr>
            <a:spLocks noGrp="1"/>
          </p:cNvSpPr>
          <p:nvPr>
            <p:ph type="subTitle" idx="1"/>
          </p:nvPr>
        </p:nvSpPr>
        <p:spPr>
          <a:xfrm>
            <a:off x="1274614" y="1177637"/>
            <a:ext cx="9698181" cy="5140035"/>
          </a:xfrm>
        </p:spPr>
        <p:txBody>
          <a:bodyPr>
            <a:normAutofit fontScale="55000" lnSpcReduction="20000"/>
          </a:bodyPr>
          <a:lstStyle/>
          <a:p>
            <a:pPr lvl="0" algn="just" fontAlgn="base"/>
            <a:r>
              <a:rPr lang="it-IT" sz="3600" dirty="0">
                <a:solidFill>
                  <a:srgbClr val="FFFF00"/>
                </a:solidFill>
                <a:latin typeface="Times New Roman" panose="02020603050405020304" pitchFamily="18" charset="0"/>
                <a:cs typeface="Times New Roman" panose="02020603050405020304" pitchFamily="18" charset="0"/>
              </a:rPr>
              <a:t>Es. il digiuno nella tradizione spirituale islamica:</a:t>
            </a:r>
          </a:p>
          <a:p>
            <a:pPr lvl="0" algn="just" fontAlgn="base"/>
            <a:endParaRPr lang="it-IT" sz="3600" dirty="0">
              <a:solidFill>
                <a:srgbClr val="FFFF00"/>
              </a:solidFill>
              <a:latin typeface="Times New Roman" panose="02020603050405020304" pitchFamily="18" charset="0"/>
              <a:cs typeface="Times New Roman" panose="02020603050405020304" pitchFamily="18" charset="0"/>
            </a:endParaRPr>
          </a:p>
          <a:p>
            <a:pPr lvl="0" algn="just" fontAlgn="base"/>
            <a:r>
              <a:rPr lang="it-IT" sz="3600" dirty="0">
                <a:solidFill>
                  <a:schemeClr val="bg1"/>
                </a:solidFill>
                <a:latin typeface="Times New Roman" panose="02020603050405020304" pitchFamily="18" charset="0"/>
                <a:cs typeface="Times New Roman" panose="02020603050405020304" pitchFamily="18" charset="0"/>
              </a:rPr>
              <a:t>1) Abbassando gli occhi e astenendosi dall’allungare lo sguardo su tutto ciò che è biasimevole e detestabile e tutto ciò che occupa il cuore distraendolo dal ricordo di Allah.</a:t>
            </a:r>
          </a:p>
          <a:p>
            <a:pPr lvl="0" algn="just" fontAlgn="base"/>
            <a:r>
              <a:rPr lang="it-IT" sz="3600" dirty="0">
                <a:solidFill>
                  <a:schemeClr val="bg1"/>
                </a:solidFill>
                <a:latin typeface="Times New Roman" panose="02020603050405020304" pitchFamily="18" charset="0"/>
                <a:cs typeface="Times New Roman" panose="02020603050405020304" pitchFamily="18" charset="0"/>
              </a:rPr>
              <a:t>2) Trattenendo la lingua dai vani discorsi, dalla menzogna, dalla maldicenza, dalla calunnia, dalla licenziosità, dall’asprezza, dalla litigiosità, dalla ipocrisia, e facendola tacere, ecc.</a:t>
            </a:r>
          </a:p>
          <a:p>
            <a:pPr lvl="0" algn="just" fontAlgn="base"/>
            <a:r>
              <a:rPr lang="it-IT" sz="3600" dirty="0">
                <a:solidFill>
                  <a:schemeClr val="bg1"/>
                </a:solidFill>
                <a:latin typeface="Times New Roman" panose="02020603050405020304" pitchFamily="18" charset="0"/>
                <a:cs typeface="Times New Roman" panose="02020603050405020304" pitchFamily="18" charset="0"/>
              </a:rPr>
              <a:t>3) Impedendo all’udito di prestare ascolto a tutto ciò che e riprovevole: </a:t>
            </a:r>
            <a:r>
              <a:rPr lang="it-IT" sz="3600" dirty="0" err="1">
                <a:solidFill>
                  <a:schemeClr val="bg1"/>
                </a:solidFill>
                <a:latin typeface="Times New Roman" panose="02020603050405020304" pitchFamily="18" charset="0"/>
                <a:cs typeface="Times New Roman" panose="02020603050405020304" pitchFamily="18" charset="0"/>
              </a:rPr>
              <a:t>poichè</a:t>
            </a:r>
            <a:r>
              <a:rPr lang="it-IT" sz="3600" dirty="0">
                <a:solidFill>
                  <a:schemeClr val="bg1"/>
                </a:solidFill>
                <a:latin typeface="Times New Roman" panose="02020603050405020304" pitchFamily="18" charset="0"/>
                <a:cs typeface="Times New Roman" panose="02020603050405020304" pitchFamily="18" charset="0"/>
              </a:rPr>
              <a:t> tutto ciò che e proibito dire e proibito pure ascoltare.</a:t>
            </a:r>
          </a:p>
          <a:p>
            <a:pPr lvl="0" algn="just" fontAlgn="base"/>
            <a:r>
              <a:rPr lang="it-IT" sz="3600" dirty="0">
                <a:solidFill>
                  <a:schemeClr val="bg1"/>
                </a:solidFill>
                <a:latin typeface="Times New Roman" panose="02020603050405020304" pitchFamily="18" charset="0"/>
                <a:cs typeface="Times New Roman" panose="02020603050405020304" pitchFamily="18" charset="0"/>
              </a:rPr>
              <a:t>4) Trattenendo le altre membra, come mani e piedi, dal commettere peccati e azioni riprovevoli </a:t>
            </a:r>
          </a:p>
          <a:p>
            <a:pPr lvl="0" algn="just" fontAlgn="base"/>
            <a:r>
              <a:rPr lang="it-IT" sz="3600" dirty="0">
                <a:solidFill>
                  <a:schemeClr val="bg1"/>
                </a:solidFill>
                <a:latin typeface="Times New Roman" panose="02020603050405020304" pitchFamily="18" charset="0"/>
                <a:cs typeface="Times New Roman" panose="02020603050405020304" pitchFamily="18" charset="0"/>
              </a:rPr>
              <a:t>5) Non chiedendo grandi quantità di cibi leciti al momento della rottura del digiuno in maniera da riempirsi il ventre [...] Ora e noto che scopo del digiuno e avere lo stomaco vuoto e distruggere i desideri per rafforzare l’animo nella pietà. Se invece si reprime dalla mattina alla sera lo stomaco si da stimolarne l’appetito e rafforzarne il desiderio, e poi lo si nutre di ghiottonerie fino a sazietà, se ne accresce il piacere e se ne raddoppia la forza, svegliando appetiti che resterebbero forse quieti se lasciati alla normalità, (al-</a:t>
            </a:r>
            <a:r>
              <a:rPr lang="it-IT" sz="3600" dirty="0" err="1">
                <a:solidFill>
                  <a:schemeClr val="bg1"/>
                </a:solidFill>
                <a:latin typeface="Times New Roman" panose="02020603050405020304" pitchFamily="18" charset="0"/>
                <a:cs typeface="Times New Roman" panose="02020603050405020304" pitchFamily="18" charset="0"/>
              </a:rPr>
              <a:t>Ghazali</a:t>
            </a:r>
            <a:r>
              <a:rPr lang="it-IT" sz="3600" dirty="0">
                <a:solidFill>
                  <a:schemeClr val="bg1"/>
                </a:solidFill>
                <a:latin typeface="Times New Roman" panose="02020603050405020304" pitchFamily="18" charset="0"/>
                <a:cs typeface="Times New Roman" panose="02020603050405020304" pitchFamily="18" charset="0"/>
              </a:rPr>
              <a:t>).</a:t>
            </a:r>
          </a:p>
          <a:p>
            <a:endParaRPr lang="it-IT" dirty="0"/>
          </a:p>
        </p:txBody>
      </p:sp>
    </p:spTree>
    <p:extLst>
      <p:ext uri="{BB962C8B-B14F-4D97-AF65-F5344CB8AC3E}">
        <p14:creationId xmlns:p14="http://schemas.microsoft.com/office/powerpoint/2010/main" val="18017826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FD6C52D6-1ACB-7440-93F2-3390FB34DC64}"/>
              </a:ext>
            </a:extLst>
          </p:cNvPr>
          <p:cNvPicPr>
            <a:picLocks noChangeAspect="1"/>
          </p:cNvPicPr>
          <p:nvPr/>
        </p:nvPicPr>
        <p:blipFill rotWithShape="1">
          <a:blip r:embed="rId2"/>
          <a:srcRect t="9697" b="6464"/>
          <a:stretch/>
        </p:blipFill>
        <p:spPr>
          <a:xfrm>
            <a:off x="3034147" y="304801"/>
            <a:ext cx="6013406" cy="6301928"/>
          </a:xfrm>
          <a:prstGeom prst="rect">
            <a:avLst/>
          </a:prstGeom>
        </p:spPr>
      </p:pic>
    </p:spTree>
    <p:extLst>
      <p:ext uri="{BB962C8B-B14F-4D97-AF65-F5344CB8AC3E}">
        <p14:creationId xmlns:p14="http://schemas.microsoft.com/office/powerpoint/2010/main" val="38490430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ttotitolo 3">
            <a:extLst>
              <a:ext uri="{FF2B5EF4-FFF2-40B4-BE49-F238E27FC236}">
                <a16:creationId xmlns:a16="http://schemas.microsoft.com/office/drawing/2014/main" id="{5F9C2900-4B6C-AF48-98D7-410014F72FA8}"/>
              </a:ext>
            </a:extLst>
          </p:cNvPr>
          <p:cNvSpPr>
            <a:spLocks noGrp="1"/>
          </p:cNvSpPr>
          <p:nvPr>
            <p:ph type="subTitle" idx="1"/>
          </p:nvPr>
        </p:nvSpPr>
        <p:spPr/>
        <p:txBody>
          <a:bodyPr/>
          <a:lstStyle/>
          <a:p>
            <a:endParaRPr lang="it-IT"/>
          </a:p>
        </p:txBody>
      </p:sp>
      <p:pic>
        <p:nvPicPr>
          <p:cNvPr id="2" name="Breathtaking Night Aerials Show Pilgrims Circle Kaaba in Mecca">
            <a:hlinkClick r:id="" action="ppaction://media"/>
            <a:extLst>
              <a:ext uri="{FF2B5EF4-FFF2-40B4-BE49-F238E27FC236}">
                <a16:creationId xmlns:a16="http://schemas.microsoft.com/office/drawing/2014/main" id="{D2DA29E3-BD9E-B142-B207-EBE096F60F8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67838" y="0"/>
            <a:ext cx="11280679" cy="6345382"/>
          </a:xfrm>
          <a:prstGeom prst="rect">
            <a:avLst/>
          </a:prstGeom>
        </p:spPr>
      </p:pic>
    </p:spTree>
    <p:extLst>
      <p:ext uri="{BB962C8B-B14F-4D97-AF65-F5344CB8AC3E}">
        <p14:creationId xmlns:p14="http://schemas.microsoft.com/office/powerpoint/2010/main" val="2086178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8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AC402D9B-ABAE-724F-B486-7D4449B1BA49}"/>
              </a:ext>
            </a:extLst>
          </p:cNvPr>
          <p:cNvSpPr>
            <a:spLocks noGrp="1"/>
          </p:cNvSpPr>
          <p:nvPr>
            <p:ph type="subTitle" idx="1"/>
          </p:nvPr>
        </p:nvSpPr>
        <p:spPr>
          <a:xfrm>
            <a:off x="1765505" y="1323915"/>
            <a:ext cx="8694677" cy="1086237"/>
          </a:xfrm>
        </p:spPr>
        <p:txBody>
          <a:bodyPr>
            <a:noAutofit/>
          </a:bodyPr>
          <a:lstStyle/>
          <a:p>
            <a:pPr algn="just">
              <a:lnSpc>
                <a:spcPct val="100000"/>
              </a:lnSpc>
            </a:pPr>
            <a:r>
              <a:rPr lang="it-IT" sz="2800" b="1" dirty="0">
                <a:solidFill>
                  <a:schemeClr val="tx2"/>
                </a:solidFill>
                <a:latin typeface="Times New Roman" panose="02020603050405020304" pitchFamily="18" charset="0"/>
                <a:cs typeface="Times New Roman" panose="02020603050405020304" pitchFamily="18" charset="0"/>
              </a:rPr>
              <a:t>Jacques </a:t>
            </a:r>
            <a:r>
              <a:rPr lang="it-IT" sz="2800" b="1" dirty="0" err="1">
                <a:solidFill>
                  <a:schemeClr val="tx2"/>
                </a:solidFill>
                <a:latin typeface="Times New Roman" panose="02020603050405020304" pitchFamily="18" charset="0"/>
                <a:cs typeface="Times New Roman" panose="02020603050405020304" pitchFamily="18" charset="0"/>
              </a:rPr>
              <a:t>Dupuis</a:t>
            </a:r>
            <a:r>
              <a:rPr lang="it-IT" sz="2800" b="1" dirty="0">
                <a:solidFill>
                  <a:schemeClr val="tx2"/>
                </a:solidFill>
                <a:latin typeface="Times New Roman" panose="02020603050405020304" pitchFamily="18" charset="0"/>
                <a:cs typeface="Times New Roman" panose="02020603050405020304" pitchFamily="18" charset="0"/>
              </a:rPr>
              <a:t> </a:t>
            </a:r>
            <a:r>
              <a:rPr lang="it-IT" sz="2800" dirty="0">
                <a:latin typeface="Times New Roman" panose="02020603050405020304" pitchFamily="18" charset="0"/>
                <a:cs typeface="Times New Roman" panose="02020603050405020304" pitchFamily="18" charset="0"/>
              </a:rPr>
              <a:t>annota: «Una teologia cristiana del pluralismo religioso deve essere una teologia basata sull’interazione della fede cristiana con le altre fedi viventi e deve essere, in questo senso, </a:t>
            </a:r>
            <a:r>
              <a:rPr lang="it-IT" sz="2800" b="1" dirty="0">
                <a:latin typeface="Times New Roman" panose="02020603050405020304" pitchFamily="18" charset="0"/>
                <a:cs typeface="Times New Roman" panose="02020603050405020304" pitchFamily="18" charset="0"/>
              </a:rPr>
              <a:t>una teologia interreligiosa</a:t>
            </a:r>
            <a:r>
              <a:rPr lang="it-IT" sz="2800" dirty="0">
                <a:latin typeface="Times New Roman" panose="02020603050405020304" pitchFamily="18" charset="0"/>
                <a:cs typeface="Times New Roman" panose="02020603050405020304" pitchFamily="18" charset="0"/>
              </a:rPr>
              <a:t>» [1997, 180]. </a:t>
            </a:r>
          </a:p>
          <a:p>
            <a:pPr algn="just">
              <a:lnSpc>
                <a:spcPct val="100000"/>
              </a:lnSpc>
            </a:pPr>
            <a:r>
              <a:rPr lang="it-IT" sz="2800" b="1" dirty="0">
                <a:solidFill>
                  <a:schemeClr val="tx2"/>
                </a:solidFill>
                <a:latin typeface="Times New Roman" panose="02020603050405020304" pitchFamily="18" charset="0"/>
                <a:cs typeface="Times New Roman" panose="02020603050405020304" pitchFamily="18" charset="0"/>
              </a:rPr>
              <a:t>Claude </a:t>
            </a:r>
            <a:r>
              <a:rPr lang="it-IT" sz="2800" b="1" dirty="0" err="1">
                <a:solidFill>
                  <a:schemeClr val="tx2"/>
                </a:solidFill>
                <a:latin typeface="Times New Roman" panose="02020603050405020304" pitchFamily="18" charset="0"/>
                <a:cs typeface="Times New Roman" panose="02020603050405020304" pitchFamily="18" charset="0"/>
              </a:rPr>
              <a:t>Geffré</a:t>
            </a:r>
            <a:r>
              <a:rPr lang="it-IT" sz="2800" b="1" dirty="0">
                <a:solidFill>
                  <a:schemeClr val="tx2"/>
                </a:solidFill>
                <a:latin typeface="Times New Roman" panose="02020603050405020304" pitchFamily="18" charset="0"/>
                <a:cs typeface="Times New Roman" panose="02020603050405020304" pitchFamily="18" charset="0"/>
              </a:rPr>
              <a:t> </a:t>
            </a:r>
            <a:r>
              <a:rPr lang="it-IT" sz="2800" dirty="0">
                <a:latin typeface="Times New Roman" panose="02020603050405020304" pitchFamily="18" charset="0"/>
                <a:cs typeface="Times New Roman" panose="02020603050405020304" pitchFamily="18" charset="0"/>
              </a:rPr>
              <a:t>a sua volta scrive: «Pare che il nuovo paradigma del pluralismo religioso ci inviti a riflettere su quella che potrebbe essere una vera e propria teologia interreligiosa, oppure una teologia dialogica» [2003, 368].</a:t>
            </a:r>
          </a:p>
        </p:txBody>
      </p:sp>
    </p:spTree>
    <p:extLst>
      <p:ext uri="{BB962C8B-B14F-4D97-AF65-F5344CB8AC3E}">
        <p14:creationId xmlns:p14="http://schemas.microsoft.com/office/powerpoint/2010/main" val="36963213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ttotitolo 3">
            <a:extLst>
              <a:ext uri="{FF2B5EF4-FFF2-40B4-BE49-F238E27FC236}">
                <a16:creationId xmlns:a16="http://schemas.microsoft.com/office/drawing/2014/main" id="{5F9C2900-4B6C-AF48-98D7-410014F72FA8}"/>
              </a:ext>
            </a:extLst>
          </p:cNvPr>
          <p:cNvSpPr>
            <a:spLocks noGrp="1"/>
          </p:cNvSpPr>
          <p:nvPr>
            <p:ph type="subTitle" idx="1"/>
          </p:nvPr>
        </p:nvSpPr>
        <p:spPr/>
        <p:txBody>
          <a:bodyPr/>
          <a:lstStyle/>
          <a:p>
            <a:endParaRPr lang="it-IT"/>
          </a:p>
        </p:txBody>
      </p:sp>
      <p:pic>
        <p:nvPicPr>
          <p:cNvPr id="2" name="Hajj Pilgrims in Symbolic ‘Stoning’ of the Devil  _ VOA News">
            <a:hlinkClick r:id="" action="ppaction://media"/>
            <a:extLst>
              <a:ext uri="{FF2B5EF4-FFF2-40B4-BE49-F238E27FC236}">
                <a16:creationId xmlns:a16="http://schemas.microsoft.com/office/drawing/2014/main" id="{987C9C3C-0AB1-104E-ADC8-4A3E721FADA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29491" y="0"/>
            <a:ext cx="11222182" cy="6312476"/>
          </a:xfrm>
          <a:prstGeom prst="rect">
            <a:avLst/>
          </a:prstGeom>
        </p:spPr>
      </p:pic>
    </p:spTree>
    <p:extLst>
      <p:ext uri="{BB962C8B-B14F-4D97-AF65-F5344CB8AC3E}">
        <p14:creationId xmlns:p14="http://schemas.microsoft.com/office/powerpoint/2010/main" val="312491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4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ttotitolo 3">
            <a:extLst>
              <a:ext uri="{FF2B5EF4-FFF2-40B4-BE49-F238E27FC236}">
                <a16:creationId xmlns:a16="http://schemas.microsoft.com/office/drawing/2014/main" id="{5F9C2900-4B6C-AF48-98D7-410014F72FA8}"/>
              </a:ext>
            </a:extLst>
          </p:cNvPr>
          <p:cNvSpPr>
            <a:spLocks noGrp="1"/>
          </p:cNvSpPr>
          <p:nvPr>
            <p:ph type="subTitle" idx="1"/>
          </p:nvPr>
        </p:nvSpPr>
        <p:spPr>
          <a:xfrm>
            <a:off x="1316182" y="1357745"/>
            <a:ext cx="9518073" cy="4510792"/>
          </a:xfrm>
        </p:spPr>
        <p:txBody>
          <a:bodyPr>
            <a:normAutofit lnSpcReduction="10000"/>
          </a:bodyPr>
          <a:lstStyle/>
          <a:p>
            <a:pPr algn="just"/>
            <a:r>
              <a:rPr lang="it-IT" dirty="0">
                <a:solidFill>
                  <a:schemeClr val="bg1"/>
                </a:solidFill>
                <a:latin typeface="Times New Roman" panose="02020603050405020304" pitchFamily="18" charset="0"/>
                <a:cs typeface="Times New Roman" panose="02020603050405020304" pitchFamily="18" charset="0"/>
              </a:rPr>
              <a:t>Così, nonostante lacune ed errori, è possibile riconoscere </a:t>
            </a:r>
            <a:r>
              <a:rPr lang="it-IT" i="1" dirty="0">
                <a:solidFill>
                  <a:schemeClr val="bg1"/>
                </a:solidFill>
                <a:latin typeface="Times New Roman" panose="02020603050405020304" pitchFamily="18" charset="0"/>
                <a:cs typeface="Times New Roman" panose="02020603050405020304" pitchFamily="18" charset="0"/>
              </a:rPr>
              <a:t>de facto </a:t>
            </a:r>
            <a:r>
              <a:rPr lang="it-IT" dirty="0">
                <a:solidFill>
                  <a:schemeClr val="bg1"/>
                </a:solidFill>
                <a:latin typeface="Times New Roman" panose="02020603050405020304" pitchFamily="18" charset="0"/>
                <a:cs typeface="Times New Roman" panose="02020603050405020304" pitchFamily="18" charset="0"/>
              </a:rPr>
              <a:t>«mediazioni strutturali partecipate» della grazia salvifica. In particolare ogni volta che una pratica religiosa trasmette ai propri fedeli:</a:t>
            </a:r>
          </a:p>
          <a:p>
            <a:pPr marL="342900" indent="-342900" algn="just">
              <a:buFontTx/>
              <a:buChar char="-"/>
            </a:pPr>
            <a:r>
              <a:rPr lang="it-IT" dirty="0">
                <a:solidFill>
                  <a:schemeClr val="bg1"/>
                </a:solidFill>
                <a:latin typeface="Times New Roman" panose="02020603050405020304" pitchFamily="18" charset="0"/>
                <a:cs typeface="Times New Roman" panose="02020603050405020304" pitchFamily="18" charset="0"/>
              </a:rPr>
              <a:t>il senso trascendente del divino</a:t>
            </a:r>
          </a:p>
          <a:p>
            <a:pPr marL="342900" indent="-342900" algn="just">
              <a:buFontTx/>
              <a:buChar char="-"/>
            </a:pPr>
            <a:r>
              <a:rPr lang="it-IT" dirty="0">
                <a:solidFill>
                  <a:schemeClr val="bg1"/>
                </a:solidFill>
                <a:latin typeface="Times New Roman" panose="02020603050405020304" pitchFamily="18" charset="0"/>
                <a:cs typeface="Times New Roman" panose="02020603050405020304" pitchFamily="18" charset="0"/>
              </a:rPr>
              <a:t>un’apertura al prossimo che «apporta un sovrappiù di umanità, e favorisce un’apertura agli altri […] nel senso di quanto noi confessiamo in Gesù Cristo, come verità del rapporto con Dio e del nostro rapporto con gli altri», (C. </a:t>
            </a:r>
            <a:r>
              <a:rPr lang="it-IT" dirty="0" err="1">
                <a:solidFill>
                  <a:schemeClr val="bg1"/>
                </a:solidFill>
                <a:latin typeface="Times New Roman" panose="02020603050405020304" pitchFamily="18" charset="0"/>
                <a:cs typeface="Times New Roman" panose="02020603050405020304" pitchFamily="18" charset="0"/>
              </a:rPr>
              <a:t>Geffré</a:t>
            </a:r>
            <a:r>
              <a:rPr lang="it-IT" dirty="0">
                <a:solidFill>
                  <a:schemeClr val="bg1"/>
                </a:solidFill>
                <a:latin typeface="Times New Roman" panose="02020603050405020304" pitchFamily="18" charset="0"/>
                <a:cs typeface="Times New Roman" panose="02020603050405020304" pitchFamily="18" charset="0"/>
              </a:rPr>
              <a:t>). </a:t>
            </a:r>
          </a:p>
          <a:p>
            <a:pPr marL="342900" indent="-342900" algn="just">
              <a:buFontTx/>
              <a:buChar char="-"/>
            </a:pPr>
            <a:r>
              <a:rPr lang="it-IT" dirty="0">
                <a:solidFill>
                  <a:schemeClr val="bg1"/>
                </a:solidFill>
                <a:latin typeface="Times New Roman" panose="02020603050405020304" pitchFamily="18" charset="0"/>
                <a:cs typeface="Times New Roman" panose="02020603050405020304" pitchFamily="18" charset="0"/>
              </a:rPr>
              <a:t>alimenta nell’uomo quei valori di giustizia, compassione e fraternità che la chiesa riconosce come anticipazioni dei valori del Regno, (</a:t>
            </a:r>
            <a:r>
              <a:rPr lang="it-IT" dirty="0" err="1">
                <a:solidFill>
                  <a:schemeClr val="bg1"/>
                </a:solidFill>
                <a:latin typeface="Times New Roman" panose="02020603050405020304" pitchFamily="18" charset="0"/>
                <a:cs typeface="Times New Roman" panose="02020603050405020304" pitchFamily="18" charset="0"/>
              </a:rPr>
              <a:t>cf</a:t>
            </a:r>
            <a:r>
              <a:rPr lang="it-IT" dirty="0">
                <a:solidFill>
                  <a:schemeClr val="bg1"/>
                </a:solidFill>
                <a:latin typeface="Times New Roman" panose="02020603050405020304" pitchFamily="18" charset="0"/>
                <a:cs typeface="Times New Roman" panose="02020603050405020304" pitchFamily="18" charset="0"/>
              </a:rPr>
              <a:t> DA 30)</a:t>
            </a:r>
          </a:p>
          <a:p>
            <a:pPr marL="342900" indent="-342900" algn="just">
              <a:buFontTx/>
              <a:buChar char="-"/>
            </a:pPr>
            <a:r>
              <a:rPr lang="it-IT" b="1" dirty="0">
                <a:solidFill>
                  <a:schemeClr val="bg1"/>
                </a:solidFill>
                <a:latin typeface="Times New Roman" panose="02020603050405020304" pitchFamily="18" charset="0"/>
                <a:cs typeface="Times New Roman" panose="02020603050405020304" pitchFamily="18" charset="0"/>
              </a:rPr>
              <a:t>«</a:t>
            </a:r>
            <a:r>
              <a:rPr lang="it-IT" dirty="0">
                <a:solidFill>
                  <a:schemeClr val="bg1"/>
                </a:solidFill>
                <a:latin typeface="Times New Roman" panose="02020603050405020304" pitchFamily="18" charset="0"/>
                <a:cs typeface="Times New Roman" panose="02020603050405020304" pitchFamily="18" charset="0"/>
              </a:rPr>
              <a:t>in quanto essa lascia trasparire nella sua teoria e nella sua prassi lo spirito di Gesù Cristo», (H. Kung).</a:t>
            </a:r>
          </a:p>
          <a:p>
            <a:pPr marL="342900" indent="-342900" algn="just">
              <a:buFontTx/>
              <a:buChar char="-"/>
            </a:pPr>
            <a:endParaRPr lang="it-IT" dirty="0"/>
          </a:p>
        </p:txBody>
      </p:sp>
    </p:spTree>
    <p:extLst>
      <p:ext uri="{BB962C8B-B14F-4D97-AF65-F5344CB8AC3E}">
        <p14:creationId xmlns:p14="http://schemas.microsoft.com/office/powerpoint/2010/main" val="20430868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618B8A65-B638-324E-86DC-30E25460E662}"/>
              </a:ext>
            </a:extLst>
          </p:cNvPr>
          <p:cNvSpPr>
            <a:spLocks noGrp="1"/>
          </p:cNvSpPr>
          <p:nvPr>
            <p:ph type="subTitle" idx="1"/>
          </p:nvPr>
        </p:nvSpPr>
        <p:spPr>
          <a:xfrm>
            <a:off x="1704109" y="1274619"/>
            <a:ext cx="8853055" cy="4627418"/>
          </a:xfrm>
        </p:spPr>
        <p:txBody>
          <a:bodyPr>
            <a:normAutofit fontScale="92500" lnSpcReduction="10000"/>
          </a:bodyPr>
          <a:lstStyle/>
          <a:p>
            <a:pPr algn="just"/>
            <a:r>
              <a:rPr lang="it-IT" sz="2600" dirty="0">
                <a:solidFill>
                  <a:schemeClr val="bg1"/>
                </a:solidFill>
                <a:latin typeface="Times New Roman" panose="02020603050405020304" pitchFamily="18" charset="0"/>
                <a:cs typeface="Times New Roman" panose="02020603050405020304" pitchFamily="18" charset="0"/>
              </a:rPr>
              <a:t>Al di là del tono categorico di DI, fa notare Cozzi:</a:t>
            </a:r>
          </a:p>
          <a:p>
            <a:pPr algn="just"/>
            <a:r>
              <a:rPr lang="it-IT" sz="2600" dirty="0">
                <a:solidFill>
                  <a:schemeClr val="bg1"/>
                </a:solidFill>
                <a:latin typeface="Times New Roman" panose="02020603050405020304" pitchFamily="18" charset="0"/>
                <a:cs typeface="Times New Roman" panose="02020603050405020304" pitchFamily="18" charset="0"/>
              </a:rPr>
              <a:t>«questo tipo di lettura significa che laddove si riconosce </a:t>
            </a:r>
            <a:r>
              <a:rPr lang="it-IT" sz="2600" dirty="0">
                <a:solidFill>
                  <a:srgbClr val="FFFF00"/>
                </a:solidFill>
                <a:latin typeface="Times New Roman" panose="02020603050405020304" pitchFamily="18" charset="0"/>
                <a:cs typeface="Times New Roman" panose="02020603050405020304" pitchFamily="18" charset="0"/>
              </a:rPr>
              <a:t>in Gesù Cristo la mediazione definitiva e unica della rivelazione e della salvezza non si intende escludere che anche in altre esperienze religiose vi sia l’azione della grazia che illumina e salva</a:t>
            </a:r>
            <a:r>
              <a:rPr lang="it-IT" sz="2600" dirty="0">
                <a:solidFill>
                  <a:schemeClr val="bg1"/>
                </a:solidFill>
                <a:latin typeface="Times New Roman" panose="02020603050405020304" pitchFamily="18" charset="0"/>
                <a:cs typeface="Times New Roman" panose="02020603050405020304" pitchFamily="18" charset="0"/>
              </a:rPr>
              <a:t>. Si vuole solo chiarire la differenza </a:t>
            </a:r>
            <a:r>
              <a:rPr lang="it-IT" sz="2600" u="sng" dirty="0">
                <a:solidFill>
                  <a:schemeClr val="bg1"/>
                </a:solidFill>
                <a:latin typeface="Times New Roman" panose="02020603050405020304" pitchFamily="18" charset="0"/>
                <a:cs typeface="Times New Roman" panose="02020603050405020304" pitchFamily="18" charset="0"/>
              </a:rPr>
              <a:t>qualitativa della mediazione cristologica</a:t>
            </a:r>
            <a:r>
              <a:rPr lang="it-IT" sz="2600" dirty="0">
                <a:solidFill>
                  <a:schemeClr val="bg1"/>
                </a:solidFill>
                <a:latin typeface="Times New Roman" panose="02020603050405020304" pitchFamily="18" charset="0"/>
                <a:cs typeface="Times New Roman" panose="02020603050405020304" pitchFamily="18" charset="0"/>
              </a:rPr>
              <a:t>. Analogamente, quando si dice che la Chiesa è necessaria per la salvezza non si vuole avvallare l’alternativa secondo cui la salvezza o è nella chiesa o è nel mondo, ma si vuole precisare che la salvezza è nel mondo perché è nella Chiesa ed è nella Chiesa per il mondo», (</a:t>
            </a:r>
            <a:r>
              <a:rPr lang="it-IT" sz="2600" cap="small" dirty="0">
                <a:solidFill>
                  <a:schemeClr val="bg1"/>
                </a:solidFill>
                <a:latin typeface="Times New Roman" panose="02020603050405020304" pitchFamily="18" charset="0"/>
                <a:cs typeface="Times New Roman" panose="02020603050405020304" pitchFamily="18" charset="0"/>
              </a:rPr>
              <a:t>A. Cozzi</a:t>
            </a:r>
            <a:r>
              <a:rPr lang="it-IT" sz="2600" i="1" dirty="0">
                <a:solidFill>
                  <a:schemeClr val="bg1"/>
                </a:solidFill>
                <a:latin typeface="Times New Roman" panose="02020603050405020304" pitchFamily="18" charset="0"/>
                <a:cs typeface="Times New Roman" panose="02020603050405020304" pitchFamily="18" charset="0"/>
              </a:rPr>
              <a:t>, </a:t>
            </a:r>
            <a:r>
              <a:rPr lang="it-IT" sz="2600" dirty="0">
                <a:solidFill>
                  <a:schemeClr val="bg1"/>
                </a:solidFill>
                <a:latin typeface="Times New Roman" panose="02020603050405020304" pitchFamily="18" charset="0"/>
                <a:cs typeface="Times New Roman" panose="02020603050405020304" pitchFamily="18" charset="0"/>
              </a:rPr>
              <a:t>«Le religioni nel Magistero postconciliare. </a:t>
            </a:r>
            <a:r>
              <a:rPr lang="en-US" sz="2600" dirty="0" err="1">
                <a:solidFill>
                  <a:schemeClr val="bg1"/>
                </a:solidFill>
                <a:latin typeface="Times New Roman" panose="02020603050405020304" pitchFamily="18" charset="0"/>
                <a:cs typeface="Times New Roman" panose="02020603050405020304" pitchFamily="18" charset="0"/>
              </a:rPr>
              <a:t>Problemi</a:t>
            </a:r>
            <a:r>
              <a:rPr lang="en-US" sz="2600" dirty="0">
                <a:solidFill>
                  <a:schemeClr val="bg1"/>
                </a:solidFill>
                <a:latin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cs typeface="Times New Roman" panose="02020603050405020304" pitchFamily="18" charset="0"/>
              </a:rPr>
              <a:t>ermeneutici</a:t>
            </a:r>
            <a:r>
              <a:rPr lang="en-US" sz="2600" dirty="0">
                <a:solidFill>
                  <a:schemeClr val="bg1"/>
                </a:solidFill>
                <a:latin typeface="Times New Roman" panose="02020603050405020304" pitchFamily="18" charset="0"/>
                <a:cs typeface="Times New Roman" panose="02020603050405020304" pitchFamily="18" charset="0"/>
              </a:rPr>
              <a:t>», in </a:t>
            </a:r>
            <a:r>
              <a:rPr lang="en-US" sz="2600" i="1" dirty="0" err="1">
                <a:solidFill>
                  <a:schemeClr val="bg1"/>
                </a:solidFill>
                <a:latin typeface="Times New Roman" panose="02020603050405020304" pitchFamily="18" charset="0"/>
                <a:cs typeface="Times New Roman" panose="02020603050405020304" pitchFamily="18" charset="0"/>
              </a:rPr>
              <a:t>Teologia</a:t>
            </a:r>
            <a:r>
              <a:rPr lang="en-US" sz="2600" dirty="0">
                <a:solidFill>
                  <a:schemeClr val="bg1"/>
                </a:solidFill>
                <a:latin typeface="Times New Roman" panose="02020603050405020304" pitchFamily="18" charset="0"/>
                <a:cs typeface="Times New Roman" panose="02020603050405020304" pitchFamily="18" charset="0"/>
              </a:rPr>
              <a:t> 27 [2002] 303).</a:t>
            </a:r>
            <a:endParaRPr lang="it-IT" sz="2600" dirty="0">
              <a:solidFill>
                <a:schemeClr val="bg1"/>
              </a:solidFill>
              <a:latin typeface="Times New Roman" panose="02020603050405020304" pitchFamily="18" charset="0"/>
              <a:cs typeface="Times New Roman" panose="02020603050405020304" pitchFamily="18" charset="0"/>
            </a:endParaRPr>
          </a:p>
          <a:p>
            <a:endParaRPr lang="it-IT" dirty="0"/>
          </a:p>
        </p:txBody>
      </p:sp>
    </p:spTree>
    <p:extLst>
      <p:ext uri="{BB962C8B-B14F-4D97-AF65-F5344CB8AC3E}">
        <p14:creationId xmlns:p14="http://schemas.microsoft.com/office/powerpoint/2010/main" val="39727912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618B8A65-B638-324E-86DC-30E25460E662}"/>
              </a:ext>
            </a:extLst>
          </p:cNvPr>
          <p:cNvSpPr>
            <a:spLocks noGrp="1"/>
          </p:cNvSpPr>
          <p:nvPr>
            <p:ph type="subTitle" idx="1"/>
          </p:nvPr>
        </p:nvSpPr>
        <p:spPr>
          <a:xfrm>
            <a:off x="1209273" y="1385249"/>
            <a:ext cx="9572459" cy="4183038"/>
          </a:xfrm>
        </p:spPr>
        <p:txBody>
          <a:bodyPr>
            <a:noAutofit/>
          </a:bodyPr>
          <a:lstStyle/>
          <a:p>
            <a:pPr algn="just"/>
            <a:r>
              <a:rPr lang="it-IT" sz="2000" dirty="0">
                <a:solidFill>
                  <a:schemeClr val="bg1"/>
                </a:solidFill>
                <a:latin typeface="Times New Roman" panose="02020603050405020304" pitchFamily="18" charset="0"/>
                <a:cs typeface="Times New Roman" panose="02020603050405020304" pitchFamily="18" charset="0"/>
              </a:rPr>
              <a:t>«Il perenne annuncio missionario della Chiesa viene oggi messo in pericolo da teorie di tipo relativistico, che intendono giustificare il pluralismo religioso, non solo de facto ma anche de iure (o di principio). Di conseguenza, si ritengono superate verità come, ad esempio:</a:t>
            </a:r>
          </a:p>
          <a:p>
            <a:pPr algn="just"/>
            <a:r>
              <a:rPr lang="it-IT" sz="2000" dirty="0">
                <a:solidFill>
                  <a:schemeClr val="bg1"/>
                </a:solidFill>
                <a:latin typeface="Times New Roman" panose="02020603050405020304" pitchFamily="18" charset="0"/>
                <a:cs typeface="Times New Roman" panose="02020603050405020304" pitchFamily="18" charset="0"/>
              </a:rPr>
              <a:t>1- il carattere definitivo e completo della rivelazione di Gesù Cristo,</a:t>
            </a:r>
          </a:p>
          <a:p>
            <a:pPr algn="just"/>
            <a:r>
              <a:rPr lang="it-IT" sz="2000" dirty="0">
                <a:solidFill>
                  <a:schemeClr val="bg1"/>
                </a:solidFill>
                <a:latin typeface="Times New Roman" panose="02020603050405020304" pitchFamily="18" charset="0"/>
                <a:cs typeface="Times New Roman" panose="02020603050405020304" pitchFamily="18" charset="0"/>
              </a:rPr>
              <a:t>2- la natura della fede cristiana rispetto alla credenza nelle altre religioni,</a:t>
            </a:r>
          </a:p>
          <a:p>
            <a:pPr algn="just"/>
            <a:r>
              <a:rPr lang="it-IT" sz="2000" dirty="0">
                <a:solidFill>
                  <a:schemeClr val="bg1"/>
                </a:solidFill>
                <a:latin typeface="Times New Roman" panose="02020603050405020304" pitchFamily="18" charset="0"/>
                <a:cs typeface="Times New Roman" panose="02020603050405020304" pitchFamily="18" charset="0"/>
              </a:rPr>
              <a:t>3- il carattere ispirato dei libri della Sacra Scrittura, </a:t>
            </a:r>
          </a:p>
          <a:p>
            <a:pPr algn="just"/>
            <a:r>
              <a:rPr lang="it-IT" sz="2000" dirty="0">
                <a:solidFill>
                  <a:schemeClr val="bg1"/>
                </a:solidFill>
                <a:latin typeface="Times New Roman" panose="02020603050405020304" pitchFamily="18" charset="0"/>
                <a:cs typeface="Times New Roman" panose="02020603050405020304" pitchFamily="18" charset="0"/>
              </a:rPr>
              <a:t>4- l'unità personale tra il Verbo eterno e Gesù di Nazareth, </a:t>
            </a:r>
          </a:p>
          <a:p>
            <a:pPr algn="just"/>
            <a:r>
              <a:rPr lang="it-IT" sz="2000" dirty="0">
                <a:solidFill>
                  <a:schemeClr val="bg1"/>
                </a:solidFill>
                <a:latin typeface="Times New Roman" panose="02020603050405020304" pitchFamily="18" charset="0"/>
                <a:cs typeface="Times New Roman" panose="02020603050405020304" pitchFamily="18" charset="0"/>
              </a:rPr>
              <a:t>5- l'unità dell'economia del Verbo incarnato e dello Spirito Santo, </a:t>
            </a:r>
          </a:p>
          <a:p>
            <a:pPr algn="just"/>
            <a:r>
              <a:rPr lang="it-IT" sz="2000" dirty="0">
                <a:solidFill>
                  <a:schemeClr val="bg1"/>
                </a:solidFill>
                <a:latin typeface="Times New Roman" panose="02020603050405020304" pitchFamily="18" charset="0"/>
                <a:cs typeface="Times New Roman" panose="02020603050405020304" pitchFamily="18" charset="0"/>
              </a:rPr>
              <a:t>6- l'unicità e l'universalità salvifica del mistero di Gesù Cristo, </a:t>
            </a:r>
          </a:p>
          <a:p>
            <a:pPr algn="just"/>
            <a:r>
              <a:rPr lang="it-IT" sz="2000" dirty="0">
                <a:solidFill>
                  <a:schemeClr val="bg1"/>
                </a:solidFill>
                <a:latin typeface="Times New Roman" panose="02020603050405020304" pitchFamily="18" charset="0"/>
                <a:cs typeface="Times New Roman" panose="02020603050405020304" pitchFamily="18" charset="0"/>
              </a:rPr>
              <a:t>7- la mediazione salvifica universale della Chiesa, </a:t>
            </a:r>
          </a:p>
          <a:p>
            <a:pPr algn="just"/>
            <a:r>
              <a:rPr lang="it-IT" sz="2000" dirty="0">
                <a:solidFill>
                  <a:schemeClr val="bg1"/>
                </a:solidFill>
                <a:latin typeface="Times New Roman" panose="02020603050405020304" pitchFamily="18" charset="0"/>
                <a:cs typeface="Times New Roman" panose="02020603050405020304" pitchFamily="18" charset="0"/>
              </a:rPr>
              <a:t>8- l'inseparabilità , pur nella distinzione, tra il Regno di Dio, Regno di Cristo e la Chiesa, </a:t>
            </a:r>
          </a:p>
          <a:p>
            <a:pPr algn="just"/>
            <a:r>
              <a:rPr lang="it-IT" sz="2000" dirty="0">
                <a:solidFill>
                  <a:schemeClr val="bg1"/>
                </a:solidFill>
                <a:latin typeface="Times New Roman" panose="02020603050405020304" pitchFamily="18" charset="0"/>
                <a:cs typeface="Times New Roman" panose="02020603050405020304" pitchFamily="18" charset="0"/>
              </a:rPr>
              <a:t>9- la sussistenza nella Chiesa cattolica dell'unica Chiesa di Cristo», (DI 4).</a:t>
            </a:r>
          </a:p>
          <a:p>
            <a:pPr algn="l"/>
            <a:endParaRPr lang="it-IT" sz="2400" dirty="0"/>
          </a:p>
        </p:txBody>
      </p:sp>
    </p:spTree>
    <p:extLst>
      <p:ext uri="{BB962C8B-B14F-4D97-AF65-F5344CB8AC3E}">
        <p14:creationId xmlns:p14="http://schemas.microsoft.com/office/powerpoint/2010/main" val="12835941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FA4F6B77-456C-4342-AB46-71897790BD53}"/>
              </a:ext>
            </a:extLst>
          </p:cNvPr>
          <p:cNvPicPr>
            <a:picLocks noChangeAspect="1"/>
          </p:cNvPicPr>
          <p:nvPr/>
        </p:nvPicPr>
        <p:blipFill rotWithShape="1">
          <a:blip r:embed="rId2"/>
          <a:srcRect b="5514"/>
          <a:stretch/>
        </p:blipFill>
        <p:spPr>
          <a:xfrm>
            <a:off x="3724836" y="1568972"/>
            <a:ext cx="5060790" cy="3669270"/>
          </a:xfrm>
          <a:prstGeom prst="rect">
            <a:avLst/>
          </a:prstGeom>
        </p:spPr>
      </p:pic>
      <p:sp>
        <p:nvSpPr>
          <p:cNvPr id="7" name="CasellaDiTesto 6">
            <a:extLst>
              <a:ext uri="{FF2B5EF4-FFF2-40B4-BE49-F238E27FC236}">
                <a16:creationId xmlns:a16="http://schemas.microsoft.com/office/drawing/2014/main" id="{24493EF8-00ED-6942-A215-5F538E2FFC40}"/>
              </a:ext>
            </a:extLst>
          </p:cNvPr>
          <p:cNvSpPr txBox="1"/>
          <p:nvPr/>
        </p:nvSpPr>
        <p:spPr>
          <a:xfrm>
            <a:off x="4289612" y="5446059"/>
            <a:ext cx="3646501" cy="461665"/>
          </a:xfrm>
          <a:prstGeom prst="rect">
            <a:avLst/>
          </a:prstGeom>
          <a:noFill/>
        </p:spPr>
        <p:txBody>
          <a:bodyPr wrap="square" rtlCol="0">
            <a:spAutoFit/>
          </a:bodyPr>
          <a:lstStyle/>
          <a:p>
            <a:r>
              <a:rPr lang="it-IT" sz="2400" dirty="0">
                <a:latin typeface="Times New Roman" panose="02020603050405020304" pitchFamily="18" charset="0"/>
                <a:cs typeface="Times New Roman" panose="02020603050405020304" pitchFamily="18" charset="0"/>
              </a:rPr>
              <a:t>Karl </a:t>
            </a:r>
            <a:r>
              <a:rPr lang="it-IT" sz="2400" dirty="0" err="1">
                <a:latin typeface="Times New Roman" panose="02020603050405020304" pitchFamily="18" charset="0"/>
                <a:cs typeface="Times New Roman" panose="02020603050405020304" pitchFamily="18" charset="0"/>
              </a:rPr>
              <a:t>Rahner</a:t>
            </a:r>
            <a:r>
              <a:rPr lang="it-IT" sz="2400" dirty="0">
                <a:latin typeface="Times New Roman" panose="02020603050405020304" pitchFamily="18" charset="0"/>
                <a:cs typeface="Times New Roman" panose="02020603050405020304" pitchFamily="18" charset="0"/>
              </a:rPr>
              <a:t> (1904 – 1984)</a:t>
            </a:r>
          </a:p>
        </p:txBody>
      </p:sp>
    </p:spTree>
    <p:extLst>
      <p:ext uri="{BB962C8B-B14F-4D97-AF65-F5344CB8AC3E}">
        <p14:creationId xmlns:p14="http://schemas.microsoft.com/office/powerpoint/2010/main" val="39123481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618B8A65-B638-324E-86DC-30E25460E662}"/>
              </a:ext>
            </a:extLst>
          </p:cNvPr>
          <p:cNvSpPr>
            <a:spLocks noGrp="1"/>
          </p:cNvSpPr>
          <p:nvPr>
            <p:ph type="subTitle" idx="1"/>
          </p:nvPr>
        </p:nvSpPr>
        <p:spPr>
          <a:xfrm>
            <a:off x="1537855" y="1454728"/>
            <a:ext cx="9019309" cy="4148898"/>
          </a:xfrm>
        </p:spPr>
        <p:txBody>
          <a:bodyPr>
            <a:normAutofit fontScale="92500" lnSpcReduction="20000"/>
          </a:bodyPr>
          <a:lstStyle/>
          <a:p>
            <a:pPr algn="just"/>
            <a:r>
              <a:rPr lang="it-IT" sz="2600" dirty="0">
                <a:solidFill>
                  <a:schemeClr val="bg1"/>
                </a:solidFill>
                <a:latin typeface="Times New Roman" panose="02020603050405020304" pitchFamily="18" charset="0"/>
                <a:cs typeface="Times New Roman" panose="02020603050405020304" pitchFamily="18" charset="0"/>
              </a:rPr>
              <a:t>«</a:t>
            </a:r>
            <a:r>
              <a:rPr lang="it-IT" sz="2600" dirty="0">
                <a:solidFill>
                  <a:srgbClr val="FFFF00"/>
                </a:solidFill>
                <a:latin typeface="Times New Roman" panose="02020603050405020304" pitchFamily="18" charset="0"/>
                <a:cs typeface="Times New Roman" panose="02020603050405020304" pitchFamily="18" charset="0"/>
              </a:rPr>
              <a:t>I milioni di anni della storia della salvezza</a:t>
            </a:r>
            <a:r>
              <a:rPr lang="it-IT" sz="2600" dirty="0">
                <a:solidFill>
                  <a:schemeClr val="bg1"/>
                </a:solidFill>
                <a:latin typeface="Times New Roman" panose="02020603050405020304" pitchFamily="18" charset="0"/>
                <a:cs typeface="Times New Roman" panose="02020603050405020304" pitchFamily="18" charset="0"/>
              </a:rPr>
              <a:t> di cui non si può non tenere conto e che sono destinati a costituire una sola storia di fede, soprattutto il periodo tra l’inizio dell’umanità e Mosè, possono forse venire liquidati solo con un vago appello alla provvidenza divina, senza spiegare come siano state allora possibili </a:t>
            </a:r>
            <a:r>
              <a:rPr lang="it-IT" sz="2600" dirty="0">
                <a:solidFill>
                  <a:srgbClr val="FFFF00"/>
                </a:solidFill>
                <a:latin typeface="Times New Roman" panose="02020603050405020304" pitchFamily="18" charset="0"/>
                <a:cs typeface="Times New Roman" panose="02020603050405020304" pitchFamily="18" charset="0"/>
              </a:rPr>
              <a:t>vera rivelazione e fede</a:t>
            </a:r>
            <a:r>
              <a:rPr lang="it-IT" sz="2600" dirty="0">
                <a:solidFill>
                  <a:schemeClr val="bg1"/>
                </a:solidFill>
                <a:latin typeface="Times New Roman" panose="02020603050405020304" pitchFamily="18" charset="0"/>
                <a:cs typeface="Times New Roman" panose="02020603050405020304" pitchFamily="18" charset="0"/>
              </a:rPr>
              <a:t>? Ci si può accontentare, come fa il Concilio, della sola affermazione che ci sarebbero in proposito </a:t>
            </a:r>
            <a:r>
              <a:rPr lang="it-IT" sz="2600" dirty="0">
                <a:solidFill>
                  <a:srgbClr val="FFFF00"/>
                </a:solidFill>
                <a:latin typeface="Times New Roman" panose="02020603050405020304" pitchFamily="18" charset="0"/>
                <a:cs typeface="Times New Roman" panose="02020603050405020304" pitchFamily="18" charset="0"/>
              </a:rPr>
              <a:t>vie di salvezza che solo Dio conosce? </a:t>
            </a:r>
            <a:r>
              <a:rPr lang="it-IT" sz="2600" dirty="0">
                <a:solidFill>
                  <a:schemeClr val="bg1"/>
                </a:solidFill>
                <a:latin typeface="Times New Roman" panose="02020603050405020304" pitchFamily="18" charset="0"/>
                <a:cs typeface="Times New Roman" panose="02020603050405020304" pitchFamily="18" charset="0"/>
              </a:rPr>
              <a:t>Come si può correttamente conciliare l’assolutezza del cristianesimo con l’affermazione che </a:t>
            </a:r>
            <a:r>
              <a:rPr lang="it-IT" sz="2600" dirty="0">
                <a:solidFill>
                  <a:srgbClr val="FFFF00"/>
                </a:solidFill>
                <a:latin typeface="Times New Roman" panose="02020603050405020304" pitchFamily="18" charset="0"/>
                <a:cs typeface="Times New Roman" panose="02020603050405020304" pitchFamily="18" charset="0"/>
              </a:rPr>
              <a:t>le religioni non cristiane hanno una funzione salvifica positiva?</a:t>
            </a:r>
            <a:r>
              <a:rPr lang="it-IT" sz="2600" dirty="0">
                <a:solidFill>
                  <a:schemeClr val="bg1"/>
                </a:solidFill>
                <a:latin typeface="Times New Roman" panose="02020603050405020304" pitchFamily="18" charset="0"/>
                <a:cs typeface="Times New Roman" panose="02020603050405020304" pitchFamily="18" charset="0"/>
              </a:rPr>
              <a:t>», (K. RAHNER, «Istanze teologiche disattese del Concilio Vaticano II», in Rassegna di Teologia 1 [1984], 16).</a:t>
            </a:r>
          </a:p>
          <a:p>
            <a:pPr algn="just"/>
            <a:endParaRPr lang="it-IT" dirty="0"/>
          </a:p>
        </p:txBody>
      </p:sp>
    </p:spTree>
    <p:extLst>
      <p:ext uri="{BB962C8B-B14F-4D97-AF65-F5344CB8AC3E}">
        <p14:creationId xmlns:p14="http://schemas.microsoft.com/office/powerpoint/2010/main" val="41556262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ttotitolo 3">
            <a:extLst>
              <a:ext uri="{FF2B5EF4-FFF2-40B4-BE49-F238E27FC236}">
                <a16:creationId xmlns:a16="http://schemas.microsoft.com/office/drawing/2014/main" id="{8E641403-E719-F740-807E-8C393A95922B}"/>
              </a:ext>
            </a:extLst>
          </p:cNvPr>
          <p:cNvSpPr>
            <a:spLocks noGrp="1"/>
          </p:cNvSpPr>
          <p:nvPr>
            <p:ph type="subTitle" idx="1"/>
          </p:nvPr>
        </p:nvSpPr>
        <p:spPr>
          <a:xfrm>
            <a:off x="2015836" y="1870366"/>
            <a:ext cx="8188036" cy="4315152"/>
          </a:xfrm>
        </p:spPr>
        <p:txBody>
          <a:bodyPr>
            <a:normAutofit/>
          </a:bodyPr>
          <a:lstStyle/>
          <a:p>
            <a:pPr algn="just"/>
            <a:r>
              <a:rPr lang="it-IT" sz="2400" dirty="0">
                <a:solidFill>
                  <a:schemeClr val="bg1"/>
                </a:solidFill>
                <a:latin typeface="Times New Roman" panose="02020603050405020304" pitchFamily="18" charset="0"/>
                <a:cs typeface="Times New Roman" panose="02020603050405020304" pitchFamily="18" charset="0"/>
              </a:rPr>
              <a:t>«L‘esperienza trascendentale umana è dunque foriera della graziosa </a:t>
            </a:r>
            <a:r>
              <a:rPr lang="it-IT" sz="2400" dirty="0" err="1">
                <a:solidFill>
                  <a:schemeClr val="bg1"/>
                </a:solidFill>
                <a:latin typeface="Times New Roman" panose="02020603050405020304" pitchFamily="18" charset="0"/>
                <a:cs typeface="Times New Roman" panose="02020603050405020304" pitchFamily="18" charset="0"/>
              </a:rPr>
              <a:t>autocomunicazione</a:t>
            </a:r>
            <a:r>
              <a:rPr lang="it-IT" sz="2400" dirty="0">
                <a:solidFill>
                  <a:schemeClr val="bg1"/>
                </a:solidFill>
                <a:latin typeface="Times New Roman" panose="02020603050405020304" pitchFamily="18" charset="0"/>
                <a:cs typeface="Times New Roman" panose="02020603050405020304" pitchFamily="18" charset="0"/>
              </a:rPr>
              <a:t> di Dio (anziché del suo silenzio), porta con Sé qualcosa del Mistero Sacro [...]. </a:t>
            </a:r>
            <a:r>
              <a:rPr lang="it-IT" sz="2400" dirty="0">
                <a:solidFill>
                  <a:srgbClr val="FFFF00"/>
                </a:solidFill>
                <a:latin typeface="Times New Roman" panose="02020603050405020304" pitchFamily="18" charset="0"/>
                <a:cs typeface="Times New Roman" panose="02020603050405020304" pitchFamily="18" charset="0"/>
              </a:rPr>
              <a:t>Il soprannaturale è dunque nell‘uomo una condizione permanente </a:t>
            </a:r>
            <a:r>
              <a:rPr lang="it-IT" sz="2400" dirty="0">
                <a:solidFill>
                  <a:schemeClr val="bg1"/>
                </a:solidFill>
                <a:latin typeface="Times New Roman" panose="02020603050405020304" pitchFamily="18" charset="0"/>
                <a:cs typeface="Times New Roman" panose="02020603050405020304" pitchFamily="18" charset="0"/>
              </a:rPr>
              <a:t>che determina la sua esistenza, un esistenziale, fondato sulla decisione divina di comunicare Sé stesso al mondo e sull‘intrinseca costituzione dell‘uomo come spirito».</a:t>
            </a:r>
          </a:p>
          <a:p>
            <a:endParaRPr lang="it-IT" dirty="0"/>
          </a:p>
        </p:txBody>
      </p:sp>
    </p:spTree>
    <p:extLst>
      <p:ext uri="{BB962C8B-B14F-4D97-AF65-F5344CB8AC3E}">
        <p14:creationId xmlns:p14="http://schemas.microsoft.com/office/powerpoint/2010/main" val="33259476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ttotitolo 3">
            <a:extLst>
              <a:ext uri="{FF2B5EF4-FFF2-40B4-BE49-F238E27FC236}">
                <a16:creationId xmlns:a16="http://schemas.microsoft.com/office/drawing/2014/main" id="{8E641403-E719-F740-807E-8C393A95922B}"/>
              </a:ext>
            </a:extLst>
          </p:cNvPr>
          <p:cNvSpPr>
            <a:spLocks noGrp="1"/>
          </p:cNvSpPr>
          <p:nvPr>
            <p:ph type="subTitle" idx="1"/>
          </p:nvPr>
        </p:nvSpPr>
        <p:spPr>
          <a:xfrm>
            <a:off x="1496291" y="1537855"/>
            <a:ext cx="9123217" cy="4592782"/>
          </a:xfrm>
        </p:spPr>
        <p:txBody>
          <a:bodyPr>
            <a:normAutofit lnSpcReduction="10000"/>
          </a:bodyPr>
          <a:lstStyle/>
          <a:p>
            <a:pPr algn="just"/>
            <a:r>
              <a:rPr lang="it-IT" sz="2400" dirty="0">
                <a:solidFill>
                  <a:schemeClr val="bg1"/>
                </a:solidFill>
                <a:latin typeface="Times New Roman" panose="02020603050405020304" pitchFamily="18" charset="0"/>
                <a:cs typeface="Times New Roman" panose="02020603050405020304" pitchFamily="18" charset="0"/>
              </a:rPr>
              <a:t>«non [possiamo] considerare più la grazia come qualcosa di estrinseco, di alieno all’uomo, ma come qualcosa di talmente familiare da esservi immerso: conosceremo l’uomo solo contemplandolo nella grazia, e non solo con la grazia», (K. </a:t>
            </a:r>
            <a:r>
              <a:rPr lang="it-IT" sz="2400" dirty="0" err="1">
                <a:solidFill>
                  <a:schemeClr val="bg1"/>
                </a:solidFill>
                <a:latin typeface="Times New Roman" panose="02020603050405020304" pitchFamily="18" charset="0"/>
                <a:cs typeface="Times New Roman" panose="02020603050405020304" pitchFamily="18" charset="0"/>
              </a:rPr>
              <a:t>Rahner</a:t>
            </a:r>
            <a:r>
              <a:rPr lang="it-IT" sz="2400" dirty="0">
                <a:solidFill>
                  <a:schemeClr val="bg1"/>
                </a:solidFill>
                <a:latin typeface="Times New Roman" panose="02020603050405020304" pitchFamily="18" charset="0"/>
                <a:cs typeface="Times New Roman" panose="02020603050405020304" pitchFamily="18" charset="0"/>
              </a:rPr>
              <a:t>, NG, 107).</a:t>
            </a:r>
          </a:p>
          <a:p>
            <a:pPr algn="just"/>
            <a:r>
              <a:rPr lang="it-IT" sz="2400" dirty="0">
                <a:solidFill>
                  <a:schemeClr val="bg1"/>
                </a:solidFill>
                <a:latin typeface="Times New Roman" panose="02020603050405020304" pitchFamily="18" charset="0"/>
                <a:cs typeface="Times New Roman" panose="02020603050405020304" pitchFamily="18" charset="0"/>
              </a:rPr>
              <a:t> </a:t>
            </a:r>
          </a:p>
          <a:p>
            <a:pPr algn="just"/>
            <a:r>
              <a:rPr lang="it-IT" sz="2400" dirty="0">
                <a:solidFill>
                  <a:schemeClr val="bg1"/>
                </a:solidFill>
                <a:latin typeface="Times New Roman" panose="02020603050405020304" pitchFamily="18" charset="0"/>
                <a:cs typeface="Times New Roman" panose="02020603050405020304" pitchFamily="18" charset="0"/>
              </a:rPr>
              <a:t>«la natura effettiva </a:t>
            </a:r>
            <a:r>
              <a:rPr lang="it-IT" sz="2400" dirty="0">
                <a:solidFill>
                  <a:srgbClr val="FFFF00"/>
                </a:solidFill>
                <a:latin typeface="Times New Roman" panose="02020603050405020304" pitchFamily="18" charset="0"/>
                <a:cs typeface="Times New Roman" panose="02020603050405020304" pitchFamily="18" charset="0"/>
              </a:rPr>
              <a:t>non è mai una “pura” natura</a:t>
            </a:r>
            <a:r>
              <a:rPr lang="it-IT" sz="2400" dirty="0">
                <a:solidFill>
                  <a:schemeClr val="bg1"/>
                </a:solidFill>
                <a:latin typeface="Times New Roman" panose="02020603050405020304" pitchFamily="18" charset="0"/>
                <a:cs typeface="Times New Roman" panose="02020603050405020304" pitchFamily="18" charset="0"/>
              </a:rPr>
              <a:t>, bensì una natura nell’ordine soprannaturale, dal quale l’uomo (anche come incredulo e peccatore) non può uscire, è una natura che è continuamente circondata (il che non significa: giustificata) </a:t>
            </a:r>
            <a:r>
              <a:rPr lang="it-IT" sz="2400" dirty="0">
                <a:solidFill>
                  <a:srgbClr val="FFFF00"/>
                </a:solidFill>
                <a:latin typeface="Times New Roman" panose="02020603050405020304" pitchFamily="18" charset="0"/>
                <a:cs typeface="Times New Roman" panose="02020603050405020304" pitchFamily="18" charset="0"/>
              </a:rPr>
              <a:t>dalla grazia soprannaturale salvifica</a:t>
            </a:r>
            <a:r>
              <a:rPr lang="it-IT" sz="2400" dirty="0">
                <a:solidFill>
                  <a:schemeClr val="bg1"/>
                </a:solidFill>
                <a:latin typeface="Times New Roman" panose="02020603050405020304" pitchFamily="18" charset="0"/>
                <a:cs typeface="Times New Roman" panose="02020603050405020304" pitchFamily="18" charset="0"/>
              </a:rPr>
              <a:t>», (K. </a:t>
            </a:r>
            <a:r>
              <a:rPr lang="it-IT" sz="2400" dirty="0" err="1">
                <a:solidFill>
                  <a:schemeClr val="bg1"/>
                </a:solidFill>
                <a:latin typeface="Times New Roman" panose="02020603050405020304" pitchFamily="18" charset="0"/>
                <a:cs typeface="Times New Roman" panose="02020603050405020304" pitchFamily="18" charset="0"/>
              </a:rPr>
              <a:t>Rahner</a:t>
            </a:r>
            <a:r>
              <a:rPr lang="it-IT" sz="2400" dirty="0">
                <a:solidFill>
                  <a:schemeClr val="bg1"/>
                </a:solidFill>
                <a:latin typeface="Times New Roman" panose="02020603050405020304" pitchFamily="18" charset="0"/>
                <a:cs typeface="Times New Roman" panose="02020603050405020304" pitchFamily="18" charset="0"/>
              </a:rPr>
              <a:t>, NG, 108).</a:t>
            </a:r>
          </a:p>
          <a:p>
            <a:pPr algn="just"/>
            <a:r>
              <a:rPr lang="it-IT" sz="2400" i="1" dirty="0"/>
              <a:t>.</a:t>
            </a:r>
            <a:endParaRPr lang="it-IT" sz="2400" dirty="0"/>
          </a:p>
          <a:p>
            <a:endParaRPr lang="it-IT" dirty="0"/>
          </a:p>
        </p:txBody>
      </p:sp>
    </p:spTree>
    <p:extLst>
      <p:ext uri="{BB962C8B-B14F-4D97-AF65-F5344CB8AC3E}">
        <p14:creationId xmlns:p14="http://schemas.microsoft.com/office/powerpoint/2010/main" val="22196119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ttotitolo 3">
            <a:extLst>
              <a:ext uri="{FF2B5EF4-FFF2-40B4-BE49-F238E27FC236}">
                <a16:creationId xmlns:a16="http://schemas.microsoft.com/office/drawing/2014/main" id="{8E641403-E719-F740-807E-8C393A95922B}"/>
              </a:ext>
            </a:extLst>
          </p:cNvPr>
          <p:cNvSpPr>
            <a:spLocks noGrp="1"/>
          </p:cNvSpPr>
          <p:nvPr>
            <p:ph type="subTitle" idx="1"/>
          </p:nvPr>
        </p:nvSpPr>
        <p:spPr>
          <a:xfrm>
            <a:off x="1558637" y="1932709"/>
            <a:ext cx="8956964" cy="3338407"/>
          </a:xfrm>
        </p:spPr>
        <p:txBody>
          <a:bodyPr>
            <a:normAutofit lnSpcReduction="10000"/>
          </a:bodyPr>
          <a:lstStyle/>
          <a:p>
            <a:pPr algn="just"/>
            <a:r>
              <a:rPr lang="it-IT" dirty="0">
                <a:solidFill>
                  <a:schemeClr val="bg1"/>
                </a:solidFill>
                <a:latin typeface="Times New Roman" panose="02020603050405020304" pitchFamily="18" charset="0"/>
                <a:cs typeface="Times New Roman" panose="02020603050405020304" pitchFamily="18" charset="0"/>
              </a:rPr>
              <a:t>«La grazia soprannaturale della fede e della giustificazione offerta da Dio all’uomo non ha bisogno di essere pensata </a:t>
            </a:r>
            <a:r>
              <a:rPr lang="it-IT" dirty="0">
                <a:solidFill>
                  <a:srgbClr val="FFFF00"/>
                </a:solidFill>
                <a:latin typeface="Times New Roman" panose="02020603050405020304" pitchFamily="18" charset="0"/>
                <a:cs typeface="Times New Roman" panose="02020603050405020304" pitchFamily="18" charset="0"/>
              </a:rPr>
              <a:t>come un intervento intermittente di Dio in un mondo in sé profano</a:t>
            </a:r>
            <a:r>
              <a:rPr lang="it-IT" dirty="0">
                <a:solidFill>
                  <a:schemeClr val="bg1"/>
                </a:solidFill>
                <a:latin typeface="Times New Roman" panose="02020603050405020304" pitchFamily="18" charset="0"/>
                <a:cs typeface="Times New Roman" panose="02020603050405020304" pitchFamily="18" charset="0"/>
              </a:rPr>
              <a:t>; partendo dalla volontà salvifica universale divina può benissimo essere concepita come un </a:t>
            </a:r>
            <a:r>
              <a:rPr lang="it-IT" dirty="0">
                <a:solidFill>
                  <a:srgbClr val="FFFF00"/>
                </a:solidFill>
                <a:latin typeface="Times New Roman" panose="02020603050405020304" pitchFamily="18" charset="0"/>
                <a:cs typeface="Times New Roman" panose="02020603050405020304" pitchFamily="18" charset="0"/>
              </a:rPr>
              <a:t>esistenziale della creatura spirituale </a:t>
            </a:r>
            <a:r>
              <a:rPr lang="it-IT" dirty="0">
                <a:solidFill>
                  <a:schemeClr val="bg1"/>
                </a:solidFill>
                <a:latin typeface="Times New Roman" panose="02020603050405020304" pitchFamily="18" charset="0"/>
                <a:cs typeface="Times New Roman" panose="02020603050405020304" pitchFamily="18" charset="0"/>
              </a:rPr>
              <a:t>e del mondo in genere  permanentemente dato come grazia offerta, esistenziale che finalizza la creatura </a:t>
            </a:r>
            <a:r>
              <a:rPr lang="it-IT" dirty="0">
                <a:solidFill>
                  <a:srgbClr val="FFFF00"/>
                </a:solidFill>
                <a:latin typeface="Times New Roman" panose="02020603050405020304" pitchFamily="18" charset="0"/>
                <a:cs typeface="Times New Roman" panose="02020603050405020304" pitchFamily="18" charset="0"/>
              </a:rPr>
              <a:t>al contatto immediato con Dio</a:t>
            </a:r>
            <a:r>
              <a:rPr lang="it-IT" dirty="0">
                <a:solidFill>
                  <a:schemeClr val="bg1"/>
                </a:solidFill>
                <a:latin typeface="Times New Roman" panose="02020603050405020304" pitchFamily="18" charset="0"/>
                <a:cs typeface="Times New Roman" panose="02020603050405020304" pitchFamily="18" charset="0"/>
              </a:rPr>
              <a:t>»,</a:t>
            </a:r>
            <a:r>
              <a:rPr lang="it-IT" cap="small" dirty="0">
                <a:solidFill>
                  <a:schemeClr val="bg1"/>
                </a:solidFill>
                <a:latin typeface="Times New Roman" panose="02020603050405020304" pitchFamily="18" charset="0"/>
                <a:cs typeface="Times New Roman" panose="02020603050405020304" pitchFamily="18" charset="0"/>
              </a:rPr>
              <a:t> (K. </a:t>
            </a:r>
            <a:r>
              <a:rPr lang="it-IT" cap="small" dirty="0" err="1">
                <a:solidFill>
                  <a:schemeClr val="bg1"/>
                </a:solidFill>
                <a:latin typeface="Times New Roman" panose="02020603050405020304" pitchFamily="18" charset="0"/>
                <a:cs typeface="Times New Roman" panose="02020603050405020304" pitchFamily="18" charset="0"/>
              </a:rPr>
              <a:t>Rahner</a:t>
            </a:r>
            <a:r>
              <a:rPr lang="it-IT" dirty="0">
                <a:solidFill>
                  <a:schemeClr val="bg1"/>
                </a:solidFill>
                <a:latin typeface="Times New Roman" panose="02020603050405020304" pitchFamily="18" charset="0"/>
                <a:cs typeface="Times New Roman" panose="02020603050405020304" pitchFamily="18" charset="0"/>
              </a:rPr>
              <a:t>, «Osservazioni sul problema del “cristianesimo anonimo”», in Nuovi saggi V, Paoline, Roma 1972, 68)8.</a:t>
            </a:r>
          </a:p>
        </p:txBody>
      </p:sp>
    </p:spTree>
    <p:extLst>
      <p:ext uri="{BB962C8B-B14F-4D97-AF65-F5344CB8AC3E}">
        <p14:creationId xmlns:p14="http://schemas.microsoft.com/office/powerpoint/2010/main" val="24414508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ttotitolo 3">
            <a:extLst>
              <a:ext uri="{FF2B5EF4-FFF2-40B4-BE49-F238E27FC236}">
                <a16:creationId xmlns:a16="http://schemas.microsoft.com/office/drawing/2014/main" id="{8E641403-E719-F740-807E-8C393A95922B}"/>
              </a:ext>
            </a:extLst>
          </p:cNvPr>
          <p:cNvSpPr>
            <a:spLocks noGrp="1"/>
          </p:cNvSpPr>
          <p:nvPr>
            <p:ph type="subTitle" idx="1"/>
          </p:nvPr>
        </p:nvSpPr>
        <p:spPr>
          <a:xfrm>
            <a:off x="1606094" y="2063604"/>
            <a:ext cx="9123218" cy="4350844"/>
          </a:xfrm>
        </p:spPr>
        <p:txBody>
          <a:bodyPr>
            <a:noAutofit/>
          </a:bodyPr>
          <a:lstStyle/>
          <a:p>
            <a:pPr algn="just"/>
            <a:r>
              <a:rPr lang="it-IT" sz="2400" dirty="0">
                <a:solidFill>
                  <a:schemeClr val="bg1"/>
                </a:solidFill>
                <a:latin typeface="Times New Roman" panose="02020603050405020304" pitchFamily="18" charset="0"/>
                <a:cs typeface="Times New Roman" panose="02020603050405020304" pitchFamily="18" charset="0"/>
              </a:rPr>
              <a:t>«Naturalmente questa </a:t>
            </a:r>
            <a:r>
              <a:rPr lang="it-IT" sz="2400" dirty="0" err="1">
                <a:solidFill>
                  <a:schemeClr val="bg1"/>
                </a:solidFill>
                <a:latin typeface="Times New Roman" panose="02020603050405020304" pitchFamily="18" charset="0"/>
                <a:cs typeface="Times New Roman" panose="02020603050405020304" pitchFamily="18" charset="0"/>
              </a:rPr>
              <a:t>autocomunicazione</a:t>
            </a:r>
            <a:r>
              <a:rPr lang="it-IT" sz="2400" dirty="0">
                <a:solidFill>
                  <a:schemeClr val="bg1"/>
                </a:solidFill>
                <a:latin typeface="Times New Roman" panose="02020603050405020304" pitchFamily="18" charset="0"/>
                <a:cs typeface="Times New Roman" panose="02020603050405020304" pitchFamily="18" charset="0"/>
              </a:rPr>
              <a:t> divina, in cui Dio dona se stesso come principio costitutivo dell’esistente creato, senza perdere con ciò la sua assoluta indipendenza ontica, </a:t>
            </a:r>
            <a:r>
              <a:rPr lang="it-IT" sz="2400" dirty="0">
                <a:solidFill>
                  <a:srgbClr val="FFFF00"/>
                </a:solidFill>
                <a:latin typeface="Times New Roman" panose="02020603050405020304" pitchFamily="18" charset="0"/>
                <a:cs typeface="Times New Roman" panose="02020603050405020304" pitchFamily="18" charset="0"/>
              </a:rPr>
              <a:t>produce degli effetti ‘divinizzanti’ nell’esistente finito a cui si dirige</a:t>
            </a:r>
            <a:r>
              <a:rPr lang="it-IT" sz="2400" dirty="0">
                <a:solidFill>
                  <a:schemeClr val="bg1"/>
                </a:solidFill>
                <a:latin typeface="Times New Roman" panose="02020603050405020304" pitchFamily="18" charset="0"/>
                <a:cs typeface="Times New Roman" panose="02020603050405020304" pitchFamily="18" charset="0"/>
              </a:rPr>
              <a:t>, effetti che, in quanto determinazioni di un soggetto finito, vanno concepiti a loro volta come finiti e creati», K. RAHNER, Corso fondamentale della fede, o. p. cit. 167. </a:t>
            </a:r>
          </a:p>
          <a:p>
            <a:endParaRPr lang="it-IT" sz="2400" dirty="0"/>
          </a:p>
        </p:txBody>
      </p:sp>
    </p:spTree>
    <p:extLst>
      <p:ext uri="{BB962C8B-B14F-4D97-AF65-F5344CB8AC3E}">
        <p14:creationId xmlns:p14="http://schemas.microsoft.com/office/powerpoint/2010/main" val="25594828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AC402D9B-ABAE-724F-B486-7D4449B1BA49}"/>
              </a:ext>
            </a:extLst>
          </p:cNvPr>
          <p:cNvSpPr>
            <a:spLocks noGrp="1"/>
          </p:cNvSpPr>
          <p:nvPr>
            <p:ph type="subTitle" idx="1"/>
          </p:nvPr>
        </p:nvSpPr>
        <p:spPr>
          <a:xfrm>
            <a:off x="1371600" y="1185371"/>
            <a:ext cx="9296400" cy="1086237"/>
          </a:xfrm>
        </p:spPr>
        <p:txBody>
          <a:bodyPr>
            <a:normAutofit fontScale="25000" lnSpcReduction="20000"/>
          </a:bodyPr>
          <a:lstStyle/>
          <a:p>
            <a:pPr algn="just"/>
            <a:r>
              <a:rPr lang="it-IT" sz="8600" dirty="0">
                <a:latin typeface="Times New Roman" panose="02020603050405020304" pitchFamily="18" charset="0"/>
                <a:cs typeface="Times New Roman" panose="02020603050405020304" pitchFamily="18" charset="0"/>
              </a:rPr>
              <a:t>«Si tratta di un vero e proprio spostamento di paradigma, del passaggio di un “Rubicone teologico”, per cui si passerebbe dalla riva </a:t>
            </a:r>
            <a:r>
              <a:rPr lang="it-IT" sz="8600" b="1" dirty="0">
                <a:latin typeface="Times New Roman" panose="02020603050405020304" pitchFamily="18" charset="0"/>
                <a:cs typeface="Times New Roman" panose="02020603050405020304" pitchFamily="18" charset="0"/>
              </a:rPr>
              <a:t>dell’universalità salvifica </a:t>
            </a:r>
            <a:r>
              <a:rPr lang="it-IT" sz="8600" dirty="0">
                <a:latin typeface="Times New Roman" panose="02020603050405020304" pitchFamily="18" charset="0"/>
                <a:cs typeface="Times New Roman" panose="02020603050405020304" pitchFamily="18" charset="0"/>
              </a:rPr>
              <a:t>di Cristo alla riva di un </a:t>
            </a:r>
            <a:r>
              <a:rPr lang="it-IT" sz="8600" b="1" dirty="0">
                <a:latin typeface="Times New Roman" panose="02020603050405020304" pitchFamily="18" charset="0"/>
                <a:cs typeface="Times New Roman" panose="02020603050405020304" pitchFamily="18" charset="0"/>
              </a:rPr>
              <a:t>totale pluralismo salvifico</a:t>
            </a:r>
            <a:r>
              <a:rPr lang="it-IT" sz="8600" dirty="0">
                <a:latin typeface="Times New Roman" panose="02020603050405020304" pitchFamily="18" charset="0"/>
                <a:cs typeface="Times New Roman" panose="02020603050405020304" pitchFamily="18" charset="0"/>
              </a:rPr>
              <a:t>. E questo sul fondamento dei seguenti postulati:</a:t>
            </a:r>
          </a:p>
          <a:p>
            <a:pPr algn="just"/>
            <a:endParaRPr lang="it-IT" sz="8600" dirty="0">
              <a:latin typeface="Times New Roman" panose="02020603050405020304" pitchFamily="18" charset="0"/>
              <a:cs typeface="Times New Roman" panose="02020603050405020304" pitchFamily="18" charset="0"/>
            </a:endParaRPr>
          </a:p>
          <a:p>
            <a:pPr algn="just"/>
            <a:r>
              <a:rPr lang="it-IT" sz="8600" dirty="0">
                <a:latin typeface="Times New Roman" panose="02020603050405020304" pitchFamily="18" charset="0"/>
                <a:cs typeface="Times New Roman" panose="02020603050405020304" pitchFamily="18" charset="0"/>
              </a:rPr>
              <a:t>1. l’accettazione della relatività, dal momento che nessuno, nemmeno il cristiano, possiederebbe tutta la verità e, quindi, la rivelazione di Gesù Cristo risulterebbe incompiuta, parziale e complementare a quella di altre religioni. </a:t>
            </a:r>
          </a:p>
          <a:p>
            <a:pPr algn="just"/>
            <a:r>
              <a:rPr lang="it-IT" sz="8600" dirty="0">
                <a:latin typeface="Times New Roman" panose="02020603050405020304" pitchFamily="18" charset="0"/>
                <a:cs typeface="Times New Roman" panose="02020603050405020304" pitchFamily="18" charset="0"/>
              </a:rPr>
              <a:t>2. l’ammissione del pluralismo religioso come unica possibilità di esprimere il mistero ineffabile di Dio.</a:t>
            </a:r>
          </a:p>
          <a:p>
            <a:pPr algn="just"/>
            <a:r>
              <a:rPr lang="it-IT" sz="8600" dirty="0">
                <a:latin typeface="Times New Roman" panose="02020603050405020304" pitchFamily="18" charset="0"/>
                <a:cs typeface="Times New Roman" panose="02020603050405020304" pitchFamily="18" charset="0"/>
              </a:rPr>
              <a:t>3. la separazione tra Logos divino, con una valenza salvifica universale nella storia, e il Gesù storico, con una valenza limitata solo ai credenti in lui.</a:t>
            </a:r>
          </a:p>
          <a:p>
            <a:pPr algn="just"/>
            <a:r>
              <a:rPr lang="it-IT" sz="8600" dirty="0">
                <a:latin typeface="Times New Roman" panose="02020603050405020304" pitchFamily="18" charset="0"/>
                <a:cs typeface="Times New Roman" panose="02020603050405020304" pitchFamily="18" charset="0"/>
              </a:rPr>
              <a:t>4. la separazione tra l’economia salvifica dello Spirito Santo e quella di Gesù Cristo, con l’attribuzione alla prima di una plusvalenza salvifica universale, indipendente dal mistero pasquale di Cristo». </a:t>
            </a:r>
          </a:p>
          <a:p>
            <a:pPr algn="just"/>
            <a:r>
              <a:rPr lang="it-IT" sz="8600" dirty="0">
                <a:latin typeface="Times New Roman" panose="02020603050405020304" pitchFamily="18" charset="0"/>
                <a:cs typeface="Times New Roman" panose="02020603050405020304" pitchFamily="18" charset="0"/>
              </a:rPr>
              <a:t>(A. Amato).</a:t>
            </a:r>
          </a:p>
          <a:p>
            <a:pPr algn="just"/>
            <a:endParaRPr lang="it-IT" dirty="0"/>
          </a:p>
        </p:txBody>
      </p:sp>
    </p:spTree>
    <p:extLst>
      <p:ext uri="{BB962C8B-B14F-4D97-AF65-F5344CB8AC3E}">
        <p14:creationId xmlns:p14="http://schemas.microsoft.com/office/powerpoint/2010/main" val="37336340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ttotitolo 3">
            <a:extLst>
              <a:ext uri="{FF2B5EF4-FFF2-40B4-BE49-F238E27FC236}">
                <a16:creationId xmlns:a16="http://schemas.microsoft.com/office/drawing/2014/main" id="{8E641403-E719-F740-807E-8C393A95922B}"/>
              </a:ext>
            </a:extLst>
          </p:cNvPr>
          <p:cNvSpPr>
            <a:spLocks noGrp="1"/>
          </p:cNvSpPr>
          <p:nvPr>
            <p:ph type="subTitle" idx="1"/>
          </p:nvPr>
        </p:nvSpPr>
        <p:spPr>
          <a:xfrm>
            <a:off x="1849582" y="1995055"/>
            <a:ext cx="8832273" cy="3047461"/>
          </a:xfrm>
        </p:spPr>
        <p:txBody>
          <a:bodyPr>
            <a:normAutofit fontScale="92500" lnSpcReduction="10000"/>
          </a:bodyPr>
          <a:lstStyle/>
          <a:p>
            <a:pPr algn="just"/>
            <a:r>
              <a:rPr lang="it-IT" sz="3400" dirty="0">
                <a:solidFill>
                  <a:schemeClr val="bg1"/>
                </a:solidFill>
                <a:latin typeface="Times New Roman" panose="02020603050405020304" pitchFamily="18" charset="0"/>
                <a:cs typeface="Times New Roman" panose="02020603050405020304" pitchFamily="18" charset="0"/>
              </a:rPr>
              <a:t>le stesse tradizioni religiose «contengono delle componenti dovute ad un </a:t>
            </a:r>
            <a:r>
              <a:rPr lang="it-IT" sz="3400" dirty="0">
                <a:solidFill>
                  <a:srgbClr val="FFFF00"/>
                </a:solidFill>
                <a:latin typeface="Times New Roman" panose="02020603050405020304" pitchFamily="18" charset="0"/>
                <a:cs typeface="Times New Roman" panose="02020603050405020304" pitchFamily="18" charset="0"/>
              </a:rPr>
              <a:t>influsso soprannaturale della grazia</a:t>
            </a:r>
            <a:r>
              <a:rPr lang="it-IT" sz="3400" dirty="0">
                <a:solidFill>
                  <a:schemeClr val="bg1"/>
                </a:solidFill>
                <a:latin typeface="Times New Roman" panose="02020603050405020304" pitchFamily="18" charset="0"/>
                <a:cs typeface="Times New Roman" panose="02020603050405020304" pitchFamily="18" charset="0"/>
              </a:rPr>
              <a:t>, che deve quindi manifestarsi anche nelle loro oggettivazioni», (</a:t>
            </a:r>
            <a:r>
              <a:rPr lang="it-IT" sz="3400" cap="small" dirty="0">
                <a:solidFill>
                  <a:schemeClr val="bg1"/>
                </a:solidFill>
                <a:latin typeface="Times New Roman" panose="02020603050405020304" pitchFamily="18" charset="0"/>
                <a:cs typeface="Times New Roman" panose="02020603050405020304" pitchFamily="18" charset="0"/>
              </a:rPr>
              <a:t>K. </a:t>
            </a:r>
            <a:r>
              <a:rPr lang="it-IT" sz="3400" cap="small" dirty="0" err="1">
                <a:solidFill>
                  <a:schemeClr val="bg1"/>
                </a:solidFill>
                <a:latin typeface="Times New Roman" panose="02020603050405020304" pitchFamily="18" charset="0"/>
                <a:cs typeface="Times New Roman" panose="02020603050405020304" pitchFamily="18" charset="0"/>
              </a:rPr>
              <a:t>Rahner</a:t>
            </a:r>
            <a:r>
              <a:rPr lang="it-IT" sz="3400" dirty="0">
                <a:solidFill>
                  <a:schemeClr val="bg1"/>
                </a:solidFill>
                <a:latin typeface="Times New Roman" panose="02020603050405020304" pitchFamily="18" charset="0"/>
                <a:cs typeface="Times New Roman" panose="02020603050405020304" pitchFamily="18" charset="0"/>
              </a:rPr>
              <a:t>, «Cristianesimo e religioni non cristiane», in Saggi di antropologia soprannaturale, Paoline, Roma 1965, 564).</a:t>
            </a:r>
          </a:p>
          <a:p>
            <a:pPr algn="just"/>
            <a:endParaRPr lang="it-IT" dirty="0"/>
          </a:p>
        </p:txBody>
      </p:sp>
    </p:spTree>
    <p:extLst>
      <p:ext uri="{BB962C8B-B14F-4D97-AF65-F5344CB8AC3E}">
        <p14:creationId xmlns:p14="http://schemas.microsoft.com/office/powerpoint/2010/main" val="31390428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ttotitolo 3">
            <a:extLst>
              <a:ext uri="{FF2B5EF4-FFF2-40B4-BE49-F238E27FC236}">
                <a16:creationId xmlns:a16="http://schemas.microsoft.com/office/drawing/2014/main" id="{8E641403-E719-F740-807E-8C393A95922B}"/>
              </a:ext>
            </a:extLst>
          </p:cNvPr>
          <p:cNvSpPr>
            <a:spLocks noGrp="1"/>
          </p:cNvSpPr>
          <p:nvPr>
            <p:ph type="subTitle" idx="1"/>
          </p:nvPr>
        </p:nvSpPr>
        <p:spPr>
          <a:xfrm>
            <a:off x="1910688" y="1405719"/>
            <a:ext cx="8270542" cy="3636797"/>
          </a:xfrm>
        </p:spPr>
        <p:txBody>
          <a:bodyPr>
            <a:normAutofit/>
          </a:bodyPr>
          <a:lstStyle/>
          <a:p>
            <a:r>
              <a:rPr lang="it-IT" dirty="0"/>
              <a:t> </a:t>
            </a:r>
          </a:p>
          <a:p>
            <a:r>
              <a:rPr lang="it-IT" sz="2800" dirty="0">
                <a:solidFill>
                  <a:schemeClr val="bg1"/>
                </a:solidFill>
                <a:latin typeface="Times New Roman" panose="02020603050405020304" pitchFamily="18" charset="0"/>
                <a:cs typeface="Times New Roman" panose="02020603050405020304" pitchFamily="18" charset="0"/>
              </a:rPr>
              <a:t>“ed essendo Dio stesso direttamente in tutte le cose causa dell'essere nella sua universalità, costitutivo di ciò che vi è di più intimo nelle cose; ne segue che </a:t>
            </a:r>
            <a:r>
              <a:rPr lang="it-IT" sz="2800" dirty="0">
                <a:solidFill>
                  <a:srgbClr val="FFFF00"/>
                </a:solidFill>
                <a:latin typeface="Times New Roman" panose="02020603050405020304" pitchFamily="18" charset="0"/>
                <a:cs typeface="Times New Roman" panose="02020603050405020304" pitchFamily="18" charset="0"/>
              </a:rPr>
              <a:t>Dio opera intimamente in tutte le creature</a:t>
            </a:r>
            <a:r>
              <a:rPr lang="it-IT" sz="2800" dirty="0">
                <a:solidFill>
                  <a:schemeClr val="bg1"/>
                </a:solidFill>
                <a:latin typeface="Times New Roman" panose="02020603050405020304" pitchFamily="18" charset="0"/>
                <a:cs typeface="Times New Roman" panose="02020603050405020304" pitchFamily="18" charset="0"/>
              </a:rPr>
              <a:t>” </a:t>
            </a:r>
          </a:p>
          <a:p>
            <a:r>
              <a:rPr lang="it-IT" sz="2800" dirty="0">
                <a:solidFill>
                  <a:schemeClr val="bg1"/>
                </a:solidFill>
                <a:latin typeface="Times New Roman" panose="02020603050405020304" pitchFamily="18" charset="0"/>
                <a:cs typeface="Times New Roman" panose="02020603050405020304" pitchFamily="18" charset="0"/>
              </a:rPr>
              <a:t>(I, </a:t>
            </a:r>
            <a:r>
              <a:rPr lang="it-IT" sz="2800" dirty="0" err="1">
                <a:solidFill>
                  <a:schemeClr val="bg1"/>
                </a:solidFill>
                <a:latin typeface="Times New Roman" panose="02020603050405020304" pitchFamily="18" charset="0"/>
                <a:cs typeface="Times New Roman" panose="02020603050405020304" pitchFamily="18" charset="0"/>
              </a:rPr>
              <a:t>q</a:t>
            </a:r>
            <a:r>
              <a:rPr lang="it-IT" sz="2800" dirty="0">
                <a:solidFill>
                  <a:schemeClr val="bg1"/>
                </a:solidFill>
                <a:latin typeface="Times New Roman" panose="02020603050405020304" pitchFamily="18" charset="0"/>
                <a:cs typeface="Times New Roman" panose="02020603050405020304" pitchFamily="18" charset="0"/>
              </a:rPr>
              <a:t>. 105, San Tommaso).</a:t>
            </a:r>
          </a:p>
          <a:p>
            <a:endParaRPr lang="it-IT" dirty="0"/>
          </a:p>
        </p:txBody>
      </p:sp>
    </p:spTree>
    <p:extLst>
      <p:ext uri="{BB962C8B-B14F-4D97-AF65-F5344CB8AC3E}">
        <p14:creationId xmlns:p14="http://schemas.microsoft.com/office/powerpoint/2010/main" val="26133268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ttotitolo 3">
            <a:extLst>
              <a:ext uri="{FF2B5EF4-FFF2-40B4-BE49-F238E27FC236}">
                <a16:creationId xmlns:a16="http://schemas.microsoft.com/office/drawing/2014/main" id="{8E641403-E719-F740-807E-8C393A95922B}"/>
              </a:ext>
            </a:extLst>
          </p:cNvPr>
          <p:cNvSpPr>
            <a:spLocks noGrp="1"/>
          </p:cNvSpPr>
          <p:nvPr>
            <p:ph type="subTitle" idx="1"/>
          </p:nvPr>
        </p:nvSpPr>
        <p:spPr>
          <a:xfrm>
            <a:off x="1405719" y="1719619"/>
            <a:ext cx="9321422" cy="3350194"/>
          </a:xfrm>
        </p:spPr>
        <p:txBody>
          <a:bodyPr>
            <a:noAutofit/>
          </a:bodyPr>
          <a:lstStyle/>
          <a:p>
            <a:pPr algn="just"/>
            <a:r>
              <a:rPr lang="it-IT" sz="2400" b="1" dirty="0" err="1">
                <a:solidFill>
                  <a:schemeClr val="bg1"/>
                </a:solidFill>
                <a:latin typeface="Times New Roman" panose="02020603050405020304" pitchFamily="18" charset="0"/>
                <a:cs typeface="Times New Roman" panose="02020603050405020304" pitchFamily="18" charset="0"/>
              </a:rPr>
              <a:t>Laudato</a:t>
            </a:r>
            <a:r>
              <a:rPr lang="it-IT" sz="2400" b="1" dirty="0">
                <a:solidFill>
                  <a:schemeClr val="bg1"/>
                </a:solidFill>
                <a:latin typeface="Times New Roman" panose="02020603050405020304" pitchFamily="18" charset="0"/>
                <a:cs typeface="Times New Roman" panose="02020603050405020304" pitchFamily="18" charset="0"/>
              </a:rPr>
              <a:t> sì 80</a:t>
            </a:r>
            <a:r>
              <a:rPr lang="it-IT" sz="2400" dirty="0">
                <a:solidFill>
                  <a:schemeClr val="bg1"/>
                </a:solidFill>
                <a:latin typeface="Times New Roman" panose="02020603050405020304" pitchFamily="18" charset="0"/>
                <a:cs typeface="Times New Roman" panose="02020603050405020304" pitchFamily="18" charset="0"/>
              </a:rPr>
              <a:t>: «Egli è </a:t>
            </a:r>
            <a:r>
              <a:rPr lang="it-IT" sz="2400" dirty="0">
                <a:solidFill>
                  <a:srgbClr val="FFFF00"/>
                </a:solidFill>
                <a:latin typeface="Times New Roman" panose="02020603050405020304" pitchFamily="18" charset="0"/>
                <a:cs typeface="Times New Roman" panose="02020603050405020304" pitchFamily="18" charset="0"/>
              </a:rPr>
              <a:t>presente nel più intimo di ogni cosa </a:t>
            </a:r>
            <a:r>
              <a:rPr lang="it-IT" sz="2400" dirty="0">
                <a:solidFill>
                  <a:schemeClr val="bg1"/>
                </a:solidFill>
                <a:latin typeface="Times New Roman" panose="02020603050405020304" pitchFamily="18" charset="0"/>
                <a:cs typeface="Times New Roman" panose="02020603050405020304" pitchFamily="18" charset="0"/>
              </a:rPr>
              <a:t>senza condizionare l’autonomia della sua creatura, e anche questo dà luogo alla legittima autonomia delle realtà terrene.[50] </a:t>
            </a:r>
            <a:r>
              <a:rPr lang="it-IT" sz="2400" dirty="0">
                <a:solidFill>
                  <a:srgbClr val="FFFF00"/>
                </a:solidFill>
                <a:latin typeface="Times New Roman" panose="02020603050405020304" pitchFamily="18" charset="0"/>
                <a:cs typeface="Times New Roman" panose="02020603050405020304" pitchFamily="18" charset="0"/>
              </a:rPr>
              <a:t>Questa presenza divina</a:t>
            </a:r>
            <a:r>
              <a:rPr lang="it-IT" sz="2400" dirty="0">
                <a:solidFill>
                  <a:schemeClr val="bg1"/>
                </a:solidFill>
                <a:latin typeface="Times New Roman" panose="02020603050405020304" pitchFamily="18" charset="0"/>
                <a:cs typeface="Times New Roman" panose="02020603050405020304" pitchFamily="18" charset="0"/>
              </a:rPr>
              <a:t>, che assicura la permanenza e lo sviluppo di ogni essere, «è la continuazione dell’azione creatrice».[51] </a:t>
            </a:r>
            <a:r>
              <a:rPr lang="it-IT" sz="2400" dirty="0">
                <a:solidFill>
                  <a:srgbClr val="FFFF00"/>
                </a:solidFill>
                <a:latin typeface="Times New Roman" panose="02020603050405020304" pitchFamily="18" charset="0"/>
                <a:cs typeface="Times New Roman" panose="02020603050405020304" pitchFamily="18" charset="0"/>
              </a:rPr>
              <a:t>Lo Spirito di Dio ha riempito l’universo con le potenzialità</a:t>
            </a:r>
            <a:r>
              <a:rPr lang="it-IT" sz="2400" dirty="0">
                <a:solidFill>
                  <a:schemeClr val="bg1"/>
                </a:solidFill>
                <a:latin typeface="Times New Roman" panose="02020603050405020304" pitchFamily="18" charset="0"/>
                <a:cs typeface="Times New Roman" panose="02020603050405020304" pitchFamily="18" charset="0"/>
              </a:rPr>
              <a:t> che permettono che dal grembo stesso delle cose possa sempre germogliare qualcosa di nuovo: « [...] Come se il maestro costruttore di navi potesse concedere al legno di muoversi da sé per prendere la forma della nave».[52] </a:t>
            </a:r>
          </a:p>
        </p:txBody>
      </p:sp>
    </p:spTree>
    <p:extLst>
      <p:ext uri="{BB962C8B-B14F-4D97-AF65-F5344CB8AC3E}">
        <p14:creationId xmlns:p14="http://schemas.microsoft.com/office/powerpoint/2010/main" val="264400838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ttotitolo 3">
            <a:extLst>
              <a:ext uri="{FF2B5EF4-FFF2-40B4-BE49-F238E27FC236}">
                <a16:creationId xmlns:a16="http://schemas.microsoft.com/office/drawing/2014/main" id="{8E641403-E719-F740-807E-8C393A95922B}"/>
              </a:ext>
            </a:extLst>
          </p:cNvPr>
          <p:cNvSpPr>
            <a:spLocks noGrp="1"/>
          </p:cNvSpPr>
          <p:nvPr>
            <p:ph type="subTitle" idx="1"/>
          </p:nvPr>
        </p:nvSpPr>
        <p:spPr>
          <a:xfrm>
            <a:off x="1405720" y="1419368"/>
            <a:ext cx="9321422" cy="3350194"/>
          </a:xfrm>
        </p:spPr>
        <p:txBody>
          <a:bodyPr>
            <a:noAutofit/>
          </a:bodyPr>
          <a:lstStyle/>
          <a:p>
            <a:pPr algn="just"/>
            <a:r>
              <a:rPr lang="it-IT" sz="2400" dirty="0">
                <a:solidFill>
                  <a:schemeClr val="bg1"/>
                </a:solidFill>
                <a:latin typeface="Times New Roman" panose="02020603050405020304" pitchFamily="18" charset="0"/>
                <a:cs typeface="Times New Roman" panose="02020603050405020304" pitchFamily="18" charset="0"/>
              </a:rPr>
              <a:t>Ma chi sono per </a:t>
            </a:r>
            <a:r>
              <a:rPr lang="it-IT" sz="2400" dirty="0" err="1">
                <a:solidFill>
                  <a:schemeClr val="bg1"/>
                </a:solidFill>
                <a:latin typeface="Times New Roman" panose="02020603050405020304" pitchFamily="18" charset="0"/>
                <a:cs typeface="Times New Roman" panose="02020603050405020304" pitchFamily="18" charset="0"/>
              </a:rPr>
              <a:t>Rahner</a:t>
            </a:r>
            <a:r>
              <a:rPr lang="it-IT" sz="2400" dirty="0">
                <a:solidFill>
                  <a:schemeClr val="bg1"/>
                </a:solidFill>
                <a:latin typeface="Times New Roman" panose="02020603050405020304" pitchFamily="18" charset="0"/>
                <a:cs typeface="Times New Roman" panose="02020603050405020304" pitchFamily="18" charset="0"/>
              </a:rPr>
              <a:t> i cristiani anonimi? Riportiamo di seguito la definizione che egli stesso dà:</a:t>
            </a:r>
          </a:p>
          <a:p>
            <a:pPr algn="just"/>
            <a:r>
              <a:rPr lang="it-IT" sz="2400" dirty="0">
                <a:solidFill>
                  <a:schemeClr val="bg1"/>
                </a:solidFill>
                <a:latin typeface="Times New Roman" panose="02020603050405020304" pitchFamily="18" charset="0"/>
                <a:cs typeface="Times New Roman" panose="02020603050405020304" pitchFamily="18" charset="0"/>
              </a:rPr>
              <a:t>«secondo la dottrina stessa della Chiesa un uomo può essere in possesso della grazia santificante, essere quindi giustificato e santificato, figlio di Dio, erede del paradiso, positivamente indirizzato per grazia alla sua salvezza eterna e </a:t>
            </a:r>
            <a:r>
              <a:rPr lang="it-IT" sz="2400" dirty="0">
                <a:solidFill>
                  <a:srgbClr val="FFFF00"/>
                </a:solidFill>
                <a:latin typeface="Times New Roman" panose="02020603050405020304" pitchFamily="18" charset="0"/>
                <a:cs typeface="Times New Roman" panose="02020603050405020304" pitchFamily="18" charset="0"/>
              </a:rPr>
              <a:t>soprannaturale prima ancora di aver accettato un credo esplicitamente cristiano e di aver ricevuto il battesimo</a:t>
            </a:r>
            <a:r>
              <a:rPr lang="it-IT" sz="2400" dirty="0">
                <a:solidFill>
                  <a:schemeClr val="bg1"/>
                </a:solidFill>
                <a:latin typeface="Times New Roman" panose="02020603050405020304" pitchFamily="18" charset="0"/>
                <a:cs typeface="Times New Roman" panose="02020603050405020304" pitchFamily="18" charset="0"/>
              </a:rPr>
              <a:t>. </a:t>
            </a:r>
            <a:r>
              <a:rPr lang="it-IT" sz="2400" dirty="0">
                <a:solidFill>
                  <a:srgbClr val="FFFF00"/>
                </a:solidFill>
                <a:latin typeface="Times New Roman" panose="02020603050405020304" pitchFamily="18" charset="0"/>
                <a:cs typeface="Times New Roman" panose="02020603050405020304" pitchFamily="18" charset="0"/>
              </a:rPr>
              <a:t>«Cristianesimo anonimo» significa in primo luogo: grazia interiore che santifica e rimette la colpa prima del battesimo»</a:t>
            </a:r>
            <a:r>
              <a:rPr lang="it-IT" sz="2400" dirty="0">
                <a:solidFill>
                  <a:schemeClr val="bg1"/>
                </a:solidFill>
                <a:latin typeface="Times New Roman" panose="02020603050405020304" pitchFamily="18" charset="0"/>
                <a:cs typeface="Times New Roman" panose="02020603050405020304" pitchFamily="18" charset="0"/>
              </a:rPr>
              <a:t>, (K. RAHNER, «Cristianesimo anonimo...», cit., 624-625). </a:t>
            </a:r>
          </a:p>
          <a:p>
            <a:pPr algn="just"/>
            <a:endParaRPr lang="it-IT" sz="2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75567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C685E168-A5F3-1B4E-87BC-7BDEE8CD4E9C}"/>
              </a:ext>
            </a:extLst>
          </p:cNvPr>
          <p:cNvSpPr>
            <a:spLocks noGrp="1"/>
          </p:cNvSpPr>
          <p:nvPr>
            <p:ph type="subTitle" idx="1"/>
          </p:nvPr>
        </p:nvSpPr>
        <p:spPr>
          <a:xfrm>
            <a:off x="1467060" y="1396721"/>
            <a:ext cx="8983226" cy="3999244"/>
          </a:xfrm>
        </p:spPr>
        <p:txBody>
          <a:bodyPr>
            <a:normAutofit fontScale="77500" lnSpcReduction="20000"/>
          </a:bodyPr>
          <a:lstStyle/>
          <a:p>
            <a:pPr algn="just"/>
            <a:r>
              <a:rPr lang="it-IT" sz="2800" dirty="0">
                <a:solidFill>
                  <a:schemeClr val="bg1"/>
                </a:solidFill>
                <a:latin typeface="Times New Roman" panose="02020603050405020304" pitchFamily="18" charset="0"/>
                <a:cs typeface="Times New Roman" panose="02020603050405020304" pitchFamily="18" charset="0"/>
              </a:rPr>
              <a:t>Invece </a:t>
            </a:r>
            <a:r>
              <a:rPr lang="it-IT" sz="2800" dirty="0">
                <a:solidFill>
                  <a:srgbClr val="FFFF00"/>
                </a:solidFill>
                <a:latin typeface="Times New Roman" panose="02020603050405020304" pitchFamily="18" charset="0"/>
                <a:cs typeface="Times New Roman" panose="02020603050405020304" pitchFamily="18" charset="0"/>
              </a:rPr>
              <a:t>B. SESBOÜÉ</a:t>
            </a:r>
            <a:r>
              <a:rPr lang="it-IT" sz="2800" dirty="0">
                <a:solidFill>
                  <a:schemeClr val="bg1"/>
                </a:solidFill>
                <a:latin typeface="Times New Roman" panose="02020603050405020304" pitchFamily="18" charset="0"/>
                <a:cs typeface="Times New Roman" panose="02020603050405020304" pitchFamily="18" charset="0"/>
              </a:rPr>
              <a:t>, «Karl </a:t>
            </a:r>
            <a:r>
              <a:rPr lang="it-IT" sz="2800" dirty="0" err="1">
                <a:solidFill>
                  <a:schemeClr val="bg1"/>
                </a:solidFill>
                <a:latin typeface="Times New Roman" panose="02020603050405020304" pitchFamily="18" charset="0"/>
                <a:cs typeface="Times New Roman" panose="02020603050405020304" pitchFamily="18" charset="0"/>
              </a:rPr>
              <a:t>Rahner</a:t>
            </a:r>
            <a:r>
              <a:rPr lang="it-IT" sz="2800" dirty="0">
                <a:solidFill>
                  <a:schemeClr val="bg1"/>
                </a:solidFill>
                <a:latin typeface="Times New Roman" panose="02020603050405020304" pitchFamily="18" charset="0"/>
                <a:cs typeface="Times New Roman" panose="02020603050405020304" pitchFamily="18" charset="0"/>
              </a:rPr>
              <a:t> et </a:t>
            </a:r>
            <a:r>
              <a:rPr lang="it-IT" sz="2800" dirty="0" err="1">
                <a:solidFill>
                  <a:schemeClr val="bg1"/>
                </a:solidFill>
                <a:latin typeface="Times New Roman" panose="02020603050405020304" pitchFamily="18" charset="0"/>
                <a:cs typeface="Times New Roman" panose="02020603050405020304" pitchFamily="18" charset="0"/>
              </a:rPr>
              <a:t>les</a:t>
            </a:r>
            <a:r>
              <a:rPr lang="it-IT" sz="2800" dirty="0">
                <a:solidFill>
                  <a:schemeClr val="bg1"/>
                </a:solidFill>
                <a:latin typeface="Times New Roman" panose="02020603050405020304" pitchFamily="18" charset="0"/>
                <a:cs typeface="Times New Roman" panose="02020603050405020304" pitchFamily="18" charset="0"/>
              </a:rPr>
              <a:t> </a:t>
            </a:r>
            <a:r>
              <a:rPr lang="it-IT" sz="2800" dirty="0" err="1">
                <a:solidFill>
                  <a:schemeClr val="bg1"/>
                </a:solidFill>
                <a:latin typeface="Times New Roman" panose="02020603050405020304" pitchFamily="18" charset="0"/>
                <a:cs typeface="Times New Roman" panose="02020603050405020304" pitchFamily="18" charset="0"/>
              </a:rPr>
              <a:t>chrétiens</a:t>
            </a:r>
            <a:r>
              <a:rPr lang="it-IT" sz="2800" dirty="0">
                <a:solidFill>
                  <a:schemeClr val="bg1"/>
                </a:solidFill>
                <a:latin typeface="Times New Roman" panose="02020603050405020304" pitchFamily="18" charset="0"/>
                <a:cs typeface="Times New Roman" panose="02020603050405020304" pitchFamily="18" charset="0"/>
              </a:rPr>
              <a:t> </a:t>
            </a:r>
            <a:r>
              <a:rPr lang="it-IT" sz="2800" dirty="0" err="1">
                <a:solidFill>
                  <a:schemeClr val="bg1"/>
                </a:solidFill>
                <a:latin typeface="Times New Roman" panose="02020603050405020304" pitchFamily="18" charset="0"/>
                <a:cs typeface="Times New Roman" panose="02020603050405020304" pitchFamily="18" charset="0"/>
              </a:rPr>
              <a:t>anonymes</a:t>
            </a:r>
            <a:r>
              <a:rPr lang="it-IT" sz="2800" dirty="0">
                <a:solidFill>
                  <a:schemeClr val="bg1"/>
                </a:solidFill>
                <a:latin typeface="Times New Roman" panose="02020603050405020304" pitchFamily="18" charset="0"/>
                <a:cs typeface="Times New Roman" panose="02020603050405020304" pitchFamily="18" charset="0"/>
              </a:rPr>
              <a:t>», cit., 526, nota 12 afferma che </a:t>
            </a:r>
            <a:r>
              <a:rPr lang="it-IT" sz="2800" dirty="0" err="1">
                <a:solidFill>
                  <a:schemeClr val="bg1"/>
                </a:solidFill>
                <a:latin typeface="Times New Roman" panose="02020603050405020304" pitchFamily="18" charset="0"/>
                <a:cs typeface="Times New Roman" panose="02020603050405020304" pitchFamily="18" charset="0"/>
              </a:rPr>
              <a:t>Rahner</a:t>
            </a:r>
            <a:r>
              <a:rPr lang="it-IT" sz="2800" dirty="0">
                <a:solidFill>
                  <a:schemeClr val="bg1"/>
                </a:solidFill>
                <a:latin typeface="Times New Roman" panose="02020603050405020304" pitchFamily="18" charset="0"/>
                <a:cs typeface="Times New Roman" panose="02020603050405020304" pitchFamily="18" charset="0"/>
              </a:rPr>
              <a:t> «non impiega mai l’espressione diverse vie di salvezza, né cade in un relativismo che misconosce il carattere unico, assoluto e finale della rivelazione in Gesù Cristo», ma si riferisce al fatto che per </a:t>
            </a:r>
            <a:r>
              <a:rPr lang="it-IT" sz="2800" dirty="0" err="1">
                <a:solidFill>
                  <a:schemeClr val="bg1"/>
                </a:solidFill>
                <a:latin typeface="Times New Roman" panose="02020603050405020304" pitchFamily="18" charset="0"/>
                <a:cs typeface="Times New Roman" panose="02020603050405020304" pitchFamily="18" charset="0"/>
              </a:rPr>
              <a:t>Rahner</a:t>
            </a:r>
            <a:r>
              <a:rPr lang="it-IT" sz="2800" dirty="0">
                <a:solidFill>
                  <a:schemeClr val="bg1"/>
                </a:solidFill>
                <a:latin typeface="Times New Roman" panose="02020603050405020304" pitchFamily="18" charset="0"/>
                <a:cs typeface="Times New Roman" panose="02020603050405020304" pitchFamily="18" charset="0"/>
              </a:rPr>
              <a:t> l’unico salvatore è Gesù Cristo, anche se può essere incontrato anonimamente attraverso altre tradizioni religiose.</a:t>
            </a:r>
          </a:p>
          <a:p>
            <a:pPr algn="just"/>
            <a:endParaRPr lang="it-IT" sz="2800" dirty="0">
              <a:solidFill>
                <a:schemeClr val="bg1"/>
              </a:solidFill>
              <a:latin typeface="Times New Roman" panose="02020603050405020304" pitchFamily="18" charset="0"/>
              <a:cs typeface="Times New Roman" panose="02020603050405020304" pitchFamily="18" charset="0"/>
            </a:endParaRPr>
          </a:p>
          <a:p>
            <a:pPr algn="just"/>
            <a:r>
              <a:rPr lang="it-IT" sz="2800" dirty="0">
                <a:solidFill>
                  <a:schemeClr val="bg1"/>
                </a:solidFill>
                <a:latin typeface="Times New Roman" panose="02020603050405020304" pitchFamily="18" charset="0"/>
                <a:cs typeface="Times New Roman" panose="02020603050405020304" pitchFamily="18" charset="0"/>
              </a:rPr>
              <a:t>Anche </a:t>
            </a:r>
            <a:r>
              <a:rPr lang="it-IT" sz="2800" dirty="0">
                <a:solidFill>
                  <a:srgbClr val="FFFF00"/>
                </a:solidFill>
                <a:latin typeface="Times New Roman" panose="02020603050405020304" pitchFamily="18" charset="0"/>
                <a:cs typeface="Times New Roman" panose="02020603050405020304" pitchFamily="18" charset="0"/>
              </a:rPr>
              <a:t>G. D’COSTA</a:t>
            </a:r>
            <a:r>
              <a:rPr lang="it-IT" sz="2800" dirty="0">
                <a:solidFill>
                  <a:schemeClr val="bg1"/>
                </a:solidFill>
                <a:latin typeface="Times New Roman" panose="02020603050405020304" pitchFamily="18" charset="0"/>
                <a:cs typeface="Times New Roman" panose="02020603050405020304" pitchFamily="18" charset="0"/>
              </a:rPr>
              <a:t>, «Karl </a:t>
            </a:r>
            <a:r>
              <a:rPr lang="it-IT" sz="2800" dirty="0" err="1">
                <a:solidFill>
                  <a:schemeClr val="bg1"/>
                </a:solidFill>
                <a:latin typeface="Times New Roman" panose="02020603050405020304" pitchFamily="18" charset="0"/>
                <a:cs typeface="Times New Roman" panose="02020603050405020304" pitchFamily="18" charset="0"/>
              </a:rPr>
              <a:t>Rahner’s</a:t>
            </a:r>
            <a:r>
              <a:rPr lang="it-IT" sz="2800" dirty="0">
                <a:solidFill>
                  <a:schemeClr val="bg1"/>
                </a:solidFill>
                <a:latin typeface="Times New Roman" panose="02020603050405020304" pitchFamily="18" charset="0"/>
                <a:cs typeface="Times New Roman" panose="02020603050405020304" pitchFamily="18" charset="0"/>
              </a:rPr>
              <a:t> Anonymous Christian», cit., 139, nota che «</a:t>
            </a:r>
            <a:r>
              <a:rPr lang="it-IT" sz="2800" dirty="0" err="1">
                <a:solidFill>
                  <a:schemeClr val="bg1"/>
                </a:solidFill>
                <a:latin typeface="Times New Roman" panose="02020603050405020304" pitchFamily="18" charset="0"/>
                <a:cs typeface="Times New Roman" panose="02020603050405020304" pitchFamily="18" charset="0"/>
              </a:rPr>
              <a:t>Rahner</a:t>
            </a:r>
            <a:r>
              <a:rPr lang="it-IT" sz="2800" dirty="0">
                <a:solidFill>
                  <a:schemeClr val="bg1"/>
                </a:solidFill>
                <a:latin typeface="Times New Roman" panose="02020603050405020304" pitchFamily="18" charset="0"/>
                <a:cs typeface="Times New Roman" panose="02020603050405020304" pitchFamily="18" charset="0"/>
              </a:rPr>
              <a:t> non concede un vero pluralismo in quanto afferma sempre che ogni salvezza è salvezza, implicitamente o esplicitamente, attraverso la grazia di Dio in Cristo. Esiste pluralismo solamente entro questo unico piano provvidenziale della grazia». </a:t>
            </a:r>
          </a:p>
          <a:p>
            <a:pPr algn="just"/>
            <a:endParaRPr lang="it-IT" dirty="0"/>
          </a:p>
        </p:txBody>
      </p:sp>
    </p:spTree>
    <p:extLst>
      <p:ext uri="{BB962C8B-B14F-4D97-AF65-F5344CB8AC3E}">
        <p14:creationId xmlns:p14="http://schemas.microsoft.com/office/powerpoint/2010/main" val="19329909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EED06FB7-0C23-3349-9591-3CB043E7D6B6}"/>
              </a:ext>
            </a:extLst>
          </p:cNvPr>
          <p:cNvPicPr>
            <a:picLocks noChangeAspect="1"/>
          </p:cNvPicPr>
          <p:nvPr/>
        </p:nvPicPr>
        <p:blipFill>
          <a:blip r:embed="rId2"/>
          <a:stretch>
            <a:fillRect/>
          </a:stretch>
        </p:blipFill>
        <p:spPr>
          <a:xfrm>
            <a:off x="1720917" y="1658983"/>
            <a:ext cx="6216315" cy="3265714"/>
          </a:xfrm>
          <a:prstGeom prst="rect">
            <a:avLst/>
          </a:prstGeom>
        </p:spPr>
      </p:pic>
      <p:pic>
        <p:nvPicPr>
          <p:cNvPr id="6" name="Immagine 5">
            <a:extLst>
              <a:ext uri="{FF2B5EF4-FFF2-40B4-BE49-F238E27FC236}">
                <a16:creationId xmlns:a16="http://schemas.microsoft.com/office/drawing/2014/main" id="{5A2C04E7-20BA-114B-A6A5-B85E70BA942D}"/>
              </a:ext>
            </a:extLst>
          </p:cNvPr>
          <p:cNvPicPr>
            <a:picLocks noChangeAspect="1"/>
          </p:cNvPicPr>
          <p:nvPr/>
        </p:nvPicPr>
        <p:blipFill>
          <a:blip r:embed="rId3"/>
          <a:stretch>
            <a:fillRect/>
          </a:stretch>
        </p:blipFill>
        <p:spPr>
          <a:xfrm>
            <a:off x="8364895" y="1658983"/>
            <a:ext cx="2216020" cy="3265714"/>
          </a:xfrm>
          <a:prstGeom prst="rect">
            <a:avLst/>
          </a:prstGeom>
        </p:spPr>
      </p:pic>
      <p:sp>
        <p:nvSpPr>
          <p:cNvPr id="7" name="CasellaDiTesto 6">
            <a:extLst>
              <a:ext uri="{FF2B5EF4-FFF2-40B4-BE49-F238E27FC236}">
                <a16:creationId xmlns:a16="http://schemas.microsoft.com/office/drawing/2014/main" id="{7B8315F8-ABE7-F24C-8D87-E461A2DE2660}"/>
              </a:ext>
            </a:extLst>
          </p:cNvPr>
          <p:cNvSpPr txBox="1"/>
          <p:nvPr/>
        </p:nvSpPr>
        <p:spPr>
          <a:xfrm>
            <a:off x="3014238" y="5191350"/>
            <a:ext cx="4452731" cy="461665"/>
          </a:xfrm>
          <a:prstGeom prst="rect">
            <a:avLst/>
          </a:prstGeom>
          <a:noFill/>
        </p:spPr>
        <p:txBody>
          <a:bodyPr wrap="square" rtlCol="0">
            <a:spAutoFit/>
          </a:bodyPr>
          <a:lstStyle/>
          <a:p>
            <a:r>
              <a:rPr lang="it-IT" sz="2400" b="1" dirty="0">
                <a:latin typeface="Times New Roman" panose="02020603050405020304" pitchFamily="18" charset="0"/>
                <a:cs typeface="Times New Roman" panose="02020603050405020304" pitchFamily="18" charset="0"/>
              </a:rPr>
              <a:t>Jaques </a:t>
            </a:r>
            <a:r>
              <a:rPr lang="it-IT" sz="2400" b="1" dirty="0" err="1">
                <a:latin typeface="Times New Roman" panose="02020603050405020304" pitchFamily="18" charset="0"/>
                <a:cs typeface="Times New Roman" panose="02020603050405020304" pitchFamily="18" charset="0"/>
              </a:rPr>
              <a:t>Dupuis</a:t>
            </a:r>
            <a:r>
              <a:rPr lang="it-IT" sz="2400" b="1" dirty="0">
                <a:latin typeface="Times New Roman" panose="02020603050405020304" pitchFamily="18" charset="0"/>
                <a:cs typeface="Times New Roman" panose="02020603050405020304" pitchFamily="18" charset="0"/>
              </a:rPr>
              <a:t> </a:t>
            </a:r>
            <a:r>
              <a:rPr lang="it-IT" sz="2400" b="1" dirty="0" err="1">
                <a:latin typeface="Times New Roman" panose="02020603050405020304" pitchFamily="18" charset="0"/>
                <a:cs typeface="Times New Roman" panose="02020603050405020304" pitchFamily="18" charset="0"/>
              </a:rPr>
              <a:t>sj</a:t>
            </a:r>
            <a:r>
              <a:rPr lang="it-IT" sz="2400" b="1" dirty="0">
                <a:latin typeface="Times New Roman" panose="02020603050405020304" pitchFamily="18" charset="0"/>
                <a:cs typeface="Times New Roman" panose="02020603050405020304" pitchFamily="18" charset="0"/>
              </a:rPr>
              <a:t> 1923 - 2004</a:t>
            </a:r>
          </a:p>
        </p:txBody>
      </p:sp>
    </p:spTree>
    <p:extLst>
      <p:ext uri="{BB962C8B-B14F-4D97-AF65-F5344CB8AC3E}">
        <p14:creationId xmlns:p14="http://schemas.microsoft.com/office/powerpoint/2010/main" val="25347758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ttotitolo 3">
            <a:extLst>
              <a:ext uri="{FF2B5EF4-FFF2-40B4-BE49-F238E27FC236}">
                <a16:creationId xmlns:a16="http://schemas.microsoft.com/office/drawing/2014/main" id="{78079AAE-10EA-D446-BCBB-188DDAB51092}"/>
              </a:ext>
            </a:extLst>
          </p:cNvPr>
          <p:cNvSpPr>
            <a:spLocks noGrp="1"/>
          </p:cNvSpPr>
          <p:nvPr>
            <p:ph type="subTitle" idx="1"/>
          </p:nvPr>
        </p:nvSpPr>
        <p:spPr>
          <a:xfrm>
            <a:off x="1619796" y="1476103"/>
            <a:ext cx="8948056" cy="3592285"/>
          </a:xfrm>
        </p:spPr>
        <p:txBody>
          <a:bodyPr>
            <a:normAutofit lnSpcReduction="10000"/>
          </a:bodyPr>
          <a:lstStyle/>
          <a:p>
            <a:pPr algn="just"/>
            <a:r>
              <a:rPr lang="it-IT" sz="2800" dirty="0">
                <a:solidFill>
                  <a:schemeClr val="bg1"/>
                </a:solidFill>
                <a:latin typeface="Times New Roman" panose="02020603050405020304" pitchFamily="18" charset="0"/>
                <a:cs typeface="Times New Roman" panose="02020603050405020304" pitchFamily="18" charset="0"/>
              </a:rPr>
              <a:t>«il compito della teologia in questo contesto consiste nel domandarsi se il pluralismo religioso, che caratterizza il mondo presente, può avere o meno un significato positivo nell’unico piano salvifico di Dio per l’umanità. Se cioè la fede cristiana in Gesù Cristo, salvatore universale dell’umanità, è compatibile con l’affermazione di un ruolo positivo di altre tradizioni religiose nel mistero della salvezza dei loro seguaci» [2001, 484]. </a:t>
            </a:r>
          </a:p>
          <a:p>
            <a:endParaRPr lang="it-IT" dirty="0"/>
          </a:p>
        </p:txBody>
      </p:sp>
    </p:spTree>
    <p:extLst>
      <p:ext uri="{BB962C8B-B14F-4D97-AF65-F5344CB8AC3E}">
        <p14:creationId xmlns:p14="http://schemas.microsoft.com/office/powerpoint/2010/main" val="270132017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ttotitolo 3">
            <a:extLst>
              <a:ext uri="{FF2B5EF4-FFF2-40B4-BE49-F238E27FC236}">
                <a16:creationId xmlns:a16="http://schemas.microsoft.com/office/drawing/2014/main" id="{78079AAE-10EA-D446-BCBB-188DDAB51092}"/>
              </a:ext>
            </a:extLst>
          </p:cNvPr>
          <p:cNvSpPr>
            <a:spLocks noGrp="1"/>
          </p:cNvSpPr>
          <p:nvPr>
            <p:ph type="subTitle" idx="1"/>
          </p:nvPr>
        </p:nvSpPr>
        <p:spPr>
          <a:xfrm>
            <a:off x="1593668" y="1750423"/>
            <a:ext cx="8843553" cy="3958046"/>
          </a:xfrm>
        </p:spPr>
        <p:txBody>
          <a:bodyPr>
            <a:normAutofit/>
          </a:bodyPr>
          <a:lstStyle/>
          <a:p>
            <a:pPr algn="just"/>
            <a:r>
              <a:rPr lang="it-IT" sz="2800" dirty="0">
                <a:solidFill>
                  <a:schemeClr val="bg1"/>
                </a:solidFill>
                <a:latin typeface="Times New Roman" panose="02020603050405020304" pitchFamily="18" charset="0"/>
                <a:cs typeface="Times New Roman" panose="02020603050405020304" pitchFamily="18" charset="0"/>
              </a:rPr>
              <a:t>“ogni religione ha la sua fonte originaria in una automanifestazione di Dio agli essere umani attraverso il suo Verbo, </a:t>
            </a:r>
            <a:r>
              <a:rPr lang="it-IT" sz="2800" dirty="0">
                <a:solidFill>
                  <a:srgbClr val="FFFF00"/>
                </a:solidFill>
                <a:latin typeface="Times New Roman" panose="02020603050405020304" pitchFamily="18" charset="0"/>
                <a:cs typeface="Times New Roman" panose="02020603050405020304" pitchFamily="18" charset="0"/>
              </a:rPr>
              <a:t>il principio della pluralità trova il suo fondamento primario nella sovrabbondante ricchezza e varietà</a:t>
            </a:r>
            <a:r>
              <a:rPr lang="it-IT" sz="2800" dirty="0">
                <a:solidFill>
                  <a:schemeClr val="bg1"/>
                </a:solidFill>
                <a:latin typeface="Times New Roman" panose="02020603050405020304" pitchFamily="18" charset="0"/>
                <a:cs typeface="Times New Roman" panose="02020603050405020304" pitchFamily="18" charset="0"/>
              </a:rPr>
              <a:t> delle automanifestazioni di Dio all’umanità” (</a:t>
            </a:r>
            <a:r>
              <a:rPr lang="it-IT" sz="2800" dirty="0" err="1">
                <a:solidFill>
                  <a:schemeClr val="bg1"/>
                </a:solidFill>
                <a:latin typeface="Times New Roman" panose="02020603050405020304" pitchFamily="18" charset="0"/>
                <a:cs typeface="Times New Roman" panose="02020603050405020304" pitchFamily="18" charset="0"/>
              </a:rPr>
              <a:t>J</a:t>
            </a:r>
            <a:r>
              <a:rPr lang="it-IT" sz="2800" dirty="0">
                <a:solidFill>
                  <a:schemeClr val="bg1"/>
                </a:solidFill>
                <a:latin typeface="Times New Roman" panose="02020603050405020304" pitchFamily="18" charset="0"/>
                <a:cs typeface="Times New Roman" panose="02020603050405020304" pitchFamily="18" charset="0"/>
              </a:rPr>
              <a:t>. </a:t>
            </a:r>
            <a:r>
              <a:rPr lang="it-IT" sz="2800" dirty="0" err="1">
                <a:solidFill>
                  <a:schemeClr val="bg1"/>
                </a:solidFill>
                <a:latin typeface="Times New Roman" panose="02020603050405020304" pitchFamily="18" charset="0"/>
                <a:cs typeface="Times New Roman" panose="02020603050405020304" pitchFamily="18" charset="0"/>
              </a:rPr>
              <a:t>Dupuis</a:t>
            </a:r>
            <a:r>
              <a:rPr lang="it-IT" sz="2800" dirty="0">
                <a:solidFill>
                  <a:schemeClr val="bg1"/>
                </a:solidFill>
                <a:latin typeface="Times New Roman" panose="02020603050405020304" pitchFamily="18" charset="0"/>
                <a:cs typeface="Times New Roman" panose="02020603050405020304" pitchFamily="18" charset="0"/>
              </a:rPr>
              <a:t>, Il cristianesimo e le religioni, 304-305).</a:t>
            </a:r>
          </a:p>
          <a:p>
            <a:endParaRPr lang="it-IT" dirty="0"/>
          </a:p>
        </p:txBody>
      </p:sp>
    </p:spTree>
    <p:extLst>
      <p:ext uri="{BB962C8B-B14F-4D97-AF65-F5344CB8AC3E}">
        <p14:creationId xmlns:p14="http://schemas.microsoft.com/office/powerpoint/2010/main" val="31320914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ttotitolo 3">
            <a:extLst>
              <a:ext uri="{FF2B5EF4-FFF2-40B4-BE49-F238E27FC236}">
                <a16:creationId xmlns:a16="http://schemas.microsoft.com/office/drawing/2014/main" id="{78079AAE-10EA-D446-BCBB-188DDAB51092}"/>
              </a:ext>
            </a:extLst>
          </p:cNvPr>
          <p:cNvSpPr>
            <a:spLocks noGrp="1"/>
          </p:cNvSpPr>
          <p:nvPr>
            <p:ph type="subTitle" idx="1"/>
          </p:nvPr>
        </p:nvSpPr>
        <p:spPr>
          <a:xfrm>
            <a:off x="1881052" y="1685109"/>
            <a:ext cx="8412480" cy="3605602"/>
          </a:xfrm>
        </p:spPr>
        <p:txBody>
          <a:bodyPr>
            <a:normAutofit fontScale="85000" lnSpcReduction="20000"/>
          </a:bodyPr>
          <a:lstStyle/>
          <a:p>
            <a:pPr algn="just"/>
            <a:r>
              <a:rPr lang="it-IT" sz="4600" dirty="0">
                <a:solidFill>
                  <a:schemeClr val="bg1"/>
                </a:solidFill>
                <a:latin typeface="Times New Roman" panose="02020603050405020304" pitchFamily="18" charset="0"/>
                <a:cs typeface="Times New Roman" panose="02020603050405020304" pitchFamily="18" charset="0"/>
              </a:rPr>
              <a:t>«Questa pienezza [...] non è </a:t>
            </a:r>
            <a:r>
              <a:rPr lang="it-IT" sz="4600" dirty="0">
                <a:solidFill>
                  <a:srgbClr val="FFFF00"/>
                </a:solidFill>
                <a:latin typeface="Times New Roman" panose="02020603050405020304" pitchFamily="18" charset="0"/>
                <a:cs typeface="Times New Roman" panose="02020603050405020304" pitchFamily="18" charset="0"/>
              </a:rPr>
              <a:t>estensiva</a:t>
            </a:r>
            <a:r>
              <a:rPr lang="it-IT" sz="4600" dirty="0">
                <a:solidFill>
                  <a:schemeClr val="bg1"/>
                </a:solidFill>
                <a:latin typeface="Times New Roman" panose="02020603050405020304" pitchFamily="18" charset="0"/>
                <a:cs typeface="Times New Roman" panose="02020603050405020304" pitchFamily="18" charset="0"/>
              </a:rPr>
              <a:t> ed onnicomprensiva, ma una </a:t>
            </a:r>
            <a:r>
              <a:rPr lang="it-IT" sz="4600" dirty="0">
                <a:solidFill>
                  <a:srgbClr val="FFFF00"/>
                </a:solidFill>
                <a:latin typeface="Times New Roman" panose="02020603050405020304" pitchFamily="18" charset="0"/>
                <a:cs typeface="Times New Roman" panose="02020603050405020304" pitchFamily="18" charset="0"/>
              </a:rPr>
              <a:t>pienezza di intensità</a:t>
            </a:r>
            <a:r>
              <a:rPr lang="it-IT" sz="4600" dirty="0">
                <a:solidFill>
                  <a:schemeClr val="bg1"/>
                </a:solidFill>
                <a:latin typeface="Times New Roman" panose="02020603050405020304" pitchFamily="18" charset="0"/>
                <a:cs typeface="Times New Roman" panose="02020603050405020304" pitchFamily="18" charset="0"/>
              </a:rPr>
              <a:t> [...] tale pienezza non esaurisce – né lo potrebbe – il mistero del divino” (</a:t>
            </a:r>
            <a:r>
              <a:rPr lang="it-IT" sz="4600" dirty="0" err="1">
                <a:solidFill>
                  <a:schemeClr val="bg1"/>
                </a:solidFill>
                <a:latin typeface="Times New Roman" panose="02020603050405020304" pitchFamily="18" charset="0"/>
                <a:cs typeface="Times New Roman" panose="02020603050405020304" pitchFamily="18" charset="0"/>
              </a:rPr>
              <a:t>J</a:t>
            </a:r>
            <a:r>
              <a:rPr lang="it-IT" sz="4600" dirty="0">
                <a:solidFill>
                  <a:schemeClr val="bg1"/>
                </a:solidFill>
                <a:latin typeface="Times New Roman" panose="02020603050405020304" pitchFamily="18" charset="0"/>
                <a:cs typeface="Times New Roman" panose="02020603050405020304" pitchFamily="18" charset="0"/>
              </a:rPr>
              <a:t>. </a:t>
            </a:r>
            <a:r>
              <a:rPr lang="it-IT" sz="4600" dirty="0" err="1">
                <a:solidFill>
                  <a:schemeClr val="bg1"/>
                </a:solidFill>
                <a:latin typeface="Times New Roman" panose="02020603050405020304" pitchFamily="18" charset="0"/>
                <a:cs typeface="Times New Roman" panose="02020603050405020304" pitchFamily="18" charset="0"/>
              </a:rPr>
              <a:t>Dupuis</a:t>
            </a:r>
            <a:r>
              <a:rPr lang="it-IT" sz="4600" dirty="0">
                <a:solidFill>
                  <a:schemeClr val="bg1"/>
                </a:solidFill>
                <a:latin typeface="Times New Roman" panose="02020603050405020304" pitchFamily="18" charset="0"/>
                <a:cs typeface="Times New Roman" panose="02020603050405020304" pitchFamily="18" charset="0"/>
              </a:rPr>
              <a:t>, Verso una teologia cristiana del pluralismo religioso 508-509).</a:t>
            </a:r>
          </a:p>
          <a:p>
            <a:endParaRPr lang="it-IT" dirty="0"/>
          </a:p>
        </p:txBody>
      </p:sp>
    </p:spTree>
    <p:extLst>
      <p:ext uri="{BB962C8B-B14F-4D97-AF65-F5344CB8AC3E}">
        <p14:creationId xmlns:p14="http://schemas.microsoft.com/office/powerpoint/2010/main" val="289537130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ttotitolo 3">
            <a:extLst>
              <a:ext uri="{FF2B5EF4-FFF2-40B4-BE49-F238E27FC236}">
                <a16:creationId xmlns:a16="http://schemas.microsoft.com/office/drawing/2014/main" id="{78079AAE-10EA-D446-BCBB-188DDAB51092}"/>
              </a:ext>
            </a:extLst>
          </p:cNvPr>
          <p:cNvSpPr>
            <a:spLocks noGrp="1"/>
          </p:cNvSpPr>
          <p:nvPr>
            <p:ph type="subTitle" idx="1"/>
          </p:nvPr>
        </p:nvSpPr>
        <p:spPr>
          <a:xfrm>
            <a:off x="2379459" y="5293904"/>
            <a:ext cx="6831673" cy="1086237"/>
          </a:xfrm>
        </p:spPr>
        <p:txBody>
          <a:bodyPr/>
          <a:lstStyle/>
          <a:p>
            <a:r>
              <a:rPr lang="it-IT" dirty="0">
                <a:latin typeface="Times New Roman" panose="02020603050405020304" pitchFamily="18" charset="0"/>
                <a:cs typeface="Times New Roman" panose="02020603050405020304" pitchFamily="18" charset="0"/>
              </a:rPr>
              <a:t>Roberto de Nobili 1577 - 1656</a:t>
            </a:r>
          </a:p>
        </p:txBody>
      </p:sp>
      <p:pic>
        <p:nvPicPr>
          <p:cNvPr id="3" name="Immagine 2">
            <a:extLst>
              <a:ext uri="{FF2B5EF4-FFF2-40B4-BE49-F238E27FC236}">
                <a16:creationId xmlns:a16="http://schemas.microsoft.com/office/drawing/2014/main" id="{11465B5A-A847-B140-B4D0-63FFDD82EE64}"/>
              </a:ext>
            </a:extLst>
          </p:cNvPr>
          <p:cNvPicPr>
            <a:picLocks noChangeAspect="1"/>
          </p:cNvPicPr>
          <p:nvPr/>
        </p:nvPicPr>
        <p:blipFill>
          <a:blip r:embed="rId2"/>
          <a:stretch>
            <a:fillRect/>
          </a:stretch>
        </p:blipFill>
        <p:spPr>
          <a:xfrm>
            <a:off x="2834640" y="1616347"/>
            <a:ext cx="2468880" cy="3507867"/>
          </a:xfrm>
          <a:prstGeom prst="rect">
            <a:avLst/>
          </a:prstGeom>
        </p:spPr>
      </p:pic>
      <p:pic>
        <p:nvPicPr>
          <p:cNvPr id="10" name="Immagine 9">
            <a:extLst>
              <a:ext uri="{FF2B5EF4-FFF2-40B4-BE49-F238E27FC236}">
                <a16:creationId xmlns:a16="http://schemas.microsoft.com/office/drawing/2014/main" id="{9A01E174-0109-964C-8E88-5EC8894538DF}"/>
              </a:ext>
            </a:extLst>
          </p:cNvPr>
          <p:cNvPicPr>
            <a:picLocks noChangeAspect="1"/>
          </p:cNvPicPr>
          <p:nvPr/>
        </p:nvPicPr>
        <p:blipFill>
          <a:blip r:embed="rId3"/>
          <a:stretch>
            <a:fillRect/>
          </a:stretch>
        </p:blipFill>
        <p:spPr>
          <a:xfrm>
            <a:off x="6158774" y="1616347"/>
            <a:ext cx="2723969" cy="3479522"/>
          </a:xfrm>
          <a:prstGeom prst="rect">
            <a:avLst/>
          </a:prstGeom>
        </p:spPr>
      </p:pic>
    </p:spTree>
    <p:extLst>
      <p:ext uri="{BB962C8B-B14F-4D97-AF65-F5344CB8AC3E}">
        <p14:creationId xmlns:p14="http://schemas.microsoft.com/office/powerpoint/2010/main" val="28163320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AC402D9B-ABAE-724F-B486-7D4449B1BA49}"/>
              </a:ext>
            </a:extLst>
          </p:cNvPr>
          <p:cNvSpPr>
            <a:spLocks noGrp="1"/>
          </p:cNvSpPr>
          <p:nvPr>
            <p:ph type="subTitle" idx="1"/>
          </p:nvPr>
        </p:nvSpPr>
        <p:spPr>
          <a:xfrm>
            <a:off x="1834778" y="1587152"/>
            <a:ext cx="8473004" cy="1086237"/>
          </a:xfrm>
        </p:spPr>
        <p:txBody>
          <a:bodyPr>
            <a:normAutofit fontScale="25000" lnSpcReduction="20000"/>
          </a:bodyPr>
          <a:lstStyle/>
          <a:p>
            <a:pPr algn="just"/>
            <a:r>
              <a:rPr lang="it-IT" sz="12800" dirty="0">
                <a:latin typeface="Times New Roman" panose="02020603050405020304" pitchFamily="18" charset="0"/>
                <a:cs typeface="Times New Roman" panose="02020603050405020304" pitchFamily="18" charset="0"/>
              </a:rPr>
              <a:t>“quanto più la verità della mia religione mi apre agli altri, tanto più posso osservarla come assoluta. È la concezione di assolutezza così come si sarebbe sviluppata nell’ambito della passata epistemologia europea, che costituirebbe quella presunzione, oggi inaccettabile, data da un difetto di conoscenza di altre ipotesi (di verità). Senza “altra verità” la verità non può essere unica, non può esistere”, (P. </a:t>
            </a:r>
            <a:r>
              <a:rPr lang="it-IT" sz="12800" dirty="0" err="1">
                <a:latin typeface="Times New Roman" panose="02020603050405020304" pitchFamily="18" charset="0"/>
                <a:cs typeface="Times New Roman" panose="02020603050405020304" pitchFamily="18" charset="0"/>
              </a:rPr>
              <a:t>Knitter</a:t>
            </a:r>
            <a:r>
              <a:rPr lang="it-IT" sz="12800" dirty="0">
                <a:latin typeface="Times New Roman" panose="02020603050405020304" pitchFamily="18" charset="0"/>
                <a:cs typeface="Times New Roman" panose="02020603050405020304" pitchFamily="18" charset="0"/>
              </a:rPr>
              <a:t>).</a:t>
            </a:r>
          </a:p>
          <a:p>
            <a:endParaRPr lang="it-IT" dirty="0"/>
          </a:p>
        </p:txBody>
      </p:sp>
    </p:spTree>
    <p:extLst>
      <p:ext uri="{BB962C8B-B14F-4D97-AF65-F5344CB8AC3E}">
        <p14:creationId xmlns:p14="http://schemas.microsoft.com/office/powerpoint/2010/main" val="9383936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ttotitolo 3">
            <a:extLst>
              <a:ext uri="{FF2B5EF4-FFF2-40B4-BE49-F238E27FC236}">
                <a16:creationId xmlns:a16="http://schemas.microsoft.com/office/drawing/2014/main" id="{78079AAE-10EA-D446-BCBB-188DDAB51092}"/>
              </a:ext>
            </a:extLst>
          </p:cNvPr>
          <p:cNvSpPr>
            <a:spLocks noGrp="1"/>
          </p:cNvSpPr>
          <p:nvPr>
            <p:ph type="subTitle" idx="1"/>
          </p:nvPr>
        </p:nvSpPr>
        <p:spPr>
          <a:xfrm>
            <a:off x="1463039" y="1606732"/>
            <a:ext cx="9130937" cy="4088674"/>
          </a:xfrm>
        </p:spPr>
        <p:txBody>
          <a:bodyPr>
            <a:normAutofit fontScale="47500" lnSpcReduction="20000"/>
          </a:bodyPr>
          <a:lstStyle/>
          <a:p>
            <a:pPr algn="just"/>
            <a:r>
              <a:rPr lang="it-IT" sz="5900" dirty="0">
                <a:solidFill>
                  <a:schemeClr val="bg1"/>
                </a:solidFill>
                <a:latin typeface="Times New Roman" panose="02020603050405020304" pitchFamily="18" charset="0"/>
                <a:cs typeface="Times New Roman" panose="02020603050405020304" pitchFamily="18" charset="0"/>
              </a:rPr>
              <a:t>“Nobili […] entusiasticamente prese l’impegno di leggere i segni divini che, sentiva, erano stati già calati sui Tamil (e, sperava, su se stesso), ma che erano stati sospesi fino al suo arrivo. La sua predicazione apostolica del Vangelo, </a:t>
            </a:r>
            <a:r>
              <a:rPr lang="it-IT" sz="5900" dirty="0">
                <a:solidFill>
                  <a:srgbClr val="FFFF00"/>
                </a:solidFill>
                <a:latin typeface="Times New Roman" panose="02020603050405020304" pitchFamily="18" charset="0"/>
                <a:cs typeface="Times New Roman" panose="02020603050405020304" pitchFamily="18" charset="0"/>
              </a:rPr>
              <a:t>basata in parte sull’ermeneutica dei testi sacri indigeni che contenevano quelle verità nascoste</a:t>
            </a:r>
            <a:r>
              <a:rPr lang="it-IT" sz="5900" dirty="0">
                <a:solidFill>
                  <a:schemeClr val="bg1"/>
                </a:solidFill>
                <a:latin typeface="Times New Roman" panose="02020603050405020304" pitchFamily="18" charset="0"/>
                <a:cs typeface="Times New Roman" panose="02020603050405020304" pitchFamily="18" charset="0"/>
              </a:rPr>
              <a:t>, aveva l’obiettivo di produrre un effetto palinsesto su tutte le vestigia del ‘paganesimo’ indiano” (p. 185-186);</a:t>
            </a:r>
          </a:p>
          <a:p>
            <a:endParaRPr lang="it-IT" dirty="0"/>
          </a:p>
        </p:txBody>
      </p:sp>
    </p:spTree>
    <p:extLst>
      <p:ext uri="{BB962C8B-B14F-4D97-AF65-F5344CB8AC3E}">
        <p14:creationId xmlns:p14="http://schemas.microsoft.com/office/powerpoint/2010/main" val="6048401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ttotitolo 3">
            <a:extLst>
              <a:ext uri="{FF2B5EF4-FFF2-40B4-BE49-F238E27FC236}">
                <a16:creationId xmlns:a16="http://schemas.microsoft.com/office/drawing/2014/main" id="{78079AAE-10EA-D446-BCBB-188DDAB51092}"/>
              </a:ext>
            </a:extLst>
          </p:cNvPr>
          <p:cNvSpPr>
            <a:spLocks noGrp="1"/>
          </p:cNvSpPr>
          <p:nvPr>
            <p:ph type="subTitle" idx="1"/>
          </p:nvPr>
        </p:nvSpPr>
        <p:spPr>
          <a:xfrm>
            <a:off x="1867988" y="1750423"/>
            <a:ext cx="8138159" cy="3474973"/>
          </a:xfrm>
        </p:spPr>
        <p:txBody>
          <a:bodyPr>
            <a:normAutofit fontScale="62500" lnSpcReduction="20000"/>
          </a:bodyPr>
          <a:lstStyle/>
          <a:p>
            <a:pPr algn="just"/>
            <a:r>
              <a:rPr lang="it-IT" sz="4500" dirty="0">
                <a:solidFill>
                  <a:schemeClr val="bg1"/>
                </a:solidFill>
                <a:latin typeface="Times New Roman" panose="02020603050405020304" pitchFamily="18" charset="0"/>
                <a:cs typeface="Times New Roman" panose="02020603050405020304" pitchFamily="18" charset="0"/>
              </a:rPr>
              <a:t>“il contrasto tra teologia delle religioni e teologia comparativa è essenzialmente il contrasto tra teologizzare sull’altro religioso e il desiderio di imparare da altri teologicamente”.</a:t>
            </a:r>
          </a:p>
          <a:p>
            <a:pPr algn="just"/>
            <a:endParaRPr lang="it-IT" sz="4500" dirty="0">
              <a:solidFill>
                <a:schemeClr val="bg1"/>
              </a:solidFill>
              <a:latin typeface="Times New Roman" panose="02020603050405020304" pitchFamily="18" charset="0"/>
              <a:cs typeface="Times New Roman" panose="02020603050405020304" pitchFamily="18" charset="0"/>
            </a:endParaRPr>
          </a:p>
          <a:p>
            <a:pPr algn="just"/>
            <a:r>
              <a:rPr lang="it-IT" sz="4500" dirty="0">
                <a:solidFill>
                  <a:schemeClr val="bg1"/>
                </a:solidFill>
                <a:latin typeface="Times New Roman" panose="02020603050405020304" pitchFamily="18" charset="0"/>
                <a:cs typeface="Times New Roman" panose="02020603050405020304" pitchFamily="18" charset="0"/>
              </a:rPr>
              <a:t>“il tentativo di comprendere il significato della fede cristiana esplorandola alla luce degli insegnamenti delle altre religioni” (</a:t>
            </a:r>
            <a:r>
              <a:rPr lang="it-IT" sz="4500" dirty="0" err="1">
                <a:solidFill>
                  <a:schemeClr val="bg1"/>
                </a:solidFill>
                <a:latin typeface="Times New Roman" panose="02020603050405020304" pitchFamily="18" charset="0"/>
                <a:cs typeface="Times New Roman" panose="02020603050405020304" pitchFamily="18" charset="0"/>
              </a:rPr>
              <a:t>J</a:t>
            </a:r>
            <a:r>
              <a:rPr lang="it-IT" sz="4500" dirty="0">
                <a:solidFill>
                  <a:schemeClr val="bg1"/>
                </a:solidFill>
                <a:latin typeface="Times New Roman" panose="02020603050405020304" pitchFamily="18" charset="0"/>
                <a:cs typeface="Times New Roman" panose="02020603050405020304" pitchFamily="18" charset="0"/>
              </a:rPr>
              <a:t>. L. </a:t>
            </a:r>
            <a:r>
              <a:rPr lang="it-IT" sz="4500" dirty="0" err="1">
                <a:solidFill>
                  <a:schemeClr val="bg1"/>
                </a:solidFill>
                <a:latin typeface="Times New Roman" panose="02020603050405020304" pitchFamily="18" charset="0"/>
                <a:cs typeface="Times New Roman" panose="02020603050405020304" pitchFamily="18" charset="0"/>
              </a:rPr>
              <a:t>Fredericks</a:t>
            </a:r>
            <a:r>
              <a:rPr lang="it-IT" sz="4500" dirty="0">
                <a:solidFill>
                  <a:schemeClr val="bg1"/>
                </a:solidFill>
                <a:latin typeface="Times New Roman" panose="02020603050405020304" pitchFamily="18" charset="0"/>
                <a:cs typeface="Times New Roman" panose="02020603050405020304" pitchFamily="18" charset="0"/>
              </a:rPr>
              <a:t>).</a:t>
            </a:r>
          </a:p>
          <a:p>
            <a:endParaRPr lang="it-IT" dirty="0"/>
          </a:p>
        </p:txBody>
      </p:sp>
    </p:spTree>
    <p:extLst>
      <p:ext uri="{BB962C8B-B14F-4D97-AF65-F5344CB8AC3E}">
        <p14:creationId xmlns:p14="http://schemas.microsoft.com/office/powerpoint/2010/main" val="3028290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1D5D4C97-464C-1844-949F-6D86BCBE4E23}"/>
              </a:ext>
            </a:extLst>
          </p:cNvPr>
          <p:cNvPicPr>
            <a:picLocks noChangeAspect="1"/>
          </p:cNvPicPr>
          <p:nvPr/>
        </p:nvPicPr>
        <p:blipFill rotWithShape="1">
          <a:blip r:embed="rId2"/>
          <a:srcRect l="27439" r="21893"/>
          <a:stretch/>
        </p:blipFill>
        <p:spPr>
          <a:xfrm>
            <a:off x="2679905" y="1449040"/>
            <a:ext cx="2704895" cy="3559074"/>
          </a:xfrm>
          <a:prstGeom prst="rect">
            <a:avLst/>
          </a:prstGeom>
        </p:spPr>
      </p:pic>
      <p:pic>
        <p:nvPicPr>
          <p:cNvPr id="6" name="Immagine 5">
            <a:extLst>
              <a:ext uri="{FF2B5EF4-FFF2-40B4-BE49-F238E27FC236}">
                <a16:creationId xmlns:a16="http://schemas.microsoft.com/office/drawing/2014/main" id="{E5E3615A-3427-6346-A697-0404CE12ED7A}"/>
              </a:ext>
            </a:extLst>
          </p:cNvPr>
          <p:cNvPicPr>
            <a:picLocks noChangeAspect="1"/>
          </p:cNvPicPr>
          <p:nvPr/>
        </p:nvPicPr>
        <p:blipFill rotWithShape="1">
          <a:blip r:embed="rId3"/>
          <a:srcRect l="8840" r="9183"/>
          <a:stretch/>
        </p:blipFill>
        <p:spPr>
          <a:xfrm>
            <a:off x="6188433" y="1455787"/>
            <a:ext cx="3057673" cy="3552327"/>
          </a:xfrm>
          <a:prstGeom prst="rect">
            <a:avLst/>
          </a:prstGeom>
        </p:spPr>
      </p:pic>
      <p:sp>
        <p:nvSpPr>
          <p:cNvPr id="2" name="CasellaDiTesto 1">
            <a:extLst>
              <a:ext uri="{FF2B5EF4-FFF2-40B4-BE49-F238E27FC236}">
                <a16:creationId xmlns:a16="http://schemas.microsoft.com/office/drawing/2014/main" id="{20FE1586-8D68-5549-98FE-E074CEAD3653}"/>
              </a:ext>
            </a:extLst>
          </p:cNvPr>
          <p:cNvSpPr txBox="1"/>
          <p:nvPr/>
        </p:nvSpPr>
        <p:spPr>
          <a:xfrm>
            <a:off x="2679905" y="5122276"/>
            <a:ext cx="2908095" cy="461665"/>
          </a:xfrm>
          <a:prstGeom prst="rect">
            <a:avLst/>
          </a:prstGeom>
          <a:noFill/>
        </p:spPr>
        <p:txBody>
          <a:bodyPr wrap="square" rtlCol="0">
            <a:spAutoFit/>
          </a:bodyPr>
          <a:lstStyle/>
          <a:p>
            <a:r>
              <a:rPr lang="it-IT" sz="2400" dirty="0">
                <a:latin typeface="Times New Roman" panose="02020603050405020304" pitchFamily="18" charset="0"/>
                <a:cs typeface="Times New Roman" panose="02020603050405020304" pitchFamily="18" charset="0"/>
              </a:rPr>
              <a:t>Francis X. Clooney </a:t>
            </a:r>
            <a:r>
              <a:rPr lang="it-IT" sz="2400" dirty="0" err="1">
                <a:latin typeface="Times New Roman" panose="02020603050405020304" pitchFamily="18" charset="0"/>
                <a:cs typeface="Times New Roman" panose="02020603050405020304" pitchFamily="18" charset="0"/>
              </a:rPr>
              <a:t>sj</a:t>
            </a:r>
            <a:endParaRPr lang="it-IT" sz="2400" dirty="0">
              <a:latin typeface="Times New Roman" panose="02020603050405020304" pitchFamily="18" charset="0"/>
              <a:cs typeface="Times New Roman" panose="02020603050405020304" pitchFamily="18" charset="0"/>
            </a:endParaRPr>
          </a:p>
        </p:txBody>
      </p:sp>
      <p:sp>
        <p:nvSpPr>
          <p:cNvPr id="5" name="CasellaDiTesto 4">
            <a:extLst>
              <a:ext uri="{FF2B5EF4-FFF2-40B4-BE49-F238E27FC236}">
                <a16:creationId xmlns:a16="http://schemas.microsoft.com/office/drawing/2014/main" id="{34A7CBC4-8311-2E4C-BA8C-8CACE2FC0D55}"/>
              </a:ext>
            </a:extLst>
          </p:cNvPr>
          <p:cNvSpPr txBox="1"/>
          <p:nvPr/>
        </p:nvSpPr>
        <p:spPr>
          <a:xfrm>
            <a:off x="6388099" y="5122275"/>
            <a:ext cx="3092899" cy="461665"/>
          </a:xfrm>
          <a:prstGeom prst="rect">
            <a:avLst/>
          </a:prstGeom>
          <a:noFill/>
        </p:spPr>
        <p:txBody>
          <a:bodyPr wrap="square" rtlCol="0">
            <a:spAutoFit/>
          </a:bodyPr>
          <a:lstStyle/>
          <a:p>
            <a:r>
              <a:rPr lang="it-IT" sz="2400" dirty="0">
                <a:latin typeface="Times New Roman" panose="02020603050405020304" pitchFamily="18" charset="0"/>
                <a:cs typeface="Times New Roman" panose="02020603050405020304" pitchFamily="18" charset="0"/>
              </a:rPr>
              <a:t>Catherine </a:t>
            </a:r>
            <a:r>
              <a:rPr lang="it-IT" sz="2400" dirty="0" err="1">
                <a:latin typeface="Times New Roman" panose="02020603050405020304" pitchFamily="18" charset="0"/>
                <a:cs typeface="Times New Roman" panose="02020603050405020304" pitchFamily="18" charset="0"/>
              </a:rPr>
              <a:t>Cornille</a:t>
            </a:r>
            <a:endParaRPr lang="it-IT"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578427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E354E396-F16C-A747-BB77-B6B7C3E5B6F8}"/>
              </a:ext>
            </a:extLst>
          </p:cNvPr>
          <p:cNvSpPr>
            <a:spLocks noGrp="1"/>
          </p:cNvSpPr>
          <p:nvPr>
            <p:ph type="subTitle" idx="1"/>
          </p:nvPr>
        </p:nvSpPr>
        <p:spPr>
          <a:xfrm>
            <a:off x="1181307" y="1479779"/>
            <a:ext cx="3568494" cy="3422421"/>
          </a:xfrm>
        </p:spPr>
        <p:txBody>
          <a:bodyPr>
            <a:normAutofit fontScale="25000" lnSpcReduction="20000"/>
          </a:bodyPr>
          <a:lstStyle/>
          <a:p>
            <a:pPr algn="just"/>
            <a:r>
              <a:rPr lang="it-IT" sz="5000" dirty="0">
                <a:solidFill>
                  <a:schemeClr val="bg1"/>
                </a:solidFill>
                <a:latin typeface="Times New Roman" panose="02020603050405020304" pitchFamily="18" charset="0"/>
                <a:cs typeface="Times New Roman" panose="02020603050405020304" pitchFamily="18" charset="0"/>
              </a:rPr>
              <a:t>«Abu </a:t>
            </a:r>
            <a:r>
              <a:rPr lang="it-IT" sz="5000" dirty="0" err="1">
                <a:solidFill>
                  <a:schemeClr val="bg1"/>
                </a:solidFill>
                <a:latin typeface="Times New Roman" panose="02020603050405020304" pitchFamily="18" charset="0"/>
                <a:cs typeface="Times New Roman" panose="02020603050405020304" pitchFamily="18" charset="0"/>
              </a:rPr>
              <a:t>Huraira</a:t>
            </a:r>
            <a:r>
              <a:rPr lang="it-IT" sz="5000" dirty="0">
                <a:solidFill>
                  <a:schemeClr val="bg1"/>
                </a:solidFill>
                <a:latin typeface="Times New Roman" panose="02020603050405020304" pitchFamily="18" charset="0"/>
                <a:cs typeface="Times New Roman" panose="02020603050405020304" pitchFamily="18" charset="0"/>
              </a:rPr>
              <a:t> riferì che il Messaggero di Allah, che Allah lo benedica e gli conceda la pace, disse: “Allah dice: ‘Ti ho chiesto cibo e non mi hai nutrito. Egli (il suo schiavo) dirà:’ Signore, come potrei nutrirti se non mi chiedi cibo e sei il Signore dell’universo? ‘ Dirà: ‘Non sai che il mio schiavo tal dei tali ti ha chiesto del cibo e tu non gli hai dato da mangiare?</a:t>
            </a:r>
          </a:p>
          <a:p>
            <a:pPr algn="just"/>
            <a:r>
              <a:rPr lang="it-IT" sz="5000" dirty="0">
                <a:solidFill>
                  <a:schemeClr val="bg1"/>
                </a:solidFill>
                <a:latin typeface="Times New Roman" panose="02020603050405020304" pitchFamily="18" charset="0"/>
                <a:cs typeface="Times New Roman" panose="02020603050405020304" pitchFamily="18" charset="0"/>
              </a:rPr>
              <a:t>Non sai che se gli avessi dato da mangiare, avresti trovato quell’azione con Me? Figlio di Adamo, io ti ho chiesto dell’acqua e tu non mi hai dato l’acqua”. Lo schiavo risponderà: “O Signore, come potrei darti acqua quando sei il Signore dell’universo?” Dirà: ‘Il mio schiavo tal dei tali ti ha chiesto dell’acqua e tu non gli hai dato acqua.</a:t>
            </a:r>
          </a:p>
          <a:p>
            <a:pPr algn="just"/>
            <a:r>
              <a:rPr lang="it-IT" sz="5000" dirty="0">
                <a:solidFill>
                  <a:schemeClr val="bg1"/>
                </a:solidFill>
                <a:latin typeface="Times New Roman" panose="02020603050405020304" pitchFamily="18" charset="0"/>
                <a:cs typeface="Times New Roman" panose="02020603050405020304" pitchFamily="18" charset="0"/>
              </a:rPr>
              <a:t>Non sai che se gli avessi dato dell’acqua, avresti trovato quell’azione con Me? Figlio di Adamo, ero malato e tu non mi hai fatto visita”. Dirà: “O Signore, come potrei visitarti quando sei il Signore dell’universo?” Dirà: ‘Non sai che il mio schiavo tal dei tali era malato. Se lo avessi visitato avresti trovato quell’azione con Me (o mi avresti trovato con lui)», (al- </a:t>
            </a:r>
            <a:r>
              <a:rPr lang="it-IT" sz="5000" dirty="0" err="1">
                <a:solidFill>
                  <a:schemeClr val="bg1"/>
                </a:solidFill>
                <a:latin typeface="Times New Roman" panose="02020603050405020304" pitchFamily="18" charset="0"/>
                <a:cs typeface="Times New Roman" panose="02020603050405020304" pitchFamily="18" charset="0"/>
              </a:rPr>
              <a:t>Bukhari</a:t>
            </a:r>
            <a:r>
              <a:rPr lang="it-IT" sz="5000" dirty="0">
                <a:solidFill>
                  <a:schemeClr val="bg1"/>
                </a:solidFill>
                <a:latin typeface="Times New Roman" panose="02020603050405020304" pitchFamily="18" charset="0"/>
                <a:cs typeface="Times New Roman" panose="02020603050405020304" pitchFamily="18" charset="0"/>
              </a:rPr>
              <a:t>, </a:t>
            </a:r>
            <a:r>
              <a:rPr lang="it-IT" sz="5200" dirty="0">
                <a:solidFill>
                  <a:schemeClr val="bg1"/>
                </a:solidFill>
                <a:latin typeface="Times New Roman" panose="02020603050405020304" pitchFamily="18" charset="0"/>
                <a:cs typeface="Times New Roman" panose="02020603050405020304" pitchFamily="18" charset="0"/>
              </a:rPr>
              <a:t>Al-</a:t>
            </a:r>
            <a:r>
              <a:rPr lang="it-IT" sz="5200" dirty="0" err="1">
                <a:solidFill>
                  <a:schemeClr val="bg1"/>
                </a:solidFill>
                <a:latin typeface="Times New Roman" panose="02020603050405020304" pitchFamily="18" charset="0"/>
                <a:cs typeface="Times New Roman" panose="02020603050405020304" pitchFamily="18" charset="0"/>
              </a:rPr>
              <a:t>Adab</a:t>
            </a:r>
            <a:r>
              <a:rPr lang="it-IT" sz="5200" dirty="0">
                <a:solidFill>
                  <a:schemeClr val="bg1"/>
                </a:solidFill>
                <a:latin typeface="Times New Roman" panose="02020603050405020304" pitchFamily="18" charset="0"/>
                <a:cs typeface="Times New Roman" panose="02020603050405020304" pitchFamily="18" charset="0"/>
              </a:rPr>
              <a:t> al-</a:t>
            </a:r>
            <a:r>
              <a:rPr lang="it-IT" sz="5200" dirty="0" err="1">
                <a:solidFill>
                  <a:schemeClr val="bg1"/>
                </a:solidFill>
                <a:latin typeface="Times New Roman" panose="02020603050405020304" pitchFamily="18" charset="0"/>
                <a:cs typeface="Times New Roman" panose="02020603050405020304" pitchFamily="18" charset="0"/>
              </a:rPr>
              <a:t>Mufrad</a:t>
            </a:r>
            <a:r>
              <a:rPr lang="it-IT" sz="5200" dirty="0">
                <a:solidFill>
                  <a:schemeClr val="bg1"/>
                </a:solidFill>
                <a:latin typeface="Times New Roman" panose="02020603050405020304" pitchFamily="18" charset="0"/>
                <a:cs typeface="Times New Roman" panose="02020603050405020304" pitchFamily="18" charset="0"/>
              </a:rPr>
              <a:t>)</a:t>
            </a:r>
          </a:p>
          <a:p>
            <a:br>
              <a:rPr lang="it-IT" dirty="0"/>
            </a:br>
            <a:endParaRPr lang="it-IT" dirty="0"/>
          </a:p>
        </p:txBody>
      </p:sp>
      <p:sp>
        <p:nvSpPr>
          <p:cNvPr id="2" name="Rettangolo 1">
            <a:extLst>
              <a:ext uri="{FF2B5EF4-FFF2-40B4-BE49-F238E27FC236}">
                <a16:creationId xmlns:a16="http://schemas.microsoft.com/office/drawing/2014/main" id="{DC31784B-9E79-7E40-A727-505DBEACB1B8}"/>
              </a:ext>
            </a:extLst>
          </p:cNvPr>
          <p:cNvSpPr/>
          <p:nvPr/>
        </p:nvSpPr>
        <p:spPr>
          <a:xfrm>
            <a:off x="4749801" y="1410158"/>
            <a:ext cx="3327400" cy="3693319"/>
          </a:xfrm>
          <a:prstGeom prst="rect">
            <a:avLst/>
          </a:prstGeom>
        </p:spPr>
        <p:txBody>
          <a:bodyPr wrap="square">
            <a:spAutoFit/>
          </a:bodyPr>
          <a:lstStyle/>
          <a:p>
            <a:pPr algn="just"/>
            <a:r>
              <a:rPr lang="it-IT" dirty="0">
                <a:solidFill>
                  <a:schemeClr val="bg1"/>
                </a:solidFill>
                <a:latin typeface="Times New Roman" panose="02020603050405020304" pitchFamily="18" charset="0"/>
                <a:cs typeface="Times New Roman" panose="02020603050405020304" pitchFamily="18" charset="0"/>
              </a:rPr>
              <a:t>«Allora il re dirà a quelli che stanno alla sua destra: Venite, benedetti del Padre mio, ricevete in eredità il regno preparato per voi fin dalla fondazione del mondo. Perché io ho avuto fame e mi avete dato da mangiare, ho avuto sete e mi avete dato da bere; ero forestiero e mi avete ospitato, nudo e mi avete vestito, malato e mi avete visitato, carcerato e siete venuti a trovarmi», (Matteo 25)</a:t>
            </a:r>
          </a:p>
        </p:txBody>
      </p:sp>
      <p:sp>
        <p:nvSpPr>
          <p:cNvPr id="4" name="Rettangolo 3">
            <a:extLst>
              <a:ext uri="{FF2B5EF4-FFF2-40B4-BE49-F238E27FC236}">
                <a16:creationId xmlns:a16="http://schemas.microsoft.com/office/drawing/2014/main" id="{284FB456-B3D0-7C47-BF57-7751B0192919}"/>
              </a:ext>
            </a:extLst>
          </p:cNvPr>
          <p:cNvSpPr/>
          <p:nvPr/>
        </p:nvSpPr>
        <p:spPr>
          <a:xfrm>
            <a:off x="8191500" y="1479779"/>
            <a:ext cx="2667000" cy="4031873"/>
          </a:xfrm>
          <a:prstGeom prst="rect">
            <a:avLst/>
          </a:prstGeom>
        </p:spPr>
        <p:txBody>
          <a:bodyPr wrap="square">
            <a:spAutoFit/>
          </a:bodyPr>
          <a:lstStyle/>
          <a:p>
            <a:pPr indent="180340" algn="just"/>
            <a:r>
              <a:rPr lang="it-IT" sz="1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«Ho soddisfatto dio con ciò che ama. Ho dato pane all’affamato, acqua all’assetato, vesti all’ignudo, una barca a chi non ne aveva. Ho fatto offerte agli </a:t>
            </a:r>
            <a:r>
              <a:rPr lang="it-IT" sz="1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dèi</a:t>
            </a:r>
            <a:r>
              <a:rPr lang="it-IT" sz="1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e offerte funerarie ai glorificati. Salvatemi dunque, proteggetemi dunque. Non fate rapporto contro di me alla presenza del grande dio. Io sono uno la cui bocca è pura, le cui mani sono pure, sono uno al quale si dice: «Benvenuto in pace», (Libro dei morti, 1550 a.C.)</a:t>
            </a:r>
            <a:endParaRPr lang="it-IT" sz="1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177244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E354E396-F16C-A747-BB77-B6B7C3E5B6F8}"/>
              </a:ext>
            </a:extLst>
          </p:cNvPr>
          <p:cNvSpPr>
            <a:spLocks noGrp="1"/>
          </p:cNvSpPr>
          <p:nvPr>
            <p:ph type="subTitle" idx="1"/>
          </p:nvPr>
        </p:nvSpPr>
        <p:spPr>
          <a:xfrm>
            <a:off x="2146506" y="1562101"/>
            <a:ext cx="7822994" cy="3709016"/>
          </a:xfrm>
        </p:spPr>
        <p:txBody>
          <a:bodyPr>
            <a:noAutofit/>
          </a:bodyPr>
          <a:lstStyle/>
          <a:p>
            <a:pPr algn="just"/>
            <a:r>
              <a:rPr lang="it-IT" sz="2800" dirty="0">
                <a:solidFill>
                  <a:schemeClr val="bg1"/>
                </a:solidFill>
                <a:latin typeface="Times New Roman" panose="02020603050405020304" pitchFamily="18" charset="0"/>
                <a:cs typeface="Times New Roman" panose="02020603050405020304" pitchFamily="18" charset="0"/>
              </a:rPr>
              <a:t>“se siamo </a:t>
            </a:r>
            <a:r>
              <a:rPr lang="it-IT" sz="2800" dirty="0" err="1">
                <a:solidFill>
                  <a:schemeClr val="bg1"/>
                </a:solidFill>
                <a:latin typeface="Times New Roman" panose="02020603050405020304" pitchFamily="18" charset="0"/>
                <a:cs typeface="Times New Roman" panose="02020603050405020304" pitchFamily="18" charset="0"/>
              </a:rPr>
              <a:t>inclusivisti</a:t>
            </a:r>
            <a:r>
              <a:rPr lang="it-IT" sz="2800" dirty="0">
                <a:solidFill>
                  <a:schemeClr val="bg1"/>
                </a:solidFill>
                <a:latin typeface="Times New Roman" panose="02020603050405020304" pitchFamily="18" charset="0"/>
                <a:cs typeface="Times New Roman" panose="02020603050405020304" pitchFamily="18" charset="0"/>
              </a:rPr>
              <a:t> convinti, l’unica verità che potremmo trovare nei sistemi altrui dovrà essere quella che hanno in comune con noi, mentre se aderiamo all’</a:t>
            </a:r>
            <a:r>
              <a:rPr lang="it-IT" sz="2800" dirty="0" err="1">
                <a:solidFill>
                  <a:schemeClr val="bg1"/>
                </a:solidFill>
                <a:latin typeface="Times New Roman" panose="02020603050405020304" pitchFamily="18" charset="0"/>
                <a:cs typeface="Times New Roman" panose="02020603050405020304" pitchFamily="18" charset="0"/>
              </a:rPr>
              <a:t>inclusivismo</a:t>
            </a:r>
            <a:r>
              <a:rPr lang="it-IT" sz="2800" dirty="0">
                <a:solidFill>
                  <a:schemeClr val="bg1"/>
                </a:solidFill>
                <a:latin typeface="Times New Roman" panose="02020603050405020304" pitchFamily="18" charset="0"/>
                <a:cs typeface="Times New Roman" panose="02020603050405020304" pitchFamily="18" charset="0"/>
              </a:rPr>
              <a:t> aperto, cercheremo possibili nuove verità fra le intuizioni dell’altra tradizione, cioè verità che non sono già contenute nella nostra propria tradizione”(K.B. </a:t>
            </a:r>
            <a:r>
              <a:rPr lang="it-IT" sz="2800" dirty="0" err="1">
                <a:solidFill>
                  <a:schemeClr val="bg1"/>
                </a:solidFill>
                <a:latin typeface="Times New Roman" panose="02020603050405020304" pitchFamily="18" charset="0"/>
                <a:cs typeface="Times New Roman" panose="02020603050405020304" pitchFamily="18" charset="0"/>
              </a:rPr>
              <a:t>Kiblinger</a:t>
            </a:r>
            <a:r>
              <a:rPr lang="it-IT" sz="2800" dirty="0">
                <a:solidFill>
                  <a:schemeClr val="bg1"/>
                </a:solidFill>
                <a:latin typeface="Times New Roman" panose="02020603050405020304" pitchFamily="18" charset="0"/>
                <a:cs typeface="Times New Roman" panose="02020603050405020304" pitchFamily="18" charset="0"/>
              </a:rPr>
              <a:t>).</a:t>
            </a:r>
          </a:p>
          <a:p>
            <a:pPr algn="just"/>
            <a:endParaRPr lang="it-IT" sz="2800" dirty="0"/>
          </a:p>
        </p:txBody>
      </p:sp>
    </p:spTree>
    <p:extLst>
      <p:ext uri="{BB962C8B-B14F-4D97-AF65-F5344CB8AC3E}">
        <p14:creationId xmlns:p14="http://schemas.microsoft.com/office/powerpoint/2010/main" val="23104720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4136F1B9-8447-B548-B207-0507CBA5A1FE}"/>
              </a:ext>
            </a:extLst>
          </p:cNvPr>
          <p:cNvPicPr>
            <a:picLocks noChangeAspect="1"/>
          </p:cNvPicPr>
          <p:nvPr/>
        </p:nvPicPr>
        <p:blipFill>
          <a:blip r:embed="rId2"/>
          <a:stretch>
            <a:fillRect/>
          </a:stretch>
        </p:blipFill>
        <p:spPr>
          <a:xfrm>
            <a:off x="2714337" y="1542472"/>
            <a:ext cx="6512791" cy="3931357"/>
          </a:xfrm>
          <a:prstGeom prst="rect">
            <a:avLst/>
          </a:prstGeom>
        </p:spPr>
      </p:pic>
    </p:spTree>
    <p:extLst>
      <p:ext uri="{BB962C8B-B14F-4D97-AF65-F5344CB8AC3E}">
        <p14:creationId xmlns:p14="http://schemas.microsoft.com/office/powerpoint/2010/main" val="41407967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AC402D9B-ABAE-724F-B486-7D4449B1BA49}"/>
              </a:ext>
            </a:extLst>
          </p:cNvPr>
          <p:cNvSpPr>
            <a:spLocks noGrp="1"/>
          </p:cNvSpPr>
          <p:nvPr>
            <p:ph type="subTitle" idx="1"/>
          </p:nvPr>
        </p:nvSpPr>
        <p:spPr>
          <a:xfrm>
            <a:off x="1399309" y="1337768"/>
            <a:ext cx="9324109" cy="1086237"/>
          </a:xfrm>
        </p:spPr>
        <p:txBody>
          <a:bodyPr>
            <a:normAutofit fontScale="25000" lnSpcReduction="20000"/>
          </a:bodyPr>
          <a:lstStyle/>
          <a:p>
            <a:pPr algn="just"/>
            <a:r>
              <a:rPr lang="it-IT" sz="9800" b="1" dirty="0">
                <a:latin typeface="Times New Roman" panose="02020603050405020304" pitchFamily="18" charset="0"/>
                <a:cs typeface="Times New Roman" panose="02020603050405020304" pitchFamily="18" charset="0"/>
              </a:rPr>
              <a:t>Il metodo teologico della Teologia delle religioni</a:t>
            </a:r>
          </a:p>
          <a:p>
            <a:pPr algn="just"/>
            <a:endParaRPr lang="it-IT" sz="9800" dirty="0">
              <a:latin typeface="Times New Roman" panose="02020603050405020304" pitchFamily="18" charset="0"/>
              <a:cs typeface="Times New Roman" panose="02020603050405020304" pitchFamily="18" charset="0"/>
            </a:endParaRPr>
          </a:p>
          <a:p>
            <a:pPr algn="just"/>
            <a:r>
              <a:rPr lang="it-IT" sz="9800" dirty="0">
                <a:latin typeface="Times New Roman" panose="02020603050405020304" pitchFamily="18" charset="0"/>
                <a:cs typeface="Times New Roman" panose="02020603050405020304" pitchFamily="18" charset="0"/>
              </a:rPr>
              <a:t>“La teologia delle religioni [....] non è teologia perché si occupa delle religioni, ma perché riflette su Dio. La teologia non ha mai il suo oggetto peculiare al di fuori di sé: essa si definisce, già a livello terminologico, in forza del suo oggetto, che è Dio. [...] In questo senso si deve precisare che qui parliamo di teologia cristiana e quindi di teologia cristiana delle religioni, e che queste – le religioni – sono qualcos’altro rispetto all’oggetto specifico della teologia che di esse pur si occupa. Si può dichiarare subito che esse sono qui reputate come il contesto entro cui il discorso sul Dio di Gesù Cristo viene elaborato” (Massimo Naro).</a:t>
            </a:r>
          </a:p>
          <a:p>
            <a:endParaRPr lang="it-IT" dirty="0"/>
          </a:p>
        </p:txBody>
      </p:sp>
    </p:spTree>
    <p:extLst>
      <p:ext uri="{BB962C8B-B14F-4D97-AF65-F5344CB8AC3E}">
        <p14:creationId xmlns:p14="http://schemas.microsoft.com/office/powerpoint/2010/main" val="2853916849"/>
      </p:ext>
    </p:extLst>
  </p:cSld>
  <p:clrMapOvr>
    <a:masterClrMapping/>
  </p:clrMapOvr>
</p:sld>
</file>

<file path=ppt/theme/theme1.xml><?xml version="1.0" encoding="utf-8"?>
<a:theme xmlns:a="http://schemas.openxmlformats.org/drawingml/2006/main" name="Ritaglio">
  <a:themeElements>
    <a:clrScheme name="Ritaglio">
      <a:dk1>
        <a:sysClr val="windowText" lastClr="000000"/>
      </a:dk1>
      <a:lt1>
        <a:sysClr val="window" lastClr="FFFFFF"/>
      </a:lt1>
      <a:dk2>
        <a:srgbClr val="1A2E40"/>
      </a:dk2>
      <a:lt2>
        <a:srgbClr val="EBE7DD"/>
      </a:lt2>
      <a:accent1>
        <a:srgbClr val="69A1AB"/>
      </a:accent1>
      <a:accent2>
        <a:srgbClr val="F2C418"/>
      </a:accent2>
      <a:accent3>
        <a:srgbClr val="87492C"/>
      </a:accent3>
      <a:accent4>
        <a:srgbClr val="4A845E"/>
      </a:accent4>
      <a:accent5>
        <a:srgbClr val="DC9528"/>
      </a:accent5>
      <a:accent6>
        <a:srgbClr val="9A5D78"/>
      </a:accent6>
      <a:hlink>
        <a:srgbClr val="66C8E3"/>
      </a:hlink>
      <a:folHlink>
        <a:srgbClr val="B162A1"/>
      </a:folHlink>
    </a:clrScheme>
    <a:fontScheme name="Ritaglio">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Ritaglio">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17F9D331-421E-442F-B033-AF5B21A44854}"/>
    </a:ext>
  </a:extLst>
</a:theme>
</file>

<file path=docProps/app.xml><?xml version="1.0" encoding="utf-8"?>
<Properties xmlns="http://schemas.openxmlformats.org/officeDocument/2006/extended-properties" xmlns:vt="http://schemas.openxmlformats.org/officeDocument/2006/docPropsVTypes">
  <Template>{BBF4728B-B8FD-214A-BC00-A70CE636CB92}tf10001072</Template>
  <TotalTime>7532</TotalTime>
  <Words>6378</Words>
  <Application>Microsoft Macintosh PowerPoint</Application>
  <PresentationFormat>Widescreen</PresentationFormat>
  <Paragraphs>167</Paragraphs>
  <Slides>74</Slides>
  <Notes>0</Notes>
  <HiddenSlides>0</HiddenSlides>
  <MMClips>2</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74</vt:i4>
      </vt:variant>
    </vt:vector>
  </HeadingPairs>
  <TitlesOfParts>
    <vt:vector size="79" baseType="lpstr">
      <vt:lpstr>Arial</vt:lpstr>
      <vt:lpstr>Calibri</vt:lpstr>
      <vt:lpstr>Franklin Gothic Book</vt:lpstr>
      <vt:lpstr>Times New Roman</vt:lpstr>
      <vt:lpstr>Ritaglio</vt:lpstr>
      <vt:lpstr>Teologia del dialogo interreligioso  2025-2026</vt:lpstr>
      <vt:lpstr>«Tre orientamenti fondamentali, se ben coniugati, possono aiutare il dialogo:  - il dovere dell’identità,  - il coraggio dell’alterità,  - la sincerità delle intenzioni»,  (Papa Francesco, Cairo) </vt:lpstr>
      <vt:lpstr>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Luigi Territo</dc:creator>
  <cp:lastModifiedBy>Luigi Territo</cp:lastModifiedBy>
  <cp:revision>76</cp:revision>
  <dcterms:created xsi:type="dcterms:W3CDTF">2025-10-03T08:29:11Z</dcterms:created>
  <dcterms:modified xsi:type="dcterms:W3CDTF">2025-12-16T11:01:17Z</dcterms:modified>
</cp:coreProperties>
</file>