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0" r:id="rId3"/>
    <p:sldId id="266" r:id="rId4"/>
    <p:sldId id="264" r:id="rId5"/>
    <p:sldId id="261" r:id="rId6"/>
    <p:sldId id="267" r:id="rId7"/>
    <p:sldId id="269" r:id="rId8"/>
    <p:sldId id="263" r:id="rId9"/>
    <p:sldId id="265" r:id="rId10"/>
    <p:sldId id="262" r:id="rId11"/>
    <p:sldId id="257" r:id="rId12"/>
    <p:sldId id="258" r:id="rId13"/>
    <p:sldId id="259" r:id="rId14"/>
    <p:sldId id="272" r:id="rId15"/>
    <p:sldId id="268" r:id="rId16"/>
    <p:sldId id="270" r:id="rId17"/>
    <p:sldId id="271" r:id="rId18"/>
    <p:sldId id="277" r:id="rId19"/>
    <p:sldId id="276" r:id="rId20"/>
    <p:sldId id="275" r:id="rId21"/>
    <p:sldId id="274" r:id="rId22"/>
    <p:sldId id="273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2351"/>
  </p:normalViewPr>
  <p:slideViewPr>
    <p:cSldViewPr snapToGrid="0" snapToObjects="1">
      <p:cViewPr varScale="1">
        <p:scale>
          <a:sx n="56" d="100"/>
          <a:sy n="56" d="100"/>
        </p:scale>
        <p:origin x="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397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4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98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1623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965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72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55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979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6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26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5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86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9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097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3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883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40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08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761D1306-E795-ED42-8B70-4AA2CFAC8D41}"/>
              </a:ext>
            </a:extLst>
          </p:cNvPr>
          <p:cNvSpPr/>
          <p:nvPr/>
        </p:nvSpPr>
        <p:spPr>
          <a:xfrm>
            <a:off x="2245112" y="207938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latin typeface="Verdana" panose="020B0604030504040204" pitchFamily="34" charset="0"/>
              </a:rPr>
              <a:t>La Pentecoste</a:t>
            </a:r>
          </a:p>
          <a:p>
            <a:pPr algn="just"/>
            <a:r>
              <a:rPr lang="it-IT" sz="2000" dirty="0">
                <a:latin typeface="Verdana" panose="020B0604030504040204" pitchFamily="34" charset="0"/>
              </a:rPr>
              <a:t>Mentre stava compiendosi il giorno della Pentecoste, si trovavano tutti insieme nello stesso luogo. Venne all'improvviso dal cielo un fragore, quasi un vento che si abbatte impetuoso, e riempì tutta la casa dove stavano. Apparvero loro lingue come di fuoco, che si dividevano, e si posarono su ciascuno di loro, e tutti furono colmati di Spirito Santo e cominciarono a parlare in altre lingue, nel modo in cui lo Spirito dava loro il potere di esprimersi. </a:t>
            </a:r>
          </a:p>
          <a:p>
            <a:pPr algn="just"/>
            <a:endParaRPr lang="it-IT" sz="2000" dirty="0">
              <a:latin typeface="Verdana" panose="020B0604030504040204" pitchFamily="34" charset="0"/>
            </a:endParaRPr>
          </a:p>
          <a:p>
            <a:pPr algn="just"/>
            <a:r>
              <a:rPr lang="it-IT" sz="2000" dirty="0">
                <a:latin typeface="Verdana" panose="020B0604030504040204" pitchFamily="34" charset="0"/>
              </a:rPr>
              <a:t>Abitavano allora a Gerusalemme Giudei osservanti, di ogni nazione che è sotto il cielo. A quel rumore, la folla si radunò e rimase turbata, perché ciascuno li udiva parlare nella propria lingua. Erano stupiti e, fuori di sé per la meraviglia, dicevano: «Tutti costoro che parlano non sono forse Galilei? E come mai ciascuno di noi sente parlare nella propria lingua nativa? Siamo Parti, Medi, Elamiti, abitanti della Mesopotamia, della Giudea e della </a:t>
            </a:r>
            <a:r>
              <a:rPr lang="it-IT" sz="2000" dirty="0" err="1">
                <a:latin typeface="Verdana" panose="020B0604030504040204" pitchFamily="34" charset="0"/>
              </a:rPr>
              <a:t>Cappadòcia</a:t>
            </a:r>
            <a:r>
              <a:rPr lang="it-IT" sz="2000" dirty="0">
                <a:latin typeface="Verdana" panose="020B0604030504040204" pitchFamily="34" charset="0"/>
              </a:rPr>
              <a:t>, del Ponto e dell'Asia, della </a:t>
            </a:r>
            <a:r>
              <a:rPr lang="it-IT" sz="2000" dirty="0" err="1">
                <a:latin typeface="Verdana" panose="020B0604030504040204" pitchFamily="34" charset="0"/>
              </a:rPr>
              <a:t>Frìgia</a:t>
            </a:r>
            <a:r>
              <a:rPr lang="it-IT" sz="2000" dirty="0">
                <a:latin typeface="Verdana" panose="020B0604030504040204" pitchFamily="34" charset="0"/>
              </a:rPr>
              <a:t> e della </a:t>
            </a:r>
            <a:r>
              <a:rPr lang="it-IT" sz="2000" dirty="0" err="1">
                <a:latin typeface="Verdana" panose="020B0604030504040204" pitchFamily="34" charset="0"/>
              </a:rPr>
              <a:t>Panfìlia</a:t>
            </a:r>
            <a:r>
              <a:rPr lang="it-IT" sz="2000" dirty="0">
                <a:latin typeface="Verdana" panose="020B0604030504040204" pitchFamily="34" charset="0"/>
              </a:rPr>
              <a:t>, dell'Egitto e delle parti della Libia vicino a Cirene, Romani qui residenti,</a:t>
            </a:r>
            <a:r>
              <a:rPr lang="it-IT" sz="2000" baseline="30000" dirty="0">
                <a:latin typeface="Verdana" panose="020B0604030504040204" pitchFamily="34" charset="0"/>
              </a:rPr>
              <a:t> </a:t>
            </a:r>
            <a:r>
              <a:rPr lang="it-IT" sz="2000" dirty="0">
                <a:latin typeface="Verdana" panose="020B0604030504040204" pitchFamily="34" charset="0"/>
              </a:rPr>
              <a:t>Giudei e </a:t>
            </a:r>
            <a:r>
              <a:rPr lang="it-IT" sz="2000" dirty="0" err="1">
                <a:latin typeface="Verdana" panose="020B0604030504040204" pitchFamily="34" charset="0"/>
              </a:rPr>
              <a:t>prosèliti</a:t>
            </a:r>
            <a:r>
              <a:rPr lang="it-IT" sz="2000" dirty="0">
                <a:latin typeface="Verdana" panose="020B0604030504040204" pitchFamily="34" charset="0"/>
              </a:rPr>
              <a:t>, Cretesi e Arabi, e li udiamo parlare nelle nostre lingue delle grandi opere di Dio»</a:t>
            </a:r>
            <a:endParaRPr lang="it-IT" sz="2000" b="0" i="0" u="none" strike="noStrike" dirty="0"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527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CA6D5E-92DB-2044-95F2-94C826E749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B00B06C-6392-1844-B13B-F488633E2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28"/>
          <a:stretch/>
        </p:blipFill>
        <p:spPr>
          <a:xfrm>
            <a:off x="423745" y="239537"/>
            <a:ext cx="9129131" cy="538278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AE00FF1-DE42-3D42-89F9-8C071D2FE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1" t="6898" r="8545" b="11181"/>
          <a:stretch/>
        </p:blipFill>
        <p:spPr>
          <a:xfrm>
            <a:off x="8746075" y="2930930"/>
            <a:ext cx="3284385" cy="362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93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05B73A4-763B-0C4B-A6FF-43A88FFA8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088" y="156716"/>
            <a:ext cx="6671619" cy="662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73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CA6D5E-92DB-2044-95F2-94C826E749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0B8BAC-98FD-6146-8AF7-96E6D33B4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07461"/>
            <a:ext cx="6326659" cy="63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70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CA6D5E-92DB-2044-95F2-94C826E74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2269" y="3614395"/>
            <a:ext cx="9850138" cy="1655762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L’iscrizione inserita nelle traiettorie di fuoco che raggiungono i diversi apostoli recita: «</a:t>
            </a:r>
            <a:r>
              <a:rPr lang="it-IT" dirty="0" err="1">
                <a:solidFill>
                  <a:schemeClr val="tx1"/>
                </a:solidFill>
              </a:rPr>
              <a:t>Spiritus</a:t>
            </a:r>
            <a:r>
              <a:rPr lang="it-IT" dirty="0">
                <a:solidFill>
                  <a:schemeClr val="tx1"/>
                </a:solidFill>
              </a:rPr>
              <a:t> in </a:t>
            </a:r>
            <a:r>
              <a:rPr lang="it-IT" dirty="0" err="1">
                <a:solidFill>
                  <a:schemeClr val="tx1"/>
                </a:solidFill>
              </a:rPr>
              <a:t>flamis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sup</a:t>
            </a:r>
            <a:r>
              <a:rPr lang="it-IT" dirty="0">
                <a:solidFill>
                  <a:schemeClr val="tx1"/>
                </a:solidFill>
              </a:rPr>
              <a:t>(</a:t>
            </a:r>
            <a:r>
              <a:rPr lang="it-IT" dirty="0" err="1">
                <a:solidFill>
                  <a:schemeClr val="tx1"/>
                </a:solidFill>
              </a:rPr>
              <a:t>er</a:t>
            </a:r>
            <a:r>
              <a:rPr lang="it-IT" dirty="0">
                <a:solidFill>
                  <a:schemeClr val="tx1"/>
                </a:solidFill>
              </a:rPr>
              <a:t>) </a:t>
            </a:r>
            <a:r>
              <a:rPr lang="it-IT" dirty="0" err="1">
                <a:solidFill>
                  <a:schemeClr val="tx1"/>
                </a:solidFill>
              </a:rPr>
              <a:t>hos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distillat</a:t>
            </a:r>
            <a:r>
              <a:rPr lang="it-IT" dirty="0">
                <a:solidFill>
                  <a:schemeClr val="tx1"/>
                </a:solidFill>
              </a:rPr>
              <a:t> ut </a:t>
            </a:r>
            <a:r>
              <a:rPr lang="it-IT" dirty="0" err="1">
                <a:solidFill>
                  <a:schemeClr val="tx1"/>
                </a:solidFill>
              </a:rPr>
              <a:t>amnis</a:t>
            </a:r>
            <a:r>
              <a:rPr lang="it-IT" dirty="0">
                <a:solidFill>
                  <a:schemeClr val="tx1"/>
                </a:solidFill>
              </a:rPr>
              <a:t> corda </a:t>
            </a:r>
            <a:r>
              <a:rPr lang="it-IT" dirty="0" err="1">
                <a:solidFill>
                  <a:schemeClr val="tx1"/>
                </a:solidFill>
              </a:rPr>
              <a:t>replens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munit</a:t>
            </a:r>
            <a:r>
              <a:rPr lang="it-IT" dirty="0">
                <a:solidFill>
                  <a:schemeClr val="tx1"/>
                </a:solidFill>
              </a:rPr>
              <a:t> et </a:t>
            </a:r>
            <a:r>
              <a:rPr lang="it-IT" dirty="0" err="1">
                <a:solidFill>
                  <a:schemeClr val="tx1"/>
                </a:solidFill>
              </a:rPr>
              <a:t>amoris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nexibus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unit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hinc</a:t>
            </a:r>
            <a:r>
              <a:rPr lang="it-IT" dirty="0">
                <a:solidFill>
                  <a:schemeClr val="tx1"/>
                </a:solidFill>
              </a:rPr>
              <a:t> varie </a:t>
            </a:r>
            <a:r>
              <a:rPr lang="it-IT" dirty="0" err="1">
                <a:solidFill>
                  <a:schemeClr val="tx1"/>
                </a:solidFill>
              </a:rPr>
              <a:t>gentes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miracula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conspicientes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fiunt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credentes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vim</a:t>
            </a:r>
            <a:r>
              <a:rPr lang="it-IT" dirty="0">
                <a:solidFill>
                  <a:schemeClr val="tx1"/>
                </a:solidFill>
              </a:rPr>
              <a:t> lingue </a:t>
            </a:r>
            <a:r>
              <a:rPr lang="it-IT" dirty="0" err="1">
                <a:solidFill>
                  <a:schemeClr val="tx1"/>
                </a:solidFill>
              </a:rPr>
              <a:t>percipientes</a:t>
            </a:r>
            <a:r>
              <a:rPr lang="it-IT" dirty="0">
                <a:solidFill>
                  <a:schemeClr val="tx1"/>
                </a:solidFill>
              </a:rPr>
              <a:t>», che significa </a:t>
            </a:r>
            <a:r>
              <a:rPr lang="it-IT" b="1" dirty="0">
                <a:solidFill>
                  <a:schemeClr val="tx1"/>
                </a:solidFill>
              </a:rPr>
              <a:t>«Lo Spirito, in forma di lingue di fuoco, scende su di loro come un fiume, riempiendo i cuori, li fortifica e li unisce in vincoli d’amore. Per questo, genti diverse, vedendo i prodigi, divengono credenti, percependo la potenza della parola»</a:t>
            </a:r>
            <a:r>
              <a:rPr lang="it-IT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A4D1011-6684-C745-A83A-212329540D88}"/>
              </a:ext>
            </a:extLst>
          </p:cNvPr>
          <p:cNvSpPr/>
          <p:nvPr/>
        </p:nvSpPr>
        <p:spPr>
          <a:xfrm>
            <a:off x="2224216" y="490066"/>
            <a:ext cx="90497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cupola ci presenta, inoltre, ciascuno dei due in vesti di foggia e di colori diversi, a significare che, se  - come si legge in Efesini 4,4-13 - “uno solo è lo Spirito […], un solo Signore […], un solo Dio e Padre di tutti, agisce per mezzo di tutti ed è presente in tutti […], a ciascuno tuttavia è stata data la grazia secondo la misura del dono di Cristo”, per la quale sono stabiliti “alcuni come apostoli, altri come profeti, altri come evangelisti, altri come pastori e maestri”.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183748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35BA8C5-3994-664A-A9DF-5633234E4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7" b="3901"/>
          <a:stretch/>
        </p:blipFill>
        <p:spPr>
          <a:xfrm>
            <a:off x="5691001" y="1263319"/>
            <a:ext cx="5953646" cy="432247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13093E9-FB19-6046-965A-44A74B3F5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74" b="5466"/>
          <a:stretch/>
        </p:blipFill>
        <p:spPr>
          <a:xfrm>
            <a:off x="1132454" y="455098"/>
            <a:ext cx="4135285" cy="576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09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D102A5-34F7-C048-A2C5-A1303E960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66" y="143933"/>
            <a:ext cx="6553479" cy="660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67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02F3E08-4448-1F40-B8EB-51BADAE10435}"/>
              </a:ext>
            </a:extLst>
          </p:cNvPr>
          <p:cNvSpPr/>
          <p:nvPr/>
        </p:nvSpPr>
        <p:spPr>
          <a:xfrm>
            <a:off x="2636108" y="956400"/>
            <a:ext cx="89824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latin typeface="Lato"/>
              </a:rPr>
              <a:t> </a:t>
            </a:r>
            <a:r>
              <a:rPr lang="it-IT" sz="2800" i="1" dirty="0" err="1">
                <a:latin typeface="Lato"/>
              </a:rPr>
              <a:t>effundam</a:t>
            </a:r>
            <a:r>
              <a:rPr lang="it-IT" sz="2800" i="1" dirty="0">
                <a:latin typeface="Lato"/>
              </a:rPr>
              <a:t> </a:t>
            </a:r>
            <a:r>
              <a:rPr lang="it-IT" sz="2800" i="1" dirty="0" err="1">
                <a:latin typeface="Lato"/>
              </a:rPr>
              <a:t>spiritum</a:t>
            </a:r>
            <a:r>
              <a:rPr lang="it-IT" sz="2800" i="1" dirty="0">
                <a:latin typeface="Lato"/>
              </a:rPr>
              <a:t> </a:t>
            </a:r>
            <a:r>
              <a:rPr lang="it-IT" sz="2800" i="1" dirty="0" err="1">
                <a:latin typeface="Lato"/>
              </a:rPr>
              <a:t>meum</a:t>
            </a:r>
            <a:r>
              <a:rPr lang="it-IT" sz="2800" i="1" dirty="0">
                <a:latin typeface="Lato"/>
              </a:rPr>
              <a:t> super </a:t>
            </a:r>
            <a:r>
              <a:rPr lang="it-IT" sz="2800" i="1" dirty="0" err="1">
                <a:latin typeface="Lato"/>
              </a:rPr>
              <a:t>omnem</a:t>
            </a:r>
            <a:r>
              <a:rPr lang="it-IT" sz="2800" i="1" dirty="0">
                <a:latin typeface="Lato"/>
              </a:rPr>
              <a:t> </a:t>
            </a:r>
            <a:r>
              <a:rPr lang="it-IT" sz="2800" i="1" dirty="0" err="1">
                <a:latin typeface="Lato"/>
              </a:rPr>
              <a:t>carnem</a:t>
            </a:r>
            <a:r>
              <a:rPr lang="it-IT" sz="2800" i="1" dirty="0">
                <a:latin typeface="Lato"/>
              </a:rPr>
              <a:t> et </a:t>
            </a:r>
            <a:r>
              <a:rPr lang="it-IT" sz="2800" i="1" dirty="0" err="1">
                <a:latin typeface="Lato"/>
              </a:rPr>
              <a:t>prophetabunt</a:t>
            </a:r>
            <a:r>
              <a:rPr lang="it-IT" sz="2800" i="1" dirty="0">
                <a:latin typeface="Lato"/>
              </a:rPr>
              <a:t> </a:t>
            </a:r>
            <a:r>
              <a:rPr lang="it-IT" sz="2800" i="1" dirty="0" err="1">
                <a:latin typeface="Lato"/>
              </a:rPr>
              <a:t>filii</a:t>
            </a:r>
            <a:r>
              <a:rPr lang="it-IT" sz="2800" i="1" dirty="0">
                <a:latin typeface="Lato"/>
              </a:rPr>
              <a:t> </a:t>
            </a:r>
            <a:r>
              <a:rPr lang="it-IT" sz="2800" i="1" dirty="0" err="1">
                <a:latin typeface="Lato"/>
              </a:rPr>
              <a:t>vestri</a:t>
            </a:r>
            <a:r>
              <a:rPr lang="it-IT" sz="2800" dirty="0">
                <a:latin typeface="Lato"/>
              </a:rPr>
              <a:t> (effonderò il mio spirito sopra ogni uomo e diverranno profeti i vostri figli. Gioele 3,1).</a:t>
            </a:r>
            <a:endParaRPr lang="it-IT" sz="28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22BD597-25A0-AC45-9DD5-305F14BEEA0A}"/>
              </a:ext>
            </a:extLst>
          </p:cNvPr>
          <p:cNvSpPr/>
          <p:nvPr/>
        </p:nvSpPr>
        <p:spPr>
          <a:xfrm>
            <a:off x="2636108" y="2842697"/>
            <a:ext cx="7924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latin typeface="Lato"/>
              </a:rPr>
              <a:t> </a:t>
            </a:r>
            <a:r>
              <a:rPr lang="it-IT" sz="2800" i="1" dirty="0">
                <a:latin typeface="Lato"/>
              </a:rPr>
              <a:t>repleti </a:t>
            </a:r>
            <a:r>
              <a:rPr lang="it-IT" sz="2800" i="1" dirty="0" err="1">
                <a:latin typeface="Lato"/>
              </a:rPr>
              <a:t>sunt</a:t>
            </a:r>
            <a:r>
              <a:rPr lang="it-IT" sz="2800" i="1" dirty="0">
                <a:latin typeface="Lato"/>
              </a:rPr>
              <a:t> </a:t>
            </a:r>
            <a:r>
              <a:rPr lang="it-IT" sz="2800" i="1" dirty="0" err="1">
                <a:latin typeface="Lato"/>
              </a:rPr>
              <a:t>omnes</a:t>
            </a:r>
            <a:r>
              <a:rPr lang="it-IT" sz="2800" i="1" dirty="0">
                <a:latin typeface="Lato"/>
              </a:rPr>
              <a:t> </a:t>
            </a:r>
            <a:r>
              <a:rPr lang="it-IT" sz="2800" i="1" dirty="0" err="1">
                <a:latin typeface="Lato"/>
              </a:rPr>
              <a:t>Spiritu</a:t>
            </a:r>
            <a:r>
              <a:rPr lang="it-IT" sz="2800" i="1" dirty="0">
                <a:latin typeface="Lato"/>
              </a:rPr>
              <a:t> </a:t>
            </a:r>
            <a:r>
              <a:rPr lang="it-IT" sz="2800" i="1" dirty="0" err="1">
                <a:latin typeface="Lato"/>
              </a:rPr>
              <a:t>Sancto</a:t>
            </a:r>
            <a:r>
              <a:rPr lang="it-IT" sz="2800" i="1" dirty="0">
                <a:latin typeface="Lato"/>
              </a:rPr>
              <a:t> et </a:t>
            </a:r>
            <a:r>
              <a:rPr lang="it-IT" sz="2800" i="1" dirty="0" err="1">
                <a:latin typeface="Lato"/>
              </a:rPr>
              <a:t>coeperunt</a:t>
            </a:r>
            <a:r>
              <a:rPr lang="it-IT" sz="2800" i="1" dirty="0">
                <a:latin typeface="Lato"/>
              </a:rPr>
              <a:t> </a:t>
            </a:r>
            <a:r>
              <a:rPr lang="it-IT" sz="2800" i="1" dirty="0" err="1">
                <a:latin typeface="Lato"/>
              </a:rPr>
              <a:t>loqui</a:t>
            </a:r>
            <a:r>
              <a:rPr lang="it-IT" sz="2800" i="1" dirty="0">
                <a:latin typeface="Lato"/>
              </a:rPr>
              <a:t> </a:t>
            </a:r>
            <a:r>
              <a:rPr lang="it-IT" sz="2800" i="1" dirty="0" err="1">
                <a:latin typeface="Lato"/>
              </a:rPr>
              <a:t>aliis</a:t>
            </a:r>
            <a:r>
              <a:rPr lang="it-IT" sz="2800" i="1" dirty="0">
                <a:latin typeface="Lato"/>
              </a:rPr>
              <a:t> </a:t>
            </a:r>
            <a:r>
              <a:rPr lang="it-IT" sz="2800" i="1" dirty="0" err="1">
                <a:latin typeface="Lato"/>
              </a:rPr>
              <a:t>linguis</a:t>
            </a:r>
            <a:r>
              <a:rPr lang="it-IT" sz="2800" i="1" dirty="0">
                <a:latin typeface="Lato"/>
              </a:rPr>
              <a:t> </a:t>
            </a:r>
            <a:r>
              <a:rPr lang="it-IT" sz="2800" dirty="0">
                <a:latin typeface="Lato"/>
              </a:rPr>
              <a:t> (ed essi furono tutti pieni di Spirito Santo e cominciarono a parlare in altre lingue. Atti 2,4.)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387700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533DA4-E627-B24F-AA1E-430A57572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682" y="455098"/>
            <a:ext cx="6885917" cy="61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06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6B7C54F-9467-9341-A29B-479E8DB3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20" y="248919"/>
            <a:ext cx="4640580" cy="639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70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0B446EE-326E-A14A-9F83-DF6503E98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95" b="16195"/>
          <a:stretch/>
        </p:blipFill>
        <p:spPr>
          <a:xfrm>
            <a:off x="3200400" y="203638"/>
            <a:ext cx="5600700" cy="636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44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r>
              <a:rPr lang="it-IT" sz="2000" dirty="0"/>
              <a:t>-</a:t>
            </a:r>
            <a:r>
              <a:rPr lang="it-IT" dirty="0"/>
              <a:t> 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CA6D5E-92DB-2044-95F2-94C826E74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5756" y="3537793"/>
            <a:ext cx="8791575" cy="1655762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“Andate, dunque, e ammaestrate tutte le nazioni, battezzandole nel nome del Padre e del Figlio e dello Spirito Santo, insegnando loro ad osservare tutto ciò che vi ho comandato” </a:t>
            </a:r>
            <a:r>
              <a:rPr lang="it-IT" dirty="0">
                <a:solidFill>
                  <a:srgbClr val="FFFF00"/>
                </a:solidFill>
              </a:rPr>
              <a:t>(Matteo 28,19-20; cfr. Luca 24,47-49).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FFE946B-B1B7-6240-95F5-320EE48B97DF}"/>
              </a:ext>
            </a:extLst>
          </p:cNvPr>
          <p:cNvSpPr txBox="1">
            <a:spLocks/>
          </p:cNvSpPr>
          <p:nvPr/>
        </p:nvSpPr>
        <p:spPr>
          <a:xfrm>
            <a:off x="2385756" y="228599"/>
            <a:ext cx="980624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solidFill>
                  <a:srgbClr val="FFFF00"/>
                </a:solidFill>
              </a:rPr>
              <a:t>vangelo di Giovanni </a:t>
            </a:r>
          </a:p>
          <a:p>
            <a:endParaRPr lang="it-IT" sz="2000" dirty="0"/>
          </a:p>
          <a:p>
            <a:r>
              <a:rPr lang="it-IT" sz="2000" dirty="0"/>
              <a:t>- “Io pregherò il Padre ed egli vi darà un altro consolatore perché rimanga con voi per sempre […] ” (14,16); </a:t>
            </a:r>
          </a:p>
          <a:p>
            <a:endParaRPr lang="it-IT" sz="2000" dirty="0"/>
          </a:p>
          <a:p>
            <a:r>
              <a:rPr lang="it-IT" sz="2000" dirty="0"/>
              <a:t>- “In quel giorno saprete che io sono nel Padre e voi in me e io in voi” (14,20); </a:t>
            </a:r>
          </a:p>
          <a:p>
            <a:endParaRPr lang="it-IT" sz="2000" dirty="0"/>
          </a:p>
          <a:p>
            <a:r>
              <a:rPr lang="it-IT" sz="2000" dirty="0"/>
              <a:t> “Se uno mi ama, osserverà la mia parola e il Padre mio lo amerà e noi verremo a lui e prenderemo dimora presso di lui” (14,23).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3260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392A6E-9709-524F-AF69-50CDD41C9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46" y="455098"/>
            <a:ext cx="8951784" cy="596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74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CC0280D-2E90-DD4A-9D50-C421F3F77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785"/>
          <a:stretch/>
        </p:blipFill>
        <p:spPr>
          <a:xfrm>
            <a:off x="2224216" y="746217"/>
            <a:ext cx="9687464" cy="560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67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DD8EBD-48D9-CD4F-B280-61EDF5B52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9" y="295078"/>
            <a:ext cx="8869681" cy="61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66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027136B-7FB0-0142-B1D0-813955495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826"/>
          <a:stretch/>
        </p:blipFill>
        <p:spPr>
          <a:xfrm>
            <a:off x="4437841" y="295077"/>
            <a:ext cx="3060239" cy="608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56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57A47F-525F-AA48-98A1-56D344546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74" b="5466"/>
          <a:stretch/>
        </p:blipFill>
        <p:spPr>
          <a:xfrm>
            <a:off x="3597359" y="198872"/>
            <a:ext cx="4666929" cy="650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44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429D99A-31F0-6E46-B1B1-DB76EF805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30"/>
          <a:stretch/>
        </p:blipFill>
        <p:spPr>
          <a:xfrm>
            <a:off x="3468758" y="241300"/>
            <a:ext cx="4900542" cy="641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1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7182583-EFB3-EA46-94BA-9DB751972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2" b="4256"/>
          <a:stretch/>
        </p:blipFill>
        <p:spPr>
          <a:xfrm>
            <a:off x="314324" y="1155224"/>
            <a:ext cx="3302000" cy="4851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631BD1A-FB46-3F4B-B975-B23064951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8" t="3472" r="3020" b="4256"/>
          <a:stretch/>
        </p:blipFill>
        <p:spPr>
          <a:xfrm>
            <a:off x="4010738" y="1155700"/>
            <a:ext cx="3806303" cy="48514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15C7F9A-8F33-D646-BD9A-C3897BC9C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960" y="1221105"/>
            <a:ext cx="3746500" cy="472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85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CA6D5E-92DB-2044-95F2-94C826E749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AE8CBC5-1179-8E40-92B3-2D4D9FDE6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16" y="455098"/>
            <a:ext cx="8351309" cy="61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50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A202A25-1C10-D043-979F-7DC36558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808" y="185028"/>
            <a:ext cx="4296477" cy="64415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7253174-D907-0A4D-8490-4C555DC4B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992" y="185028"/>
            <a:ext cx="4249505" cy="637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48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CA6D5E-92DB-2044-95F2-94C826E749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9D1F8F6-7238-3D4D-BB9D-D67271CB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7" b="3901"/>
          <a:stretch/>
        </p:blipFill>
        <p:spPr>
          <a:xfrm>
            <a:off x="1516565" y="209771"/>
            <a:ext cx="9151433" cy="66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55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B1A29-F9F0-6649-A199-2878A7DE7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16" y="455098"/>
            <a:ext cx="9806244" cy="2387600"/>
          </a:xfrm>
        </p:spPr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8F3EE25-B630-4F43-A127-8BDB009ED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242"/>
          <a:stretch/>
        </p:blipFill>
        <p:spPr>
          <a:xfrm>
            <a:off x="1442720" y="289300"/>
            <a:ext cx="8392160" cy="639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92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{5B9579E2-2C5F-1447-B0AC-C207D273B4CA}tf10001122</Template>
  <TotalTime>686</TotalTime>
  <Words>644</Words>
  <Application>Microsoft Macintosh PowerPoint</Application>
  <PresentationFormat>Widescreen</PresentationFormat>
  <Paragraphs>38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Arial</vt:lpstr>
      <vt:lpstr>Lato</vt:lpstr>
      <vt:lpstr>Times New Roman</vt:lpstr>
      <vt:lpstr>Trebuchet MS</vt:lpstr>
      <vt:lpstr>Tw Cen MT</vt:lpstr>
      <vt:lpstr>Verdana</vt:lpstr>
      <vt:lpstr>Circuito</vt:lpstr>
      <vt:lpstr>Presentazione standard di PowerPoint</vt:lpstr>
      <vt:lpstr>-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Microsoft Office User</dc:creator>
  <cp:lastModifiedBy>Microsoft Office User</cp:lastModifiedBy>
  <cp:revision>14</cp:revision>
  <dcterms:created xsi:type="dcterms:W3CDTF">2022-04-26T10:16:35Z</dcterms:created>
  <dcterms:modified xsi:type="dcterms:W3CDTF">2025-03-07T15:08:58Z</dcterms:modified>
</cp:coreProperties>
</file>