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41"/>
    <p:restoredTop sz="92351"/>
  </p:normalViewPr>
  <p:slideViewPr>
    <p:cSldViewPr snapToGrid="0" snapToObjects="1">
      <p:cViewPr varScale="1">
        <p:scale>
          <a:sx n="123" d="100"/>
          <a:sy n="123" d="100"/>
        </p:scale>
        <p:origin x="5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C16031-BE9D-814F-A770-D41F9163A0E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16D9FF5-605D-664B-B4B5-BA1E12A5D1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449F9AA-B48D-7C4A-A59B-69A2CE3D3632}"/>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5" name="Segnaposto piè di pagina 4">
            <a:extLst>
              <a:ext uri="{FF2B5EF4-FFF2-40B4-BE49-F238E27FC236}">
                <a16:creationId xmlns:a16="http://schemas.microsoft.com/office/drawing/2014/main" id="{AC0BADAD-BD49-5249-BC8F-D63BC080115A}"/>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02F715E4-7DBF-2F4C-B42E-5060C7B7E517}"/>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37463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EF5C29-1022-3549-A87C-65F1B611B09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9C7A66E-FF66-554A-B86C-B46A7717606F}"/>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02457E0B-0295-484A-A606-7CE6B70ADD2E}"/>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5" name="Segnaposto piè di pagina 4">
            <a:extLst>
              <a:ext uri="{FF2B5EF4-FFF2-40B4-BE49-F238E27FC236}">
                <a16:creationId xmlns:a16="http://schemas.microsoft.com/office/drawing/2014/main" id="{E2206B14-E8AC-9842-9828-ACFD49E08198}"/>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23FE93DA-C06E-0C47-AE5E-24BB282B9EE6}"/>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59571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D532742-BD4B-734B-B331-98977E94B9A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42E82DC-C068-894A-BDB3-473CC31622F2}"/>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2C445526-B0F5-AF47-A440-E305B2A5AA02}"/>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5" name="Segnaposto piè di pagina 4">
            <a:extLst>
              <a:ext uri="{FF2B5EF4-FFF2-40B4-BE49-F238E27FC236}">
                <a16:creationId xmlns:a16="http://schemas.microsoft.com/office/drawing/2014/main" id="{473192D6-69C9-ED41-98E7-7CBFCC4B9560}"/>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ED33F071-FC9D-4046-9697-AEE98C4D5ED1}"/>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5448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59352E-4B77-0E4D-9664-7113E0B9D55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95EB118-92C4-D949-AC99-96D2B41DD6ED}"/>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BF879E3B-250A-D246-A015-964A4D834EA0}"/>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5" name="Segnaposto piè di pagina 4">
            <a:extLst>
              <a:ext uri="{FF2B5EF4-FFF2-40B4-BE49-F238E27FC236}">
                <a16:creationId xmlns:a16="http://schemas.microsoft.com/office/drawing/2014/main" id="{3C08221F-3C5F-3742-9641-6D70924A9E2A}"/>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06441BC4-43A3-B44E-A0F0-B38150AAD7CB}"/>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70729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40E7D4-A5AD-F842-AE2F-5FDC60756BF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5B4B82F-7162-E340-9A2A-78EA3ECF18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8589518-D61E-D542-871C-F9221B2555E9}"/>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5" name="Segnaposto piè di pagina 4">
            <a:extLst>
              <a:ext uri="{FF2B5EF4-FFF2-40B4-BE49-F238E27FC236}">
                <a16:creationId xmlns:a16="http://schemas.microsoft.com/office/drawing/2014/main" id="{D80BBD23-0E4E-8243-9A9E-8D0416C33AD0}"/>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A05A8ADC-432C-B242-B532-3C3556B30046}"/>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5822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E37AD4-4743-B046-997C-277875FE9FA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6CC462B-71B2-3144-870C-C3B110FD4D7F}"/>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C4EDA8AC-746D-DB45-8424-DAE1C18842D1}"/>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96A91F56-2D2E-0C44-B834-98A14BBDAEAD}"/>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6" name="Segnaposto piè di pagina 5">
            <a:extLst>
              <a:ext uri="{FF2B5EF4-FFF2-40B4-BE49-F238E27FC236}">
                <a16:creationId xmlns:a16="http://schemas.microsoft.com/office/drawing/2014/main" id="{41A74E35-8BAE-9C47-90DB-F7226B753F3D}"/>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78ED033E-C9D8-5F4C-B58B-4F21CBDCE4D2}"/>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55274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4AB697-ECAC-4544-A2E6-4EF09590AF6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D1EA934-9541-9449-8F49-56D60F6B44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58E0ED8F-B7CD-1F49-B694-E4F9E27D5F4F}"/>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7ED3088D-57F0-A74A-A03A-A7302458EB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CD93C2AB-0905-8944-922D-8D2B66D2FFD2}"/>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40DAED6E-908E-5B4F-A36B-3782126BB122}"/>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8" name="Segnaposto piè di pagina 7">
            <a:extLst>
              <a:ext uri="{FF2B5EF4-FFF2-40B4-BE49-F238E27FC236}">
                <a16:creationId xmlns:a16="http://schemas.microsoft.com/office/drawing/2014/main" id="{6339D39D-A75A-0D44-85D4-2A3FF2CFA947}"/>
              </a:ext>
            </a:extLst>
          </p:cNvPr>
          <p:cNvSpPr>
            <a:spLocks noGrp="1"/>
          </p:cNvSpPr>
          <p:nvPr>
            <p:ph type="ftr" sz="quarter" idx="11"/>
          </p:nvPr>
        </p:nvSpPr>
        <p:spPr/>
        <p:txBody>
          <a:bodyPr/>
          <a:lstStyle/>
          <a:p>
            <a:endParaRPr lang="en-US" dirty="0"/>
          </a:p>
        </p:txBody>
      </p:sp>
      <p:sp>
        <p:nvSpPr>
          <p:cNvPr id="9" name="Segnaposto numero diapositiva 8">
            <a:extLst>
              <a:ext uri="{FF2B5EF4-FFF2-40B4-BE49-F238E27FC236}">
                <a16:creationId xmlns:a16="http://schemas.microsoft.com/office/drawing/2014/main" id="{83D0F55D-D955-9B48-84D4-8B6DFEE376CF}"/>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31084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F755D6-A93F-714A-B8CE-8C87A9EB3FA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F7AB505-C3E6-1148-8762-3C078D32677F}"/>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4" name="Segnaposto piè di pagina 3">
            <a:extLst>
              <a:ext uri="{FF2B5EF4-FFF2-40B4-BE49-F238E27FC236}">
                <a16:creationId xmlns:a16="http://schemas.microsoft.com/office/drawing/2014/main" id="{EA617A35-999D-1D41-A7F9-182D7DE8B72D}"/>
              </a:ext>
            </a:extLst>
          </p:cNvPr>
          <p:cNvSpPr>
            <a:spLocks noGrp="1"/>
          </p:cNvSpPr>
          <p:nvPr>
            <p:ph type="ftr" sz="quarter" idx="11"/>
          </p:nvPr>
        </p:nvSpPr>
        <p:spPr/>
        <p:txBody>
          <a:bodyPr/>
          <a:lstStyle/>
          <a:p>
            <a:endParaRPr lang="en-US" dirty="0"/>
          </a:p>
        </p:txBody>
      </p:sp>
      <p:sp>
        <p:nvSpPr>
          <p:cNvPr id="5" name="Segnaposto numero diapositiva 4">
            <a:extLst>
              <a:ext uri="{FF2B5EF4-FFF2-40B4-BE49-F238E27FC236}">
                <a16:creationId xmlns:a16="http://schemas.microsoft.com/office/drawing/2014/main" id="{55BD700C-F7B2-9444-9DC9-C4994DF7C445}"/>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085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05BECD1-F277-7545-A04D-90F054E0833B}"/>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3" name="Segnaposto piè di pagina 2">
            <a:extLst>
              <a:ext uri="{FF2B5EF4-FFF2-40B4-BE49-F238E27FC236}">
                <a16:creationId xmlns:a16="http://schemas.microsoft.com/office/drawing/2014/main" id="{75938EB5-A99D-4242-8A76-CB85302DFCAE}"/>
              </a:ext>
            </a:extLst>
          </p:cNvPr>
          <p:cNvSpPr>
            <a:spLocks noGrp="1"/>
          </p:cNvSpPr>
          <p:nvPr>
            <p:ph type="ftr" sz="quarter" idx="11"/>
          </p:nvPr>
        </p:nvSpPr>
        <p:spPr/>
        <p:txBody>
          <a:bodyPr/>
          <a:lstStyle/>
          <a:p>
            <a:endParaRPr lang="en-US" dirty="0"/>
          </a:p>
        </p:txBody>
      </p:sp>
      <p:sp>
        <p:nvSpPr>
          <p:cNvPr id="4" name="Segnaposto numero diapositiva 3">
            <a:extLst>
              <a:ext uri="{FF2B5EF4-FFF2-40B4-BE49-F238E27FC236}">
                <a16:creationId xmlns:a16="http://schemas.microsoft.com/office/drawing/2014/main" id="{B1FC5967-9EA4-B242-9E8D-8331310BEE2A}"/>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5187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F70C2D-4D93-4944-919A-A2402B3300C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D8D5A5D-7F59-024F-9067-5D8029D543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FB14C6AD-5602-B04D-A13B-DAB55FD0ED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A87B799C-9489-EA45-A74D-BBC4F27A4230}"/>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6" name="Segnaposto piè di pagina 5">
            <a:extLst>
              <a:ext uri="{FF2B5EF4-FFF2-40B4-BE49-F238E27FC236}">
                <a16:creationId xmlns:a16="http://schemas.microsoft.com/office/drawing/2014/main" id="{98411B02-1ADA-3844-8523-75C8BFCF6114}"/>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FB1EA483-2150-E647-BEC8-33B49A67B38F}"/>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59728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027C6C-8600-CB44-8097-7EBFAA7B2D6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74D548F-4744-C14C-BF3B-81731A0630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233B280-2DEB-7748-9718-F8F05AE7D5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BFD6C9C8-70F2-BE4A-BA97-FEC8FC5ABC4F}"/>
              </a:ext>
            </a:extLst>
          </p:cNvPr>
          <p:cNvSpPr>
            <a:spLocks noGrp="1"/>
          </p:cNvSpPr>
          <p:nvPr>
            <p:ph type="dt" sz="half" idx="10"/>
          </p:nvPr>
        </p:nvSpPr>
        <p:spPr/>
        <p:txBody>
          <a:bodyPr/>
          <a:lstStyle/>
          <a:p>
            <a:fld id="{B61BEF0D-F0BB-DE4B-95CE-6DB70DBA9567}" type="datetimeFigureOut">
              <a:rPr lang="en-US" smtClean="0"/>
              <a:pPr/>
              <a:t>5/26/22</a:t>
            </a:fld>
            <a:endParaRPr lang="en-US" dirty="0"/>
          </a:p>
        </p:txBody>
      </p:sp>
      <p:sp>
        <p:nvSpPr>
          <p:cNvPr id="6" name="Segnaposto piè di pagina 5">
            <a:extLst>
              <a:ext uri="{FF2B5EF4-FFF2-40B4-BE49-F238E27FC236}">
                <a16:creationId xmlns:a16="http://schemas.microsoft.com/office/drawing/2014/main" id="{B7CAADEE-8C3C-714F-BA6A-1C5F03A840B5}"/>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233F03D7-C9C3-EE41-B081-23F044806598}"/>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95739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9691439-3974-3743-8C8C-0B54B53FD2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1048D04-8C12-2F4B-9A89-234A3A13E8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231AC6F8-6555-E042-A14F-668CC7B84D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5/26/22</a:t>
            </a:fld>
            <a:endParaRPr lang="en-US" dirty="0"/>
          </a:p>
        </p:txBody>
      </p:sp>
      <p:sp>
        <p:nvSpPr>
          <p:cNvPr id="5" name="Segnaposto piè di pagina 4">
            <a:extLst>
              <a:ext uri="{FF2B5EF4-FFF2-40B4-BE49-F238E27FC236}">
                <a16:creationId xmlns:a16="http://schemas.microsoft.com/office/drawing/2014/main" id="{49DF6216-6A30-B646-9847-EBD52F8DDD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egnaposto numero diapositiva 5">
            <a:extLst>
              <a:ext uri="{FF2B5EF4-FFF2-40B4-BE49-F238E27FC236}">
                <a16:creationId xmlns:a16="http://schemas.microsoft.com/office/drawing/2014/main" id="{DB77F9AA-B754-2B4B-B9CD-FF2EDE3E95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9065666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amazon.it/Robert-F-Taft/e/B00IRVZ72A/ref=dp_byline_cont_book_1" TargetMode="External"/><Relationship Id="rId3" Type="http://schemas.openxmlformats.org/officeDocument/2006/relationships/hyperlink" Target="https://www.amazon.it/s/ref=dp_byline_sr_book_1?ie=UTF8&amp;field-author=Adalberto+Mainardi&amp;search-alias=stripbooks" TargetMode="External"/><Relationship Id="rId7" Type="http://schemas.openxmlformats.org/officeDocument/2006/relationships/hyperlink" Target="https://www.amazon.it/s/ref=dp_byline_sr_book_2?ie=UTF8&amp;field-author=Marko+I.+Rupnik&amp;search-alias=stripbooks" TargetMode="External"/><Relationship Id="rId2" Type="http://schemas.openxmlformats.org/officeDocument/2006/relationships/hyperlink" Target="https://www.amazon.it/s/ref=dp_byline_sr_book_1?ie=UTF8&amp;field-author=Pavel+Evdok%C3%ACmov&amp;search-alias=stripbooks" TargetMode="External"/><Relationship Id="rId1" Type="http://schemas.openxmlformats.org/officeDocument/2006/relationships/slideLayout" Target="../slideLayouts/slideLayout1.xml"/><Relationship Id="rId6" Type="http://schemas.openxmlformats.org/officeDocument/2006/relationships/hyperlink" Target="https://www.amazon.it/s/ref=dp_byline_sr_book_1?ie=UTF8&amp;field-author=Ilarion+Alfeev&amp;search-alias=stripbooks" TargetMode="External"/><Relationship Id="rId5" Type="http://schemas.openxmlformats.org/officeDocument/2006/relationships/hyperlink" Target="https://www.amazon.it/s/ref=dp_byline_sr_book_2?ie=UTF8&amp;field-author=Vladimir+Losskij&amp;search-alias=stripbooks" TargetMode="External"/><Relationship Id="rId4" Type="http://schemas.openxmlformats.org/officeDocument/2006/relationships/hyperlink" Target="https://www.amazon.it/s/ref=dp_byline_sr_book_1?ie=UTF8&amp;field-author=Leonid+Uspenskij&amp;search-alias=stripbooks"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amazon.it/s/ref=dp_byline_sr_book_1?ie=UTF8&amp;field-author=Georges+Didi-Huberman&amp;search-alias=stripbooks" TargetMode="External"/><Relationship Id="rId3" Type="http://schemas.openxmlformats.org/officeDocument/2006/relationships/hyperlink" Target="https://www.amazon.it/s/ref=dp_byline_sr_book_1?ie=UTF8&amp;field-author=Fran%C3%A7ois+Boefsplug&amp;search-alias=stripbooks" TargetMode="External"/><Relationship Id="rId7" Type="http://schemas.openxmlformats.org/officeDocument/2006/relationships/hyperlink" Target="https://www.amazon.it/s/ref=dp_byline_sr_book_1?ie=UTF8&amp;field-author=Michele+Tomasi&amp;search-alias=stripbooks" TargetMode="External"/><Relationship Id="rId2" Type="http://schemas.openxmlformats.org/officeDocument/2006/relationships/hyperlink" Target="https://www.amazon.it/s/ref=dp_byline_sr_book_2?ie=UTF8&amp;field-author=Emanuela+Fogliadini&amp;search-alias=stripbooks" TargetMode="External"/><Relationship Id="rId1" Type="http://schemas.openxmlformats.org/officeDocument/2006/relationships/slideLayout" Target="../slideLayouts/slideLayout1.xml"/><Relationship Id="rId6" Type="http://schemas.openxmlformats.org/officeDocument/2006/relationships/hyperlink" Target="https://www.amazon.it/s/ref=dp_byline_sr_book_1?ie=UTF8&amp;field-author=Andr%C3%A9+Grabar&amp;search-alias=stripbooks" TargetMode="External"/><Relationship Id="rId11" Type="http://schemas.openxmlformats.org/officeDocument/2006/relationships/hyperlink" Target="https://www.amazon.it/s/ref=dp_byline_sr_book_2?ie=UTF8&amp;field-author=Angelo+Tartuferi&amp;search-alias=stripbooks" TargetMode="External"/><Relationship Id="rId5" Type="http://schemas.openxmlformats.org/officeDocument/2006/relationships/hyperlink" Target="https://www.amazon.it/s/ref=dp_byline_sr_book_1?ie=UTF8&amp;field-author=Pavel+Aleksandrovic+Florenskij&amp;search-alias=stripbooks" TargetMode="External"/><Relationship Id="rId10" Type="http://schemas.openxmlformats.org/officeDocument/2006/relationships/hyperlink" Target="https://www.amazon.it/s/ref=dp_byline_sr_book_1?ie=UTF8&amp;field-author=Daniela+Parenti&amp;search-alias=stripbooks" TargetMode="External"/><Relationship Id="rId4" Type="http://schemas.openxmlformats.org/officeDocument/2006/relationships/hyperlink" Target="https://www.amazon.it/s/ref=dp_byline_sr_book_1?ie=UTF8&amp;field-author=Dionisio+da+Furn%C3%A0&amp;search-alias=stripbooks" TargetMode="External"/><Relationship Id="rId9" Type="http://schemas.openxmlformats.org/officeDocument/2006/relationships/hyperlink" Target="https://www.amazon.it/s/ref=dp_byline_sr_book_1?ie=UTF8&amp;field-author=Timothy+Verdon&amp;search-alias=stripbook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978EF6-0190-A64A-8D3C-5EC1ADAC719E}"/>
              </a:ext>
            </a:extLst>
          </p:cNvPr>
          <p:cNvSpPr>
            <a:spLocks noGrp="1"/>
          </p:cNvSpPr>
          <p:nvPr>
            <p:ph type="ctrTitle"/>
          </p:nvPr>
        </p:nvSpPr>
        <p:spPr>
          <a:xfrm>
            <a:off x="529936" y="4572874"/>
            <a:ext cx="11980718" cy="2387600"/>
          </a:xfrm>
        </p:spPr>
        <p:txBody>
          <a:bodyPr>
            <a:normAutofit fontScale="90000"/>
          </a:bodyPr>
          <a:lstStyle/>
          <a:p>
            <a:pPr algn="l"/>
            <a:r>
              <a:rPr lang="it-IT" sz="2200" b="1" u="sng" dirty="0"/>
              <a:t>Testo base del corso</a:t>
            </a:r>
            <a:r>
              <a:rPr lang="it-IT" sz="2200" b="1" dirty="0"/>
              <a:t>: </a:t>
            </a:r>
            <a:br>
              <a:rPr lang="it-IT" sz="2200" dirty="0"/>
            </a:br>
            <a:r>
              <a:rPr lang="it-IT" sz="2200" b="1" dirty="0"/>
              <a:t>Teologia della bellezza. L'arte dell'icona, </a:t>
            </a:r>
            <a:r>
              <a:rPr lang="it-IT" sz="2200" dirty="0">
                <a:hlinkClick r:id="rId2"/>
              </a:rPr>
              <a:t>Pavel Evdokìmov</a:t>
            </a:r>
            <a:r>
              <a:rPr lang="it-IT" sz="2200" dirty="0"/>
              <a:t> </a:t>
            </a:r>
            <a:br>
              <a:rPr lang="it-IT" sz="2200" dirty="0"/>
            </a:br>
            <a:br>
              <a:rPr lang="it-IT" sz="2200" dirty="0"/>
            </a:br>
            <a:r>
              <a:rPr lang="it-IT" sz="2200" b="1" u="sng" dirty="0"/>
              <a:t>Testi consigliati</a:t>
            </a:r>
            <a:r>
              <a:rPr lang="it-IT" sz="2200" b="1" dirty="0"/>
              <a:t>:</a:t>
            </a:r>
            <a:br>
              <a:rPr lang="it-IT" sz="2200" b="1" dirty="0"/>
            </a:br>
            <a:br>
              <a:rPr lang="it-IT" sz="2200" dirty="0"/>
            </a:br>
            <a:r>
              <a:rPr lang="it-IT" sz="2200" b="1" dirty="0"/>
              <a:t>Andrej </a:t>
            </a:r>
            <a:r>
              <a:rPr lang="it-IT" sz="2200" b="1" dirty="0" err="1"/>
              <a:t>Rublev</a:t>
            </a:r>
            <a:r>
              <a:rPr lang="it-IT" sz="2200" b="1" dirty="0"/>
              <a:t> e l'icona russa, </a:t>
            </a:r>
            <a:r>
              <a:rPr lang="it-IT" sz="2200" dirty="0"/>
              <a:t> </a:t>
            </a:r>
            <a:r>
              <a:rPr lang="it-IT" sz="2200" dirty="0">
                <a:hlinkClick r:id="rId3"/>
              </a:rPr>
              <a:t>Adalberto Mainardi</a:t>
            </a:r>
            <a:r>
              <a:rPr lang="it-IT" sz="2200" dirty="0"/>
              <a:t>  </a:t>
            </a:r>
            <a:br>
              <a:rPr lang="it-IT" sz="2200" dirty="0"/>
            </a:br>
            <a:r>
              <a:rPr lang="it-IT" sz="2200" dirty="0"/>
              <a:t>1- L’“OSPITALITÀ DI ABRAMO” COME ICONA DELLA FESTA DELLA TRINITÀ di Nicolas </a:t>
            </a:r>
            <a:r>
              <a:rPr lang="it-IT" sz="2200" dirty="0" err="1"/>
              <a:t>Ozoline</a:t>
            </a:r>
            <a:br>
              <a:rPr lang="it-IT" sz="2200" dirty="0"/>
            </a:br>
            <a:r>
              <a:rPr lang="it-IT" sz="2200" dirty="0"/>
              <a:t>2- L’OPERA DI ANDREJ RUBLEV NEL CONTESTO DELL’ARTE RUSSA TRA XIV E XV SECOLO di </a:t>
            </a:r>
            <a:r>
              <a:rPr lang="it-IT" sz="2200" dirty="0" err="1"/>
              <a:t>Engelina</a:t>
            </a:r>
            <a:r>
              <a:rPr lang="it-IT" sz="2200" dirty="0"/>
              <a:t> S. </a:t>
            </a:r>
            <a:r>
              <a:rPr lang="it-IT" sz="2200" dirty="0" err="1"/>
              <a:t>Smirnova</a:t>
            </a:r>
            <a:br>
              <a:rPr lang="it-IT" sz="2200" dirty="0"/>
            </a:br>
            <a:r>
              <a:rPr lang="it-IT" sz="2200" dirty="0"/>
              <a:t> </a:t>
            </a:r>
            <a:br>
              <a:rPr lang="it-IT" sz="2200" dirty="0"/>
            </a:br>
            <a:r>
              <a:rPr lang="en-US" sz="2200" b="1" dirty="0"/>
              <a:t>The </a:t>
            </a:r>
            <a:r>
              <a:rPr lang="en-US" sz="2200" b="1" dirty="0" err="1"/>
              <a:t>Rublev</a:t>
            </a:r>
            <a:r>
              <a:rPr lang="en-US" sz="2200" b="1" dirty="0"/>
              <a:t> Trinity: The Icon of the Trinity by the Monk-painter Andrei </a:t>
            </a:r>
            <a:r>
              <a:rPr lang="en-US" sz="2200" b="1" dirty="0" err="1"/>
              <a:t>Rublev</a:t>
            </a:r>
            <a:r>
              <a:rPr lang="en-US" sz="2200" b="1" dirty="0"/>
              <a:t>, Gabriel Bunge</a:t>
            </a:r>
            <a:br>
              <a:rPr lang="it-IT" sz="2200" dirty="0"/>
            </a:br>
            <a:br>
              <a:rPr lang="it-IT" sz="2200" dirty="0"/>
            </a:br>
            <a:r>
              <a:rPr lang="it-IT" sz="2200" b="1" dirty="0"/>
              <a:t>Il senso delle icone,</a:t>
            </a:r>
            <a:r>
              <a:rPr lang="it-IT" sz="2200" dirty="0"/>
              <a:t> </a:t>
            </a:r>
            <a:r>
              <a:rPr lang="it-IT" sz="2200" dirty="0">
                <a:hlinkClick r:id="rId4"/>
              </a:rPr>
              <a:t>Leonid Uspenskij</a:t>
            </a:r>
            <a:r>
              <a:rPr lang="it-IT" sz="2200" dirty="0"/>
              <a:t>, </a:t>
            </a:r>
            <a:r>
              <a:rPr lang="it-IT" sz="2200" dirty="0">
                <a:hlinkClick r:id="rId5"/>
              </a:rPr>
              <a:t>Vladimir Losskij</a:t>
            </a:r>
            <a:r>
              <a:rPr lang="it-IT" sz="2200" dirty="0"/>
              <a:t>.</a:t>
            </a:r>
            <a:br>
              <a:rPr lang="it-IT" sz="2200" dirty="0"/>
            </a:br>
            <a:r>
              <a:rPr lang="it-IT" sz="2200" dirty="0"/>
              <a:t>1- IL SIGNIFICATO E IL LINGUAGGIO DELLE ICONE </a:t>
            </a:r>
            <a:br>
              <a:rPr lang="it-IT" sz="2200" dirty="0"/>
            </a:br>
            <a:r>
              <a:rPr lang="it-IT" sz="2200" dirty="0"/>
              <a:t>2- I PRINCIPALI TIPI DI ICONA</a:t>
            </a:r>
            <a:br>
              <a:rPr lang="it-IT" sz="2200" dirty="0"/>
            </a:br>
            <a:r>
              <a:rPr lang="it-IT" sz="2200" dirty="0"/>
              <a:t> </a:t>
            </a:r>
            <a:br>
              <a:rPr lang="it-IT" sz="2200" dirty="0"/>
            </a:br>
            <a:r>
              <a:rPr lang="it-IT" sz="2200" b="1" dirty="0"/>
              <a:t>Cammino di luce. Teologia spirituale ortodossa, </a:t>
            </a:r>
            <a:r>
              <a:rPr lang="it-IT" sz="2200" dirty="0">
                <a:hlinkClick r:id="rId6"/>
              </a:rPr>
              <a:t>Ilarion Alfeev</a:t>
            </a:r>
            <a:r>
              <a:rPr lang="it-IT" sz="2200" dirty="0"/>
              <a:t>.  </a:t>
            </a:r>
            <a:br>
              <a:rPr lang="it-IT" sz="2200" dirty="0"/>
            </a:br>
            <a:br>
              <a:rPr lang="it-IT" sz="2200" dirty="0"/>
            </a:br>
            <a:r>
              <a:rPr lang="it-IT" sz="2200" b="1" dirty="0"/>
              <a:t>La fede secondo le icone, </a:t>
            </a:r>
            <a:r>
              <a:rPr lang="it-IT" sz="2200" dirty="0"/>
              <a:t> T. </a:t>
            </a:r>
            <a:r>
              <a:rPr lang="it-IT" sz="2200" dirty="0" err="1"/>
              <a:t>Spidlik</a:t>
            </a:r>
            <a:r>
              <a:rPr lang="it-IT" sz="2200" dirty="0"/>
              <a:t>, </a:t>
            </a:r>
            <a:r>
              <a:rPr lang="it-IT" sz="2200" dirty="0">
                <a:hlinkClick r:id="rId7"/>
              </a:rPr>
              <a:t>Marko I. Rupnik</a:t>
            </a:r>
            <a:r>
              <a:rPr lang="it-IT" sz="2200" dirty="0"/>
              <a:t>.</a:t>
            </a:r>
            <a:br>
              <a:rPr lang="it-IT" sz="2200" dirty="0"/>
            </a:br>
            <a:br>
              <a:rPr lang="it-IT" sz="2200" dirty="0"/>
            </a:br>
            <a:r>
              <a:rPr lang="it-IT" sz="2200" b="1" dirty="0"/>
              <a:t>Il rito bizantino. Una breve storia,</a:t>
            </a:r>
            <a:r>
              <a:rPr lang="it-IT" sz="2200" dirty="0"/>
              <a:t>  </a:t>
            </a:r>
            <a:r>
              <a:rPr lang="it-IT" sz="2200" dirty="0">
                <a:hlinkClick r:id="rId8"/>
              </a:rPr>
              <a:t>Robert F. Taft</a:t>
            </a:r>
            <a:r>
              <a:rPr lang="it-IT" sz="2200" dirty="0"/>
              <a:t>  </a:t>
            </a:r>
            <a:br>
              <a:rPr lang="it-IT" sz="2200" dirty="0"/>
            </a:br>
            <a:endParaRPr lang="it-IT" dirty="0"/>
          </a:p>
        </p:txBody>
      </p:sp>
    </p:spTree>
    <p:extLst>
      <p:ext uri="{BB962C8B-B14F-4D97-AF65-F5344CB8AC3E}">
        <p14:creationId xmlns:p14="http://schemas.microsoft.com/office/powerpoint/2010/main" val="4107916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978EF6-0190-A64A-8D3C-5EC1ADAC719E}"/>
              </a:ext>
            </a:extLst>
          </p:cNvPr>
          <p:cNvSpPr>
            <a:spLocks noGrp="1"/>
          </p:cNvSpPr>
          <p:nvPr>
            <p:ph type="ctrTitle"/>
          </p:nvPr>
        </p:nvSpPr>
        <p:spPr>
          <a:xfrm>
            <a:off x="270163" y="5269345"/>
            <a:ext cx="12022282" cy="2387600"/>
          </a:xfrm>
        </p:spPr>
        <p:txBody>
          <a:bodyPr>
            <a:normAutofit fontScale="90000"/>
          </a:bodyPr>
          <a:lstStyle/>
          <a:p>
            <a:pPr algn="l"/>
            <a:r>
              <a:rPr lang="it-IT" sz="2200" b="1" dirty="0"/>
              <a:t>Volti del mistero. Il conflitto delle immagini tra Oriente e Occidente, </a:t>
            </a:r>
            <a:r>
              <a:rPr lang="it-IT" sz="2200" dirty="0"/>
              <a:t> </a:t>
            </a:r>
            <a:r>
              <a:rPr lang="it-IT" sz="2200" dirty="0">
                <a:hlinkClick r:id="rId2"/>
              </a:rPr>
              <a:t>Emanuela Fogliadini</a:t>
            </a:r>
            <a:r>
              <a:rPr lang="it-IT" sz="2200" dirty="0"/>
              <a:t>.</a:t>
            </a:r>
            <a:br>
              <a:rPr lang="it-IT" sz="2200" dirty="0"/>
            </a:br>
            <a:br>
              <a:rPr lang="it-IT" sz="2200" dirty="0"/>
            </a:br>
            <a:r>
              <a:rPr lang="it-IT" sz="2200" b="1" dirty="0"/>
              <a:t>Il battesimo di Cristo nell'arte,</a:t>
            </a:r>
            <a:r>
              <a:rPr lang="it-IT" sz="2200" dirty="0"/>
              <a:t>  </a:t>
            </a:r>
            <a:r>
              <a:rPr lang="it-IT" sz="2200" dirty="0">
                <a:hlinkClick r:id="rId3"/>
              </a:rPr>
              <a:t>François Boefsplug</a:t>
            </a:r>
            <a:r>
              <a:rPr lang="it-IT" sz="2200" dirty="0"/>
              <a:t>, </a:t>
            </a:r>
            <a:r>
              <a:rPr lang="it-IT" sz="2200" dirty="0">
                <a:hlinkClick r:id="rId2"/>
              </a:rPr>
              <a:t>Emanuela Fogliadini</a:t>
            </a:r>
            <a:r>
              <a:rPr lang="it-IT" sz="2200" dirty="0"/>
              <a:t>.</a:t>
            </a:r>
            <a:br>
              <a:rPr lang="it-IT" sz="2200" dirty="0"/>
            </a:br>
            <a:br>
              <a:rPr lang="it-IT" sz="2200" b="1" dirty="0"/>
            </a:br>
            <a:r>
              <a:rPr lang="it-IT" sz="2200" b="1" dirty="0"/>
              <a:t>Canone dell'icona. Il manuale di arte sacra del monte Athos (sec. XVIII),</a:t>
            </a:r>
            <a:r>
              <a:rPr lang="it-IT" sz="2200" dirty="0"/>
              <a:t>  </a:t>
            </a:r>
            <a:r>
              <a:rPr lang="it-IT" sz="2200" dirty="0">
                <a:hlinkClick r:id="rId4"/>
              </a:rPr>
              <a:t>Dionisio da Furnà</a:t>
            </a:r>
            <a:r>
              <a:rPr lang="it-IT" sz="2200" dirty="0"/>
              <a:t> .</a:t>
            </a:r>
            <a:br>
              <a:rPr lang="it-IT" sz="2200" dirty="0"/>
            </a:br>
            <a:br>
              <a:rPr lang="it-IT" sz="2200" dirty="0"/>
            </a:br>
            <a:r>
              <a:rPr lang="it-IT" sz="2200" b="1" dirty="0"/>
              <a:t>Le porte regali. Saggio sull'icona,</a:t>
            </a:r>
            <a:r>
              <a:rPr lang="it-IT" sz="2200" dirty="0"/>
              <a:t>  </a:t>
            </a:r>
            <a:r>
              <a:rPr lang="it-IT" sz="2200" dirty="0">
                <a:hlinkClick r:id="rId5"/>
              </a:rPr>
              <a:t>Pavel Aleksandrovic Florenskij</a:t>
            </a:r>
            <a:r>
              <a:rPr lang="it-IT" sz="2200" dirty="0"/>
              <a:t>.</a:t>
            </a:r>
            <a:br>
              <a:rPr lang="it-IT" sz="2200" dirty="0"/>
            </a:br>
            <a:br>
              <a:rPr lang="it-IT" sz="2200" dirty="0"/>
            </a:br>
            <a:r>
              <a:rPr lang="it-IT" sz="2200" b="1" dirty="0"/>
              <a:t>Bisanzio. L'arte bizantina del medioevo dall'VIII al XV secolo,</a:t>
            </a:r>
            <a:r>
              <a:rPr lang="it-IT" sz="2200" dirty="0"/>
              <a:t> </a:t>
            </a:r>
            <a:r>
              <a:rPr lang="it-IT" sz="2200" dirty="0">
                <a:hlinkClick r:id="rId6"/>
              </a:rPr>
              <a:t>André Grabar</a:t>
            </a:r>
            <a:r>
              <a:rPr lang="it-IT" sz="2200" dirty="0"/>
              <a:t>.</a:t>
            </a:r>
            <a:br>
              <a:rPr lang="it-IT" sz="2200" dirty="0"/>
            </a:br>
            <a:r>
              <a:rPr lang="it-IT" sz="2200" dirty="0"/>
              <a:t> </a:t>
            </a:r>
            <a:br>
              <a:rPr lang="it-IT" sz="2200" dirty="0"/>
            </a:br>
            <a:r>
              <a:rPr lang="it-IT" sz="2200" b="1" u="sng" dirty="0"/>
              <a:t>Arte Occidentale:</a:t>
            </a:r>
            <a:br>
              <a:rPr lang="it-IT" sz="2200" dirty="0"/>
            </a:br>
            <a:br>
              <a:rPr lang="it-IT" sz="2200" dirty="0"/>
            </a:br>
            <a:r>
              <a:rPr lang="it-IT" sz="2200" b="1" dirty="0"/>
              <a:t>L'arte del Trecento in Europa,</a:t>
            </a:r>
            <a:r>
              <a:rPr lang="it-IT" sz="2200" dirty="0"/>
              <a:t> </a:t>
            </a:r>
            <a:r>
              <a:rPr lang="it-IT" sz="2200" dirty="0">
                <a:hlinkClick r:id="rId7"/>
              </a:rPr>
              <a:t>Michele Tomasi</a:t>
            </a:r>
            <a:r>
              <a:rPr lang="it-IT" sz="2200" dirty="0"/>
              <a:t>.</a:t>
            </a:r>
            <a:br>
              <a:rPr lang="it-IT" sz="2200" dirty="0"/>
            </a:br>
            <a:br>
              <a:rPr lang="it-IT" sz="2200" dirty="0"/>
            </a:br>
            <a:r>
              <a:rPr lang="it-IT" sz="2200" b="1" dirty="0"/>
              <a:t>Beato Angelico. Figure del dissimile, </a:t>
            </a:r>
            <a:r>
              <a:rPr lang="it-IT" sz="2200" dirty="0">
                <a:hlinkClick r:id="rId8"/>
              </a:rPr>
              <a:t>Georges Didi-Huberman</a:t>
            </a:r>
            <a:r>
              <a:rPr lang="it-IT" sz="2200" dirty="0"/>
              <a:t>.</a:t>
            </a:r>
            <a:br>
              <a:rPr lang="it-IT" sz="2200" dirty="0"/>
            </a:br>
            <a:br>
              <a:rPr lang="it-IT" sz="2200" dirty="0"/>
            </a:br>
            <a:r>
              <a:rPr lang="it-IT" sz="2200" b="1" dirty="0"/>
              <a:t>Beato Angelico, </a:t>
            </a:r>
            <a:r>
              <a:rPr lang="it-IT" sz="2200" dirty="0"/>
              <a:t>di  </a:t>
            </a:r>
            <a:r>
              <a:rPr lang="it-IT" sz="2200" dirty="0">
                <a:hlinkClick r:id="rId9"/>
              </a:rPr>
              <a:t>Timothy Verdon</a:t>
            </a:r>
            <a:r>
              <a:rPr lang="it-IT" sz="2200" dirty="0"/>
              <a:t>.</a:t>
            </a:r>
            <a:br>
              <a:rPr lang="it-IT" sz="2200" dirty="0"/>
            </a:br>
            <a:br>
              <a:rPr lang="it-IT" sz="2200" dirty="0"/>
            </a:br>
            <a:r>
              <a:rPr lang="it-IT" sz="2200" b="1" dirty="0"/>
              <a:t>Intorno a Lorenzo Monaco. Nuovi studi sulla pittura tardo-gotica. Atti del convegno (Fabriano-Foligno-Firenze, 31 Maggio-3 Giugno2006),</a:t>
            </a:r>
            <a:r>
              <a:rPr lang="it-IT" sz="2200" dirty="0"/>
              <a:t> </a:t>
            </a:r>
            <a:r>
              <a:rPr lang="it-IT" sz="2200" dirty="0">
                <a:hlinkClick r:id="rId10"/>
              </a:rPr>
              <a:t>Daniela Parenti</a:t>
            </a:r>
            <a:r>
              <a:rPr lang="it-IT" sz="2200" dirty="0"/>
              <a:t>, </a:t>
            </a:r>
            <a:r>
              <a:rPr lang="it-IT" sz="2200" dirty="0">
                <a:hlinkClick r:id="rId11"/>
              </a:rPr>
              <a:t>Angelo Tartuferi</a:t>
            </a:r>
            <a:r>
              <a:rPr lang="it-IT" sz="2200" dirty="0"/>
              <a:t>.</a:t>
            </a:r>
            <a:br>
              <a:rPr lang="it-IT" dirty="0"/>
            </a:br>
            <a:r>
              <a:rPr lang="it-IT" dirty="0"/>
              <a:t> </a:t>
            </a:r>
            <a:br>
              <a:rPr lang="it-IT" dirty="0"/>
            </a:br>
            <a:endParaRPr lang="it-IT" dirty="0"/>
          </a:p>
        </p:txBody>
      </p:sp>
    </p:spTree>
    <p:extLst>
      <p:ext uri="{BB962C8B-B14F-4D97-AF65-F5344CB8AC3E}">
        <p14:creationId xmlns:p14="http://schemas.microsoft.com/office/powerpoint/2010/main" val="1295986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978EF6-0190-A64A-8D3C-5EC1ADAC719E}"/>
              </a:ext>
            </a:extLst>
          </p:cNvPr>
          <p:cNvSpPr>
            <a:spLocks noGrp="1"/>
          </p:cNvSpPr>
          <p:nvPr>
            <p:ph type="ctrTitle"/>
          </p:nvPr>
        </p:nvSpPr>
        <p:spPr/>
        <p:txBody>
          <a:bodyPr/>
          <a:lstStyle/>
          <a:p>
            <a:endParaRPr lang="it-IT"/>
          </a:p>
        </p:txBody>
      </p:sp>
      <p:sp>
        <p:nvSpPr>
          <p:cNvPr id="3" name="Sottotitolo 2">
            <a:extLst>
              <a:ext uri="{FF2B5EF4-FFF2-40B4-BE49-F238E27FC236}">
                <a16:creationId xmlns:a16="http://schemas.microsoft.com/office/drawing/2014/main" id="{49A5C5A2-093A-D64B-935C-9AB1E81C3CC2}"/>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92530453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TotalTime>
  <Words>338</Words>
  <Application>Microsoft Macintosh PowerPoint</Application>
  <PresentationFormat>Widescreen</PresentationFormat>
  <Paragraphs>2</Paragraphs>
  <Slides>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vt:i4>
      </vt:variant>
    </vt:vector>
  </HeadingPairs>
  <TitlesOfParts>
    <vt:vector size="7" baseType="lpstr">
      <vt:lpstr>Arial</vt:lpstr>
      <vt:lpstr>Calibri</vt:lpstr>
      <vt:lpstr>Calibri Light</vt:lpstr>
      <vt:lpstr>Tema di Office</vt:lpstr>
      <vt:lpstr>Testo base del corso:  Teologia della bellezza. L'arte dell'icona, Pavel Evdokìmov   Testi consigliati:  Andrej Rublev e l'icona russa,  Adalberto Mainardi   1- L’“OSPITALITÀ DI ABRAMO” COME ICONA DELLA FESTA DELLA TRINITÀ di Nicolas Ozoline 2- L’OPERA DI ANDREJ RUBLEV NEL CONTESTO DELL’ARTE RUSSA TRA XIV E XV SECOLO di Engelina S. Smirnova   The Rublev Trinity: The Icon of the Trinity by the Monk-painter Andrei Rublev, Gabriel Bunge  Il senso delle icone, Leonid Uspenskij, Vladimir Losskij. 1- IL SIGNIFICATO E IL LINGUAGGIO DELLE ICONE  2- I PRINCIPALI TIPI DI ICONA   Cammino di luce. Teologia spirituale ortodossa, Ilarion Alfeev.    La fede secondo le icone,  T. Spidlik, Marko I. Rupnik.  Il rito bizantino. Una breve storia,  Robert F. Taft   </vt:lpstr>
      <vt:lpstr>Volti del mistero. Il conflitto delle immagini tra Oriente e Occidente,  Emanuela Fogliadini.  Il battesimo di Cristo nell'arte,  François Boefsplug, Emanuela Fogliadini.  Canone dell'icona. Il manuale di arte sacra del monte Athos (sec. XVIII),  Dionisio da Furnà .  Le porte regali. Saggio sull'icona,  Pavel Aleksandrovic Florenskij.  Bisanzio. L'arte bizantina del medioevo dall'VIII al XV secolo, André Grabar.   Arte Occidentale:  L'arte del Trecento in Europa, Michele Tomasi.  Beato Angelico. Figure del dissimile, Georges Didi-Huberman.  Beato Angelico, di  Timothy Verdon.  Intorno a Lorenzo Monaco. Nuovi studi sulla pittura tardo-gotica. Atti del convegno (Fabriano-Foligno-Firenze, 31 Maggio-3 Giugno2006), Daniela Parenti, Angelo Tartuferi.   </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Testo base del corso:  Teologia della bellezza. L'arte dell'icona, Pavel Evdokìmov   Testi consigliati:  Andrej Rublev e l'icona russa,  Adalberto Mainardi   1- L’“OSPITALITÀ DI ABRAMO” COME ICONA DELLA FESTA DELLA TRINITÀ di Nicolas Ozoline 2- L’OPERA DI ANDREJ RUBLEV NEL CONTESTO DELL’ARTE RUSSA TRA XIV E XV SECOLO di Engelina S. Smirnova   The Rublev Trinity: The Icon of the Trinity by the Monk-painter Andrei Rublev, Gabriel Bunge  Il senso delle icone, Leonid Uspenskij, Vladimir Losskij. 1- IL SIGNIFICATO E IL LINGUAGGIO DELLE ICONE  2- I PRINCIPALI TIPI DI ICONA   Cammino di luce. Teologia spirituale ortodossa, Ilarion Alfeev.    La fede secondo le icone,  T. Spidlik, Marko I. Rupnik.  Il rito bizantino. Una breve storia,  Robert F. Taft   </dc:title>
  <dc:creator>Microsoft Office User</dc:creator>
  <cp:lastModifiedBy>Microsoft Office User</cp:lastModifiedBy>
  <cp:revision>1</cp:revision>
  <dcterms:created xsi:type="dcterms:W3CDTF">2022-05-26T10:52:32Z</dcterms:created>
  <dcterms:modified xsi:type="dcterms:W3CDTF">2022-05-26T11:00:25Z</dcterms:modified>
</cp:coreProperties>
</file>