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9" r:id="rId2"/>
    <p:sldId id="256" r:id="rId3"/>
    <p:sldId id="257" r:id="rId4"/>
    <p:sldId id="258" r:id="rId5"/>
    <p:sldId id="259" r:id="rId6"/>
    <p:sldId id="268" r:id="rId7"/>
    <p:sldId id="260" r:id="rId8"/>
    <p:sldId id="267" r:id="rId9"/>
    <p:sldId id="261" r:id="rId10"/>
    <p:sldId id="266" r:id="rId11"/>
    <p:sldId id="265" r:id="rId12"/>
    <p:sldId id="264" r:id="rId13"/>
    <p:sldId id="262" r:id="rId14"/>
    <p:sldId id="330" r:id="rId15"/>
    <p:sldId id="331" r:id="rId16"/>
    <p:sldId id="329" r:id="rId17"/>
    <p:sldId id="332" r:id="rId18"/>
    <p:sldId id="263" r:id="rId19"/>
    <p:sldId id="334" r:id="rId20"/>
    <p:sldId id="33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44"/>
    <p:restoredTop sz="92197"/>
  </p:normalViewPr>
  <p:slideViewPr>
    <p:cSldViewPr snapToGrid="0" snapToObjects="1">
      <p:cViewPr varScale="1">
        <p:scale>
          <a:sx n="102" d="100"/>
          <a:sy n="102" d="100"/>
        </p:scale>
        <p:origin x="20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12/11/25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0F417954-9F90-1844-8C11-26851090F11C}"/>
              </a:ext>
            </a:extLst>
          </p:cNvPr>
          <p:cNvSpPr/>
          <p:nvPr/>
        </p:nvSpPr>
        <p:spPr>
          <a:xfrm>
            <a:off x="2596763" y="166057"/>
            <a:ext cx="9469341" cy="6555641"/>
          </a:xfrm>
          <a:prstGeom prst="rect">
            <a:avLst/>
          </a:prstGeom>
        </p:spPr>
        <p:txBody>
          <a:bodyPr wrap="square">
            <a:spAutoFit/>
          </a:bodyPr>
          <a:lstStyle/>
          <a:p>
            <a:r>
              <a:rPr lang="it-IT" sz="2800" dirty="0">
                <a:latin typeface="Times New Roman" panose="02020603050405020304" pitchFamily="18" charset="0"/>
                <a:ea typeface="Calibri" panose="020F0502020204030204" pitchFamily="34" charset="0"/>
                <a:cs typeface="Times New Roman" panose="02020603050405020304" pitchFamily="18" charset="0"/>
              </a:rPr>
              <a:t>«Egli non solo governa il mondo con la maestà del suo potere e sapienza, ma reagisce intimamente agli eventi della storia. Egli non giudica le azioni degli uomini con impassibilità e distacco, il suo giudizio è pervaso dall’atteggiamento di colui al quale quelle azioni stanno intimamente e profondamente a cuore. </a:t>
            </a:r>
            <a:r>
              <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Dio non se ne sta fuori del raggio della sofferenza e del dolore umano. Egli è personalmente coinvolto, </a:t>
            </a:r>
            <a:r>
              <a:rPr lang="it-IT" sz="2800" u="sng"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perfino influenzato </a:t>
            </a:r>
            <a:r>
              <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dalla condotta e dal destino dell'uomo</a:t>
            </a:r>
            <a:r>
              <a:rPr lang="it-IT" sz="2800" dirty="0">
                <a:latin typeface="Times New Roman" panose="02020603050405020304" pitchFamily="18" charset="0"/>
                <a:ea typeface="Calibri" panose="020F0502020204030204" pitchFamily="34" charset="0"/>
                <a:cs typeface="Times New Roman" panose="02020603050405020304" pitchFamily="18" charset="0"/>
              </a:rPr>
              <a:t>», (A. </a:t>
            </a:r>
            <a:r>
              <a:rPr lang="it-IT" sz="2800" dirty="0" err="1">
                <a:latin typeface="Times New Roman" panose="02020603050405020304" pitchFamily="18" charset="0"/>
                <a:ea typeface="Calibri" panose="020F0502020204030204" pitchFamily="34" charset="0"/>
                <a:cs typeface="Times New Roman" panose="02020603050405020304" pitchFamily="18" charset="0"/>
              </a:rPr>
              <a:t>Heschel</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800" dirty="0">
              <a:latin typeface="Times New Roman" panose="02020603050405020304" pitchFamily="18" charset="0"/>
              <a:cs typeface="Times New Roman" panose="02020603050405020304" pitchFamily="18" charset="0"/>
            </a:endParaRPr>
          </a:p>
          <a:p>
            <a:endParaRPr lang="it-IT" sz="2800" dirty="0">
              <a:latin typeface="Times New Roman" panose="02020603050405020304" pitchFamily="18" charset="0"/>
              <a:cs typeface="Times New Roman" panose="02020603050405020304" pitchFamily="18" charset="0"/>
            </a:endParaRPr>
          </a:p>
          <a:p>
            <a:r>
              <a:rPr lang="it-IT" sz="2800" dirty="0">
                <a:latin typeface="Times New Roman" panose="02020603050405020304" pitchFamily="18" charset="0"/>
                <a:cs typeface="Times New Roman" panose="02020603050405020304" pitchFamily="18" charset="0"/>
              </a:rPr>
              <a:t>«</a:t>
            </a:r>
            <a:r>
              <a:rPr lang="it-IT" sz="2800" dirty="0">
                <a:solidFill>
                  <a:srgbClr val="FF0000"/>
                </a:solidFill>
                <a:latin typeface="Times New Roman" panose="02020603050405020304" pitchFamily="18" charset="0"/>
                <a:cs typeface="Times New Roman" panose="02020603050405020304" pitchFamily="18" charset="0"/>
              </a:rPr>
              <a:t>un Dio incapace di sofferenza è un essere incapace di partecipazione</a:t>
            </a:r>
            <a:r>
              <a:rPr lang="it-IT" sz="2800" dirty="0">
                <a:latin typeface="Times New Roman" panose="02020603050405020304" pitchFamily="18" charset="0"/>
                <a:cs typeface="Times New Roman" panose="02020603050405020304" pitchFamily="18" charset="0"/>
              </a:rPr>
              <a:t>. Non lo sfiorano alcun dolore e ingiustizia. Senza affetti qual egli è, non può essere nemmeno toccato o scosso da nulla. Non è capace di piangere, perché non ha lacrime. Ma chi non può soffrire non può nemmeno amare, quindi è un essere senza amore», (</a:t>
            </a:r>
            <a:r>
              <a:rPr lang="it-IT" sz="2800" dirty="0" err="1">
                <a:latin typeface="Times New Roman" panose="02020603050405020304" pitchFamily="18" charset="0"/>
                <a:cs typeface="Times New Roman" panose="02020603050405020304" pitchFamily="18" charset="0"/>
              </a:rPr>
              <a:t>J</a:t>
            </a:r>
            <a:r>
              <a:rPr lang="it-IT" sz="2800" dirty="0">
                <a:latin typeface="Times New Roman" panose="02020603050405020304" pitchFamily="18" charset="0"/>
                <a:cs typeface="Times New Roman" panose="02020603050405020304" pitchFamily="18" charset="0"/>
              </a:rPr>
              <a:t>. </a:t>
            </a:r>
            <a:r>
              <a:rPr lang="it-IT" sz="2800" dirty="0" err="1">
                <a:latin typeface="Times New Roman" panose="02020603050405020304" pitchFamily="18" charset="0"/>
                <a:cs typeface="Times New Roman" panose="02020603050405020304" pitchFamily="18" charset="0"/>
              </a:rPr>
              <a:t>Moltmann</a:t>
            </a:r>
            <a:r>
              <a:rPr lang="it-IT" sz="2800" dirty="0">
                <a:latin typeface="Times New Roman" panose="02020603050405020304" pitchFamily="18" charset="0"/>
                <a:cs typeface="Times New Roman" panose="02020603050405020304" pitchFamily="18" charset="0"/>
              </a:rPr>
              <a:t>).</a:t>
            </a:r>
          </a:p>
        </p:txBody>
      </p:sp>
      <p:pic>
        <p:nvPicPr>
          <p:cNvPr id="4" name="Immagine 3">
            <a:extLst>
              <a:ext uri="{FF2B5EF4-FFF2-40B4-BE49-F238E27FC236}">
                <a16:creationId xmlns:a16="http://schemas.microsoft.com/office/drawing/2014/main" id="{03E8ABCE-B704-2247-B2DD-F1BD7CDB75E2}"/>
              </a:ext>
            </a:extLst>
          </p:cNvPr>
          <p:cNvPicPr>
            <a:picLocks noChangeAspect="1"/>
          </p:cNvPicPr>
          <p:nvPr/>
        </p:nvPicPr>
        <p:blipFill>
          <a:blip r:embed="rId2"/>
          <a:stretch>
            <a:fillRect/>
          </a:stretch>
        </p:blipFill>
        <p:spPr>
          <a:xfrm>
            <a:off x="368300" y="335280"/>
            <a:ext cx="2032000" cy="2682240"/>
          </a:xfrm>
          <a:prstGeom prst="rect">
            <a:avLst/>
          </a:prstGeom>
        </p:spPr>
      </p:pic>
    </p:spTree>
    <p:extLst>
      <p:ext uri="{BB962C8B-B14F-4D97-AF65-F5344CB8AC3E}">
        <p14:creationId xmlns:p14="http://schemas.microsoft.com/office/powerpoint/2010/main" val="3170201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432DCAA1-D130-774F-ABAB-8628C066F567}"/>
              </a:ext>
            </a:extLst>
          </p:cNvPr>
          <p:cNvSpPr/>
          <p:nvPr/>
        </p:nvSpPr>
        <p:spPr>
          <a:xfrm>
            <a:off x="2087880" y="302359"/>
            <a:ext cx="9829800" cy="6555641"/>
          </a:xfrm>
          <a:prstGeom prst="rect">
            <a:avLst/>
          </a:prstGeom>
        </p:spPr>
        <p:txBody>
          <a:bodyPr wrap="square">
            <a:spAutoFit/>
          </a:bodyPr>
          <a:lstStyle/>
          <a:p>
            <a:r>
              <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L’incarnazione del Figlio </a:t>
            </a:r>
          </a:p>
          <a:p>
            <a:endPar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r>
              <a:rPr lang="it-IT" sz="2800" dirty="0">
                <a:latin typeface="Times New Roman" panose="02020603050405020304" pitchFamily="18" charset="0"/>
                <a:ea typeface="Calibri" panose="020F0502020204030204" pitchFamily="34" charset="0"/>
                <a:cs typeface="Times New Roman" panose="02020603050405020304" pitchFamily="18" charset="0"/>
              </a:rPr>
              <a:t>«Dio non è mai tanto «grande» quanto lo è nella sua umiliazione, mai tanto glorioso quanto lo è nella sua impotenza, mai tanto «divino» quanto lo è nella sua incarnazione», (</a:t>
            </a:r>
            <a:r>
              <a:rPr lang="it-IT" sz="2800" dirty="0" err="1">
                <a:latin typeface="Times New Roman" panose="02020603050405020304" pitchFamily="18" charset="0"/>
                <a:ea typeface="Calibri" panose="020F0502020204030204" pitchFamily="34" charset="0"/>
                <a:cs typeface="Times New Roman" panose="02020603050405020304" pitchFamily="18" charset="0"/>
              </a:rPr>
              <a:t>J</a:t>
            </a:r>
            <a:r>
              <a:rPr lang="it-IT" sz="2800" dirty="0">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latin typeface="Times New Roman" panose="02020603050405020304" pitchFamily="18" charset="0"/>
                <a:ea typeface="Calibri" panose="020F0502020204030204" pitchFamily="34" charset="0"/>
                <a:cs typeface="Times New Roman" panose="02020603050405020304" pitchFamily="18" charset="0"/>
              </a:rPr>
              <a:t>Moltmann</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r>
              <a:rPr lang="it-IT" sz="2800" dirty="0">
                <a:latin typeface="Times New Roman" panose="02020603050405020304" pitchFamily="18" charset="0"/>
                <a:cs typeface="Times New Roman" panose="02020603050405020304" pitchFamily="18" charset="0"/>
              </a:rPr>
              <a:t> </a:t>
            </a:r>
          </a:p>
          <a:p>
            <a:endParaRPr lang="it-IT" sz="2800" dirty="0">
              <a:latin typeface="Times New Roman" panose="02020603050405020304" pitchFamily="18" charset="0"/>
              <a:cs typeface="Times New Roman" panose="02020603050405020304" pitchFamily="18" charset="0"/>
            </a:endParaRPr>
          </a:p>
          <a:p>
            <a:r>
              <a:rPr lang="it-IT" sz="2800" dirty="0">
                <a:solidFill>
                  <a:srgbClr val="FF0000"/>
                </a:solidFill>
                <a:latin typeface="Times New Roman" panose="02020603050405020304" pitchFamily="18" charset="0"/>
                <a:cs typeface="Times New Roman" panose="02020603050405020304" pitchFamily="18" charset="0"/>
              </a:rPr>
              <a:t>Lo Spirito trasformante</a:t>
            </a:r>
          </a:p>
          <a:p>
            <a:endParaRPr lang="it-IT" sz="2800" dirty="0">
              <a:solidFill>
                <a:srgbClr val="C00000"/>
              </a:solidFill>
              <a:latin typeface="Times New Roman" panose="02020603050405020304" pitchFamily="18" charset="0"/>
              <a:cs typeface="Times New Roman" panose="02020603050405020304" pitchFamily="18" charset="0"/>
            </a:endParaRPr>
          </a:p>
          <a:p>
            <a:r>
              <a:rPr lang="it-IT" sz="2800" dirty="0">
                <a:latin typeface="Times New Roman" panose="02020603050405020304" pitchFamily="18" charset="0"/>
                <a:cs typeface="Times New Roman" panose="02020603050405020304" pitchFamily="18" charset="0"/>
              </a:rPr>
              <a:t>L'esperienza dello Spirito, infatti, ci permette di percepire una nuova presenza di Dio perché in essa «Dio non si pone più, rispetto alla sua creazione, soltanto come Creatore, non assume più, in quanto Incarnato, soltanto la figura di Rappresentante di noi uomini. Dio, nello Spirito, abita negli stessi uomini. L'esperienza dello Spirito è dunque l'esperienza della </a:t>
            </a:r>
            <a:r>
              <a:rPr lang="it-IT" sz="2800" dirty="0" err="1">
                <a:latin typeface="Times New Roman" panose="02020603050405020304" pitchFamily="18" charset="0"/>
                <a:cs typeface="Times New Roman" panose="02020603050405020304" pitchFamily="18" charset="0"/>
              </a:rPr>
              <a:t>schekinah</a:t>
            </a:r>
            <a:r>
              <a:rPr lang="it-IT" sz="2800" dirty="0">
                <a:latin typeface="Times New Roman" panose="02020603050405020304" pitchFamily="18" charset="0"/>
                <a:cs typeface="Times New Roman" panose="02020603050405020304" pitchFamily="18" charset="0"/>
              </a:rPr>
              <a:t>, dell'abitazione di Dio», (</a:t>
            </a:r>
            <a:r>
              <a:rPr lang="it-IT" sz="2800" dirty="0" err="1">
                <a:latin typeface="Times New Roman" panose="02020603050405020304" pitchFamily="18" charset="0"/>
                <a:cs typeface="Times New Roman" panose="02020603050405020304" pitchFamily="18" charset="0"/>
              </a:rPr>
              <a:t>J</a:t>
            </a:r>
            <a:r>
              <a:rPr lang="it-IT" sz="2800" dirty="0">
                <a:latin typeface="Times New Roman" panose="02020603050405020304" pitchFamily="18" charset="0"/>
                <a:cs typeface="Times New Roman" panose="02020603050405020304" pitchFamily="18" charset="0"/>
              </a:rPr>
              <a:t>. </a:t>
            </a:r>
            <a:r>
              <a:rPr lang="it-IT" sz="2800" dirty="0" err="1">
                <a:latin typeface="Times New Roman" panose="02020603050405020304" pitchFamily="18" charset="0"/>
                <a:cs typeface="Times New Roman" panose="02020603050405020304" pitchFamily="18" charset="0"/>
              </a:rPr>
              <a:t>Moltmann</a:t>
            </a:r>
            <a:r>
              <a:rPr lang="it-IT" sz="2800" dirty="0">
                <a:latin typeface="Times New Roman" panose="02020603050405020304" pitchFamily="18" charset="0"/>
                <a:cs typeface="Times New Roman" panose="02020603050405020304" pitchFamily="18" charset="0"/>
              </a:rPr>
              <a:t>).</a:t>
            </a:r>
          </a:p>
        </p:txBody>
      </p:sp>
      <p:pic>
        <p:nvPicPr>
          <p:cNvPr id="4" name="Immagine 3">
            <a:extLst>
              <a:ext uri="{FF2B5EF4-FFF2-40B4-BE49-F238E27FC236}">
                <a16:creationId xmlns:a16="http://schemas.microsoft.com/office/drawing/2014/main" id="{B44043E4-68E4-9547-889A-A34DF5ECA16F}"/>
              </a:ext>
            </a:extLst>
          </p:cNvPr>
          <p:cNvPicPr>
            <a:picLocks noChangeAspect="1"/>
          </p:cNvPicPr>
          <p:nvPr/>
        </p:nvPicPr>
        <p:blipFill>
          <a:blip r:embed="rId2"/>
          <a:stretch>
            <a:fillRect/>
          </a:stretch>
        </p:blipFill>
        <p:spPr>
          <a:xfrm>
            <a:off x="417544" y="393799"/>
            <a:ext cx="1523830" cy="2189381"/>
          </a:xfrm>
          <a:prstGeom prst="rect">
            <a:avLst/>
          </a:prstGeom>
        </p:spPr>
      </p:pic>
    </p:spTree>
    <p:extLst>
      <p:ext uri="{BB962C8B-B14F-4D97-AF65-F5344CB8AC3E}">
        <p14:creationId xmlns:p14="http://schemas.microsoft.com/office/powerpoint/2010/main" val="3570146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892859AA-195D-B14E-9646-B2FDB5F533B4}"/>
              </a:ext>
            </a:extLst>
          </p:cNvPr>
          <p:cNvSpPr/>
          <p:nvPr/>
        </p:nvSpPr>
        <p:spPr>
          <a:xfrm>
            <a:off x="2476500" y="549622"/>
            <a:ext cx="8130540" cy="4524315"/>
          </a:xfrm>
          <a:prstGeom prst="rect">
            <a:avLst/>
          </a:prstGeom>
        </p:spPr>
        <p:txBody>
          <a:bodyPr wrap="square">
            <a:spAutoFit/>
          </a:bodyPr>
          <a:lstStyle/>
          <a:p>
            <a:r>
              <a:rPr lang="it-IT" sz="3200" dirty="0">
                <a:latin typeface="Times New Roman" panose="02020603050405020304" pitchFamily="18" charset="0"/>
                <a:cs typeface="Times New Roman" panose="02020603050405020304" pitchFamily="18" charset="0"/>
              </a:rPr>
              <a:t>«La </a:t>
            </a:r>
            <a:r>
              <a:rPr lang="it-IT" sz="3200" dirty="0" err="1">
                <a:latin typeface="Times New Roman" panose="02020603050405020304" pitchFamily="18" charset="0"/>
                <a:cs typeface="Times New Roman" panose="02020603050405020304" pitchFamily="18" charset="0"/>
              </a:rPr>
              <a:t>Trinita</a:t>
            </a:r>
            <a:r>
              <a:rPr lang="it-IT" sz="3200" dirty="0">
                <a:latin typeface="Times New Roman" panose="02020603050405020304" pitchFamily="18" charset="0"/>
                <a:cs typeface="Times New Roman" panose="02020603050405020304" pitchFamily="18" charset="0"/>
              </a:rPr>
              <a:t>̀ economica non rivela soltanto la </a:t>
            </a:r>
            <a:r>
              <a:rPr lang="it-IT" sz="3200" dirty="0" err="1">
                <a:latin typeface="Times New Roman" panose="02020603050405020304" pitchFamily="18" charset="0"/>
                <a:cs typeface="Times New Roman" panose="02020603050405020304" pitchFamily="18" charset="0"/>
              </a:rPr>
              <a:t>Trinita</a:t>
            </a:r>
            <a:r>
              <a:rPr lang="it-IT" sz="3200" dirty="0">
                <a:latin typeface="Times New Roman" panose="02020603050405020304" pitchFamily="18" charset="0"/>
                <a:cs typeface="Times New Roman" panose="02020603050405020304" pitchFamily="18" charset="0"/>
              </a:rPr>
              <a:t>̀ immanente ma si ripercuote pure su di essa», (</a:t>
            </a:r>
            <a:r>
              <a:rPr lang="it-IT" sz="3200" dirty="0" err="1">
                <a:latin typeface="Times New Roman" panose="02020603050405020304" pitchFamily="18" charset="0"/>
                <a:cs typeface="Times New Roman" panose="02020603050405020304" pitchFamily="18" charset="0"/>
              </a:rPr>
              <a:t>J</a:t>
            </a:r>
            <a:r>
              <a:rPr lang="it-IT" sz="3200" dirty="0">
                <a:latin typeface="Times New Roman" panose="02020603050405020304" pitchFamily="18" charset="0"/>
                <a:cs typeface="Times New Roman" panose="02020603050405020304" pitchFamily="18" charset="0"/>
              </a:rPr>
              <a:t>. </a:t>
            </a:r>
            <a:r>
              <a:rPr lang="it-IT" sz="3200" dirty="0" err="1">
                <a:latin typeface="Times New Roman" panose="02020603050405020304" pitchFamily="18" charset="0"/>
                <a:cs typeface="Times New Roman" panose="02020603050405020304" pitchFamily="18" charset="0"/>
              </a:rPr>
              <a:t>Moltmann</a:t>
            </a:r>
            <a:r>
              <a:rPr lang="it-IT" sz="3200" dirty="0">
                <a:latin typeface="Times New Roman" panose="02020603050405020304" pitchFamily="18" charset="0"/>
                <a:cs typeface="Times New Roman" panose="02020603050405020304" pitchFamily="18" charset="0"/>
              </a:rPr>
              <a:t>).</a:t>
            </a:r>
            <a:endParaRPr lang="it-IT" sz="3200" dirty="0">
              <a:latin typeface="Times New Roman" panose="02020603050405020304" pitchFamily="18" charset="0"/>
              <a:ea typeface="Calibri" panose="020F0502020204030204" pitchFamily="34" charset="0"/>
              <a:cs typeface="Times New Roman" panose="02020603050405020304" pitchFamily="18" charset="0"/>
            </a:endParaRPr>
          </a:p>
          <a:p>
            <a:endParaRPr lang="it-IT" sz="3200" dirty="0">
              <a:latin typeface="Times New Roman" panose="02020603050405020304" pitchFamily="18" charset="0"/>
              <a:ea typeface="Calibri" panose="020F0502020204030204" pitchFamily="34" charset="0"/>
            </a:endParaRPr>
          </a:p>
          <a:p>
            <a:r>
              <a:rPr lang="it-IT" sz="3200" dirty="0">
                <a:latin typeface="Times New Roman" panose="02020603050405020304" pitchFamily="18" charset="0"/>
                <a:ea typeface="Calibri" panose="020F0502020204030204" pitchFamily="34" charset="0"/>
              </a:rPr>
              <a:t>«non si equipara il rapporto che Dio ha con il mondo con il rapporto che egli ha con se stesso ma si afferma che il primo incide su quest’ultimo, anche se primariamente da questo determinato», (</a:t>
            </a:r>
            <a:r>
              <a:rPr lang="it-IT" sz="3200" dirty="0" err="1">
                <a:latin typeface="Times New Roman" panose="02020603050405020304" pitchFamily="18" charset="0"/>
                <a:ea typeface="Calibri" panose="020F0502020204030204" pitchFamily="34" charset="0"/>
              </a:rPr>
              <a:t>J</a:t>
            </a:r>
            <a:r>
              <a:rPr lang="it-IT" sz="3200" dirty="0">
                <a:latin typeface="Times New Roman" panose="02020603050405020304" pitchFamily="18" charset="0"/>
                <a:ea typeface="Calibri" panose="020F0502020204030204" pitchFamily="34" charset="0"/>
              </a:rPr>
              <a:t>. </a:t>
            </a:r>
            <a:r>
              <a:rPr lang="it-IT" sz="3200" dirty="0" err="1">
                <a:latin typeface="Times New Roman" panose="02020603050405020304" pitchFamily="18" charset="0"/>
                <a:ea typeface="Calibri" panose="020F0502020204030204" pitchFamily="34" charset="0"/>
              </a:rPr>
              <a:t>Moltmann</a:t>
            </a:r>
            <a:r>
              <a:rPr lang="it-IT" sz="3200" dirty="0">
                <a:latin typeface="Times New Roman" panose="02020603050405020304" pitchFamily="18" charset="0"/>
                <a:ea typeface="Calibri" panose="020F0502020204030204" pitchFamily="34" charset="0"/>
              </a:rPr>
              <a:t>).</a:t>
            </a:r>
            <a:endParaRPr lang="it-IT" sz="3200" dirty="0"/>
          </a:p>
        </p:txBody>
      </p:sp>
      <p:pic>
        <p:nvPicPr>
          <p:cNvPr id="3" name="Immagine 2">
            <a:extLst>
              <a:ext uri="{FF2B5EF4-FFF2-40B4-BE49-F238E27FC236}">
                <a16:creationId xmlns:a16="http://schemas.microsoft.com/office/drawing/2014/main" id="{951CCED2-51DE-5C42-A253-055DAE1A83BC}"/>
              </a:ext>
            </a:extLst>
          </p:cNvPr>
          <p:cNvPicPr>
            <a:picLocks noChangeAspect="1"/>
          </p:cNvPicPr>
          <p:nvPr/>
        </p:nvPicPr>
        <p:blipFill>
          <a:blip r:embed="rId2"/>
          <a:stretch>
            <a:fillRect/>
          </a:stretch>
        </p:blipFill>
        <p:spPr>
          <a:xfrm>
            <a:off x="531844" y="622399"/>
            <a:ext cx="1523830" cy="2189381"/>
          </a:xfrm>
          <a:prstGeom prst="rect">
            <a:avLst/>
          </a:prstGeom>
        </p:spPr>
      </p:pic>
    </p:spTree>
    <p:extLst>
      <p:ext uri="{BB962C8B-B14F-4D97-AF65-F5344CB8AC3E}">
        <p14:creationId xmlns:p14="http://schemas.microsoft.com/office/powerpoint/2010/main" val="4096321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89488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E7674671-7075-C148-B77A-277831C2A61A}"/>
              </a:ext>
            </a:extLst>
          </p:cNvPr>
          <p:cNvSpPr/>
          <p:nvPr/>
        </p:nvSpPr>
        <p:spPr>
          <a:xfrm>
            <a:off x="2755726" y="901875"/>
            <a:ext cx="8968636" cy="4154984"/>
          </a:xfrm>
          <a:prstGeom prst="rect">
            <a:avLst/>
          </a:prstGeom>
        </p:spPr>
        <p:txBody>
          <a:bodyPr wrap="square">
            <a:spAutoFit/>
          </a:bodyPr>
          <a:lstStyle/>
          <a:p>
            <a:pPr algn="just" fontAlgn="base"/>
            <a:r>
              <a:rPr lang="it-IT" sz="2400" dirty="0">
                <a:latin typeface="Times New Roman" panose="02020603050405020304" pitchFamily="18" charset="0"/>
                <a:cs typeface="Times New Roman" panose="02020603050405020304" pitchFamily="18" charset="0"/>
              </a:rPr>
              <a:t>Corano, </a:t>
            </a:r>
            <a:r>
              <a:rPr lang="it-IT" sz="2400" dirty="0" err="1">
                <a:latin typeface="Times New Roman" panose="02020603050405020304" pitchFamily="18" charset="0"/>
                <a:cs typeface="Times New Roman" panose="02020603050405020304" pitchFamily="18" charset="0"/>
              </a:rPr>
              <a:t>Sura</a:t>
            </a:r>
            <a:r>
              <a:rPr lang="it-IT" sz="2400" dirty="0">
                <a:latin typeface="Times New Roman" panose="02020603050405020304" pitchFamily="18" charset="0"/>
                <a:cs typeface="Times New Roman" panose="02020603050405020304" pitchFamily="18" charset="0"/>
              </a:rPr>
              <a:t> 2:</a:t>
            </a:r>
          </a:p>
          <a:p>
            <a:pPr algn="just" fontAlgn="base"/>
            <a:endParaRPr lang="it-IT" sz="2400" dirty="0">
              <a:latin typeface="Times New Roman" panose="02020603050405020304" pitchFamily="18" charset="0"/>
              <a:cs typeface="Times New Roman" panose="02020603050405020304" pitchFamily="18" charset="0"/>
            </a:endParaRPr>
          </a:p>
          <a:p>
            <a:pPr algn="just" fontAlgn="base"/>
            <a:r>
              <a:rPr lang="it-IT" sz="2400" dirty="0">
                <a:latin typeface="Times New Roman" panose="02020603050405020304" pitchFamily="18" charset="0"/>
                <a:cs typeface="Times New Roman" panose="02020603050405020304" pitchFamily="18" charset="0"/>
              </a:rPr>
              <a:t>136. «Crediamo in Allah e in quello che è stato fatto scendere su di noi e in quello che è stato fatto scendere su Abramo, Ismaele, Isacco, Giacobbe e sulle Tribù, e in quello che è stato dato a Mosè e a Gesù e in tutto quello che è stato dato ai Profeti da parte del loro Signore, non facciamo differenza alcuna tra di loro e a Lui siamo sottomessi».</a:t>
            </a:r>
          </a:p>
          <a:p>
            <a:pPr algn="just" fontAlgn="base"/>
            <a:endParaRPr lang="it-IT" sz="2400" dirty="0">
              <a:latin typeface="Times New Roman" panose="02020603050405020304" pitchFamily="18" charset="0"/>
              <a:cs typeface="Times New Roman" panose="02020603050405020304" pitchFamily="18" charset="0"/>
            </a:endParaRPr>
          </a:p>
          <a:p>
            <a:pPr algn="just" fontAlgn="base"/>
            <a:r>
              <a:rPr lang="it-IT" sz="2400" dirty="0">
                <a:latin typeface="Times New Roman" panose="02020603050405020304" pitchFamily="18" charset="0"/>
                <a:cs typeface="Times New Roman" panose="02020603050405020304" pitchFamily="18" charset="0"/>
              </a:rPr>
              <a:t>137. Se crederanno nelle stesse cose in cui voi avete creduto, saranno sulla retta via; se invece volgeranno le spalle, saranno nell’eresia. Ma Allah ti basterà contro di loro. Egli è Colui Che tutto ascolta e conosce.</a:t>
            </a:r>
            <a:endParaRPr lang="it-IT" sz="2400" b="0" i="0" dirty="0">
              <a:effectLst/>
              <a:latin typeface="Times New Roman" panose="02020603050405020304" pitchFamily="18" charset="0"/>
              <a:cs typeface="Times New Roman" panose="02020603050405020304" pitchFamily="18" charset="0"/>
            </a:endParaRPr>
          </a:p>
        </p:txBody>
      </p:sp>
      <p:pic>
        <p:nvPicPr>
          <p:cNvPr id="3" name="Immagine 2">
            <a:extLst>
              <a:ext uri="{FF2B5EF4-FFF2-40B4-BE49-F238E27FC236}">
                <a16:creationId xmlns:a16="http://schemas.microsoft.com/office/drawing/2014/main" id="{BC783473-022B-4B45-A7DF-6947AED7BE82}"/>
              </a:ext>
            </a:extLst>
          </p:cNvPr>
          <p:cNvPicPr>
            <a:picLocks noChangeAspect="1"/>
          </p:cNvPicPr>
          <p:nvPr/>
        </p:nvPicPr>
        <p:blipFill rotWithShape="1">
          <a:blip r:embed="rId2"/>
          <a:srcRect l="2367" r="76870"/>
          <a:stretch/>
        </p:blipFill>
        <p:spPr>
          <a:xfrm>
            <a:off x="0" y="0"/>
            <a:ext cx="2349340" cy="6858000"/>
          </a:xfrm>
          <a:prstGeom prst="rect">
            <a:avLst/>
          </a:prstGeom>
        </p:spPr>
      </p:pic>
    </p:spTree>
    <p:extLst>
      <p:ext uri="{BB962C8B-B14F-4D97-AF65-F5344CB8AC3E}">
        <p14:creationId xmlns:p14="http://schemas.microsoft.com/office/powerpoint/2010/main" val="761711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3F02E4D5-E227-8E49-8F12-0E259F66A511}"/>
              </a:ext>
            </a:extLst>
          </p:cNvPr>
          <p:cNvPicPr>
            <a:picLocks noChangeAspect="1"/>
          </p:cNvPicPr>
          <p:nvPr/>
        </p:nvPicPr>
        <p:blipFill rotWithShape="1">
          <a:blip r:embed="rId2"/>
          <a:srcRect l="2367" r="76870"/>
          <a:stretch/>
        </p:blipFill>
        <p:spPr>
          <a:xfrm>
            <a:off x="0" y="0"/>
            <a:ext cx="2349340" cy="6858000"/>
          </a:xfrm>
          <a:prstGeom prst="rect">
            <a:avLst/>
          </a:prstGeom>
        </p:spPr>
      </p:pic>
      <p:sp>
        <p:nvSpPr>
          <p:cNvPr id="2" name="Rettangolo 1">
            <a:extLst>
              <a:ext uri="{FF2B5EF4-FFF2-40B4-BE49-F238E27FC236}">
                <a16:creationId xmlns:a16="http://schemas.microsoft.com/office/drawing/2014/main" id="{65777438-47B7-944B-BEE7-10365AD64685}"/>
              </a:ext>
            </a:extLst>
          </p:cNvPr>
          <p:cNvSpPr/>
          <p:nvPr/>
        </p:nvSpPr>
        <p:spPr>
          <a:xfrm>
            <a:off x="3276600" y="508905"/>
            <a:ext cx="8153400" cy="5840189"/>
          </a:xfrm>
          <a:prstGeom prst="rect">
            <a:avLst/>
          </a:prstGeom>
        </p:spPr>
        <p:txBody>
          <a:bodyPr wrap="square">
            <a:spAutoFit/>
          </a:bodyPr>
          <a:lstStyle/>
          <a:p>
            <a:pPr algn="just">
              <a:lnSpc>
                <a:spcPct val="150000"/>
              </a:lnSpc>
            </a:pPr>
            <a:r>
              <a:rPr lang="it-IT" sz="2800" dirty="0">
                <a:latin typeface="Times New Roman" panose="02020603050405020304" pitchFamily="18" charset="0"/>
                <a:cs typeface="Times New Roman" panose="02020603050405020304" pitchFamily="18" charset="0"/>
              </a:rPr>
              <a:t>«O gente del Libro (</a:t>
            </a:r>
            <a:r>
              <a:rPr lang="it-IT" sz="2800" dirty="0" err="1">
                <a:latin typeface="Times New Roman" panose="02020603050405020304" pitchFamily="18" charset="0"/>
                <a:cs typeface="Times New Roman" panose="02020603050405020304" pitchFamily="18" charset="0"/>
              </a:rPr>
              <a:t>ahl</a:t>
            </a:r>
            <a:r>
              <a:rPr lang="it-IT" sz="2800" dirty="0">
                <a:latin typeface="Times New Roman" panose="02020603050405020304" pitchFamily="18" charset="0"/>
                <a:cs typeface="Times New Roman" panose="02020603050405020304" pitchFamily="18" charset="0"/>
              </a:rPr>
              <a:t> al-</a:t>
            </a:r>
            <a:r>
              <a:rPr lang="it-IT" sz="2800" dirty="0" err="1">
                <a:latin typeface="Times New Roman" panose="02020603050405020304" pitchFamily="18" charset="0"/>
                <a:cs typeface="Times New Roman" panose="02020603050405020304" pitchFamily="18" charset="0"/>
              </a:rPr>
              <a:t>kitāb</a:t>
            </a:r>
            <a:r>
              <a:rPr lang="it-IT" sz="2800" dirty="0">
                <a:latin typeface="Times New Roman" panose="02020603050405020304" pitchFamily="18" charset="0"/>
                <a:cs typeface="Times New Roman" panose="02020603050405020304" pitchFamily="18" charset="0"/>
              </a:rPr>
              <a:t>), non siate eccessivi (</a:t>
            </a:r>
            <a:r>
              <a:rPr lang="it-IT" sz="2800" dirty="0" err="1">
                <a:latin typeface="Times New Roman" panose="02020603050405020304" pitchFamily="18" charset="0"/>
                <a:cs typeface="Times New Roman" panose="02020603050405020304" pitchFamily="18" charset="0"/>
              </a:rPr>
              <a:t>lā</a:t>
            </a:r>
            <a:r>
              <a:rPr lang="it-IT" sz="2800" dirty="0">
                <a:latin typeface="Times New Roman" panose="02020603050405020304" pitchFamily="18" charset="0"/>
                <a:cs typeface="Times New Roman" panose="02020603050405020304" pitchFamily="18" charset="0"/>
              </a:rPr>
              <a:t> </a:t>
            </a:r>
            <a:r>
              <a:rPr lang="it-IT" sz="2800" dirty="0" err="1">
                <a:latin typeface="Times New Roman" panose="02020603050405020304" pitchFamily="18" charset="0"/>
                <a:cs typeface="Times New Roman" panose="02020603050405020304" pitchFamily="18" charset="0"/>
              </a:rPr>
              <a:t>taghlū</a:t>
            </a:r>
            <a:r>
              <a:rPr lang="it-IT" sz="2800" dirty="0">
                <a:latin typeface="Times New Roman" panose="02020603050405020304" pitchFamily="18" charset="0"/>
                <a:cs typeface="Times New Roman" panose="02020603050405020304" pitchFamily="18" charset="0"/>
              </a:rPr>
              <a:t>) nella vostra religione e non dite di Dio se non la verità (</a:t>
            </a:r>
            <a:r>
              <a:rPr lang="it-IT" sz="2800" dirty="0" err="1">
                <a:latin typeface="Times New Roman" panose="02020603050405020304" pitchFamily="18" charset="0"/>
                <a:cs typeface="Times New Roman" panose="02020603050405020304" pitchFamily="18" charset="0"/>
              </a:rPr>
              <a:t>haqq</a:t>
            </a:r>
            <a:r>
              <a:rPr lang="it-IT" sz="2800" dirty="0">
                <a:latin typeface="Times New Roman" panose="02020603050405020304" pitchFamily="18" charset="0"/>
                <a:cs typeface="Times New Roman" panose="02020603050405020304" pitchFamily="18" charset="0"/>
              </a:rPr>
              <a:t>): ché </a:t>
            </a:r>
            <a:r>
              <a:rPr lang="it-IT" sz="2800" dirty="0">
                <a:solidFill>
                  <a:srgbClr val="FF0000"/>
                </a:solidFill>
                <a:latin typeface="Times New Roman" panose="02020603050405020304" pitchFamily="18" charset="0"/>
                <a:cs typeface="Times New Roman" panose="02020603050405020304" pitchFamily="18" charset="0"/>
              </a:rPr>
              <a:t>il messia </a:t>
            </a:r>
            <a:r>
              <a:rPr lang="it-IT" sz="2800" dirty="0">
                <a:latin typeface="Times New Roman" panose="02020603050405020304" pitchFamily="18" charset="0"/>
                <a:cs typeface="Times New Roman" panose="02020603050405020304" pitchFamily="18" charset="0"/>
              </a:rPr>
              <a:t>(</a:t>
            </a:r>
            <a:r>
              <a:rPr lang="it-IT" sz="2800" dirty="0" err="1">
                <a:latin typeface="Times New Roman" panose="02020603050405020304" pitchFamily="18" charset="0"/>
                <a:cs typeface="Times New Roman" panose="02020603050405020304" pitchFamily="18" charset="0"/>
              </a:rPr>
              <a:t>masīh</a:t>
            </a:r>
            <a:r>
              <a:rPr lang="it-IT" sz="2800" dirty="0">
                <a:latin typeface="Times New Roman" panose="02020603050405020304" pitchFamily="18" charset="0"/>
                <a:cs typeface="Times New Roman" panose="02020603050405020304" pitchFamily="18" charset="0"/>
              </a:rPr>
              <a:t>) Gesù (‘</a:t>
            </a:r>
            <a:r>
              <a:rPr lang="it-IT" sz="2800" dirty="0" err="1">
                <a:latin typeface="Times New Roman" panose="02020603050405020304" pitchFamily="18" charset="0"/>
                <a:cs typeface="Times New Roman" panose="02020603050405020304" pitchFamily="18" charset="0"/>
              </a:rPr>
              <a:t>Isā</a:t>
            </a:r>
            <a:r>
              <a:rPr lang="it-IT" sz="2800" dirty="0">
                <a:latin typeface="Times New Roman" panose="02020603050405020304" pitchFamily="18" charset="0"/>
                <a:cs typeface="Times New Roman" panose="02020603050405020304" pitchFamily="18" charset="0"/>
              </a:rPr>
              <a:t>)</a:t>
            </a:r>
            <a:r>
              <a:rPr lang="it-IT" sz="2800" dirty="0">
                <a:solidFill>
                  <a:srgbClr val="FF0000"/>
                </a:solidFill>
                <a:latin typeface="Times New Roman" panose="02020603050405020304" pitchFamily="18" charset="0"/>
                <a:cs typeface="Times New Roman" panose="02020603050405020304" pitchFamily="18" charset="0"/>
              </a:rPr>
              <a:t> Figlio </a:t>
            </a:r>
            <a:r>
              <a:rPr lang="it-IT" sz="2800" dirty="0">
                <a:latin typeface="Times New Roman" panose="02020603050405020304" pitchFamily="18" charset="0"/>
                <a:cs typeface="Times New Roman" panose="02020603050405020304" pitchFamily="18" charset="0"/>
              </a:rPr>
              <a:t>di Maria è un </a:t>
            </a:r>
            <a:r>
              <a:rPr lang="it-IT" sz="2800" dirty="0">
                <a:solidFill>
                  <a:srgbClr val="FF0000"/>
                </a:solidFill>
                <a:latin typeface="Times New Roman" panose="02020603050405020304" pitchFamily="18" charset="0"/>
                <a:cs typeface="Times New Roman" panose="02020603050405020304" pitchFamily="18" charset="0"/>
              </a:rPr>
              <a:t>messaggero</a:t>
            </a:r>
            <a:r>
              <a:rPr lang="it-IT" sz="2800" dirty="0">
                <a:latin typeface="Times New Roman" panose="02020603050405020304" pitchFamily="18" charset="0"/>
                <a:cs typeface="Times New Roman" panose="02020603050405020304" pitchFamily="18" charset="0"/>
              </a:rPr>
              <a:t> (</a:t>
            </a:r>
            <a:r>
              <a:rPr lang="it-IT" sz="2800" dirty="0" err="1">
                <a:latin typeface="Times New Roman" panose="02020603050405020304" pitchFamily="18" charset="0"/>
                <a:cs typeface="Times New Roman" panose="02020603050405020304" pitchFamily="18" charset="0"/>
              </a:rPr>
              <a:t>rasūl</a:t>
            </a:r>
            <a:r>
              <a:rPr lang="it-IT" sz="2800" dirty="0">
                <a:latin typeface="Times New Roman" panose="02020603050405020304" pitchFamily="18" charset="0"/>
                <a:cs typeface="Times New Roman" panose="02020603050405020304" pitchFamily="18" charset="0"/>
              </a:rPr>
              <a:t>) di Dio, una </a:t>
            </a:r>
            <a:r>
              <a:rPr lang="it-IT" sz="2800" dirty="0">
                <a:solidFill>
                  <a:srgbClr val="FF0000"/>
                </a:solidFill>
                <a:latin typeface="Times New Roman" panose="02020603050405020304" pitchFamily="18" charset="0"/>
                <a:cs typeface="Times New Roman" panose="02020603050405020304" pitchFamily="18" charset="0"/>
              </a:rPr>
              <a:t>sua parola </a:t>
            </a:r>
            <a:r>
              <a:rPr lang="it-IT" sz="2800" dirty="0">
                <a:latin typeface="Times New Roman" panose="02020603050405020304" pitchFamily="18" charset="0"/>
                <a:cs typeface="Times New Roman" panose="02020603050405020304" pitchFamily="18" charset="0"/>
              </a:rPr>
              <a:t>(</a:t>
            </a:r>
            <a:r>
              <a:rPr lang="it-IT" sz="2800" dirty="0" err="1">
                <a:latin typeface="Times New Roman" panose="02020603050405020304" pitchFamily="18" charset="0"/>
                <a:cs typeface="Times New Roman" panose="02020603050405020304" pitchFamily="18" charset="0"/>
              </a:rPr>
              <a:t>kalima</a:t>
            </a:r>
            <a:r>
              <a:rPr lang="it-IT" sz="2800" dirty="0">
                <a:latin typeface="Times New Roman" panose="02020603050405020304" pitchFamily="18" charset="0"/>
                <a:cs typeface="Times New Roman" panose="02020603050405020304" pitchFamily="18" charset="0"/>
              </a:rPr>
              <a:t>) che Egli ha posto (</a:t>
            </a:r>
            <a:r>
              <a:rPr lang="it-IT" sz="2800" dirty="0" err="1">
                <a:latin typeface="Times New Roman" panose="02020603050405020304" pitchFamily="18" charset="0"/>
                <a:cs typeface="Times New Roman" panose="02020603050405020304" pitchFamily="18" charset="0"/>
              </a:rPr>
              <a:t>alqāhā</a:t>
            </a:r>
            <a:r>
              <a:rPr lang="it-IT" sz="2800" dirty="0">
                <a:latin typeface="Times New Roman" panose="02020603050405020304" pitchFamily="18" charset="0"/>
                <a:cs typeface="Times New Roman" panose="02020603050405020304" pitchFamily="18" charset="0"/>
              </a:rPr>
              <a:t>) dentro Maria, uno </a:t>
            </a:r>
            <a:r>
              <a:rPr lang="it-IT" sz="2800" dirty="0">
                <a:solidFill>
                  <a:srgbClr val="FF0000"/>
                </a:solidFill>
                <a:latin typeface="Times New Roman" panose="02020603050405020304" pitchFamily="18" charset="0"/>
                <a:cs typeface="Times New Roman" panose="02020603050405020304" pitchFamily="18" charset="0"/>
              </a:rPr>
              <a:t>Spirito </a:t>
            </a:r>
            <a:r>
              <a:rPr lang="it-IT" sz="2800" dirty="0">
                <a:latin typeface="Times New Roman" panose="02020603050405020304" pitchFamily="18" charset="0"/>
                <a:cs typeface="Times New Roman" panose="02020603050405020304" pitchFamily="18" charset="0"/>
              </a:rPr>
              <a:t>(</a:t>
            </a:r>
            <a:r>
              <a:rPr lang="it-IT" sz="2800" dirty="0" err="1">
                <a:latin typeface="Times New Roman" panose="02020603050405020304" pitchFamily="18" charset="0"/>
                <a:cs typeface="Times New Roman" panose="02020603050405020304" pitchFamily="18" charset="0"/>
              </a:rPr>
              <a:t>rūh</a:t>
            </a:r>
            <a:r>
              <a:rPr lang="it-IT" sz="2800" dirty="0">
                <a:latin typeface="Times New Roman" panose="02020603050405020304" pitchFamily="18" charset="0"/>
                <a:cs typeface="Times New Roman" panose="02020603050405020304" pitchFamily="18" charset="0"/>
              </a:rPr>
              <a:t>) proveniente da Lui. </a:t>
            </a:r>
            <a:r>
              <a:rPr lang="it-IT" sz="2800" u="sng" dirty="0">
                <a:latin typeface="Times New Roman" panose="02020603050405020304" pitchFamily="18" charset="0"/>
                <a:cs typeface="Times New Roman" panose="02020603050405020304" pitchFamily="18" charset="0"/>
              </a:rPr>
              <a:t>Credete in Dio e nei suoi messaggeri e non dite “tre” (</a:t>
            </a:r>
            <a:r>
              <a:rPr lang="it-IT" sz="2800" u="sng" dirty="0" err="1">
                <a:latin typeface="Times New Roman" panose="02020603050405020304" pitchFamily="18" charset="0"/>
                <a:cs typeface="Times New Roman" panose="02020603050405020304" pitchFamily="18" charset="0"/>
              </a:rPr>
              <a:t>thalatha</a:t>
            </a:r>
            <a:r>
              <a:rPr lang="it-IT" sz="2800" u="sng" dirty="0">
                <a:latin typeface="Times New Roman" panose="02020603050405020304" pitchFamily="18" charset="0"/>
                <a:cs typeface="Times New Roman" panose="02020603050405020304" pitchFamily="18" charset="0"/>
              </a:rPr>
              <a:t>). </a:t>
            </a:r>
            <a:r>
              <a:rPr lang="it-IT" sz="2800" dirty="0">
                <a:latin typeface="Times New Roman" panose="02020603050405020304" pitchFamily="18" charset="0"/>
                <a:cs typeface="Times New Roman" panose="02020603050405020304" pitchFamily="18" charset="0"/>
              </a:rPr>
              <a:t>Smettetela! È meglio per voi, poiché </a:t>
            </a:r>
            <a:r>
              <a:rPr lang="it-IT" sz="2800" u="sng" dirty="0">
                <a:latin typeface="Times New Roman" panose="02020603050405020304" pitchFamily="18" charset="0"/>
                <a:cs typeface="Times New Roman" panose="02020603050405020304" pitchFamily="18" charset="0"/>
              </a:rPr>
              <a:t>Dio è Uno </a:t>
            </a:r>
            <a:r>
              <a:rPr lang="it-IT" sz="2800" dirty="0">
                <a:latin typeface="Times New Roman" panose="02020603050405020304" pitchFamily="18" charset="0"/>
                <a:cs typeface="Times New Roman" panose="02020603050405020304" pitchFamily="18" charset="0"/>
              </a:rPr>
              <a:t>(</a:t>
            </a:r>
            <a:r>
              <a:rPr lang="it-IT" sz="2800" dirty="0" err="1">
                <a:latin typeface="Times New Roman" panose="02020603050405020304" pitchFamily="18" charset="0"/>
                <a:cs typeface="Times New Roman" panose="02020603050405020304" pitchFamily="18" charset="0"/>
              </a:rPr>
              <a:t>ahad</a:t>
            </a:r>
            <a:r>
              <a:rPr lang="it-IT" sz="2800" dirty="0">
                <a:latin typeface="Times New Roman" panose="02020603050405020304" pitchFamily="18" charset="0"/>
                <a:cs typeface="Times New Roman" panose="02020603050405020304" pitchFamily="18" charset="0"/>
              </a:rPr>
              <a:t>) – sia lode a Lui! – e non ha Figli», </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r>
              <a:rPr lang="it-IT" sz="2800" dirty="0" err="1">
                <a:latin typeface="Times New Roman" panose="02020603050405020304" pitchFamily="18" charset="0"/>
                <a:ea typeface="Calibri" panose="020F0502020204030204" pitchFamily="34" charset="0"/>
                <a:cs typeface="Times New Roman" panose="02020603050405020304" pitchFamily="18" charset="0"/>
              </a:rPr>
              <a:t>Q</a:t>
            </a:r>
            <a:r>
              <a:rPr lang="it-IT" sz="2800" dirty="0">
                <a:latin typeface="Times New Roman" panose="02020603050405020304" pitchFamily="18" charset="0"/>
                <a:ea typeface="Calibri" panose="020F0502020204030204" pitchFamily="34" charset="0"/>
                <a:cs typeface="Times New Roman" panose="02020603050405020304" pitchFamily="18" charset="0"/>
              </a:rPr>
              <a:t>. 4,171).</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63042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3F02E4D5-E227-8E49-8F12-0E259F66A511}"/>
              </a:ext>
            </a:extLst>
          </p:cNvPr>
          <p:cNvPicPr>
            <a:picLocks noChangeAspect="1"/>
          </p:cNvPicPr>
          <p:nvPr/>
        </p:nvPicPr>
        <p:blipFill rotWithShape="1">
          <a:blip r:embed="rId2"/>
          <a:srcRect l="2367" r="76870"/>
          <a:stretch/>
        </p:blipFill>
        <p:spPr>
          <a:xfrm>
            <a:off x="0" y="0"/>
            <a:ext cx="2349340" cy="6858000"/>
          </a:xfrm>
          <a:prstGeom prst="rect">
            <a:avLst/>
          </a:prstGeom>
        </p:spPr>
      </p:pic>
      <p:sp>
        <p:nvSpPr>
          <p:cNvPr id="2" name="Rettangolo 1">
            <a:extLst>
              <a:ext uri="{FF2B5EF4-FFF2-40B4-BE49-F238E27FC236}">
                <a16:creationId xmlns:a16="http://schemas.microsoft.com/office/drawing/2014/main" id="{D0199365-AAD0-8F43-BB13-6BAC54D1E3F1}"/>
              </a:ext>
            </a:extLst>
          </p:cNvPr>
          <p:cNvSpPr/>
          <p:nvPr/>
        </p:nvSpPr>
        <p:spPr>
          <a:xfrm>
            <a:off x="3378200" y="1223305"/>
            <a:ext cx="7747000" cy="3892861"/>
          </a:xfrm>
          <a:prstGeom prst="rect">
            <a:avLst/>
          </a:prstGeom>
        </p:spPr>
        <p:txBody>
          <a:bodyPr wrap="square">
            <a:spAutoFit/>
          </a:bodyPr>
          <a:lstStyle/>
          <a:p>
            <a:pPr indent="180340" algn="just">
              <a:lnSpc>
                <a:spcPct val="150000"/>
              </a:lnSpc>
              <a:spcAft>
                <a:spcPts val="0"/>
              </a:spcAft>
            </a:pPr>
            <a:r>
              <a:rPr lang="it-IT"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Versetti chiaramente anti-trinitari</a:t>
            </a:r>
            <a:endPar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514350" indent="-514350" algn="just">
              <a:lnSpc>
                <a:spcPct val="150000"/>
              </a:lnSpc>
              <a:spcAft>
                <a:spcPts val="0"/>
              </a:spcAft>
              <a:buAutoNum type="alphaLcParenR"/>
            </a:pPr>
            <a:r>
              <a:rPr lang="it-IT" sz="2800" dirty="0">
                <a:latin typeface="Times New Roman" panose="02020603050405020304" pitchFamily="18" charset="0"/>
                <a:ea typeface="Calibri" panose="020F0502020204030204" pitchFamily="34" charset="0"/>
                <a:cs typeface="Times New Roman" panose="02020603050405020304" pitchFamily="18" charset="0"/>
              </a:rPr>
              <a:t>«non dite “tre” (lā </a:t>
            </a:r>
            <a:r>
              <a:rPr lang="it-IT" sz="2800" dirty="0" err="1">
                <a:latin typeface="Times New Roman" panose="02020603050405020304" pitchFamily="18" charset="0"/>
                <a:ea typeface="Calibri" panose="020F0502020204030204" pitchFamily="34" charset="0"/>
                <a:cs typeface="Times New Roman" panose="02020603050405020304" pitchFamily="18" charset="0"/>
              </a:rPr>
              <a:t>taqūlu</a:t>
            </a:r>
            <a:r>
              <a:rPr lang="it-IT" sz="2800" dirty="0">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thalātha</a:t>
            </a:r>
            <a:r>
              <a:rPr lang="it-IT" sz="2800" dirty="0">
                <a:latin typeface="Times New Roman" panose="02020603050405020304" pitchFamily="18" charset="0"/>
                <a:ea typeface="Calibri" panose="020F0502020204030204" pitchFamily="34" charset="0"/>
                <a:cs typeface="Times New Roman" panose="02020603050405020304" pitchFamily="18" charset="0"/>
              </a:rPr>
              <a:t>). Smettetela! [...] poiché Dio è uno» (4,171). </a:t>
            </a:r>
          </a:p>
          <a:p>
            <a:pPr algn="just">
              <a:lnSpc>
                <a:spcPct val="150000"/>
              </a:lnSpc>
              <a:spcAft>
                <a:spcPts val="0"/>
              </a:spcAft>
            </a:pPr>
            <a:endParaRPr lang="it-IT" sz="2800" dirty="0">
              <a:latin typeface="Times New Roman" panose="02020603050405020304" pitchFamily="18" charset="0"/>
              <a:ea typeface="Calibri" panose="020F0502020204030204" pitchFamily="34" charset="0"/>
              <a:cs typeface="Times New Roman" panose="02020603050405020304" pitchFamily="18" charset="0"/>
            </a:endParaRPr>
          </a:p>
          <a:p>
            <a:pPr marL="514350" indent="-514350" algn="just">
              <a:lnSpc>
                <a:spcPct val="150000"/>
              </a:lnSpc>
              <a:spcAft>
                <a:spcPts val="0"/>
              </a:spcAft>
              <a:buAutoNum type="alphaLcParenR"/>
            </a:pPr>
            <a:r>
              <a:rPr lang="it-IT" sz="2800" dirty="0">
                <a:latin typeface="Times New Roman" panose="02020603050405020304" pitchFamily="18" charset="0"/>
                <a:ea typeface="Calibri" panose="020F0502020204030204" pitchFamily="34" charset="0"/>
                <a:cs typeface="Times New Roman" panose="02020603050405020304" pitchFamily="18" charset="0"/>
              </a:rPr>
              <a:t>«sono miscredenti quelli che dicono: “Dio è il 	terzo di tre”»</a:t>
            </a:r>
            <a:r>
              <a:rPr lang="it-IT" dirty="0"/>
              <a:t> </a:t>
            </a:r>
            <a:r>
              <a:rPr lang="it-IT" sz="2800" dirty="0">
                <a:latin typeface="Times New Roman" panose="02020603050405020304" pitchFamily="18" charset="0"/>
                <a:cs typeface="Times New Roman" panose="02020603050405020304" pitchFamily="18" charset="0"/>
              </a:rPr>
              <a:t>(</a:t>
            </a:r>
            <a:r>
              <a:rPr lang="it-IT" sz="2800" dirty="0" err="1">
                <a:latin typeface="Times New Roman" panose="02020603050405020304" pitchFamily="18" charset="0"/>
                <a:cs typeface="Times New Roman" panose="02020603050405020304" pitchFamily="18" charset="0"/>
              </a:rPr>
              <a:t>thālith</a:t>
            </a:r>
            <a:r>
              <a:rPr lang="it-IT" sz="2800" dirty="0">
                <a:latin typeface="Times New Roman" panose="02020603050405020304" pitchFamily="18" charset="0"/>
                <a:cs typeface="Times New Roman" panose="02020603050405020304" pitchFamily="18" charset="0"/>
              </a:rPr>
              <a:t> </a:t>
            </a:r>
            <a:r>
              <a:rPr lang="it-IT" sz="2800" dirty="0" err="1">
                <a:solidFill>
                  <a:srgbClr val="FF0000"/>
                </a:solidFill>
                <a:latin typeface="Times New Roman" panose="02020603050405020304" pitchFamily="18" charset="0"/>
                <a:cs typeface="Times New Roman" panose="02020603050405020304" pitchFamily="18" charset="0"/>
              </a:rPr>
              <a:t>thalatha</a:t>
            </a:r>
            <a:r>
              <a:rPr lang="it-IT" sz="2800" dirty="0">
                <a:latin typeface="Times New Roman" panose="02020603050405020304" pitchFamily="18" charset="0"/>
                <a:cs typeface="Times New Roman" panose="02020603050405020304" pitchFamily="18" charset="0"/>
              </a:rPr>
              <a:t>)</a:t>
            </a:r>
            <a:r>
              <a:rPr lang="it-IT" sz="2800" dirty="0">
                <a:latin typeface="Times New Roman" panose="02020603050405020304" pitchFamily="18" charset="0"/>
                <a:ea typeface="Calibri" panose="020F0502020204030204" pitchFamily="34" charset="0"/>
                <a:cs typeface="Times New Roman" panose="02020603050405020304" pitchFamily="18" charset="0"/>
              </a:rPr>
              <a:t>, (5,73).</a:t>
            </a:r>
            <a:endParaRPr lang="it-IT"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2412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3F02E4D5-E227-8E49-8F12-0E259F66A511}"/>
              </a:ext>
            </a:extLst>
          </p:cNvPr>
          <p:cNvPicPr>
            <a:picLocks noChangeAspect="1"/>
          </p:cNvPicPr>
          <p:nvPr/>
        </p:nvPicPr>
        <p:blipFill rotWithShape="1">
          <a:blip r:embed="rId2"/>
          <a:srcRect l="2367" r="76870"/>
          <a:stretch/>
        </p:blipFill>
        <p:spPr>
          <a:xfrm>
            <a:off x="0" y="0"/>
            <a:ext cx="2349340" cy="6858000"/>
          </a:xfrm>
          <a:prstGeom prst="rect">
            <a:avLst/>
          </a:prstGeom>
        </p:spPr>
      </p:pic>
      <p:sp>
        <p:nvSpPr>
          <p:cNvPr id="2" name="Rettangolo 1">
            <a:extLst>
              <a:ext uri="{FF2B5EF4-FFF2-40B4-BE49-F238E27FC236}">
                <a16:creationId xmlns:a16="http://schemas.microsoft.com/office/drawing/2014/main" id="{D8A49CF3-DD0D-3243-8760-41708B0C6556}"/>
              </a:ext>
            </a:extLst>
          </p:cNvPr>
          <p:cNvSpPr/>
          <p:nvPr/>
        </p:nvSpPr>
        <p:spPr>
          <a:xfrm>
            <a:off x="2641600" y="715305"/>
            <a:ext cx="9271000" cy="5878532"/>
          </a:xfrm>
          <a:prstGeom prst="rect">
            <a:avLst/>
          </a:prstGeom>
        </p:spPr>
        <p:txBody>
          <a:bodyPr wrap="square">
            <a:spAutoFit/>
          </a:bodyPr>
          <a:lstStyle/>
          <a:p>
            <a:pPr indent="180340" algn="just">
              <a:spcAft>
                <a:spcPts val="0"/>
              </a:spcAft>
            </a:pPr>
            <a:r>
              <a:rPr lang="it-IT" sz="2200" dirty="0">
                <a:latin typeface="Times New Roman" panose="02020603050405020304" pitchFamily="18" charset="0"/>
                <a:ea typeface="Calibri" panose="020F0502020204030204" pitchFamily="34" charset="0"/>
                <a:cs typeface="Times New Roman" panose="02020603050405020304" pitchFamily="18" charset="0"/>
              </a:rPr>
              <a:t>Nella sua confutazione del triteismo, alcuni anni prima della nascita dell’islam, Pietro di </a:t>
            </a:r>
            <a:r>
              <a:rPr lang="it-IT" sz="2200" dirty="0" err="1">
                <a:latin typeface="Times New Roman" panose="02020603050405020304" pitchFamily="18" charset="0"/>
                <a:ea typeface="Calibri" panose="020F0502020204030204" pitchFamily="34" charset="0"/>
                <a:cs typeface="Times New Roman" panose="02020603050405020304" pitchFamily="18" charset="0"/>
              </a:rPr>
              <a:t>Callicano</a:t>
            </a:r>
            <a:r>
              <a:rPr lang="it-IT" sz="2200" dirty="0">
                <a:latin typeface="Times New Roman" panose="02020603050405020304" pitchFamily="18" charset="0"/>
                <a:ea typeface="Calibri" panose="020F0502020204030204" pitchFamily="34" charset="0"/>
                <a:cs typeface="Times New Roman" panose="02020603050405020304" pitchFamily="18" charset="0"/>
              </a:rPr>
              <a:t> utilizza una terminologia molto simile a quella utilizzata successivamente nel Corano. Citando il triteista Giovanni </a:t>
            </a:r>
            <a:r>
              <a:rPr lang="it-IT" sz="2200" dirty="0" err="1">
                <a:latin typeface="Times New Roman" panose="02020603050405020304" pitchFamily="18" charset="0"/>
                <a:ea typeface="Calibri" panose="020F0502020204030204" pitchFamily="34" charset="0"/>
                <a:cs typeface="Times New Roman" panose="02020603050405020304" pitchFamily="18" charset="0"/>
              </a:rPr>
              <a:t>Filopono</a:t>
            </a:r>
            <a:r>
              <a:rPr lang="it-IT" sz="2200" dirty="0">
                <a:latin typeface="Times New Roman" panose="02020603050405020304" pitchFamily="18" charset="0"/>
                <a:ea typeface="Calibri" panose="020F0502020204030204" pitchFamily="34" charset="0"/>
                <a:cs typeface="Times New Roman" panose="02020603050405020304" pitchFamily="18" charset="0"/>
              </a:rPr>
              <a:t>, Pietro afferma che </a:t>
            </a:r>
            <a:r>
              <a:rPr lang="it-IT" sz="2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non si può parlare di tre dei o tre divinità particolari o tre sostanze.</a:t>
            </a:r>
          </a:p>
          <a:p>
            <a:pPr indent="180340" algn="just">
              <a:spcAft>
                <a:spcPts val="0"/>
              </a:spcAft>
            </a:pPr>
            <a:endParaRPr lang="it-IT" sz="2200"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200" dirty="0">
                <a:latin typeface="Times New Roman" panose="02020603050405020304" pitchFamily="18" charset="0"/>
                <a:cs typeface="Times New Roman" panose="02020603050405020304" pitchFamily="18" charset="0"/>
              </a:rPr>
              <a:t>«Confessiamo che la santa e consustanziale Trinità è un unico Dio e che la sua sostanza e natura è una sola; </a:t>
            </a:r>
            <a:r>
              <a:rPr lang="it-IT" sz="2200" dirty="0">
                <a:solidFill>
                  <a:srgbClr val="FF0000"/>
                </a:solidFill>
                <a:latin typeface="Times New Roman" panose="02020603050405020304" pitchFamily="18" charset="0"/>
                <a:cs typeface="Times New Roman" panose="02020603050405020304" pitchFamily="18" charset="0"/>
              </a:rPr>
              <a:t>non diciamo tre nature o tre sostanze, nemmeno tre nature proprie o tre sostanze proprie, </a:t>
            </a:r>
            <a:r>
              <a:rPr lang="it-IT" sz="2200" dirty="0">
                <a:latin typeface="Times New Roman" panose="02020603050405020304" pitchFamily="18" charset="0"/>
                <a:cs typeface="Times New Roman" panose="02020603050405020304" pitchFamily="18" charset="0"/>
              </a:rPr>
              <a:t>perché non è stato detto da nessuno dei dottori della Chiesa», (</a:t>
            </a:r>
            <a:r>
              <a:rPr lang="it-IT" sz="2200" i="1" dirty="0" err="1">
                <a:latin typeface="Times New Roman" panose="02020603050405020304" pitchFamily="18" charset="0"/>
                <a:cs typeface="Times New Roman" panose="02020603050405020304" pitchFamily="18" charset="0"/>
              </a:rPr>
              <a:t>Oratio</a:t>
            </a:r>
            <a:r>
              <a:rPr lang="it-IT" sz="2200" i="1" dirty="0">
                <a:latin typeface="Times New Roman" panose="02020603050405020304" pitchFamily="18" charset="0"/>
                <a:cs typeface="Times New Roman" panose="02020603050405020304" pitchFamily="18" charset="0"/>
              </a:rPr>
              <a:t> </a:t>
            </a:r>
            <a:r>
              <a:rPr lang="it-IT" sz="2200" i="1" dirty="0" err="1">
                <a:latin typeface="Times New Roman" panose="02020603050405020304" pitchFamily="18" charset="0"/>
                <a:cs typeface="Times New Roman" panose="02020603050405020304" pitchFamily="18" charset="0"/>
              </a:rPr>
              <a:t>theologica</a:t>
            </a:r>
            <a:r>
              <a:rPr lang="it-IT" sz="2200" dirty="0">
                <a:latin typeface="Times New Roman" panose="02020603050405020304" pitchFamily="18" charset="0"/>
                <a:cs typeface="Times New Roman" panose="02020603050405020304" pitchFamily="18" charset="0"/>
              </a:rPr>
              <a:t>, Teodosio di Alessandria, 560).</a:t>
            </a:r>
          </a:p>
          <a:p>
            <a:pPr indent="180340" algn="just">
              <a:spcAft>
                <a:spcPts val="0"/>
              </a:spcAft>
            </a:pPr>
            <a:endParaRPr lang="it-IT" sz="2200" dirty="0">
              <a:latin typeface="Times New Roman" panose="02020603050405020304" pitchFamily="18" charset="0"/>
              <a:ea typeface="Calibri" panose="020F0502020204030204" pitchFamily="34" charset="0"/>
              <a:cs typeface="Times New Roman" panose="02020603050405020304" pitchFamily="18" charset="0"/>
            </a:endParaRPr>
          </a:p>
          <a:p>
            <a:r>
              <a:rPr lang="it-IT" sz="2200" dirty="0">
                <a:latin typeface="Times New Roman" panose="02020603050405020304" pitchFamily="18" charset="0"/>
                <a:cs typeface="Times New Roman" panose="02020603050405020304" pitchFamily="18" charset="0"/>
              </a:rPr>
              <a:t> </a:t>
            </a:r>
          </a:p>
          <a:p>
            <a:pPr algn="just"/>
            <a:r>
              <a:rPr lang="it-IT" sz="2200" dirty="0">
                <a:latin typeface="Times New Roman" panose="02020603050405020304" pitchFamily="18" charset="0"/>
                <a:cs typeface="Times New Roman" panose="02020603050405020304" pitchFamily="18" charset="0"/>
              </a:rPr>
              <a:t>«Per quanto riguarda coloro che pensassero di cambiare o trasgredire la confessione di fede proposta o osassero pensare </a:t>
            </a:r>
            <a:r>
              <a:rPr lang="it-IT" sz="2200" dirty="0">
                <a:solidFill>
                  <a:srgbClr val="FF0000"/>
                </a:solidFill>
                <a:latin typeface="Times New Roman" panose="02020603050405020304" pitchFamily="18" charset="0"/>
                <a:cs typeface="Times New Roman" panose="02020603050405020304" pitchFamily="18" charset="0"/>
              </a:rPr>
              <a:t>o dire tre dei o tre certi dei </a:t>
            </a:r>
            <a:r>
              <a:rPr lang="it-IT" sz="2200" dirty="0">
                <a:latin typeface="Times New Roman" panose="02020603050405020304" pitchFamily="18" charset="0"/>
                <a:cs typeface="Times New Roman" panose="02020603050405020304" pitchFamily="18" charset="0"/>
              </a:rPr>
              <a:t>[...] introducendo così il politeismo 	del paganesimo, noi distoglieremo il nostro volto da costoro [...] e li scomunichiamo e li giudichiamo al di fuori da ogni comunione con gli Ortodossi, (</a:t>
            </a:r>
            <a:r>
              <a:rPr lang="it-IT" sz="2200" i="1" dirty="0" err="1">
                <a:latin typeface="Times New Roman" panose="02020603050405020304" pitchFamily="18" charset="0"/>
                <a:cs typeface="Times New Roman" panose="02020603050405020304" pitchFamily="18" charset="0"/>
              </a:rPr>
              <a:t>Syndocticon</a:t>
            </a:r>
            <a:r>
              <a:rPr lang="it-IT" sz="2200" dirty="0">
                <a:latin typeface="Times New Roman" panose="02020603050405020304" pitchFamily="18" charset="0"/>
                <a:cs typeface="Times New Roman" panose="02020603050405020304" pitchFamily="18" charset="0"/>
              </a:rPr>
              <a:t>).</a:t>
            </a:r>
          </a:p>
          <a:p>
            <a:pPr indent="180340" algn="just">
              <a:spcAft>
                <a:spcPts val="0"/>
              </a:spcAft>
            </a:pPr>
            <a:endParaRPr lang="it-IT"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0669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3F02E4D5-E227-8E49-8F12-0E259F66A511}"/>
              </a:ext>
            </a:extLst>
          </p:cNvPr>
          <p:cNvPicPr>
            <a:picLocks noChangeAspect="1"/>
          </p:cNvPicPr>
          <p:nvPr/>
        </p:nvPicPr>
        <p:blipFill rotWithShape="1">
          <a:blip r:embed="rId2"/>
          <a:srcRect l="2367" r="76870"/>
          <a:stretch/>
        </p:blipFill>
        <p:spPr>
          <a:xfrm>
            <a:off x="0" y="0"/>
            <a:ext cx="2349340" cy="6858000"/>
          </a:xfrm>
          <a:prstGeom prst="rect">
            <a:avLst/>
          </a:prstGeom>
        </p:spPr>
      </p:pic>
      <p:sp>
        <p:nvSpPr>
          <p:cNvPr id="2" name="Rettangolo 1">
            <a:extLst>
              <a:ext uri="{FF2B5EF4-FFF2-40B4-BE49-F238E27FC236}">
                <a16:creationId xmlns:a16="http://schemas.microsoft.com/office/drawing/2014/main" id="{B4E9725F-3217-0945-AE05-3BD4E8CBD524}"/>
              </a:ext>
            </a:extLst>
          </p:cNvPr>
          <p:cNvSpPr/>
          <p:nvPr/>
        </p:nvSpPr>
        <p:spPr>
          <a:xfrm>
            <a:off x="3077028" y="659011"/>
            <a:ext cx="8690429" cy="5539978"/>
          </a:xfrm>
          <a:prstGeom prst="rect">
            <a:avLst/>
          </a:prstGeom>
        </p:spPr>
        <p:txBody>
          <a:bodyPr wrap="square">
            <a:spAutoFit/>
          </a:bodyPr>
          <a:lstStyle/>
          <a:p>
            <a:r>
              <a:rPr lang="it-IT" sz="2400" dirty="0">
                <a:latin typeface="Times New Roman" panose="02020603050405020304" pitchFamily="18" charset="0"/>
                <a:cs typeface="Times New Roman" panose="02020603050405020304" pitchFamily="18" charset="0"/>
              </a:rPr>
              <a:t>Ritornando al testo coranico, e prendendo per buona la tradizione</a:t>
            </a:r>
          </a:p>
          <a:p>
            <a:pPr algn="just"/>
            <a:r>
              <a:rPr lang="it-IT" sz="2400" dirty="0">
                <a:latin typeface="Times New Roman" panose="02020603050405020304" pitchFamily="18" charset="0"/>
                <a:cs typeface="Times New Roman" panose="02020603050405020304" pitchFamily="18" charset="0"/>
              </a:rPr>
              <a:t>che colloca la rivelazione dei versetti esaminati nell’ambito nella disputa di </a:t>
            </a:r>
            <a:r>
              <a:rPr lang="it-IT" sz="2400" dirty="0" err="1">
                <a:latin typeface="Times New Roman" panose="02020603050405020304" pitchFamily="18" charset="0"/>
                <a:cs typeface="Times New Roman" panose="02020603050405020304" pitchFamily="18" charset="0"/>
              </a:rPr>
              <a:t>Najrān</a:t>
            </a:r>
            <a:r>
              <a:rPr lang="it-IT" sz="2400" dirty="0">
                <a:latin typeface="Times New Roman" panose="02020603050405020304" pitchFamily="18" charset="0"/>
                <a:cs typeface="Times New Roman" panose="02020603050405020304" pitchFamily="18" charset="0"/>
              </a:rPr>
              <a:t>, le espressioni</a:t>
            </a:r>
            <a:r>
              <a:rPr lang="it-IT" sz="2400" dirty="0">
                <a:solidFill>
                  <a:srgbClr val="FF0000"/>
                </a:solidFill>
                <a:latin typeface="Times New Roman" panose="02020603050405020304" pitchFamily="18" charset="0"/>
                <a:cs typeface="Times New Roman" panose="02020603050405020304" pitchFamily="18" charset="0"/>
              </a:rPr>
              <a:t>: «smettetela di dire tre» (</a:t>
            </a:r>
            <a:r>
              <a:rPr lang="it-IT" sz="2400" dirty="0" err="1">
                <a:solidFill>
                  <a:srgbClr val="FF0000"/>
                </a:solidFill>
                <a:latin typeface="Times New Roman" panose="02020603050405020304" pitchFamily="18" charset="0"/>
                <a:cs typeface="Times New Roman" panose="02020603050405020304" pitchFamily="18" charset="0"/>
              </a:rPr>
              <a:t>Q</a:t>
            </a:r>
            <a:r>
              <a:rPr lang="it-IT" sz="2400" dirty="0">
                <a:solidFill>
                  <a:srgbClr val="FF0000"/>
                </a:solidFill>
                <a:latin typeface="Times New Roman" panose="02020603050405020304" pitchFamily="18" charset="0"/>
                <a:cs typeface="Times New Roman" panose="02020603050405020304" pitchFamily="18" charset="0"/>
              </a:rPr>
              <a:t>. 4,171) e «Dio non è il terzo di Tre» (</a:t>
            </a:r>
            <a:r>
              <a:rPr lang="it-IT" sz="2400" dirty="0" err="1">
                <a:solidFill>
                  <a:srgbClr val="FF0000"/>
                </a:solidFill>
                <a:latin typeface="Times New Roman" panose="02020603050405020304" pitchFamily="18" charset="0"/>
                <a:cs typeface="Times New Roman" panose="02020603050405020304" pitchFamily="18" charset="0"/>
              </a:rPr>
              <a:t>Q</a:t>
            </a:r>
            <a:r>
              <a:rPr lang="it-IT" sz="2400" dirty="0">
                <a:solidFill>
                  <a:srgbClr val="FF0000"/>
                </a:solidFill>
                <a:latin typeface="Times New Roman" panose="02020603050405020304" pitchFamily="18" charset="0"/>
                <a:cs typeface="Times New Roman" panose="02020603050405020304" pitchFamily="18" charset="0"/>
              </a:rPr>
              <a:t>. 5,73) </a:t>
            </a:r>
            <a:r>
              <a:rPr lang="it-IT" sz="2400" dirty="0">
                <a:latin typeface="Times New Roman" panose="02020603050405020304" pitchFamily="18" charset="0"/>
                <a:cs typeface="Times New Roman" panose="02020603050405020304" pitchFamily="18" charset="0"/>
              </a:rPr>
              <a:t>potranno perciò essere intese come una risposta sollecitata dalle affermazioni triteiste dei cristiani </a:t>
            </a:r>
            <a:r>
              <a:rPr lang="it-IT" sz="2400" dirty="0" err="1">
                <a:latin typeface="Times New Roman" panose="02020603050405020304" pitchFamily="18" charset="0"/>
                <a:cs typeface="Times New Roman" panose="02020603050405020304" pitchFamily="18" charset="0"/>
              </a:rPr>
              <a:t>najiriti</a:t>
            </a:r>
            <a:r>
              <a:rPr lang="it-IT" sz="2400" dirty="0">
                <a:latin typeface="Times New Roman" panose="02020603050405020304" pitchFamily="18" charset="0"/>
                <a:cs typeface="Times New Roman" panose="02020603050405020304" pitchFamily="18" charset="0"/>
              </a:rPr>
              <a:t>. </a:t>
            </a:r>
          </a:p>
          <a:p>
            <a:pPr algn="just"/>
            <a:endParaRPr lang="it-IT" sz="2400" dirty="0">
              <a:latin typeface="Times New Roman" panose="02020603050405020304" pitchFamily="18" charset="0"/>
              <a:cs typeface="Times New Roman" panose="02020603050405020304" pitchFamily="18" charset="0"/>
            </a:endParaRPr>
          </a:p>
          <a:p>
            <a:pPr algn="just"/>
            <a:r>
              <a:rPr lang="it-IT" sz="2400" dirty="0">
                <a:latin typeface="Times New Roman" panose="02020603050405020304" pitchFamily="18" charset="0"/>
                <a:cs typeface="Times New Roman" panose="02020603050405020304" pitchFamily="18" charset="0"/>
              </a:rPr>
              <a:t>La disputa che troviamo nel Corano non rende perciò ragione del confronto tra la dottrina trinitaria delle chiese </a:t>
            </a:r>
            <a:r>
              <a:rPr lang="it-IT" sz="2400" dirty="0" err="1">
                <a:latin typeface="Times New Roman" panose="02020603050405020304" pitchFamily="18" charset="0"/>
                <a:cs typeface="Times New Roman" panose="02020603050405020304" pitchFamily="18" charset="0"/>
              </a:rPr>
              <a:t>calcedonesi</a:t>
            </a:r>
            <a:r>
              <a:rPr lang="it-IT" sz="2400" dirty="0">
                <a:latin typeface="Times New Roman" panose="02020603050405020304" pitchFamily="18" charset="0"/>
                <a:cs typeface="Times New Roman" panose="02020603050405020304" pitchFamily="18" charset="0"/>
              </a:rPr>
              <a:t> e il monoteismo coranico</a:t>
            </a:r>
            <a:r>
              <a:rPr lang="it-IT" sz="2400" dirty="0">
                <a:solidFill>
                  <a:srgbClr val="FF0000"/>
                </a:solidFill>
                <a:latin typeface="Times New Roman" panose="02020603050405020304" pitchFamily="18" charset="0"/>
                <a:cs typeface="Times New Roman" panose="02020603050405020304" pitchFamily="18" charset="0"/>
              </a:rPr>
              <a:t>, ma tra il triteismo monofisita e il corretto anti-triteismo coranico</a:t>
            </a:r>
            <a:r>
              <a:rPr lang="it-IT" sz="2400" dirty="0">
                <a:latin typeface="Times New Roman" panose="02020603050405020304" pitchFamily="18" charset="0"/>
                <a:cs typeface="Times New Roman" panose="02020603050405020304" pitchFamily="18" charset="0"/>
              </a:rPr>
              <a:t>. L’assenza del termine </a:t>
            </a:r>
            <a:r>
              <a:rPr lang="it-IT" sz="2400" dirty="0" err="1">
                <a:latin typeface="Times New Roman" panose="02020603050405020304" pitchFamily="18" charset="0"/>
                <a:cs typeface="Times New Roman" panose="02020603050405020304" pitchFamily="18" charset="0"/>
              </a:rPr>
              <a:t>ath-thālūth</a:t>
            </a:r>
            <a:r>
              <a:rPr lang="it-IT" sz="2400" dirty="0">
                <a:latin typeface="Times New Roman" panose="02020603050405020304" pitchFamily="18" charset="0"/>
                <a:cs typeface="Times New Roman" panose="02020603050405020304" pitchFamily="18" charset="0"/>
              </a:rPr>
              <a:t> (Trinità) nel Corano indirizza la polemica </a:t>
            </a:r>
            <a:r>
              <a:rPr lang="it-IT" sz="2400" dirty="0" err="1">
                <a:latin typeface="Times New Roman" panose="02020603050405020304" pitchFamily="18" charset="0"/>
                <a:cs typeface="Times New Roman" panose="02020603050405020304" pitchFamily="18" charset="0"/>
              </a:rPr>
              <a:t>muhammadiana</a:t>
            </a:r>
            <a:r>
              <a:rPr lang="it-IT" sz="2400" dirty="0">
                <a:latin typeface="Times New Roman" panose="02020603050405020304" pitchFamily="18" charset="0"/>
                <a:cs typeface="Times New Roman" panose="02020603050405020304" pitchFamily="18" charset="0"/>
              </a:rPr>
              <a:t> nella direzione di una chiara presa di posizione contro il triteismo professato dai </a:t>
            </a:r>
            <a:r>
              <a:rPr lang="it-IT" sz="2400" dirty="0" err="1">
                <a:latin typeface="Times New Roman" panose="02020603050405020304" pitchFamily="18" charset="0"/>
                <a:cs typeface="Times New Roman" panose="02020603050405020304" pitchFamily="18" charset="0"/>
              </a:rPr>
              <a:t>najiriti</a:t>
            </a:r>
            <a:r>
              <a:rPr lang="it-IT" sz="2400" dirty="0">
                <a:latin typeface="Times New Roman" panose="02020603050405020304" pitchFamily="18" charset="0"/>
                <a:cs typeface="Times New Roman" panose="02020603050405020304" pitchFamily="18" charset="0"/>
              </a:rPr>
              <a:t>, incompatibile con l’assoluto monoteismo predicato dal Corano.</a:t>
            </a:r>
          </a:p>
          <a:p>
            <a:endParaRPr lang="it-IT" dirty="0">
              <a:effectLst/>
              <a:latin typeface="Times" pitchFamily="2" charset="0"/>
            </a:endParaRPr>
          </a:p>
        </p:txBody>
      </p:sp>
    </p:spTree>
    <p:extLst>
      <p:ext uri="{BB962C8B-B14F-4D97-AF65-F5344CB8AC3E}">
        <p14:creationId xmlns:p14="http://schemas.microsoft.com/office/powerpoint/2010/main" val="33750394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F06E33C6-7B75-B54F-8D72-6C3905799ABF}"/>
              </a:ext>
            </a:extLst>
          </p:cNvPr>
          <p:cNvPicPr>
            <a:picLocks noChangeAspect="1"/>
          </p:cNvPicPr>
          <p:nvPr/>
        </p:nvPicPr>
        <p:blipFill rotWithShape="1">
          <a:blip r:embed="rId2"/>
          <a:srcRect b="7442"/>
          <a:stretch/>
        </p:blipFill>
        <p:spPr>
          <a:xfrm>
            <a:off x="3155324" y="135408"/>
            <a:ext cx="6220496" cy="6634156"/>
          </a:xfrm>
          <a:prstGeom prst="rect">
            <a:avLst/>
          </a:prstGeom>
        </p:spPr>
      </p:pic>
    </p:spTree>
    <p:extLst>
      <p:ext uri="{BB962C8B-B14F-4D97-AF65-F5344CB8AC3E}">
        <p14:creationId xmlns:p14="http://schemas.microsoft.com/office/powerpoint/2010/main" val="36379721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A7291065-7522-9B40-9B54-D11A82B9078E}"/>
              </a:ext>
            </a:extLst>
          </p:cNvPr>
          <p:cNvSpPr/>
          <p:nvPr/>
        </p:nvSpPr>
        <p:spPr>
          <a:xfrm>
            <a:off x="2480154" y="741671"/>
            <a:ext cx="8730640" cy="4893647"/>
          </a:xfrm>
          <a:prstGeom prst="rect">
            <a:avLst/>
          </a:prstGeom>
        </p:spPr>
        <p:txBody>
          <a:bodyPr wrap="square">
            <a:spAutoFit/>
          </a:bodyPr>
          <a:lstStyle/>
          <a:p>
            <a:pPr algn="just"/>
            <a:r>
              <a:rPr lang="it-IT" sz="2400" dirty="0">
                <a:latin typeface="Times New Roman" panose="02020603050405020304" pitchFamily="18" charset="0"/>
                <a:cs typeface="Times New Roman" panose="02020603050405020304" pitchFamily="18" charset="0"/>
              </a:rPr>
              <a:t>Quando il Profeta (</a:t>
            </a:r>
            <a:r>
              <a:rPr lang="it-IT" sz="2400" dirty="0" err="1">
                <a:latin typeface="Times New Roman" panose="02020603050405020304" pitchFamily="18" charset="0"/>
                <a:cs typeface="Times New Roman" panose="02020603050405020304" pitchFamily="18" charset="0"/>
              </a:rPr>
              <a:t>S</a:t>
            </a:r>
            <a:r>
              <a:rPr lang="it-IT" sz="2400" dirty="0">
                <a:latin typeface="Times New Roman" panose="02020603050405020304" pitchFamily="18" charset="0"/>
                <a:cs typeface="Times New Roman" panose="02020603050405020304" pitchFamily="18" charset="0"/>
              </a:rPr>
              <a:t>) scrisse delle lettere ai capi e governanti di differenti paesi, ne indirizzò una anche all’Arcivescovo di </a:t>
            </a:r>
            <a:r>
              <a:rPr lang="it-IT" sz="2400" dirty="0" err="1">
                <a:latin typeface="Times New Roman" panose="02020603050405020304" pitchFamily="18" charset="0"/>
                <a:cs typeface="Times New Roman" panose="02020603050405020304" pitchFamily="18" charset="0"/>
              </a:rPr>
              <a:t>Najran</a:t>
            </a:r>
            <a:r>
              <a:rPr lang="it-IT" sz="2400" dirty="0">
                <a:latin typeface="Times New Roman" panose="02020603050405020304" pitchFamily="18" charset="0"/>
                <a:cs typeface="Times New Roman" panose="02020603050405020304" pitchFamily="18" charset="0"/>
              </a:rPr>
              <a:t> nella quale invitava la popolazione di </a:t>
            </a:r>
            <a:r>
              <a:rPr lang="it-IT" sz="2400" dirty="0" err="1">
                <a:latin typeface="Times New Roman" panose="02020603050405020304" pitchFamily="18" charset="0"/>
                <a:cs typeface="Times New Roman" panose="02020603050405020304" pitchFamily="18" charset="0"/>
              </a:rPr>
              <a:t>Najran</a:t>
            </a:r>
            <a:r>
              <a:rPr lang="it-IT" sz="2400" dirty="0">
                <a:latin typeface="Times New Roman" panose="02020603050405020304" pitchFamily="18" charset="0"/>
                <a:cs typeface="Times New Roman" panose="02020603050405020304" pitchFamily="18" charset="0"/>
              </a:rPr>
              <a:t> ad accettare l’Islam. I cristiani decisero allora di inviare una delegazione a Medina per parlare con il Profeta (</a:t>
            </a:r>
            <a:r>
              <a:rPr lang="it-IT" sz="2400" dirty="0" err="1">
                <a:latin typeface="Times New Roman" panose="02020603050405020304" pitchFamily="18" charset="0"/>
                <a:cs typeface="Times New Roman" panose="02020603050405020304" pitchFamily="18" charset="0"/>
              </a:rPr>
              <a:t>S</a:t>
            </a:r>
            <a:r>
              <a:rPr lang="it-IT" sz="2400" dirty="0">
                <a:latin typeface="Times New Roman" panose="02020603050405020304" pitchFamily="18" charset="0"/>
                <a:cs typeface="Times New Roman" panose="02020603050405020304" pitchFamily="18" charset="0"/>
              </a:rPr>
              <a:t>) e condurre ricerche sull’Islam.</a:t>
            </a:r>
          </a:p>
          <a:p>
            <a:pPr algn="just"/>
            <a:r>
              <a:rPr lang="it-IT" sz="2400" dirty="0">
                <a:latin typeface="Times New Roman" panose="02020603050405020304" pitchFamily="18" charset="0"/>
                <a:cs typeface="Times New Roman" panose="02020603050405020304" pitchFamily="18" charset="0"/>
              </a:rPr>
              <a:t>La delegazione era composta da un gruppo di più di dieci persone della popolazione di </a:t>
            </a:r>
            <a:r>
              <a:rPr lang="it-IT" sz="2400" dirty="0" err="1">
                <a:latin typeface="Times New Roman" panose="02020603050405020304" pitchFamily="18" charset="0"/>
                <a:cs typeface="Times New Roman" panose="02020603050405020304" pitchFamily="18" charset="0"/>
              </a:rPr>
              <a:t>Najran</a:t>
            </a:r>
            <a:r>
              <a:rPr lang="it-IT" sz="2400" dirty="0">
                <a:latin typeface="Times New Roman" panose="02020603050405020304" pitchFamily="18" charset="0"/>
                <a:cs typeface="Times New Roman" panose="02020603050405020304" pitchFamily="18" charset="0"/>
              </a:rPr>
              <a:t> guidati da tre uomini chiamati ‘</a:t>
            </a:r>
            <a:r>
              <a:rPr lang="it-IT" sz="2400" dirty="0" err="1">
                <a:latin typeface="Times New Roman" panose="02020603050405020304" pitchFamily="18" charset="0"/>
                <a:cs typeface="Times New Roman" panose="02020603050405020304" pitchFamily="18" charset="0"/>
              </a:rPr>
              <a:t>Aqib</a:t>
            </a:r>
            <a:r>
              <a:rPr lang="it-IT" sz="2400" dirty="0">
                <a:latin typeface="Times New Roman" panose="02020603050405020304" pitchFamily="18" charset="0"/>
                <a:cs typeface="Times New Roman" panose="02020603050405020304" pitchFamily="18" charset="0"/>
              </a:rPr>
              <a:t>, </a:t>
            </a:r>
            <a:r>
              <a:rPr lang="it-IT" sz="2400" dirty="0" err="1">
                <a:latin typeface="Times New Roman" panose="02020603050405020304" pitchFamily="18" charset="0"/>
                <a:cs typeface="Times New Roman" panose="02020603050405020304" pitchFamily="18" charset="0"/>
              </a:rPr>
              <a:t>Sayyed</a:t>
            </a:r>
            <a:r>
              <a:rPr lang="it-IT" sz="2400" dirty="0">
                <a:latin typeface="Times New Roman" panose="02020603050405020304" pitchFamily="18" charset="0"/>
                <a:cs typeface="Times New Roman" panose="02020603050405020304" pitchFamily="18" charset="0"/>
              </a:rPr>
              <a:t> e Abu </a:t>
            </a:r>
            <a:r>
              <a:rPr lang="it-IT" sz="2400" dirty="0" err="1">
                <a:latin typeface="Times New Roman" panose="02020603050405020304" pitchFamily="18" charset="0"/>
                <a:cs typeface="Times New Roman" panose="02020603050405020304" pitchFamily="18" charset="0"/>
              </a:rPr>
              <a:t>Harisa</a:t>
            </a:r>
            <a:r>
              <a:rPr lang="it-IT" sz="2400" dirty="0">
                <a:latin typeface="Times New Roman" panose="02020603050405020304" pitchFamily="18" charset="0"/>
                <a:cs typeface="Times New Roman" panose="02020603050405020304" pitchFamily="18" charset="0"/>
              </a:rPr>
              <a:t>. La delegazione parlò con il Profeta (</a:t>
            </a:r>
            <a:r>
              <a:rPr lang="it-IT" sz="2400" dirty="0" err="1">
                <a:latin typeface="Times New Roman" panose="02020603050405020304" pitchFamily="18" charset="0"/>
                <a:cs typeface="Times New Roman" panose="02020603050405020304" pitchFamily="18" charset="0"/>
              </a:rPr>
              <a:t>S</a:t>
            </a:r>
            <a:r>
              <a:rPr lang="it-IT" sz="2400" dirty="0">
                <a:latin typeface="Times New Roman" panose="02020603050405020304" pitchFamily="18" charset="0"/>
                <a:cs typeface="Times New Roman" panose="02020603050405020304" pitchFamily="18" charset="0"/>
              </a:rPr>
              <a:t>) nel </a:t>
            </a:r>
            <a:r>
              <a:rPr lang="it-IT" sz="2400" i="1" dirty="0" err="1">
                <a:latin typeface="Times New Roman" panose="02020603050405020304" pitchFamily="18" charset="0"/>
                <a:cs typeface="Times New Roman" panose="02020603050405020304" pitchFamily="18" charset="0"/>
              </a:rPr>
              <a:t>Masjid</a:t>
            </a:r>
            <a:r>
              <a:rPr lang="it-IT" sz="2400" i="1" dirty="0">
                <a:latin typeface="Times New Roman" panose="02020603050405020304" pitchFamily="18" charset="0"/>
                <a:cs typeface="Times New Roman" panose="02020603050405020304" pitchFamily="18" charset="0"/>
              </a:rPr>
              <a:t> al-</a:t>
            </a:r>
            <a:r>
              <a:rPr lang="it-IT" sz="2400" i="1" dirty="0" err="1">
                <a:latin typeface="Times New Roman" panose="02020603050405020304" pitchFamily="18" charset="0"/>
                <a:cs typeface="Times New Roman" panose="02020603050405020304" pitchFamily="18" charset="0"/>
              </a:rPr>
              <a:t>Nabi</a:t>
            </a:r>
            <a:r>
              <a:rPr lang="it-IT" sz="2400" dirty="0">
                <a:latin typeface="Times New Roman" panose="02020603050405020304" pitchFamily="18" charset="0"/>
                <a:cs typeface="Times New Roman" panose="02020603050405020304" pitchFamily="18" charset="0"/>
              </a:rPr>
              <a:t> (la Moschea del Profeta) a Medina. Dopo che essi insistettero sulla veridicità della credenza nella Trinità, entrambe le parti decisero di porre fine alla controversia mediante la </a:t>
            </a:r>
            <a:r>
              <a:rPr lang="it-IT" sz="2400" i="1" dirty="0" err="1">
                <a:latin typeface="Times New Roman" panose="02020603050405020304" pitchFamily="18" charset="0"/>
                <a:cs typeface="Times New Roman" panose="02020603050405020304" pitchFamily="18" charset="0"/>
              </a:rPr>
              <a:t>Mubahila</a:t>
            </a:r>
            <a:r>
              <a:rPr lang="it-IT" sz="2400" dirty="0">
                <a:latin typeface="Times New Roman" panose="02020603050405020304" pitchFamily="18" charset="0"/>
                <a:cs typeface="Times New Roman" panose="02020603050405020304" pitchFamily="18" charset="0"/>
              </a:rPr>
              <a:t>; decisero pertanto di prepararsi per fare la </a:t>
            </a:r>
            <a:r>
              <a:rPr lang="it-IT" sz="2400" i="1" dirty="0" err="1">
                <a:latin typeface="Times New Roman" panose="02020603050405020304" pitchFamily="18" charset="0"/>
                <a:cs typeface="Times New Roman" panose="02020603050405020304" pitchFamily="18" charset="0"/>
              </a:rPr>
              <a:t>Mubahila</a:t>
            </a:r>
            <a:r>
              <a:rPr lang="it-IT" sz="2400" dirty="0">
                <a:latin typeface="Times New Roman" panose="02020603050405020304" pitchFamily="18" charset="0"/>
                <a:cs typeface="Times New Roman" panose="02020603050405020304" pitchFamily="18" charset="0"/>
              </a:rPr>
              <a:t> il giorno seguente in un deserto fuori Medina.</a:t>
            </a:r>
            <a:endParaRPr lang="it-IT" sz="2400" b="0" i="0" dirty="0">
              <a:effectLst/>
              <a:latin typeface="Times New Roman" panose="02020603050405020304" pitchFamily="18" charset="0"/>
              <a:cs typeface="Times New Roman" panose="02020603050405020304" pitchFamily="18" charset="0"/>
            </a:endParaRPr>
          </a:p>
        </p:txBody>
      </p:sp>
      <p:pic>
        <p:nvPicPr>
          <p:cNvPr id="4" name="Immagine 3">
            <a:extLst>
              <a:ext uri="{FF2B5EF4-FFF2-40B4-BE49-F238E27FC236}">
                <a16:creationId xmlns:a16="http://schemas.microsoft.com/office/drawing/2014/main" id="{556B2EC4-E6C8-8142-97D5-B9963C77F7CC}"/>
              </a:ext>
            </a:extLst>
          </p:cNvPr>
          <p:cNvPicPr>
            <a:picLocks noChangeAspect="1"/>
          </p:cNvPicPr>
          <p:nvPr/>
        </p:nvPicPr>
        <p:blipFill rotWithShape="1">
          <a:blip r:embed="rId2"/>
          <a:srcRect l="2367" r="76870"/>
          <a:stretch/>
        </p:blipFill>
        <p:spPr>
          <a:xfrm>
            <a:off x="0" y="0"/>
            <a:ext cx="2349340" cy="6858000"/>
          </a:xfrm>
          <a:prstGeom prst="rect">
            <a:avLst/>
          </a:prstGeom>
        </p:spPr>
      </p:pic>
    </p:spTree>
    <p:extLst>
      <p:ext uri="{BB962C8B-B14F-4D97-AF65-F5344CB8AC3E}">
        <p14:creationId xmlns:p14="http://schemas.microsoft.com/office/powerpoint/2010/main" val="218023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84D999D-AA71-E743-92DF-74A1E47CF59B}"/>
              </a:ext>
            </a:extLst>
          </p:cNvPr>
          <p:cNvSpPr/>
          <p:nvPr/>
        </p:nvSpPr>
        <p:spPr>
          <a:xfrm>
            <a:off x="1879600" y="277061"/>
            <a:ext cx="9728200" cy="6555641"/>
          </a:xfrm>
          <a:prstGeom prst="rect">
            <a:avLst/>
          </a:prstGeom>
        </p:spPr>
        <p:txBody>
          <a:bodyPr wrap="square">
            <a:spAutoFit/>
          </a:bodyPr>
          <a:lstStyle/>
          <a:p>
            <a:pPr indent="180340" algn="just">
              <a:spcAft>
                <a:spcPts val="0"/>
              </a:spcAft>
            </a:pPr>
            <a:r>
              <a:rPr lang="it-IT" sz="2800" b="1" dirty="0">
                <a:latin typeface="Times New Roman" panose="02020603050405020304" pitchFamily="18" charset="0"/>
                <a:ea typeface="Calibri" panose="020F0502020204030204" pitchFamily="34" charset="0"/>
                <a:cs typeface="Times New Roman" panose="02020603050405020304" pitchFamily="18" charset="0"/>
              </a:rPr>
              <a:t>Dio è immutabile?</a:t>
            </a:r>
          </a:p>
          <a:p>
            <a:pPr indent="180340" algn="just"/>
            <a:r>
              <a:rPr lang="it-IT" sz="2800" dirty="0">
                <a:latin typeface="Times New Roman" panose="02020603050405020304" pitchFamily="18" charset="0"/>
                <a:cs typeface="Times New Roman" panose="02020603050405020304" pitchFamily="18" charset="0"/>
              </a:rPr>
              <a:t>«Se Dio sotto ogni aspetto fosse impassibile, sarebbe anche incapace di amare», (</a:t>
            </a:r>
            <a:r>
              <a:rPr lang="it-IT" sz="2800" dirty="0" err="1">
                <a:latin typeface="Times New Roman" panose="02020603050405020304" pitchFamily="18" charset="0"/>
                <a:cs typeface="Times New Roman" panose="02020603050405020304" pitchFamily="18" charset="0"/>
              </a:rPr>
              <a:t>J</a:t>
            </a:r>
            <a:r>
              <a:rPr lang="it-IT" sz="2800" dirty="0">
                <a:latin typeface="Times New Roman" panose="02020603050405020304" pitchFamily="18" charset="0"/>
                <a:cs typeface="Times New Roman" panose="02020603050405020304" pitchFamily="18" charset="0"/>
              </a:rPr>
              <a:t>. </a:t>
            </a:r>
            <a:r>
              <a:rPr lang="it-IT" sz="2800" dirty="0" err="1">
                <a:latin typeface="Times New Roman" panose="02020603050405020304" pitchFamily="18" charset="0"/>
                <a:cs typeface="Times New Roman" panose="02020603050405020304" pitchFamily="18" charset="0"/>
              </a:rPr>
              <a:t>Moltmann</a:t>
            </a:r>
            <a:r>
              <a:rPr lang="it-IT" sz="2800" dirty="0">
                <a:latin typeface="Times New Roman" panose="02020603050405020304" pitchFamily="18" charset="0"/>
                <a:cs typeface="Times New Roman" panose="02020603050405020304" pitchFamily="18" charset="0"/>
              </a:rPr>
              <a:t>, </a:t>
            </a:r>
            <a:r>
              <a:rPr lang="it-IT" sz="2800" i="1" dirty="0" err="1">
                <a:latin typeface="Times New Roman" panose="02020603050405020304" pitchFamily="18" charset="0"/>
                <a:cs typeface="Times New Roman" panose="02020603050405020304" pitchFamily="18" charset="0"/>
              </a:rPr>
              <a:t>Trinita</a:t>
            </a:r>
            <a:r>
              <a:rPr lang="it-IT" sz="2800" i="1" dirty="0">
                <a:latin typeface="Times New Roman" panose="02020603050405020304" pitchFamily="18" charset="0"/>
                <a:cs typeface="Times New Roman" panose="02020603050405020304" pitchFamily="18" charset="0"/>
              </a:rPr>
              <a:t>̀ e regno di Dio</a:t>
            </a:r>
            <a:r>
              <a:rPr lang="it-IT" sz="2800" dirty="0">
                <a:latin typeface="Times New Roman" panose="02020603050405020304" pitchFamily="18" charset="0"/>
                <a:cs typeface="Times New Roman" panose="02020603050405020304" pitchFamily="18" charset="0"/>
              </a:rPr>
              <a:t>, 33).</a:t>
            </a:r>
          </a:p>
          <a:p>
            <a:pPr indent="180340" algn="just"/>
            <a:endParaRPr lang="it-IT" sz="2800"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800" b="1" dirty="0" err="1">
                <a:latin typeface="Times New Roman" panose="02020603050405020304" pitchFamily="18" charset="0"/>
                <a:ea typeface="Calibri" panose="020F0502020204030204" pitchFamily="34" charset="0"/>
                <a:cs typeface="Times New Roman" panose="02020603050405020304" pitchFamily="18" charset="0"/>
              </a:rPr>
              <a:t>Gc</a:t>
            </a:r>
            <a:r>
              <a:rPr lang="it-IT" sz="2800" b="1" dirty="0">
                <a:latin typeface="Times New Roman" panose="02020603050405020304" pitchFamily="18" charset="0"/>
                <a:ea typeface="Calibri" panose="020F0502020204030204" pitchFamily="34" charset="0"/>
                <a:cs typeface="Times New Roman" panose="02020603050405020304" pitchFamily="18" charset="0"/>
              </a:rPr>
              <a:t> 1,17 </a:t>
            </a:r>
            <a:r>
              <a:rPr lang="it-IT" sz="2800" dirty="0">
                <a:latin typeface="Times New Roman" panose="02020603050405020304" pitchFamily="18" charset="0"/>
                <a:ea typeface="Calibri" panose="020F0502020204030204" pitchFamily="34" charset="0"/>
                <a:cs typeface="Times New Roman" panose="02020603050405020304" pitchFamily="18" charset="0"/>
              </a:rPr>
              <a:t>“ogni buon regalo e ogni dono perfetto viene dall'alto e discende dal Padre della luce, nel quale </a:t>
            </a:r>
            <a:r>
              <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non c'è variazione né ombra di cambiamento</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	</a:t>
            </a:r>
            <a:r>
              <a:rPr lang="it-IT" sz="2800" b="1" dirty="0">
                <a:latin typeface="Times New Roman" panose="02020603050405020304" pitchFamily="18" charset="0"/>
                <a:ea typeface="Calibri" panose="020F0502020204030204" pitchFamily="34" charset="0"/>
                <a:cs typeface="Times New Roman" panose="02020603050405020304" pitchFamily="18" charset="0"/>
              </a:rPr>
              <a:t>Isaia 46,10-11</a:t>
            </a:r>
            <a:r>
              <a:rPr lang="it-IT" sz="2800" dirty="0">
                <a:latin typeface="Times New Roman" panose="02020603050405020304" pitchFamily="18" charset="0"/>
                <a:ea typeface="Calibri" panose="020F0502020204030204" pitchFamily="34" charset="0"/>
                <a:cs typeface="Times New Roman" panose="02020603050405020304" pitchFamily="18" charset="0"/>
              </a:rPr>
              <a:t>: “Io annuncio la fine sin dal principio,</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molto tempo prima dico le cose non ancora avvenute;</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io dico: </a:t>
            </a:r>
            <a:r>
              <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Il mio piano sussisterà</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r>
              <a:rPr lang="it-IT" sz="2800" dirty="0">
                <a:latin typeface="Calibri" panose="020F0502020204030204" pitchFamily="34" charset="0"/>
                <a:ea typeface="Calibri" panose="020F0502020204030204" pitchFamily="34" charset="0"/>
                <a:cs typeface="Times New Roman" panose="02020603050405020304" pitchFamily="18" charset="0"/>
              </a:rPr>
              <a:t> </a:t>
            </a:r>
            <a:r>
              <a:rPr lang="it-IT" sz="2800" dirty="0">
                <a:latin typeface="Times New Roman" panose="02020603050405020304" pitchFamily="18" charset="0"/>
                <a:ea typeface="Calibri" panose="020F0502020204030204" pitchFamily="34" charset="0"/>
                <a:cs typeface="Times New Roman" panose="02020603050405020304" pitchFamily="18" charset="0"/>
              </a:rPr>
              <a:t>e </a:t>
            </a:r>
            <a:r>
              <a:rPr lang="it-IT"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metterò a effetto tutta la mia    volontà</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r>
              <a:rPr lang="it-IT" sz="2800" dirty="0">
                <a:latin typeface="Calibri" panose="020F0502020204030204" pitchFamily="34" charset="0"/>
                <a:ea typeface="Calibri" panose="020F0502020204030204" pitchFamily="34" charset="0"/>
                <a:cs typeface="Times New Roman" panose="02020603050405020304" pitchFamily="18" charset="0"/>
              </a:rPr>
              <a:t> </a:t>
            </a:r>
            <a:r>
              <a:rPr lang="it-IT" sz="2800" dirty="0">
                <a:latin typeface="Times New Roman" panose="02020603050405020304" pitchFamily="18" charset="0"/>
                <a:ea typeface="Calibri" panose="020F0502020204030204" pitchFamily="34" charset="0"/>
                <a:cs typeface="Times New Roman" panose="02020603050405020304" pitchFamily="18" charset="0"/>
              </a:rPr>
              <a:t>chiamo da oriente un uccello da preda,</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da una terra lontana l'uomo che effettui il mio disegno.</a:t>
            </a:r>
            <a:endParaRPr lang="it-IT" sz="2800" dirty="0">
              <a:latin typeface="Calibri" panose="020F0502020204030204" pitchFamily="34" charset="0"/>
              <a:ea typeface="Calibri" panose="020F0502020204030204" pitchFamily="34" charset="0"/>
              <a:cs typeface="Times New Roman" panose="02020603050405020304" pitchFamily="18" charset="0"/>
            </a:endParaRPr>
          </a:p>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Sì, io l'ho detto e lo farò avvenire;</a:t>
            </a:r>
            <a:r>
              <a:rPr lang="it-IT" sz="2800" dirty="0">
                <a:latin typeface="Calibri" panose="020F0502020204030204" pitchFamily="34" charset="0"/>
                <a:ea typeface="Calibri" panose="020F0502020204030204" pitchFamily="34" charset="0"/>
                <a:cs typeface="Times New Roman" panose="02020603050405020304" pitchFamily="18" charset="0"/>
              </a:rPr>
              <a:t> </a:t>
            </a:r>
            <a:r>
              <a:rPr lang="it-IT" sz="2800" dirty="0">
                <a:latin typeface="Times New Roman" panose="02020603050405020304" pitchFamily="18" charset="0"/>
                <a:ea typeface="Calibri" panose="020F0502020204030204" pitchFamily="34" charset="0"/>
                <a:cs typeface="Times New Roman" panose="02020603050405020304" pitchFamily="18" charset="0"/>
              </a:rPr>
              <a:t>ne ho formato il disegno e l'eseguirò”.</a:t>
            </a:r>
            <a:endParaRPr lang="it-IT" sz="2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6319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B42DCA7E-0226-E34D-967B-797C1BC17D7B}"/>
              </a:ext>
            </a:extLst>
          </p:cNvPr>
          <p:cNvSpPr/>
          <p:nvPr/>
        </p:nvSpPr>
        <p:spPr>
          <a:xfrm>
            <a:off x="3006247" y="1590805"/>
            <a:ext cx="8430016" cy="2308324"/>
          </a:xfrm>
          <a:prstGeom prst="rect">
            <a:avLst/>
          </a:prstGeom>
        </p:spPr>
        <p:txBody>
          <a:bodyPr wrap="square">
            <a:spAutoFit/>
          </a:bodyPr>
          <a:lstStyle/>
          <a:p>
            <a:r>
              <a:rPr lang="it-IT" sz="2400" dirty="0">
                <a:latin typeface="times new roman" panose="02020603050405020304" pitchFamily="18" charset="0"/>
              </a:rPr>
              <a:t>Allora Abu </a:t>
            </a:r>
            <a:r>
              <a:rPr lang="it-IT" sz="2400" dirty="0" err="1">
                <a:latin typeface="times new roman" panose="02020603050405020304" pitchFamily="18" charset="0"/>
              </a:rPr>
              <a:t>Harisa</a:t>
            </a:r>
            <a:r>
              <a:rPr lang="it-IT" sz="2400" dirty="0">
                <a:latin typeface="times new roman" panose="02020603050405020304" pitchFamily="18" charset="0"/>
              </a:rPr>
              <a:t> si recò di fronte al Profeta (</a:t>
            </a:r>
            <a:r>
              <a:rPr lang="it-IT" sz="2400" dirty="0" err="1">
                <a:latin typeface="times new roman" panose="02020603050405020304" pitchFamily="18" charset="0"/>
              </a:rPr>
              <a:t>S</a:t>
            </a:r>
            <a:r>
              <a:rPr lang="it-IT" sz="2400" dirty="0">
                <a:latin typeface="times new roman" panose="02020603050405020304" pitchFamily="18" charset="0"/>
              </a:rPr>
              <a:t>) e disse: “O </a:t>
            </a:r>
            <a:r>
              <a:rPr lang="it-IT" sz="2400" dirty="0" err="1">
                <a:latin typeface="times new roman" panose="02020603050405020304" pitchFamily="18" charset="0"/>
              </a:rPr>
              <a:t>Abul</a:t>
            </a:r>
            <a:r>
              <a:rPr lang="it-IT" sz="2400" dirty="0">
                <a:latin typeface="times new roman" panose="02020603050405020304" pitchFamily="18" charset="0"/>
              </a:rPr>
              <a:t> </a:t>
            </a:r>
            <a:r>
              <a:rPr lang="it-IT" sz="2400" dirty="0" err="1">
                <a:latin typeface="times new roman" panose="02020603050405020304" pitchFamily="18" charset="0"/>
              </a:rPr>
              <a:t>Qasim</a:t>
            </a:r>
            <a:r>
              <a:rPr lang="it-IT" sz="2400" dirty="0">
                <a:latin typeface="times new roman" panose="02020603050405020304" pitchFamily="18" charset="0"/>
              </a:rPr>
              <a:t>! Lasciamo da parte la </a:t>
            </a:r>
            <a:r>
              <a:rPr lang="it-IT" sz="2400" i="1" dirty="0" err="1">
                <a:latin typeface="times new roman" panose="02020603050405020304" pitchFamily="18" charset="0"/>
              </a:rPr>
              <a:t>Mubahila</a:t>
            </a:r>
            <a:r>
              <a:rPr lang="it-IT" sz="2400" dirty="0">
                <a:latin typeface="times new roman" panose="02020603050405020304" pitchFamily="18" charset="0"/>
              </a:rPr>
              <a:t>, perché siamo disponibili a trovare un’altra soluzione.” Allora il Profeta (</a:t>
            </a:r>
            <a:r>
              <a:rPr lang="it-IT" sz="2400" dirty="0" err="1">
                <a:latin typeface="times new roman" panose="02020603050405020304" pitchFamily="18" charset="0"/>
              </a:rPr>
              <a:t>S</a:t>
            </a:r>
            <a:r>
              <a:rPr lang="it-IT" sz="2400" dirty="0">
                <a:latin typeface="times new roman" panose="02020603050405020304" pitchFamily="18" charset="0"/>
              </a:rPr>
              <a:t>) stipulò con loro un accordo di pace a condizione che pagassero la </a:t>
            </a:r>
            <a:r>
              <a:rPr lang="it-IT" sz="2400" dirty="0" err="1">
                <a:latin typeface="times new roman" panose="02020603050405020304" pitchFamily="18" charset="0"/>
              </a:rPr>
              <a:t>Jiziyah</a:t>
            </a:r>
            <a:r>
              <a:rPr lang="it-IT" sz="2400" dirty="0">
                <a:latin typeface="times new roman" panose="02020603050405020304" pitchFamily="18" charset="0"/>
              </a:rPr>
              <a:t> (imposta annuale che pagano i seguaci delle altre religioni di origine celeste per ricevere la protezione del governo islamico)</a:t>
            </a:r>
            <a:endParaRPr lang="it-IT" sz="2400" dirty="0"/>
          </a:p>
        </p:txBody>
      </p:sp>
      <p:pic>
        <p:nvPicPr>
          <p:cNvPr id="4" name="Immagine 3">
            <a:extLst>
              <a:ext uri="{FF2B5EF4-FFF2-40B4-BE49-F238E27FC236}">
                <a16:creationId xmlns:a16="http://schemas.microsoft.com/office/drawing/2014/main" id="{66F0FC1D-47B6-3348-9C0A-83F5D60BADA7}"/>
              </a:ext>
            </a:extLst>
          </p:cNvPr>
          <p:cNvPicPr>
            <a:picLocks noChangeAspect="1"/>
          </p:cNvPicPr>
          <p:nvPr/>
        </p:nvPicPr>
        <p:blipFill rotWithShape="1">
          <a:blip r:embed="rId2"/>
          <a:srcRect l="2367" r="76870"/>
          <a:stretch/>
        </p:blipFill>
        <p:spPr>
          <a:xfrm>
            <a:off x="0" y="0"/>
            <a:ext cx="2349340" cy="6858000"/>
          </a:xfrm>
          <a:prstGeom prst="rect">
            <a:avLst/>
          </a:prstGeom>
        </p:spPr>
      </p:pic>
    </p:spTree>
    <p:extLst>
      <p:ext uri="{BB962C8B-B14F-4D97-AF65-F5344CB8AC3E}">
        <p14:creationId xmlns:p14="http://schemas.microsoft.com/office/powerpoint/2010/main" val="3002162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D34D5CA9-40A2-1040-9A03-6DB4B0CFF8E7}"/>
              </a:ext>
            </a:extLst>
          </p:cNvPr>
          <p:cNvSpPr/>
          <p:nvPr/>
        </p:nvSpPr>
        <p:spPr>
          <a:xfrm>
            <a:off x="2743200" y="777858"/>
            <a:ext cx="8839200" cy="5016758"/>
          </a:xfrm>
          <a:prstGeom prst="rect">
            <a:avLst/>
          </a:prstGeom>
        </p:spPr>
        <p:txBody>
          <a:bodyPr wrap="square">
            <a:spAutoFit/>
          </a:bodyPr>
          <a:lstStyle/>
          <a:p>
            <a:pPr indent="180340" algn="just">
              <a:spcAft>
                <a:spcPts val="0"/>
              </a:spcAft>
            </a:pPr>
            <a:r>
              <a:rPr lang="it-IT" sz="3200" dirty="0">
                <a:latin typeface="Times New Roman" panose="02020603050405020304" pitchFamily="18" charset="0"/>
                <a:ea typeface="Calibri" panose="020F0502020204030204" pitchFamily="34" charset="0"/>
                <a:cs typeface="Times New Roman" panose="02020603050405020304" pitchFamily="18" charset="0"/>
              </a:rPr>
              <a:t>«Il Signore rispondeva a Mosè che gli chiedeva il proprio nome: </a:t>
            </a:r>
            <a:r>
              <a:rPr lang="it-IT"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Io sono Colui che sono</a:t>
            </a:r>
            <a:r>
              <a:rPr lang="it-IT" sz="3200" dirty="0">
                <a:latin typeface="Times New Roman" panose="02020603050405020304" pitchFamily="18" charset="0"/>
                <a:ea typeface="Calibri" panose="020F0502020204030204" pitchFamily="34" charset="0"/>
                <a:cs typeface="Times New Roman" panose="02020603050405020304" pitchFamily="18" charset="0"/>
              </a:rPr>
              <a:t>. Questo dirai ai figli di Israele: Colui che è mi ha mandato a voi. </a:t>
            </a:r>
            <a:r>
              <a:rPr lang="it-IT"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Essere è nome indicante immutabilità</a:t>
            </a:r>
            <a:r>
              <a:rPr lang="it-IT" sz="3200" dirty="0">
                <a:latin typeface="Times New Roman" panose="02020603050405020304" pitchFamily="18" charset="0"/>
                <a:ea typeface="Calibri" panose="020F0502020204030204" pitchFamily="34" charset="0"/>
                <a:cs typeface="Times New Roman" panose="02020603050405020304" pitchFamily="18" charset="0"/>
              </a:rPr>
              <a:t>. Tutto ciò che muta termina di essere quello che era e comincia ad essere quello che non era. L'essere è. Il vero essere, il genuino essere, </a:t>
            </a:r>
            <a:r>
              <a:rPr lang="it-IT"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il puro essere non ce l'ha se non chi non muta</a:t>
            </a:r>
            <a:r>
              <a:rPr lang="it-IT" sz="3200" dirty="0">
                <a:latin typeface="Times New Roman" panose="02020603050405020304" pitchFamily="18" charset="0"/>
                <a:ea typeface="Calibri" panose="020F0502020204030204" pitchFamily="34" charset="0"/>
                <a:cs typeface="Times New Roman" panose="02020603050405020304" pitchFamily="18" charset="0"/>
              </a:rPr>
              <a:t> [...] Che significa: Io sono Colui che sono, se non: non posso mutare?», (Agostino, </a:t>
            </a:r>
            <a:r>
              <a:rPr lang="it-IT" sz="3200" i="1" dirty="0" err="1">
                <a:latin typeface="Times New Roman" panose="02020603050405020304" pitchFamily="18" charset="0"/>
                <a:ea typeface="Calibri" panose="020F0502020204030204" pitchFamily="34" charset="0"/>
                <a:cs typeface="Times New Roman" panose="02020603050405020304" pitchFamily="18" charset="0"/>
              </a:rPr>
              <a:t>Sermo</a:t>
            </a:r>
            <a:r>
              <a:rPr lang="it-IT" sz="3200" dirty="0">
                <a:latin typeface="Times New Roman" panose="02020603050405020304" pitchFamily="18" charset="0"/>
                <a:ea typeface="Calibri" panose="020F0502020204030204" pitchFamily="34" charset="0"/>
                <a:cs typeface="Times New Roman" panose="02020603050405020304" pitchFamily="18" charset="0"/>
              </a:rPr>
              <a:t> VII, 7).</a:t>
            </a:r>
            <a:endParaRPr lang="it-IT" sz="32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id="{9FEF0B8D-BEAD-C24F-9CBB-36CAD460B866}"/>
              </a:ext>
            </a:extLst>
          </p:cNvPr>
          <p:cNvPicPr>
            <a:picLocks noChangeAspect="1"/>
          </p:cNvPicPr>
          <p:nvPr/>
        </p:nvPicPr>
        <p:blipFill rotWithShape="1">
          <a:blip r:embed="rId2"/>
          <a:srcRect l="33966" r="30267" b="33704"/>
          <a:stretch/>
        </p:blipFill>
        <p:spPr>
          <a:xfrm>
            <a:off x="377953" y="904858"/>
            <a:ext cx="2085847" cy="2574942"/>
          </a:xfrm>
          <a:prstGeom prst="rect">
            <a:avLst/>
          </a:prstGeom>
        </p:spPr>
      </p:pic>
    </p:spTree>
    <p:extLst>
      <p:ext uri="{BB962C8B-B14F-4D97-AF65-F5344CB8AC3E}">
        <p14:creationId xmlns:p14="http://schemas.microsoft.com/office/powerpoint/2010/main" val="3829090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8E188734-C3FB-1147-89F4-4E277DAB979E}"/>
              </a:ext>
            </a:extLst>
          </p:cNvPr>
          <p:cNvSpPr/>
          <p:nvPr/>
        </p:nvSpPr>
        <p:spPr>
          <a:xfrm>
            <a:off x="2032000" y="381315"/>
            <a:ext cx="9829800" cy="6093976"/>
          </a:xfrm>
          <a:prstGeom prst="rect">
            <a:avLst/>
          </a:prstGeom>
        </p:spPr>
        <p:txBody>
          <a:bodyPr wrap="square">
            <a:spAutoFit/>
          </a:bodyPr>
          <a:lstStyle/>
          <a:p>
            <a:pPr indent="180340" algn="just">
              <a:spcAft>
                <a:spcPts val="0"/>
              </a:spcAft>
            </a:pPr>
            <a:r>
              <a:rPr lang="it-IT" sz="2600" dirty="0">
                <a:latin typeface="Times New Roman" panose="02020603050405020304" pitchFamily="18" charset="0"/>
                <a:ea typeface="Calibri" panose="020F0502020204030204" pitchFamily="34" charset="0"/>
                <a:cs typeface="Times New Roman" panose="02020603050405020304" pitchFamily="18" charset="0"/>
              </a:rPr>
              <a:t>Per l’Aquinate in Dio non si trova nessuna passione o emozione, in quanto atto puro Egli è infinitamente impassibile e non vi è agente esterno che possa provocargli mutamento alcuno. Dio non patisce né tristezza né dolore (nel senso di una privazione che lo affetti emotivamente), così come non è affetto da rimpianto o pentimento (passione che suppone un cambiamento nella volontà divina). Tuttavia la Scrittura testimonia l’amore appassionato di Dio per gli uomini, un’affezione che possiamo affermare analogicamente in Dio senza trasporre in Lui «la dimensione di impressione subita [e] di alterazione passiva». Pur valorizzando la ricchezza del linguaggio biblico, un linguaggio “patetico” e appassionato, l’Angelico difende l’assoluta trascendenza del Dio </a:t>
            </a:r>
            <a:r>
              <a:rPr lang="it-IT" sz="2600" dirty="0" err="1">
                <a:latin typeface="Times New Roman" panose="02020603050405020304" pitchFamily="18" charset="0"/>
                <a:ea typeface="Calibri" panose="020F0502020204030204" pitchFamily="34" charset="0"/>
                <a:cs typeface="Times New Roman" panose="02020603050405020304" pitchFamily="18" charset="0"/>
              </a:rPr>
              <a:t>unitrino</a:t>
            </a:r>
            <a:r>
              <a:rPr lang="it-IT" sz="2600" dirty="0">
                <a:latin typeface="Times New Roman" panose="02020603050405020304" pitchFamily="18" charset="0"/>
                <a:ea typeface="Calibri" panose="020F0502020204030204" pitchFamily="34" charset="0"/>
                <a:cs typeface="Times New Roman" panose="02020603050405020304" pitchFamily="18" charset="0"/>
              </a:rPr>
              <a:t> evidenziando l’interpretazione metaforica di quelle perfezioni “sensibili” conosciute per </a:t>
            </a:r>
            <a:r>
              <a:rPr lang="it-IT" sz="2600" i="1" dirty="0">
                <a:latin typeface="Times New Roman" panose="02020603050405020304" pitchFamily="18" charset="0"/>
                <a:ea typeface="Calibri" panose="020F0502020204030204" pitchFamily="34" charset="0"/>
                <a:cs typeface="Times New Roman" panose="02020603050405020304" pitchFamily="18" charset="0"/>
              </a:rPr>
              <a:t>via </a:t>
            </a:r>
            <a:r>
              <a:rPr lang="it-IT" sz="2600" i="1" dirty="0" err="1">
                <a:latin typeface="Times New Roman" panose="02020603050405020304" pitchFamily="18" charset="0"/>
                <a:ea typeface="Calibri" panose="020F0502020204030204" pitchFamily="34" charset="0"/>
                <a:cs typeface="Times New Roman" panose="02020603050405020304" pitchFamily="18" charset="0"/>
              </a:rPr>
              <a:t>rivelationis</a:t>
            </a:r>
            <a:r>
              <a:rPr lang="it-IT" sz="2600" dirty="0">
                <a:latin typeface="Times New Roman" panose="02020603050405020304" pitchFamily="18" charset="0"/>
                <a:ea typeface="Calibri" panose="020F0502020204030204" pitchFamily="34" charset="0"/>
                <a:cs typeface="Times New Roman" panose="02020603050405020304" pitchFamily="18" charset="0"/>
              </a:rPr>
              <a:t>. La Sacra Scrittura utilizza frequentemente tali metafore per dare corpo all’umana conoscenza di Dio.</a:t>
            </a:r>
            <a:endParaRPr lang="it-IT" sz="2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id="{351C7608-486A-EA4C-AF4B-CF15B5F78A4D}"/>
              </a:ext>
            </a:extLst>
          </p:cNvPr>
          <p:cNvPicPr>
            <a:picLocks noChangeAspect="1"/>
          </p:cNvPicPr>
          <p:nvPr/>
        </p:nvPicPr>
        <p:blipFill rotWithShape="1">
          <a:blip r:embed="rId2"/>
          <a:srcRect l="16753" r="17677"/>
          <a:stretch/>
        </p:blipFill>
        <p:spPr>
          <a:xfrm>
            <a:off x="271475" y="508315"/>
            <a:ext cx="1709725" cy="3250885"/>
          </a:xfrm>
          <a:prstGeom prst="rect">
            <a:avLst/>
          </a:prstGeom>
        </p:spPr>
      </p:pic>
    </p:spTree>
    <p:extLst>
      <p:ext uri="{BB962C8B-B14F-4D97-AF65-F5344CB8AC3E}">
        <p14:creationId xmlns:p14="http://schemas.microsoft.com/office/powerpoint/2010/main" val="2871545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51E40EE-3161-234A-85F9-72AB02EBA1BB}"/>
              </a:ext>
            </a:extLst>
          </p:cNvPr>
          <p:cNvSpPr/>
          <p:nvPr/>
        </p:nvSpPr>
        <p:spPr>
          <a:xfrm>
            <a:off x="2527300" y="429461"/>
            <a:ext cx="8966200" cy="5863144"/>
          </a:xfrm>
          <a:prstGeom prst="rect">
            <a:avLst/>
          </a:prstGeom>
        </p:spPr>
        <p:txBody>
          <a:bodyPr wrap="square">
            <a:spAutoFit/>
          </a:bodyPr>
          <a:lstStyle/>
          <a:p>
            <a:pPr indent="180340" algn="just">
              <a:spcAft>
                <a:spcPts val="0"/>
              </a:spcAft>
            </a:pPr>
            <a:r>
              <a:rPr lang="it-IT" sz="2500" dirty="0">
                <a:latin typeface="Times New Roman" panose="02020603050405020304" pitchFamily="18" charset="0"/>
                <a:ea typeface="Calibri" panose="020F0502020204030204" pitchFamily="34" charset="0"/>
                <a:cs typeface="Times New Roman" panose="02020603050405020304" pitchFamily="18" charset="0"/>
              </a:rPr>
              <a:t>«Ma come </a:t>
            </a:r>
            <a:r>
              <a:rPr lang="it-IT" sz="25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puoi essere insieme misericordioso e impassibile</a:t>
            </a:r>
            <a:r>
              <a:rPr lang="it-IT" sz="2500" dirty="0">
                <a:latin typeface="Times New Roman" panose="02020603050405020304" pitchFamily="18" charset="0"/>
                <a:ea typeface="Calibri" panose="020F0502020204030204" pitchFamily="34" charset="0"/>
                <a:cs typeface="Times New Roman" panose="02020603050405020304" pitchFamily="18" charset="0"/>
              </a:rPr>
              <a:t>? Se infatti sei impassibile, non compatisci; e se non compatisci non hai il cuore misero per compassione verso l’infelice, nel che consiste la misericordia. </a:t>
            </a:r>
            <a:r>
              <a:rPr lang="it-IT" sz="25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Ma se non sei misericordioso, donde viene agli infelici tanta consolazione</a:t>
            </a:r>
            <a:r>
              <a:rPr lang="it-IT" sz="2500" dirty="0">
                <a:latin typeface="Times New Roman" panose="02020603050405020304" pitchFamily="18" charset="0"/>
                <a:ea typeface="Calibri" panose="020F0502020204030204" pitchFamily="34" charset="0"/>
                <a:cs typeface="Times New Roman" panose="02020603050405020304" pitchFamily="18" charset="0"/>
              </a:rPr>
              <a:t>? Come dunque sei e non sei misericordioso, Signore, se non </a:t>
            </a:r>
            <a:r>
              <a:rPr lang="it-IT" sz="2500" dirty="0" err="1">
                <a:latin typeface="Times New Roman" panose="02020603050405020304" pitchFamily="18" charset="0"/>
                <a:ea typeface="Calibri" panose="020F0502020204030204" pitchFamily="34" charset="0"/>
                <a:cs typeface="Times New Roman" panose="02020603050405020304" pitchFamily="18" charset="0"/>
              </a:rPr>
              <a:t>perchè</a:t>
            </a:r>
            <a:r>
              <a:rPr lang="it-IT" sz="2500" dirty="0">
                <a:latin typeface="Times New Roman" panose="02020603050405020304" pitchFamily="18" charset="0"/>
                <a:ea typeface="Calibri" panose="020F0502020204030204" pitchFamily="34" charset="0"/>
                <a:cs typeface="Times New Roman" panose="02020603050405020304" pitchFamily="18" charset="0"/>
              </a:rPr>
              <a:t>́ sei misericordioso secondo noi, e non sei misericordioso secondo te? Sei misericordioso secondo il nostro modo di sentire e non sei misericordioso secondo il tuo. Quando infatti tu volgi lo sguardo a noi, miseri, noi sentiamo l’effetto di un misericordioso, ma tu non sei affetto da un sentimento», (ANSELMO DI AOSTA, </a:t>
            </a:r>
            <a:r>
              <a:rPr lang="it-IT" sz="2500" i="1" dirty="0" err="1">
                <a:latin typeface="Times New Roman" panose="02020603050405020304" pitchFamily="18" charset="0"/>
                <a:ea typeface="Calibri" panose="020F0502020204030204" pitchFamily="34" charset="0"/>
                <a:cs typeface="Times New Roman" panose="02020603050405020304" pitchFamily="18" charset="0"/>
              </a:rPr>
              <a:t>Proslogion</a:t>
            </a:r>
            <a:r>
              <a:rPr lang="it-IT" sz="2500" dirty="0">
                <a:latin typeface="Times New Roman" panose="02020603050405020304" pitchFamily="18" charset="0"/>
                <a:ea typeface="Calibri" panose="020F0502020204030204" pitchFamily="34" charset="0"/>
                <a:cs typeface="Times New Roman" panose="02020603050405020304" pitchFamily="18" charset="0"/>
              </a:rPr>
              <a:t>, </a:t>
            </a:r>
            <a:r>
              <a:rPr lang="it-IT" sz="2500" dirty="0" err="1">
                <a:latin typeface="Times New Roman" panose="02020603050405020304" pitchFamily="18" charset="0"/>
                <a:ea typeface="Calibri" panose="020F0502020204030204" pitchFamily="34" charset="0"/>
                <a:cs typeface="Times New Roman" panose="02020603050405020304" pitchFamily="18" charset="0"/>
              </a:rPr>
              <a:t>c.VIII</a:t>
            </a:r>
            <a:r>
              <a:rPr lang="it-IT" sz="2500" dirty="0">
                <a:latin typeface="Times New Roman" panose="02020603050405020304" pitchFamily="18" charset="0"/>
                <a:ea typeface="Calibri" panose="020F0502020204030204" pitchFamily="34" charset="0"/>
                <a:cs typeface="Times New Roman" panose="02020603050405020304" pitchFamily="18" charset="0"/>
              </a:rPr>
              <a:t>).</a:t>
            </a:r>
          </a:p>
          <a:p>
            <a:pPr indent="180340" algn="just">
              <a:spcAft>
                <a:spcPts val="0"/>
              </a:spcAft>
            </a:pPr>
            <a:endParaRPr lang="it-IT" sz="2500" dirty="0">
              <a:latin typeface="Times New Roman" panose="02020603050405020304" pitchFamily="18" charset="0"/>
              <a:ea typeface="Calibri" panose="020F0502020204030204" pitchFamily="34" charset="0"/>
              <a:cs typeface="Times New Roman" panose="02020603050405020304" pitchFamily="18" charset="0"/>
            </a:endParaRPr>
          </a:p>
          <a:p>
            <a:pPr indent="180340" algn="just">
              <a:spcAft>
                <a:spcPts val="0"/>
              </a:spcAft>
            </a:pPr>
            <a:r>
              <a:rPr lang="it-IT" sz="2500" dirty="0">
                <a:latin typeface="Times New Roman" panose="02020603050405020304" pitchFamily="18" charset="0"/>
                <a:cs typeface="Times New Roman" panose="02020603050405020304" pitchFamily="18" charset="0"/>
              </a:rPr>
              <a:t>«Sei dunque misericordioso, </a:t>
            </a:r>
            <a:r>
              <a:rPr lang="it-IT" sz="2500" dirty="0" err="1">
                <a:latin typeface="Times New Roman" panose="02020603050405020304" pitchFamily="18" charset="0"/>
                <a:cs typeface="Times New Roman" panose="02020603050405020304" pitchFamily="18" charset="0"/>
              </a:rPr>
              <a:t>perchè</a:t>
            </a:r>
            <a:r>
              <a:rPr lang="it-IT" sz="2500" dirty="0">
                <a:latin typeface="Times New Roman" panose="02020603050405020304" pitchFamily="18" charset="0"/>
                <a:cs typeface="Times New Roman" panose="02020603050405020304" pitchFamily="18" charset="0"/>
              </a:rPr>
              <a:t> salvi i miseri e perdoni a chi pecca contro di te, e tuttavia non sei misericordioso </a:t>
            </a:r>
            <a:r>
              <a:rPr lang="it-IT" sz="2500" dirty="0" err="1">
                <a:latin typeface="Times New Roman" panose="02020603050405020304" pitchFamily="18" charset="0"/>
                <a:cs typeface="Times New Roman" panose="02020603050405020304" pitchFamily="18" charset="0"/>
              </a:rPr>
              <a:t>perchè</a:t>
            </a:r>
            <a:r>
              <a:rPr lang="it-IT" sz="2500" dirty="0">
                <a:latin typeface="Times New Roman" panose="02020603050405020304" pitchFamily="18" charset="0"/>
                <a:cs typeface="Times New Roman" panose="02020603050405020304" pitchFamily="18" charset="0"/>
              </a:rPr>
              <a:t> non sei affetto da nessun patimento per la miseria» </a:t>
            </a:r>
            <a:endParaRPr lang="it-IT" sz="2500" dirty="0">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id="{C5BC70B2-80FC-6C47-9DF3-61411DA2388C}"/>
              </a:ext>
            </a:extLst>
          </p:cNvPr>
          <p:cNvPicPr>
            <a:picLocks noChangeAspect="1"/>
          </p:cNvPicPr>
          <p:nvPr/>
        </p:nvPicPr>
        <p:blipFill rotWithShape="1">
          <a:blip r:embed="rId2"/>
          <a:srcRect l="10588" t="13236" r="12942" b="25735"/>
          <a:stretch/>
        </p:blipFill>
        <p:spPr>
          <a:xfrm>
            <a:off x="355599" y="586740"/>
            <a:ext cx="1869807" cy="2387600"/>
          </a:xfrm>
          <a:prstGeom prst="rect">
            <a:avLst/>
          </a:prstGeom>
        </p:spPr>
      </p:pic>
    </p:spTree>
    <p:extLst>
      <p:ext uri="{BB962C8B-B14F-4D97-AF65-F5344CB8AC3E}">
        <p14:creationId xmlns:p14="http://schemas.microsoft.com/office/powerpoint/2010/main" val="3027820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B209AC2A-AABC-DD4B-8B00-20F50B0516A4}"/>
              </a:ext>
            </a:extLst>
          </p:cNvPr>
          <p:cNvSpPr/>
          <p:nvPr/>
        </p:nvSpPr>
        <p:spPr>
          <a:xfrm>
            <a:off x="2514600" y="271582"/>
            <a:ext cx="9271000" cy="6586418"/>
          </a:xfrm>
          <a:prstGeom prst="rect">
            <a:avLst/>
          </a:prstGeom>
        </p:spPr>
        <p:txBody>
          <a:bodyPr wrap="square">
            <a:spAutoFit/>
          </a:bodyPr>
          <a:lstStyle/>
          <a:p>
            <a:r>
              <a:rPr lang="it-IT" sz="2800" b="1" dirty="0" err="1">
                <a:latin typeface="Times New Roman" panose="02020603050405020304" pitchFamily="18" charset="0"/>
                <a:ea typeface="Calibri" panose="020F0502020204030204" pitchFamily="34" charset="0"/>
              </a:rPr>
              <a:t>J</a:t>
            </a:r>
            <a:r>
              <a:rPr lang="it-IT" sz="2800" b="1" dirty="0">
                <a:latin typeface="Times New Roman" panose="02020603050405020304" pitchFamily="18" charset="0"/>
                <a:ea typeface="Calibri" panose="020F0502020204030204" pitchFamily="34" charset="0"/>
              </a:rPr>
              <a:t>. </a:t>
            </a:r>
            <a:r>
              <a:rPr lang="it-IT" sz="2800" b="1" dirty="0" err="1">
                <a:latin typeface="Times New Roman" panose="02020603050405020304" pitchFamily="18" charset="0"/>
                <a:ea typeface="Calibri" panose="020F0502020204030204" pitchFamily="34" charset="0"/>
              </a:rPr>
              <a:t>Moltmann</a:t>
            </a:r>
            <a:endParaRPr lang="it-IT" sz="2800" b="1" dirty="0">
              <a:latin typeface="Times New Roman" panose="02020603050405020304" pitchFamily="18" charset="0"/>
              <a:ea typeface="Calibri" panose="020F0502020204030204" pitchFamily="34" charset="0"/>
            </a:endParaRPr>
          </a:p>
          <a:p>
            <a:endParaRPr lang="it-IT" sz="2800" dirty="0">
              <a:latin typeface="Times New Roman" panose="02020603050405020304" pitchFamily="18" charset="0"/>
              <a:ea typeface="Calibri" panose="020F0502020204030204" pitchFamily="34" charset="0"/>
            </a:endParaRPr>
          </a:p>
          <a:p>
            <a:r>
              <a:rPr lang="it-IT" sz="2600" dirty="0">
                <a:latin typeface="Times New Roman" panose="02020603050405020304" pitchFamily="18" charset="0"/>
                <a:ea typeface="Calibri" panose="020F0502020204030204" pitchFamily="34" charset="0"/>
              </a:rPr>
              <a:t>«Ogni teologia che pretenda di essere cristiana dovrà fare i conti con il grido di Gesù lanciato dalla croce», (</a:t>
            </a:r>
            <a:r>
              <a:rPr lang="it-IT" sz="2600" dirty="0" err="1">
                <a:latin typeface="Times New Roman" panose="02020603050405020304" pitchFamily="18" charset="0"/>
                <a:ea typeface="Calibri" panose="020F0502020204030204" pitchFamily="34" charset="0"/>
              </a:rPr>
              <a:t>J</a:t>
            </a:r>
            <a:r>
              <a:rPr lang="it-IT" sz="2600" dirty="0">
                <a:latin typeface="Times New Roman" panose="02020603050405020304" pitchFamily="18" charset="0"/>
                <a:ea typeface="Calibri" panose="020F0502020204030204" pitchFamily="34" charset="0"/>
              </a:rPr>
              <a:t>. </a:t>
            </a:r>
            <a:r>
              <a:rPr lang="it-IT" sz="2600" dirty="0" err="1">
                <a:latin typeface="Times New Roman" panose="02020603050405020304" pitchFamily="18" charset="0"/>
                <a:ea typeface="Calibri" panose="020F0502020204030204" pitchFamily="34" charset="0"/>
              </a:rPr>
              <a:t>Moltmann</a:t>
            </a:r>
            <a:r>
              <a:rPr lang="it-IT" sz="2600" dirty="0">
                <a:latin typeface="Times New Roman" panose="02020603050405020304" pitchFamily="18" charset="0"/>
                <a:ea typeface="Calibri" panose="020F0502020204030204" pitchFamily="34" charset="0"/>
              </a:rPr>
              <a:t>, </a:t>
            </a:r>
            <a:r>
              <a:rPr lang="it-IT" sz="2600" i="1" dirty="0">
                <a:latin typeface="Times New Roman" panose="02020603050405020304" pitchFamily="18" charset="0"/>
                <a:ea typeface="Calibri" panose="020F0502020204030204" pitchFamily="34" charset="0"/>
              </a:rPr>
              <a:t>Il Dio Crocifisso</a:t>
            </a:r>
            <a:r>
              <a:rPr lang="it-IT" sz="2600" dirty="0">
                <a:latin typeface="Times New Roman" panose="02020603050405020304" pitchFamily="18" charset="0"/>
                <a:ea typeface="Calibri" panose="020F0502020204030204" pitchFamily="34" charset="0"/>
              </a:rPr>
              <a:t>, </a:t>
            </a:r>
            <a:r>
              <a:rPr lang="it-IT" sz="2600" dirty="0" err="1">
                <a:latin typeface="Times New Roman" panose="02020603050405020304" pitchFamily="18" charset="0"/>
                <a:ea typeface="Calibri" panose="020F0502020204030204" pitchFamily="34" charset="0"/>
              </a:rPr>
              <a:t>Queriniana</a:t>
            </a:r>
            <a:r>
              <a:rPr lang="it-IT" sz="2600" dirty="0">
                <a:latin typeface="Times New Roman" panose="02020603050405020304" pitchFamily="18" charset="0"/>
                <a:ea typeface="Calibri" panose="020F0502020204030204" pitchFamily="34" charset="0"/>
              </a:rPr>
              <a:t>, Brescia, 1973, 241).</a:t>
            </a:r>
            <a:r>
              <a:rPr lang="it-IT" sz="2600" dirty="0"/>
              <a:t> </a:t>
            </a:r>
          </a:p>
          <a:p>
            <a:endParaRPr lang="it-IT" sz="2600" dirty="0"/>
          </a:p>
          <a:p>
            <a:r>
              <a:rPr lang="it-IT" sz="2600" dirty="0">
                <a:latin typeface="Times New Roman" panose="02020603050405020304" pitchFamily="18" charset="0"/>
                <a:cs typeface="Times New Roman" panose="02020603050405020304" pitchFamily="18" charset="0"/>
              </a:rPr>
              <a:t>«Gesù è morto con tutti i sintomi dello spavento più atroce. Come spiegare questo fatto?». Egli non morì come Socrate della morte serena del saggio e neanche come i martiri zeloti che morivano nella certezza di essere giusti agli occhi di Dio e nemmeno con la tranquillità data dalla fede con cui morivano i martiri cristiani, come mai? Perché questa estrema angoscia? Perché questa morte «con forte grido e lacrime»? La causa dell'estrema angoscia patita da Gesù va ricercata, per </a:t>
            </a:r>
            <a:r>
              <a:rPr lang="it-IT" sz="2600" dirty="0" err="1">
                <a:latin typeface="Times New Roman" panose="02020603050405020304" pitchFamily="18" charset="0"/>
                <a:cs typeface="Times New Roman" panose="02020603050405020304" pitchFamily="18" charset="0"/>
              </a:rPr>
              <a:t>Moltmann</a:t>
            </a:r>
            <a:r>
              <a:rPr lang="it-IT" sz="2600" dirty="0">
                <a:latin typeface="Times New Roman" panose="02020603050405020304" pitchFamily="18" charset="0"/>
                <a:cs typeface="Times New Roman" panose="02020603050405020304" pitchFamily="18" charset="0"/>
              </a:rPr>
              <a:t>, nel rapporto personale di Gesù col Padre su cui egli aveva impostato la sua intera vita.</a:t>
            </a:r>
          </a:p>
          <a:p>
            <a:endParaRPr lang="it-IT" sz="2800" dirty="0"/>
          </a:p>
        </p:txBody>
      </p:sp>
      <p:pic>
        <p:nvPicPr>
          <p:cNvPr id="4" name="Immagine 3">
            <a:extLst>
              <a:ext uri="{FF2B5EF4-FFF2-40B4-BE49-F238E27FC236}">
                <a16:creationId xmlns:a16="http://schemas.microsoft.com/office/drawing/2014/main" id="{102A1F59-7330-F746-ADBA-A29539021092}"/>
              </a:ext>
            </a:extLst>
          </p:cNvPr>
          <p:cNvPicPr>
            <a:picLocks noChangeAspect="1"/>
          </p:cNvPicPr>
          <p:nvPr/>
        </p:nvPicPr>
        <p:blipFill>
          <a:blip r:embed="rId2"/>
          <a:stretch>
            <a:fillRect/>
          </a:stretch>
        </p:blipFill>
        <p:spPr>
          <a:xfrm>
            <a:off x="434244" y="398582"/>
            <a:ext cx="1790983" cy="2573218"/>
          </a:xfrm>
          <a:prstGeom prst="rect">
            <a:avLst/>
          </a:prstGeom>
        </p:spPr>
      </p:pic>
    </p:spTree>
    <p:extLst>
      <p:ext uri="{BB962C8B-B14F-4D97-AF65-F5344CB8AC3E}">
        <p14:creationId xmlns:p14="http://schemas.microsoft.com/office/powerpoint/2010/main" val="142268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5742D6C4-3CFB-1945-9C98-0EAD53D4D18F}"/>
              </a:ext>
            </a:extLst>
          </p:cNvPr>
          <p:cNvSpPr/>
          <p:nvPr/>
        </p:nvSpPr>
        <p:spPr>
          <a:xfrm>
            <a:off x="2225040" y="210026"/>
            <a:ext cx="9875520" cy="7017306"/>
          </a:xfrm>
          <a:prstGeom prst="rect">
            <a:avLst/>
          </a:prstGeom>
        </p:spPr>
        <p:txBody>
          <a:bodyPr wrap="square">
            <a:spAutoFit/>
          </a:bodyPr>
          <a:lstStyle/>
          <a:p>
            <a:r>
              <a:rPr lang="it-IT" sz="2500" dirty="0">
                <a:latin typeface="Times New Roman" panose="02020603050405020304" pitchFamily="18" charset="0"/>
                <a:ea typeface="Calibri" panose="020F0502020204030204" pitchFamily="34" charset="0"/>
                <a:cs typeface="Times New Roman" panose="02020603050405020304" pitchFamily="18" charset="0"/>
              </a:rPr>
              <a:t>«con tale abbandono, sono allora fondamentalmente in gioco anche la divinità del suo Dio e la paternità del Padre suo, che Gesù aveva reso accessibili agli uomini. Se così stanno le cose, sulla croce non è in agonia soltanto Gesù, ma anche colui per il quale egli visse e predicò, cioè suo Padre», (</a:t>
            </a:r>
            <a:r>
              <a:rPr lang="it-IT" sz="2500" dirty="0" err="1">
                <a:latin typeface="Times New Roman" panose="02020603050405020304" pitchFamily="18" charset="0"/>
                <a:ea typeface="Calibri" panose="020F0502020204030204" pitchFamily="34" charset="0"/>
                <a:cs typeface="Times New Roman" panose="02020603050405020304" pitchFamily="18" charset="0"/>
              </a:rPr>
              <a:t>J</a:t>
            </a:r>
            <a:r>
              <a:rPr lang="it-IT" sz="2500" dirty="0">
                <a:latin typeface="Times New Roman" panose="02020603050405020304" pitchFamily="18" charset="0"/>
                <a:ea typeface="Calibri" panose="020F0502020204030204" pitchFamily="34" charset="0"/>
                <a:cs typeface="Times New Roman" panose="02020603050405020304" pitchFamily="18" charset="0"/>
              </a:rPr>
              <a:t>. </a:t>
            </a:r>
            <a:r>
              <a:rPr lang="it-IT" sz="2500" dirty="0" err="1">
                <a:latin typeface="Times New Roman" panose="02020603050405020304" pitchFamily="18" charset="0"/>
                <a:ea typeface="Calibri" panose="020F0502020204030204" pitchFamily="34" charset="0"/>
                <a:cs typeface="Times New Roman" panose="02020603050405020304" pitchFamily="18" charset="0"/>
              </a:rPr>
              <a:t>Moltmann</a:t>
            </a:r>
            <a:r>
              <a:rPr lang="it-IT" sz="2500" dirty="0">
                <a:latin typeface="Times New Roman" panose="02020603050405020304" pitchFamily="18" charset="0"/>
                <a:ea typeface="Calibri" panose="020F0502020204030204" pitchFamily="34" charset="0"/>
                <a:cs typeface="Times New Roman" panose="02020603050405020304" pitchFamily="18" charset="0"/>
              </a:rPr>
              <a:t>)</a:t>
            </a:r>
          </a:p>
          <a:p>
            <a:endParaRPr lang="it-IT" sz="2500" dirty="0">
              <a:latin typeface="Times New Roman" panose="02020603050405020304" pitchFamily="18" charset="0"/>
              <a:cs typeface="Times New Roman" panose="02020603050405020304" pitchFamily="18" charset="0"/>
            </a:endParaRPr>
          </a:p>
          <a:p>
            <a:r>
              <a:rPr lang="it-IT" sz="2500" dirty="0">
                <a:latin typeface="Times New Roman" panose="02020603050405020304" pitchFamily="18" charset="0"/>
                <a:cs typeface="Times New Roman" panose="02020603050405020304" pitchFamily="18" charset="0"/>
              </a:rPr>
              <a:t>«</a:t>
            </a:r>
            <a:r>
              <a:rPr lang="it-IT" sz="2500" dirty="0">
                <a:solidFill>
                  <a:srgbClr val="FF0000"/>
                </a:solidFill>
                <a:latin typeface="Times New Roman" panose="02020603050405020304" pitchFamily="18" charset="0"/>
                <a:cs typeface="Times New Roman" panose="02020603050405020304" pitchFamily="18" charset="0"/>
              </a:rPr>
              <a:t>il Padre abbandona il Figlio «per noi», cioè lo abbandona per diventare il Dio e Padre degli abbandonati.» </a:t>
            </a:r>
            <a:r>
              <a:rPr lang="it-IT" sz="2500" dirty="0">
                <a:latin typeface="Times New Roman" panose="02020603050405020304" pitchFamily="18" charset="0"/>
                <a:cs typeface="Times New Roman" panose="02020603050405020304" pitchFamily="18" charset="0"/>
              </a:rPr>
              <a:t>... è proprio nel momento del supremo abbandono dunque che maggiormente splende la luce della Trinità perché è proprio lì sulla croce che Dio si manifesta come amore, e come amore trinitario, infatti qual è il culmine dell'amore se non il consegnarsi all'altro, il donare la propria vita per amore dell'altro? E proprio «in questo avvenimento di donazione «per noi» sta l'unità dell'</a:t>
            </a:r>
            <a:r>
              <a:rPr lang="it-IT" sz="2500" dirty="0" err="1">
                <a:latin typeface="Times New Roman" panose="02020603050405020304" pitchFamily="18" charset="0"/>
                <a:cs typeface="Times New Roman" panose="02020603050405020304" pitchFamily="18" charset="0"/>
              </a:rPr>
              <a:t>autodistinzione</a:t>
            </a:r>
            <a:r>
              <a:rPr lang="it-IT" sz="2500" dirty="0">
                <a:latin typeface="Times New Roman" panose="02020603050405020304" pitchFamily="18" charset="0"/>
                <a:cs typeface="Times New Roman" panose="02020603050405020304" pitchFamily="18" charset="0"/>
              </a:rPr>
              <a:t> trinitaria di Dio» in quanto è nell'avvenimento della croce che «il Padre consegna il proprio Figlio alla morte assoluta; il Figlio consegna se stesso per noi; il sacrificio comune del Padre e Figlio avviene per mezzo dello Spirito Santo che congiunge e unisce il Figlio abbandonato con il Padre», (</a:t>
            </a:r>
            <a:r>
              <a:rPr lang="it-IT" sz="2500" dirty="0" err="1">
                <a:latin typeface="Times New Roman" panose="02020603050405020304" pitchFamily="18" charset="0"/>
                <a:cs typeface="Times New Roman" panose="02020603050405020304" pitchFamily="18" charset="0"/>
              </a:rPr>
              <a:t>J</a:t>
            </a:r>
            <a:r>
              <a:rPr lang="it-IT" sz="2500" dirty="0">
                <a:latin typeface="Times New Roman" panose="02020603050405020304" pitchFamily="18" charset="0"/>
                <a:cs typeface="Times New Roman" panose="02020603050405020304" pitchFamily="18" charset="0"/>
              </a:rPr>
              <a:t>. </a:t>
            </a:r>
            <a:r>
              <a:rPr lang="it-IT" sz="2500" dirty="0" err="1">
                <a:latin typeface="Times New Roman" panose="02020603050405020304" pitchFamily="18" charset="0"/>
                <a:cs typeface="Times New Roman" panose="02020603050405020304" pitchFamily="18" charset="0"/>
              </a:rPr>
              <a:t>Moltmann</a:t>
            </a:r>
            <a:r>
              <a:rPr lang="it-IT" sz="2500" dirty="0">
                <a:latin typeface="Times New Roman" panose="02020603050405020304" pitchFamily="18" charset="0"/>
                <a:cs typeface="Times New Roman" panose="02020603050405020304" pitchFamily="18" charset="0"/>
              </a:rPr>
              <a:t>)</a:t>
            </a:r>
          </a:p>
          <a:p>
            <a:endParaRPr lang="it-IT" sz="2500" dirty="0"/>
          </a:p>
        </p:txBody>
      </p:sp>
      <p:pic>
        <p:nvPicPr>
          <p:cNvPr id="4" name="Immagine 3">
            <a:extLst>
              <a:ext uri="{FF2B5EF4-FFF2-40B4-BE49-F238E27FC236}">
                <a16:creationId xmlns:a16="http://schemas.microsoft.com/office/drawing/2014/main" id="{EC2ACB13-6079-084A-B144-2466140C4E92}"/>
              </a:ext>
            </a:extLst>
          </p:cNvPr>
          <p:cNvPicPr>
            <a:picLocks noChangeAspect="1"/>
          </p:cNvPicPr>
          <p:nvPr/>
        </p:nvPicPr>
        <p:blipFill>
          <a:blip r:embed="rId2"/>
          <a:stretch>
            <a:fillRect/>
          </a:stretch>
        </p:blipFill>
        <p:spPr>
          <a:xfrm>
            <a:off x="457200" y="388621"/>
            <a:ext cx="1554480" cy="2233418"/>
          </a:xfrm>
          <a:prstGeom prst="rect">
            <a:avLst/>
          </a:prstGeom>
        </p:spPr>
      </p:pic>
    </p:spTree>
    <p:extLst>
      <p:ext uri="{BB962C8B-B14F-4D97-AF65-F5344CB8AC3E}">
        <p14:creationId xmlns:p14="http://schemas.microsoft.com/office/powerpoint/2010/main" val="408971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3E44F4CD-2668-7344-90C7-A86418D254A6}"/>
              </a:ext>
            </a:extLst>
          </p:cNvPr>
          <p:cNvSpPr/>
          <p:nvPr/>
        </p:nvSpPr>
        <p:spPr>
          <a:xfrm>
            <a:off x="3116580" y="626936"/>
            <a:ext cx="7856220" cy="3108543"/>
          </a:xfrm>
          <a:prstGeom prst="rect">
            <a:avLst/>
          </a:prstGeom>
        </p:spPr>
        <p:txBody>
          <a:bodyPr wrap="square">
            <a:spAutoFit/>
          </a:bodyPr>
          <a:lstStyle/>
          <a:p>
            <a:pPr indent="180340" algn="just">
              <a:spcAft>
                <a:spcPts val="0"/>
              </a:spcAft>
            </a:pPr>
            <a:r>
              <a:rPr lang="it-IT" sz="2800" dirty="0">
                <a:latin typeface="Times New Roman" panose="02020603050405020304" pitchFamily="18" charset="0"/>
                <a:ea typeface="Calibri" panose="020F0502020204030204" pitchFamily="34" charset="0"/>
                <a:cs typeface="Times New Roman" panose="02020603050405020304" pitchFamily="18" charset="0"/>
              </a:rPr>
              <a:t>«in questo sacrificio agiscono e patiscono entrambi, e la croce congiunge il Figlio e il Padre nella piena comunione di quel volere che si chiama amore [...] . Da questo avvenimento, che si verifica tra il Padre e il Figlio, scaturisce la donazione stessa, lo Spirito che accoglie coloro che sono abbandonati, che giustifica gli empi e vivifica i morti», (</a:t>
            </a:r>
            <a:r>
              <a:rPr lang="it-IT" sz="2800" dirty="0" err="1">
                <a:latin typeface="Times New Roman" panose="02020603050405020304" pitchFamily="18" charset="0"/>
                <a:ea typeface="Calibri" panose="020F0502020204030204" pitchFamily="34" charset="0"/>
                <a:cs typeface="Times New Roman" panose="02020603050405020304" pitchFamily="18" charset="0"/>
              </a:rPr>
              <a:t>J</a:t>
            </a:r>
            <a:r>
              <a:rPr lang="it-IT" sz="2800" dirty="0">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latin typeface="Times New Roman" panose="02020603050405020304" pitchFamily="18" charset="0"/>
                <a:ea typeface="Calibri" panose="020F0502020204030204" pitchFamily="34" charset="0"/>
                <a:cs typeface="Times New Roman" panose="02020603050405020304" pitchFamily="18" charset="0"/>
              </a:rPr>
              <a:t>Moltmann</a:t>
            </a:r>
            <a:r>
              <a:rPr lang="it-IT"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magine 3">
            <a:extLst>
              <a:ext uri="{FF2B5EF4-FFF2-40B4-BE49-F238E27FC236}">
                <a16:creationId xmlns:a16="http://schemas.microsoft.com/office/drawing/2014/main" id="{31017644-F09F-5B4A-B8C3-7B5E882AFE71}"/>
              </a:ext>
            </a:extLst>
          </p:cNvPr>
          <p:cNvPicPr>
            <a:picLocks noChangeAspect="1"/>
          </p:cNvPicPr>
          <p:nvPr/>
        </p:nvPicPr>
        <p:blipFill>
          <a:blip r:embed="rId2"/>
          <a:stretch>
            <a:fillRect/>
          </a:stretch>
        </p:blipFill>
        <p:spPr>
          <a:xfrm>
            <a:off x="662940" y="809816"/>
            <a:ext cx="1600200" cy="2299108"/>
          </a:xfrm>
          <a:prstGeom prst="rect">
            <a:avLst/>
          </a:prstGeom>
        </p:spPr>
      </p:pic>
    </p:spTree>
    <p:extLst>
      <p:ext uri="{BB962C8B-B14F-4D97-AF65-F5344CB8AC3E}">
        <p14:creationId xmlns:p14="http://schemas.microsoft.com/office/powerpoint/2010/main" val="1172478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2223B75-4F55-4647-A500-E0B6A0619E5B}"/>
              </a:ext>
            </a:extLst>
          </p:cNvPr>
          <p:cNvSpPr/>
          <p:nvPr/>
        </p:nvSpPr>
        <p:spPr>
          <a:xfrm>
            <a:off x="2545080" y="302359"/>
            <a:ext cx="9113520" cy="6555641"/>
          </a:xfrm>
          <a:prstGeom prst="rect">
            <a:avLst/>
          </a:prstGeom>
        </p:spPr>
        <p:txBody>
          <a:bodyPr wrap="square">
            <a:spAutoFit/>
          </a:bodyPr>
          <a:lstStyle/>
          <a:p>
            <a:r>
              <a:rPr lang="it-IT" sz="2800" b="1" dirty="0">
                <a:latin typeface="Times New Roman" panose="02020603050405020304" pitchFamily="18" charset="0"/>
                <a:ea typeface="Calibri" panose="020F0502020204030204" pitchFamily="34" charset="0"/>
              </a:rPr>
              <a:t>Trinità e </a:t>
            </a:r>
            <a:r>
              <a:rPr lang="it-IT" sz="2800" b="1" dirty="0" err="1">
                <a:latin typeface="Times New Roman" panose="02020603050405020304" pitchFamily="18" charset="0"/>
                <a:ea typeface="Calibri" panose="020F0502020204030204" pitchFamily="34" charset="0"/>
              </a:rPr>
              <a:t>kenosi</a:t>
            </a:r>
            <a:endParaRPr lang="it-IT" sz="2800" b="1" dirty="0">
              <a:latin typeface="Times New Roman" panose="02020603050405020304" pitchFamily="18" charset="0"/>
              <a:ea typeface="Calibri" panose="020F0502020204030204" pitchFamily="34" charset="0"/>
            </a:endParaRPr>
          </a:p>
          <a:p>
            <a:endParaRPr lang="it-IT" sz="2800" b="1" dirty="0">
              <a:latin typeface="Times New Roman" panose="02020603050405020304" pitchFamily="18" charset="0"/>
              <a:ea typeface="Calibri" panose="020F0502020204030204" pitchFamily="34" charset="0"/>
            </a:endParaRPr>
          </a:p>
          <a:p>
            <a:r>
              <a:rPr lang="it-IT" sz="2800" dirty="0">
                <a:solidFill>
                  <a:srgbClr val="C00000"/>
                </a:solidFill>
                <a:latin typeface="Times New Roman" panose="02020603050405020304" pitchFamily="18" charset="0"/>
                <a:ea typeface="Calibri" panose="020F0502020204030204" pitchFamily="34" charset="0"/>
              </a:rPr>
              <a:t>Il Padre e la creazione</a:t>
            </a:r>
          </a:p>
          <a:p>
            <a:endParaRPr lang="it-IT" sz="2800" dirty="0">
              <a:latin typeface="Times New Roman" panose="02020603050405020304" pitchFamily="18" charset="0"/>
              <a:ea typeface="Calibri" panose="020F0502020204030204" pitchFamily="34" charset="0"/>
            </a:endParaRPr>
          </a:p>
          <a:p>
            <a:r>
              <a:rPr lang="it-IT" sz="2800" dirty="0">
                <a:latin typeface="Times New Roman" panose="02020603050405020304" pitchFamily="18" charset="0"/>
                <a:ea typeface="Calibri" panose="020F0502020204030204" pitchFamily="34" charset="0"/>
              </a:rPr>
              <a:t>Di fronte alla creazione </a:t>
            </a:r>
            <a:r>
              <a:rPr lang="it-IT" sz="2800" dirty="0" err="1">
                <a:latin typeface="Times New Roman" panose="02020603050405020304" pitchFamily="18" charset="0"/>
                <a:ea typeface="Calibri" panose="020F0502020204030204" pitchFamily="34" charset="0"/>
              </a:rPr>
              <a:t>Moltmann</a:t>
            </a:r>
            <a:r>
              <a:rPr lang="it-IT" sz="2800" dirty="0">
                <a:latin typeface="Times New Roman" panose="02020603050405020304" pitchFamily="18" charset="0"/>
                <a:ea typeface="Calibri" panose="020F0502020204030204" pitchFamily="34" charset="0"/>
              </a:rPr>
              <a:t> si pone le seguenti domande: «Per Dio la creazione è necessaria o soltanto accidentale? Deriva dalla sostanza o dalla volontà divina? </a:t>
            </a:r>
          </a:p>
          <a:p>
            <a:r>
              <a:rPr lang="it-IT" sz="2800" dirty="0">
                <a:latin typeface="Times New Roman" panose="02020603050405020304" pitchFamily="18" charset="0"/>
                <a:ea typeface="Calibri" panose="020F0502020204030204" pitchFamily="34" charset="0"/>
              </a:rPr>
              <a:t>È eterna o temporale?», (</a:t>
            </a:r>
            <a:r>
              <a:rPr lang="it-IT" sz="2800" dirty="0" err="1">
                <a:latin typeface="Times New Roman" panose="02020603050405020304" pitchFamily="18" charset="0"/>
                <a:ea typeface="Calibri" panose="020F0502020204030204" pitchFamily="34" charset="0"/>
              </a:rPr>
              <a:t>J</a:t>
            </a:r>
            <a:r>
              <a:rPr lang="it-IT" sz="2800" dirty="0">
                <a:latin typeface="Times New Roman" panose="02020603050405020304" pitchFamily="18" charset="0"/>
                <a:ea typeface="Calibri" panose="020F0502020204030204" pitchFamily="34" charset="0"/>
              </a:rPr>
              <a:t>. </a:t>
            </a:r>
            <a:r>
              <a:rPr lang="it-IT" sz="2800" dirty="0" err="1">
                <a:latin typeface="Times New Roman" panose="02020603050405020304" pitchFamily="18" charset="0"/>
                <a:ea typeface="Calibri" panose="020F0502020204030204" pitchFamily="34" charset="0"/>
              </a:rPr>
              <a:t>Moltmann</a:t>
            </a:r>
            <a:r>
              <a:rPr lang="it-IT" sz="2800" dirty="0">
                <a:latin typeface="Times New Roman" panose="02020603050405020304" pitchFamily="18" charset="0"/>
                <a:ea typeface="Calibri" panose="020F0502020204030204" pitchFamily="34" charset="0"/>
              </a:rPr>
              <a:t>).</a:t>
            </a:r>
            <a:endParaRPr lang="it-IT" sz="2800" dirty="0"/>
          </a:p>
          <a:p>
            <a:endParaRPr lang="it-IT" sz="2800" dirty="0">
              <a:latin typeface="Times New Roman" panose="02020603050405020304" pitchFamily="18" charset="0"/>
              <a:cs typeface="Times New Roman" panose="02020603050405020304" pitchFamily="18" charset="0"/>
            </a:endParaRPr>
          </a:p>
          <a:p>
            <a:r>
              <a:rPr lang="it-IT" sz="2800" dirty="0">
                <a:latin typeface="Times New Roman" panose="02020603050405020304" pitchFamily="18" charset="0"/>
                <a:cs typeface="Times New Roman" panose="02020603050405020304" pitchFamily="18" charset="0"/>
              </a:rPr>
              <a:t>«l'amore creatore di Dio è fondato sul suo amore che si umilia, si abbassa. È appunto l'inizio di quell'autoalienazione di Dio che Fil. 2 considera come il mistero divino del Messia. Già per creare il cielo e la terra Dio si è estrinsecato dalla sua onnipotenza ed ha assunto, da Creatore, l'immagine di servo», (</a:t>
            </a:r>
            <a:r>
              <a:rPr lang="it-IT" sz="2800" dirty="0" err="1">
                <a:latin typeface="Times New Roman" panose="02020603050405020304" pitchFamily="18" charset="0"/>
                <a:cs typeface="Times New Roman" panose="02020603050405020304" pitchFamily="18" charset="0"/>
              </a:rPr>
              <a:t>J</a:t>
            </a:r>
            <a:r>
              <a:rPr lang="it-IT" sz="2800" dirty="0">
                <a:latin typeface="Times New Roman" panose="02020603050405020304" pitchFamily="18" charset="0"/>
                <a:cs typeface="Times New Roman" panose="02020603050405020304" pitchFamily="18" charset="0"/>
              </a:rPr>
              <a:t>. </a:t>
            </a:r>
            <a:r>
              <a:rPr lang="it-IT" sz="2800" dirty="0" err="1">
                <a:latin typeface="Times New Roman" panose="02020603050405020304" pitchFamily="18" charset="0"/>
                <a:cs typeface="Times New Roman" panose="02020603050405020304" pitchFamily="18" charset="0"/>
              </a:rPr>
              <a:t>Moltmann</a:t>
            </a:r>
            <a:r>
              <a:rPr lang="it-IT" sz="2800" dirty="0">
                <a:latin typeface="Times New Roman" panose="02020603050405020304" pitchFamily="18" charset="0"/>
                <a:cs typeface="Times New Roman" panose="02020603050405020304" pitchFamily="18" charset="0"/>
              </a:rPr>
              <a:t>).</a:t>
            </a:r>
          </a:p>
        </p:txBody>
      </p:sp>
      <p:pic>
        <p:nvPicPr>
          <p:cNvPr id="4" name="Immagine 3">
            <a:extLst>
              <a:ext uri="{FF2B5EF4-FFF2-40B4-BE49-F238E27FC236}">
                <a16:creationId xmlns:a16="http://schemas.microsoft.com/office/drawing/2014/main" id="{C6548818-E29D-4548-9B91-972505C9FBB6}"/>
              </a:ext>
            </a:extLst>
          </p:cNvPr>
          <p:cNvPicPr>
            <a:picLocks noChangeAspect="1"/>
          </p:cNvPicPr>
          <p:nvPr/>
        </p:nvPicPr>
        <p:blipFill>
          <a:blip r:embed="rId2"/>
          <a:stretch>
            <a:fillRect/>
          </a:stretch>
        </p:blipFill>
        <p:spPr>
          <a:xfrm>
            <a:off x="525780" y="416659"/>
            <a:ext cx="1737360" cy="2496174"/>
          </a:xfrm>
          <a:prstGeom prst="rect">
            <a:avLst/>
          </a:prstGeom>
        </p:spPr>
      </p:pic>
    </p:spTree>
    <p:extLst>
      <p:ext uri="{BB962C8B-B14F-4D97-AF65-F5344CB8AC3E}">
        <p14:creationId xmlns:p14="http://schemas.microsoft.com/office/powerpoint/2010/main" val="4259844699"/>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Filo</Template>
  <TotalTime>6100</TotalTime>
  <Words>2330</Words>
  <Application>Microsoft Macintosh PowerPoint</Application>
  <PresentationFormat>Widescreen</PresentationFormat>
  <Paragraphs>68</Paragraphs>
  <Slides>20</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20</vt:i4>
      </vt:variant>
    </vt:vector>
  </HeadingPairs>
  <TitlesOfParts>
    <vt:vector size="28" baseType="lpstr">
      <vt:lpstr>Arial</vt:lpstr>
      <vt:lpstr>Calibri</vt:lpstr>
      <vt:lpstr>Century Gothic</vt:lpstr>
      <vt:lpstr>Times</vt:lpstr>
      <vt:lpstr>times new roman</vt:lpstr>
      <vt:lpstr>times new roman</vt:lpstr>
      <vt:lpstr>Wingdings 3</vt:lpstr>
      <vt:lpstr>Filo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Microsoft Office User</dc:creator>
  <cp:lastModifiedBy>Luigi Territo</cp:lastModifiedBy>
  <cp:revision>22</cp:revision>
  <dcterms:created xsi:type="dcterms:W3CDTF">2023-12-04T17:11:11Z</dcterms:created>
  <dcterms:modified xsi:type="dcterms:W3CDTF">2025-12-11T07:56:07Z</dcterms:modified>
</cp:coreProperties>
</file>