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9" r:id="rId2"/>
    <p:sldId id="281" r:id="rId3"/>
    <p:sldId id="256" r:id="rId4"/>
    <p:sldId id="265" r:id="rId5"/>
    <p:sldId id="257" r:id="rId6"/>
    <p:sldId id="258" r:id="rId7"/>
    <p:sldId id="264" r:id="rId8"/>
    <p:sldId id="273" r:id="rId9"/>
    <p:sldId id="263" r:id="rId10"/>
    <p:sldId id="262" r:id="rId11"/>
    <p:sldId id="270" r:id="rId12"/>
    <p:sldId id="271" r:id="rId13"/>
    <p:sldId id="269" r:id="rId14"/>
    <p:sldId id="268" r:id="rId15"/>
    <p:sldId id="267" r:id="rId16"/>
    <p:sldId id="260" r:id="rId17"/>
    <p:sldId id="266" r:id="rId18"/>
    <p:sldId id="261" r:id="rId19"/>
    <p:sldId id="272" r:id="rId20"/>
    <p:sldId id="278" r:id="rId21"/>
    <p:sldId id="275" r:id="rId22"/>
    <p:sldId id="285" r:id="rId23"/>
    <p:sldId id="274" r:id="rId24"/>
    <p:sldId id="276" r:id="rId25"/>
    <p:sldId id="277" r:id="rId26"/>
    <p:sldId id="284" r:id="rId27"/>
    <p:sldId id="283" r:id="rId28"/>
    <p:sldId id="282" r:id="rId29"/>
    <p:sldId id="279"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2"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27"/>
    <p:restoredTop sz="92197"/>
  </p:normalViewPr>
  <p:slideViewPr>
    <p:cSldViewPr snapToGrid="0" snapToObjects="1">
      <p:cViewPr varScale="1">
        <p:scale>
          <a:sx n="103" d="100"/>
          <a:sy n="103" d="100"/>
        </p:scale>
        <p:origin x="18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276856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491322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
Secondo livello
Terzo livello
Quarto livello
Quinto livello</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94531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11/19/25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596981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11/19/25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1682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11/19/25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703438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95352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988986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692226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273504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11/19/25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324318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
Secondo livello
Terzo livello
Quarto livello
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11/19/25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656152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11/19/25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43382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11/19/25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798540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11/19/25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42366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11/19/25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741510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11/19/25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9952829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0C87491-6C29-6540-B8C9-07FE029CF827}"/>
              </a:ext>
            </a:extLst>
          </p:cNvPr>
          <p:cNvPicPr>
            <a:picLocks noChangeAspect="1"/>
          </p:cNvPicPr>
          <p:nvPr/>
        </p:nvPicPr>
        <p:blipFill>
          <a:blip r:embed="rId2"/>
          <a:stretch>
            <a:fillRect/>
          </a:stretch>
        </p:blipFill>
        <p:spPr>
          <a:xfrm>
            <a:off x="4737100" y="539332"/>
            <a:ext cx="4102100" cy="6140868"/>
          </a:xfrm>
          <a:prstGeom prst="rect">
            <a:avLst/>
          </a:prstGeom>
        </p:spPr>
      </p:pic>
      <p:sp>
        <p:nvSpPr>
          <p:cNvPr id="6" name="CasellaDiTesto 5">
            <a:extLst>
              <a:ext uri="{FF2B5EF4-FFF2-40B4-BE49-F238E27FC236}">
                <a16:creationId xmlns:a16="http://schemas.microsoft.com/office/drawing/2014/main" id="{CA70C84E-7AD6-BC4B-945A-7FE650652282}"/>
              </a:ext>
            </a:extLst>
          </p:cNvPr>
          <p:cNvSpPr txBox="1"/>
          <p:nvPr/>
        </p:nvSpPr>
        <p:spPr>
          <a:xfrm>
            <a:off x="736600" y="304800"/>
            <a:ext cx="3543300" cy="1481175"/>
          </a:xfrm>
          <a:prstGeom prst="rect">
            <a:avLst/>
          </a:prstGeom>
          <a:noFill/>
        </p:spPr>
        <p:txBody>
          <a:bodyPr wrap="square" rtlCol="0">
            <a:spAutoFit/>
          </a:bodyPr>
          <a:lstStyle/>
          <a:p>
            <a:pPr>
              <a:lnSpc>
                <a:spcPct val="150000"/>
              </a:lnSpc>
            </a:pPr>
            <a:r>
              <a:rPr lang="it-IT" sz="3200" b="1" dirty="0">
                <a:latin typeface="Times New Roman" panose="02020603050405020304" pitchFamily="18" charset="0"/>
                <a:cs typeface="Times New Roman" panose="02020603050405020304" pitchFamily="18" charset="0"/>
              </a:rPr>
              <a:t>Agostino d’Ippona</a:t>
            </a:r>
          </a:p>
          <a:p>
            <a:pPr>
              <a:lnSpc>
                <a:spcPct val="150000"/>
              </a:lnSpc>
            </a:pPr>
            <a:r>
              <a:rPr lang="it-IT" sz="3200" b="1" dirty="0">
                <a:latin typeface="Times New Roman" panose="02020603050405020304" pitchFamily="18" charset="0"/>
                <a:cs typeface="Times New Roman" panose="02020603050405020304" pitchFamily="18" charset="0"/>
              </a:rPr>
              <a:t>354-430</a:t>
            </a:r>
          </a:p>
        </p:txBody>
      </p:sp>
    </p:spTree>
    <p:extLst>
      <p:ext uri="{BB962C8B-B14F-4D97-AF65-F5344CB8AC3E}">
        <p14:creationId xmlns:p14="http://schemas.microsoft.com/office/powerpoint/2010/main" val="90037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EA2156EF-0F2C-EA4D-AD9E-9CC55A9DFA00}"/>
              </a:ext>
            </a:extLst>
          </p:cNvPr>
          <p:cNvSpPr/>
          <p:nvPr/>
        </p:nvSpPr>
        <p:spPr>
          <a:xfrm>
            <a:off x="2339340" y="602067"/>
            <a:ext cx="8907780" cy="3539430"/>
          </a:xfrm>
          <a:prstGeom prst="rect">
            <a:avLst/>
          </a:prstGeom>
        </p:spPr>
        <p:txBody>
          <a:bodyPr wrap="square">
            <a:spAutoFit/>
          </a:bodyPr>
          <a:lstStyle/>
          <a:p>
            <a:pPr indent="180340" algn="just">
              <a:spcAft>
                <a:spcPts val="0"/>
              </a:spcAft>
            </a:pPr>
            <a:r>
              <a:rPr lang="it-IT" sz="3200" dirty="0">
                <a:latin typeface="Times New Roman" panose="02020603050405020304" pitchFamily="18" charset="0"/>
                <a:ea typeface="Calibri" panose="020F0502020204030204" pitchFamily="34" charset="0"/>
                <a:cs typeface="Times New Roman" panose="02020603050405020304" pitchFamily="18" charset="0"/>
              </a:rPr>
              <a:t>«Come per il Figlio nascere è essere dal Padre, così per il Figlio essere mandato è essere conosciuto che viene dal Padre. Alla stessa maniera, come per lo Spirito Santo essere il dono di Dio è procedere dal Padre, così per lui essere mandato è essere conosciuto che procede dal Padre», (Agostino, </a:t>
            </a:r>
            <a:r>
              <a:rPr lang="it-IT" sz="3200" i="1" dirty="0">
                <a:latin typeface="Times New Roman" panose="02020603050405020304" pitchFamily="18" charset="0"/>
                <a:ea typeface="Calibri" panose="020F0502020204030204" pitchFamily="34" charset="0"/>
                <a:cs typeface="Times New Roman" panose="02020603050405020304" pitchFamily="18" charset="0"/>
              </a:rPr>
              <a:t>De </a:t>
            </a:r>
            <a:r>
              <a:rPr lang="it-IT" sz="3200" i="1" dirty="0" err="1">
                <a:latin typeface="Times New Roman" panose="02020603050405020304" pitchFamily="18" charset="0"/>
                <a:ea typeface="Calibri" panose="020F0502020204030204" pitchFamily="34" charset="0"/>
                <a:cs typeface="Times New Roman" panose="02020603050405020304" pitchFamily="18" charset="0"/>
              </a:rPr>
              <a:t>Trinitate</a:t>
            </a:r>
            <a:r>
              <a:rPr lang="it-IT" sz="3200" dirty="0">
                <a:latin typeface="Times New Roman" panose="02020603050405020304" pitchFamily="18" charset="0"/>
                <a:ea typeface="Calibri" panose="020F0502020204030204" pitchFamily="34" charset="0"/>
                <a:cs typeface="Times New Roman" panose="02020603050405020304" pitchFamily="18" charset="0"/>
              </a:rPr>
              <a:t>)</a:t>
            </a:r>
            <a:endParaRPr lang="it-IT" sz="3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magine 2">
            <a:extLst>
              <a:ext uri="{FF2B5EF4-FFF2-40B4-BE49-F238E27FC236}">
                <a16:creationId xmlns:a16="http://schemas.microsoft.com/office/drawing/2014/main" id="{7B1E0575-EE52-2F48-8B6A-037C7CA8CCD7}"/>
              </a:ext>
            </a:extLst>
          </p:cNvPr>
          <p:cNvPicPr>
            <a:picLocks noChangeAspect="1"/>
          </p:cNvPicPr>
          <p:nvPr/>
        </p:nvPicPr>
        <p:blipFill>
          <a:blip r:embed="rId2"/>
          <a:stretch>
            <a:fillRect/>
          </a:stretch>
        </p:blipFill>
        <p:spPr>
          <a:xfrm>
            <a:off x="543144" y="762087"/>
            <a:ext cx="1681896" cy="2517809"/>
          </a:xfrm>
          <a:prstGeom prst="rect">
            <a:avLst/>
          </a:prstGeom>
        </p:spPr>
      </p:pic>
    </p:spTree>
    <p:extLst>
      <p:ext uri="{BB962C8B-B14F-4D97-AF65-F5344CB8AC3E}">
        <p14:creationId xmlns:p14="http://schemas.microsoft.com/office/powerpoint/2010/main" val="510714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523521D3-DC12-D84D-A459-E60FEF90C960}"/>
              </a:ext>
            </a:extLst>
          </p:cNvPr>
          <p:cNvSpPr/>
          <p:nvPr/>
        </p:nvSpPr>
        <p:spPr>
          <a:xfrm>
            <a:off x="2522220" y="489776"/>
            <a:ext cx="8313420" cy="5632311"/>
          </a:xfrm>
          <a:prstGeom prst="rect">
            <a:avLst/>
          </a:prstGeom>
        </p:spPr>
        <p:txBody>
          <a:bodyPr wrap="square">
            <a:spAutoFit/>
          </a:bodyPr>
          <a:lstStyle/>
          <a:p>
            <a:pPr indent="180340" algn="just">
              <a:spcAft>
                <a:spcPts val="0"/>
              </a:spcAft>
            </a:pPr>
            <a:r>
              <a:rPr lang="it-IT" sz="3600" dirty="0">
                <a:latin typeface="Times New Roman" panose="02020603050405020304" pitchFamily="18" charset="0"/>
                <a:ea typeface="Calibri" panose="020F0502020204030204" pitchFamily="34" charset="0"/>
                <a:cs typeface="Times New Roman" panose="02020603050405020304" pitchFamily="18" charset="0"/>
              </a:rPr>
              <a:t>«Come quando nomino la mia </a:t>
            </a:r>
            <a:r>
              <a:rPr lang="it-IT"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memoria</a:t>
            </a:r>
            <a:r>
              <a:rPr lang="it-IT" sz="3600" dirty="0">
                <a:latin typeface="Times New Roman" panose="02020603050405020304" pitchFamily="18" charset="0"/>
                <a:ea typeface="Calibri" panose="020F0502020204030204" pitchFamily="34" charset="0"/>
                <a:cs typeface="Times New Roman" panose="02020603050405020304" pitchFamily="18" charset="0"/>
              </a:rPr>
              <a:t>, la mia </a:t>
            </a:r>
            <a:r>
              <a:rPr lang="it-IT"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intelligenza</a:t>
            </a:r>
            <a:r>
              <a:rPr lang="it-IT" sz="3600" dirty="0">
                <a:latin typeface="Times New Roman" panose="02020603050405020304" pitchFamily="18" charset="0"/>
                <a:ea typeface="Calibri" panose="020F0502020204030204" pitchFamily="34" charset="0"/>
                <a:cs typeface="Times New Roman" panose="02020603050405020304" pitchFamily="18" charset="0"/>
              </a:rPr>
              <a:t> e la mia </a:t>
            </a:r>
            <a:r>
              <a:rPr lang="it-IT"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volontà</a:t>
            </a:r>
            <a:r>
              <a:rPr lang="it-IT" sz="3600" dirty="0">
                <a:latin typeface="Times New Roman" panose="02020603050405020304" pitchFamily="18" charset="0"/>
                <a:ea typeface="Calibri" panose="020F0502020204030204" pitchFamily="34" charset="0"/>
                <a:cs typeface="Times New Roman" panose="02020603050405020304" pitchFamily="18" charset="0"/>
              </a:rPr>
              <a:t>, i singoli vocaboli si riferiscono a cose distinte, ma tuttavia li pronuncio con il concorso di tutte e tre le facoltà insieme, così la trinità inseparabilmente ha operato la voce del Padre, la carne del</a:t>
            </a:r>
            <a:r>
              <a:rPr lang="it-IT" sz="3600" dirty="0">
                <a:latin typeface="Calibri" panose="020F0502020204030204" pitchFamily="34" charset="0"/>
                <a:ea typeface="Calibri" panose="020F0502020204030204" pitchFamily="34" charset="0"/>
                <a:cs typeface="Times New Roman" panose="02020603050405020304" pitchFamily="18" charset="0"/>
              </a:rPr>
              <a:t> </a:t>
            </a:r>
            <a:r>
              <a:rPr lang="it-IT" sz="3600" dirty="0">
                <a:latin typeface="Times New Roman" panose="02020603050405020304" pitchFamily="18" charset="0"/>
                <a:ea typeface="Calibri" panose="020F0502020204030204" pitchFamily="34" charset="0"/>
                <a:cs typeface="Times New Roman" panose="02020603050405020304" pitchFamily="18" charset="0"/>
              </a:rPr>
              <a:t>Figlio e la colomba dello Spirito, sebbene queste tre singole cose si riferiscano alle singole persone», (Agostino, </a:t>
            </a:r>
            <a:r>
              <a:rPr lang="it-IT" sz="3600" i="1" dirty="0">
                <a:latin typeface="Times New Roman" panose="02020603050405020304" pitchFamily="18" charset="0"/>
                <a:ea typeface="Calibri" panose="020F0502020204030204" pitchFamily="34" charset="0"/>
                <a:cs typeface="Times New Roman" panose="02020603050405020304" pitchFamily="18" charset="0"/>
              </a:rPr>
              <a:t>De </a:t>
            </a:r>
            <a:r>
              <a:rPr lang="it-IT" sz="3600" i="1" dirty="0" err="1">
                <a:latin typeface="Times New Roman" panose="02020603050405020304" pitchFamily="18" charset="0"/>
                <a:ea typeface="Calibri" panose="020F0502020204030204" pitchFamily="34" charset="0"/>
                <a:cs typeface="Times New Roman" panose="02020603050405020304" pitchFamily="18" charset="0"/>
              </a:rPr>
              <a:t>Trinitate</a:t>
            </a:r>
            <a:r>
              <a:rPr lang="it-IT" sz="3600" dirty="0">
                <a:latin typeface="Times New Roman" panose="02020603050405020304" pitchFamily="18" charset="0"/>
                <a:ea typeface="Calibri" panose="020F0502020204030204" pitchFamily="34" charset="0"/>
                <a:cs typeface="Times New Roman" panose="02020603050405020304" pitchFamily="18" charset="0"/>
              </a:rPr>
              <a:t>)</a:t>
            </a:r>
            <a:endParaRPr lang="it-IT" sz="3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magine 2">
            <a:extLst>
              <a:ext uri="{FF2B5EF4-FFF2-40B4-BE49-F238E27FC236}">
                <a16:creationId xmlns:a16="http://schemas.microsoft.com/office/drawing/2014/main" id="{40AE51FB-B03F-7743-91DF-F5504D810E35}"/>
              </a:ext>
            </a:extLst>
          </p:cNvPr>
          <p:cNvPicPr>
            <a:picLocks noChangeAspect="1"/>
          </p:cNvPicPr>
          <p:nvPr/>
        </p:nvPicPr>
        <p:blipFill>
          <a:blip r:embed="rId2"/>
          <a:stretch>
            <a:fillRect/>
          </a:stretch>
        </p:blipFill>
        <p:spPr>
          <a:xfrm>
            <a:off x="583784" y="695516"/>
            <a:ext cx="1681896" cy="2517809"/>
          </a:xfrm>
          <a:prstGeom prst="rect">
            <a:avLst/>
          </a:prstGeom>
        </p:spPr>
      </p:pic>
    </p:spTree>
    <p:extLst>
      <p:ext uri="{BB962C8B-B14F-4D97-AF65-F5344CB8AC3E}">
        <p14:creationId xmlns:p14="http://schemas.microsoft.com/office/powerpoint/2010/main" val="2469137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52BB9BB1-5BBD-4E43-9033-40C4B757E828}"/>
              </a:ext>
            </a:extLst>
          </p:cNvPr>
          <p:cNvPicPr>
            <a:picLocks noChangeAspect="1"/>
          </p:cNvPicPr>
          <p:nvPr/>
        </p:nvPicPr>
        <p:blipFill>
          <a:blip r:embed="rId2"/>
          <a:stretch>
            <a:fillRect/>
          </a:stretch>
        </p:blipFill>
        <p:spPr>
          <a:xfrm>
            <a:off x="2575560" y="662940"/>
            <a:ext cx="8214360" cy="5476240"/>
          </a:xfrm>
          <a:prstGeom prst="rect">
            <a:avLst/>
          </a:prstGeom>
        </p:spPr>
      </p:pic>
    </p:spTree>
    <p:extLst>
      <p:ext uri="{BB962C8B-B14F-4D97-AF65-F5344CB8AC3E}">
        <p14:creationId xmlns:p14="http://schemas.microsoft.com/office/powerpoint/2010/main" val="1552409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F36516D7-8B7C-904B-9BAE-E5A1C7FBB1D1}"/>
              </a:ext>
            </a:extLst>
          </p:cNvPr>
          <p:cNvPicPr>
            <a:picLocks noChangeAspect="1"/>
          </p:cNvPicPr>
          <p:nvPr/>
        </p:nvPicPr>
        <p:blipFill rotWithShape="1">
          <a:blip r:embed="rId2"/>
          <a:srcRect l="23929" r="23163"/>
          <a:stretch/>
        </p:blipFill>
        <p:spPr>
          <a:xfrm>
            <a:off x="4023360" y="781050"/>
            <a:ext cx="4206240" cy="5295900"/>
          </a:xfrm>
          <a:prstGeom prst="rect">
            <a:avLst/>
          </a:prstGeom>
        </p:spPr>
      </p:pic>
      <p:sp>
        <p:nvSpPr>
          <p:cNvPr id="4" name="CasellaDiTesto 3">
            <a:extLst>
              <a:ext uri="{FF2B5EF4-FFF2-40B4-BE49-F238E27FC236}">
                <a16:creationId xmlns:a16="http://schemas.microsoft.com/office/drawing/2014/main" id="{8934814B-6EE8-2C48-9B9F-7054252D5202}"/>
              </a:ext>
            </a:extLst>
          </p:cNvPr>
          <p:cNvSpPr txBox="1"/>
          <p:nvPr/>
        </p:nvSpPr>
        <p:spPr>
          <a:xfrm>
            <a:off x="8961120" y="1423449"/>
            <a:ext cx="2491740" cy="584775"/>
          </a:xfrm>
          <a:prstGeom prst="rect">
            <a:avLst/>
          </a:prstGeom>
          <a:noFill/>
        </p:spPr>
        <p:txBody>
          <a:bodyPr wrap="square" rtlCol="0">
            <a:spAutoFit/>
          </a:bodyPr>
          <a:lstStyle/>
          <a:p>
            <a:r>
              <a:rPr lang="it-IT" sz="3200" b="1" dirty="0"/>
              <a:t>Rosso</a:t>
            </a:r>
          </a:p>
        </p:txBody>
      </p:sp>
      <p:sp>
        <p:nvSpPr>
          <p:cNvPr id="5" name="CasellaDiTesto 4">
            <a:extLst>
              <a:ext uri="{FF2B5EF4-FFF2-40B4-BE49-F238E27FC236}">
                <a16:creationId xmlns:a16="http://schemas.microsoft.com/office/drawing/2014/main" id="{119E3FEA-B958-2448-8C74-3221C13587A8}"/>
              </a:ext>
            </a:extLst>
          </p:cNvPr>
          <p:cNvSpPr txBox="1"/>
          <p:nvPr/>
        </p:nvSpPr>
        <p:spPr>
          <a:xfrm>
            <a:off x="8961120" y="2625444"/>
            <a:ext cx="2286000" cy="584775"/>
          </a:xfrm>
          <a:prstGeom prst="rect">
            <a:avLst/>
          </a:prstGeom>
          <a:noFill/>
        </p:spPr>
        <p:txBody>
          <a:bodyPr wrap="square" rtlCol="0">
            <a:spAutoFit/>
          </a:bodyPr>
          <a:lstStyle/>
          <a:p>
            <a:r>
              <a:rPr lang="it-IT" sz="3200" b="1" dirty="0"/>
              <a:t>Profumo</a:t>
            </a:r>
          </a:p>
        </p:txBody>
      </p:sp>
      <p:sp>
        <p:nvSpPr>
          <p:cNvPr id="6" name="CasellaDiTesto 5">
            <a:extLst>
              <a:ext uri="{FF2B5EF4-FFF2-40B4-BE49-F238E27FC236}">
                <a16:creationId xmlns:a16="http://schemas.microsoft.com/office/drawing/2014/main" id="{CA6123D8-8470-7F4A-BBDD-86B6978C040E}"/>
              </a:ext>
            </a:extLst>
          </p:cNvPr>
          <p:cNvSpPr txBox="1"/>
          <p:nvPr/>
        </p:nvSpPr>
        <p:spPr>
          <a:xfrm>
            <a:off x="8961120" y="3859884"/>
            <a:ext cx="2491740" cy="584775"/>
          </a:xfrm>
          <a:prstGeom prst="rect">
            <a:avLst/>
          </a:prstGeom>
          <a:noFill/>
        </p:spPr>
        <p:txBody>
          <a:bodyPr wrap="square" rtlCol="0">
            <a:spAutoFit/>
          </a:bodyPr>
          <a:lstStyle/>
          <a:p>
            <a:r>
              <a:rPr lang="it-IT" sz="3200" b="1" dirty="0"/>
              <a:t>Freschezza</a:t>
            </a:r>
          </a:p>
        </p:txBody>
      </p:sp>
    </p:spTree>
    <p:extLst>
      <p:ext uri="{BB962C8B-B14F-4D97-AF65-F5344CB8AC3E}">
        <p14:creationId xmlns:p14="http://schemas.microsoft.com/office/powerpoint/2010/main" val="1635393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C2E93D5-43F3-1F4C-93DA-99BD86629B79}"/>
              </a:ext>
            </a:extLst>
          </p:cNvPr>
          <p:cNvSpPr/>
          <p:nvPr/>
        </p:nvSpPr>
        <p:spPr>
          <a:xfrm>
            <a:off x="2110740" y="191346"/>
            <a:ext cx="9921240" cy="4493538"/>
          </a:xfrm>
          <a:prstGeom prst="rect">
            <a:avLst/>
          </a:prstGeom>
        </p:spPr>
        <p:txBody>
          <a:bodyPr wrap="square">
            <a:spAutoFit/>
          </a:bodyPr>
          <a:lstStyle/>
          <a:p>
            <a:pPr indent="180340" algn="just">
              <a:spcAft>
                <a:spcPts val="0"/>
              </a:spcAft>
            </a:pPr>
            <a:r>
              <a:rPr lang="it-IT" sz="2600" dirty="0">
                <a:latin typeface="Times New Roman" panose="02020603050405020304" pitchFamily="18" charset="0"/>
                <a:ea typeface="Calibri" panose="020F0502020204030204" pitchFamily="34" charset="0"/>
                <a:cs typeface="Times New Roman" panose="02020603050405020304" pitchFamily="18" charset="0"/>
              </a:rPr>
              <a:t>5. 6. «Dunque in Dio nulla ha significato accidentale, perché in lui non vi è accidente, e tuttavia non tutto ciò che di lui si predica, si predica secondo la sostanza. [...]  In Dio nulla si predica in senso accidentale, perché in Lui nulla vi è di mutevole; e tuttavia non tutto ciò che si predica, si predica in senso sostanziale</a:t>
            </a:r>
            <a:r>
              <a:rPr lang="it-IT" sz="2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Infatti si parla a volte di Dio secondo la relazione; così il Padre dice relazione al Figlio e il Figlio al Padre, </a:t>
            </a:r>
            <a:r>
              <a:rPr lang="it-IT" sz="2600" u="sng"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e questa relazione non è accidente</a:t>
            </a:r>
            <a:r>
              <a:rPr lang="it-IT" sz="2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perché l’uno è sempre Padre, l’altro sempre Figlio [...] nel senso che il Figlio </a:t>
            </a:r>
            <a:r>
              <a:rPr lang="it-IT" sz="2600" b="1" dirty="0">
                <a:latin typeface="Times New Roman" panose="02020603050405020304" pitchFamily="18" charset="0"/>
                <a:ea typeface="Calibri" panose="020F0502020204030204" pitchFamily="34" charset="0"/>
                <a:cs typeface="Times New Roman" panose="02020603050405020304" pitchFamily="18" charset="0"/>
              </a:rPr>
              <a:t>è nato da sempre e non ha mai cominciato ad essere Figlio</a:t>
            </a:r>
            <a:r>
              <a:rPr lang="it-IT" sz="2600" dirty="0">
                <a:latin typeface="Times New Roman" panose="02020603050405020304" pitchFamily="18" charset="0"/>
                <a:ea typeface="Calibri" panose="020F0502020204030204" pitchFamily="34" charset="0"/>
                <a:cs typeface="Times New Roman" panose="02020603050405020304" pitchFamily="18" charset="0"/>
              </a:rPr>
              <a:t>. Perché se avesse cominciato in un certo tempo ad essere Figlio, ed un giorno cessasse di esserlo, questa sarebbe una denominazione accidentale».</a:t>
            </a:r>
            <a:endParaRPr lang="it-IT" sz="2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magine 2">
            <a:extLst>
              <a:ext uri="{FF2B5EF4-FFF2-40B4-BE49-F238E27FC236}">
                <a16:creationId xmlns:a16="http://schemas.microsoft.com/office/drawing/2014/main" id="{B9D253F5-B177-1840-AFBC-640A360C6C1A}"/>
              </a:ext>
            </a:extLst>
          </p:cNvPr>
          <p:cNvPicPr>
            <a:picLocks noChangeAspect="1"/>
          </p:cNvPicPr>
          <p:nvPr/>
        </p:nvPicPr>
        <p:blipFill>
          <a:blip r:embed="rId2"/>
          <a:stretch>
            <a:fillRect/>
          </a:stretch>
        </p:blipFill>
        <p:spPr>
          <a:xfrm>
            <a:off x="360264" y="282786"/>
            <a:ext cx="1681896" cy="2517809"/>
          </a:xfrm>
          <a:prstGeom prst="rect">
            <a:avLst/>
          </a:prstGeom>
        </p:spPr>
      </p:pic>
    </p:spTree>
    <p:extLst>
      <p:ext uri="{BB962C8B-B14F-4D97-AF65-F5344CB8AC3E}">
        <p14:creationId xmlns:p14="http://schemas.microsoft.com/office/powerpoint/2010/main" val="3284796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6C8C064-9644-EC44-A68A-366F88CC11E8}"/>
              </a:ext>
            </a:extLst>
          </p:cNvPr>
          <p:cNvSpPr/>
          <p:nvPr/>
        </p:nvSpPr>
        <p:spPr>
          <a:xfrm>
            <a:off x="2072640" y="-45720"/>
            <a:ext cx="9982200" cy="6986528"/>
          </a:xfrm>
          <a:prstGeom prst="rect">
            <a:avLst/>
          </a:prstGeom>
        </p:spPr>
        <p:txBody>
          <a:bodyPr wrap="square">
            <a:spAutoFit/>
          </a:bodyPr>
          <a:lstStyle/>
          <a:p>
            <a:pPr indent="180340" algn="just">
              <a:spcAft>
                <a:spcPts val="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 «Se invece il Padre fosse chiamato Padre in rapporto a se stesso e non in relazione al Figlio, e se il Figlio fosse chiamato Figlio in rapporto a se stesso e non in relazione al Padre, </a:t>
            </a:r>
            <a:r>
              <a:rPr lang="it-IT"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l’uno sarebbe chiamato Padre, l’altro Figlio in senso sostanziale</a:t>
            </a:r>
            <a:r>
              <a:rPr lang="it-IT" sz="2800" dirty="0">
                <a:latin typeface="Times New Roman" panose="02020603050405020304" pitchFamily="18" charset="0"/>
                <a:ea typeface="Calibri" panose="020F0502020204030204" pitchFamily="34" charset="0"/>
                <a:cs typeface="Times New Roman" panose="02020603050405020304" pitchFamily="18" charset="0"/>
              </a:rPr>
              <a:t>. Ma poiché il Padre non è chiamato Padre se non perché ha un Figlio ed il Figlio non è chiamato Figlio se non perché ha un Padre, </a:t>
            </a:r>
            <a:r>
              <a:rPr lang="it-IT" sz="2800" b="1" u="sng" dirty="0">
                <a:latin typeface="Times New Roman" panose="02020603050405020304" pitchFamily="18" charset="0"/>
                <a:ea typeface="Calibri" panose="020F0502020204030204" pitchFamily="34" charset="0"/>
                <a:cs typeface="Times New Roman" panose="02020603050405020304" pitchFamily="18" charset="0"/>
              </a:rPr>
              <a:t>queste non sono denominazioni che riguardano la sostanza</a:t>
            </a:r>
            <a:r>
              <a:rPr lang="it-IT" sz="2800" dirty="0">
                <a:latin typeface="Times New Roman" panose="02020603050405020304" pitchFamily="18" charset="0"/>
                <a:ea typeface="Calibri" panose="020F0502020204030204" pitchFamily="34" charset="0"/>
                <a:cs typeface="Times New Roman" panose="02020603050405020304" pitchFamily="18" charset="0"/>
              </a:rPr>
              <a:t>. Né l’uno né l’altro si riferisce a se stesso, ma l’uno all’altro e queste sono denominazioni che </a:t>
            </a:r>
            <a:r>
              <a:rPr lang="it-IT" sz="2800" b="1" dirty="0">
                <a:latin typeface="Times New Roman" panose="02020603050405020304" pitchFamily="18" charset="0"/>
                <a:ea typeface="Calibri" panose="020F0502020204030204" pitchFamily="34" charset="0"/>
                <a:cs typeface="Times New Roman" panose="02020603050405020304" pitchFamily="18" charset="0"/>
              </a:rPr>
              <a:t>riguardano la relazione e non sono di ordine accidentale</a:t>
            </a:r>
            <a:r>
              <a:rPr lang="it-IT" sz="2800" dirty="0">
                <a:latin typeface="Times New Roman" panose="02020603050405020304" pitchFamily="18" charset="0"/>
                <a:ea typeface="Calibri" panose="020F0502020204030204" pitchFamily="34" charset="0"/>
                <a:cs typeface="Times New Roman" panose="02020603050405020304" pitchFamily="18" charset="0"/>
              </a:rPr>
              <a:t>, perché ciò che si chiama Padre e ciò che si chiama Figlio è eterno ed immutabile» (</a:t>
            </a:r>
            <a:r>
              <a:rPr lang="it-IT" sz="2800" i="1" dirty="0">
                <a:latin typeface="Times New Roman" panose="02020603050405020304" pitchFamily="18" charset="0"/>
                <a:ea typeface="Calibri" panose="020F0502020204030204" pitchFamily="34" charset="0"/>
                <a:cs typeface="Times New Roman" panose="02020603050405020304" pitchFamily="18" charset="0"/>
              </a:rPr>
              <a:t>De. </a:t>
            </a:r>
            <a:r>
              <a:rPr lang="it-IT" sz="2800" i="1" dirty="0" err="1">
                <a:latin typeface="Times New Roman" panose="02020603050405020304" pitchFamily="18" charset="0"/>
                <a:ea typeface="Calibri" panose="020F0502020204030204" pitchFamily="34" charset="0"/>
                <a:cs typeface="Times New Roman" panose="02020603050405020304" pitchFamily="18" charset="0"/>
              </a:rPr>
              <a:t>Trin</a:t>
            </a:r>
            <a:r>
              <a:rPr lang="it-IT" sz="2800" dirty="0">
                <a:latin typeface="Times New Roman" panose="02020603050405020304" pitchFamily="18" charset="0"/>
                <a:ea typeface="Calibri" panose="020F0502020204030204" pitchFamily="34" charset="0"/>
                <a:cs typeface="Times New Roman" panose="02020603050405020304" pitchFamily="18" charset="0"/>
              </a:rPr>
              <a:t>., V)</a:t>
            </a:r>
            <a:endParaRPr lang="it-IT" sz="2800" dirty="0">
              <a:latin typeface="Calibri" panose="020F0502020204030204" pitchFamily="34" charset="0"/>
              <a:ea typeface="Calibri" panose="020F0502020204030204" pitchFamily="34" charset="0"/>
              <a:cs typeface="Times New Roman" panose="02020603050405020304" pitchFamily="18" charset="0"/>
            </a:endParaRPr>
          </a:p>
          <a:p>
            <a:pPr indent="180340" algn="just">
              <a:spcAft>
                <a:spcPts val="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 </a:t>
            </a:r>
            <a:endParaRPr lang="it-IT" sz="2800" dirty="0">
              <a:latin typeface="Calibri" panose="020F0502020204030204" pitchFamily="34" charset="0"/>
              <a:ea typeface="Calibri" panose="020F0502020204030204" pitchFamily="34" charset="0"/>
              <a:cs typeface="Times New Roman" panose="02020603050405020304" pitchFamily="18" charset="0"/>
            </a:endParaRPr>
          </a:p>
          <a:p>
            <a:pPr indent="180340" algn="just">
              <a:spcAft>
                <a:spcPts val="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«Pertanto sebbene essere Padre ed essere Figlio sia diverso, tuttavia </a:t>
            </a:r>
            <a:r>
              <a:rPr lang="it-IT"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non significa avere una sostanza diversa</a:t>
            </a:r>
            <a:r>
              <a:rPr lang="it-IT" sz="2800" dirty="0">
                <a:latin typeface="Times New Roman" panose="02020603050405020304" pitchFamily="18" charset="0"/>
                <a:ea typeface="Calibri" panose="020F0502020204030204" pitchFamily="34" charset="0"/>
                <a:cs typeface="Times New Roman" panose="02020603050405020304" pitchFamily="18" charset="0"/>
              </a:rPr>
              <a:t>; perché queste cose </a:t>
            </a:r>
            <a:r>
              <a:rPr lang="it-IT" sz="2800" u="sng" dirty="0">
                <a:latin typeface="Times New Roman" panose="02020603050405020304" pitchFamily="18" charset="0"/>
                <a:ea typeface="Calibri" panose="020F0502020204030204" pitchFamily="34" charset="0"/>
                <a:cs typeface="Times New Roman" panose="02020603050405020304" pitchFamily="18" charset="0"/>
              </a:rPr>
              <a:t>non sono dette secondo la sostanza, ma secondo la relazione</a:t>
            </a:r>
            <a:r>
              <a:rPr lang="it-IT" sz="2800" dirty="0">
                <a:latin typeface="Times New Roman" panose="02020603050405020304" pitchFamily="18" charset="0"/>
                <a:ea typeface="Calibri" panose="020F0502020204030204" pitchFamily="34" charset="0"/>
                <a:cs typeface="Times New Roman" panose="02020603050405020304" pitchFamily="18" charset="0"/>
              </a:rPr>
              <a:t>; è questo relativo non è un accidente, perché non è mutevole», (</a:t>
            </a:r>
            <a:r>
              <a:rPr lang="it-IT" sz="2800" i="1" dirty="0" err="1">
                <a:latin typeface="Times New Roman" panose="02020603050405020304" pitchFamily="18" charset="0"/>
                <a:ea typeface="Calibri" panose="020F0502020204030204" pitchFamily="34" charset="0"/>
                <a:cs typeface="Times New Roman" panose="02020603050405020304" pitchFamily="18" charset="0"/>
              </a:rPr>
              <a:t>Ib</a:t>
            </a:r>
            <a:r>
              <a:rPr lang="it-IT" sz="2800" i="1" dirty="0">
                <a:latin typeface="Times New Roman" panose="02020603050405020304" pitchFamily="18" charset="0"/>
                <a:ea typeface="Calibri" panose="020F0502020204030204" pitchFamily="34" charset="0"/>
                <a:cs typeface="Times New Roman" panose="02020603050405020304" pitchFamily="18" charset="0"/>
              </a:rPr>
              <a:t>.</a:t>
            </a:r>
            <a:r>
              <a:rPr lang="it-IT" sz="2800" dirty="0">
                <a:latin typeface="Times New Roman" panose="02020603050405020304" pitchFamily="18" charset="0"/>
                <a:ea typeface="Calibri" panose="020F0502020204030204" pitchFamily="34" charset="0"/>
                <a:cs typeface="Times New Roman" panose="02020603050405020304" pitchFamily="18" charset="0"/>
              </a:rPr>
              <a:t>, V).</a:t>
            </a: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magine 2">
            <a:extLst>
              <a:ext uri="{FF2B5EF4-FFF2-40B4-BE49-F238E27FC236}">
                <a16:creationId xmlns:a16="http://schemas.microsoft.com/office/drawing/2014/main" id="{CC601688-0A9B-FF48-B6A0-F775FA89954A}"/>
              </a:ext>
            </a:extLst>
          </p:cNvPr>
          <p:cNvPicPr>
            <a:picLocks noChangeAspect="1"/>
          </p:cNvPicPr>
          <p:nvPr/>
        </p:nvPicPr>
        <p:blipFill>
          <a:blip r:embed="rId2"/>
          <a:stretch>
            <a:fillRect/>
          </a:stretch>
        </p:blipFill>
        <p:spPr>
          <a:xfrm>
            <a:off x="322164" y="189831"/>
            <a:ext cx="1681896" cy="2517809"/>
          </a:xfrm>
          <a:prstGeom prst="rect">
            <a:avLst/>
          </a:prstGeom>
        </p:spPr>
      </p:pic>
    </p:spTree>
    <p:extLst>
      <p:ext uri="{BB962C8B-B14F-4D97-AF65-F5344CB8AC3E}">
        <p14:creationId xmlns:p14="http://schemas.microsoft.com/office/powerpoint/2010/main" val="509206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833773A4-28E7-B94C-B83C-2BA77A777CF9}"/>
              </a:ext>
            </a:extLst>
          </p:cNvPr>
          <p:cNvSpPr/>
          <p:nvPr/>
        </p:nvSpPr>
        <p:spPr>
          <a:xfrm>
            <a:off x="1882140" y="91869"/>
            <a:ext cx="10119360" cy="6894195"/>
          </a:xfrm>
          <a:prstGeom prst="rect">
            <a:avLst/>
          </a:prstGeom>
        </p:spPr>
        <p:txBody>
          <a:bodyPr wrap="square">
            <a:spAutoFit/>
          </a:bodyPr>
          <a:lstStyle/>
          <a:p>
            <a:pPr indent="180340" algn="just">
              <a:spcAft>
                <a:spcPts val="0"/>
              </a:spcAft>
            </a:pPr>
            <a:r>
              <a:rPr lang="it-IT" sz="2600" dirty="0">
                <a:latin typeface="Times New Roman" panose="02020603050405020304" pitchFamily="18" charset="0"/>
                <a:ea typeface="Calibri" panose="020F0502020204030204" pitchFamily="34" charset="0"/>
                <a:cs typeface="Times New Roman" panose="02020603050405020304" pitchFamily="18" charset="0"/>
              </a:rPr>
              <a:t>«ciò che non si predica della sostanza si predica della relazione e la relazione in Dio non è un accidente perché la sostanza di Dio è immutabile».</a:t>
            </a:r>
          </a:p>
          <a:p>
            <a:pPr indent="180340" algn="just">
              <a:spcAft>
                <a:spcPts val="0"/>
              </a:spcAft>
            </a:pPr>
            <a:endParaRPr lang="it-IT" sz="26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spcAft>
                <a:spcPts val="0"/>
              </a:spcAft>
            </a:pPr>
            <a:r>
              <a:rPr lang="it-IT" sz="2600" dirty="0">
                <a:latin typeface="Times New Roman" panose="02020603050405020304" pitchFamily="18" charset="0"/>
                <a:ea typeface="Calibri" panose="020F0502020204030204" pitchFamily="34" charset="0"/>
                <a:cs typeface="Times New Roman" panose="02020603050405020304" pitchFamily="18" charset="0"/>
              </a:rPr>
              <a:t> In Dio dunque ci sono termini assoluti e termini relativi: i primi </a:t>
            </a:r>
            <a:r>
              <a:rPr lang="it-IT" sz="2600" i="1" dirty="0" err="1">
                <a:latin typeface="Times New Roman" panose="02020603050405020304" pitchFamily="18" charset="0"/>
                <a:ea typeface="Calibri" panose="020F0502020204030204" pitchFamily="34" charset="0"/>
                <a:cs typeface="Times New Roman" panose="02020603050405020304" pitchFamily="18" charset="0"/>
              </a:rPr>
              <a:t>dicuntur</a:t>
            </a:r>
            <a:r>
              <a:rPr lang="it-IT" sz="2600" i="1" dirty="0">
                <a:latin typeface="Times New Roman" panose="02020603050405020304" pitchFamily="18" charset="0"/>
                <a:ea typeface="Calibri" panose="020F0502020204030204" pitchFamily="34" charset="0"/>
                <a:cs typeface="Times New Roman" panose="02020603050405020304" pitchFamily="18" charset="0"/>
              </a:rPr>
              <a:t> in se </a:t>
            </a:r>
            <a:r>
              <a:rPr lang="it-IT" sz="2600" dirty="0">
                <a:latin typeface="Times New Roman" panose="02020603050405020304" pitchFamily="18" charset="0"/>
                <a:ea typeface="Calibri" panose="020F0502020204030204" pitchFamily="34" charset="0"/>
                <a:cs typeface="Times New Roman" panose="02020603050405020304" pitchFamily="18" charset="0"/>
              </a:rPr>
              <a:t>(si dicono in sé) e quindi si predicano </a:t>
            </a:r>
            <a:r>
              <a:rPr lang="it-IT" sz="2600" i="1" dirty="0" err="1">
                <a:latin typeface="Times New Roman" panose="02020603050405020304" pitchFamily="18" charset="0"/>
                <a:ea typeface="Calibri" panose="020F0502020204030204" pitchFamily="34" charset="0"/>
                <a:cs typeface="Times New Roman" panose="02020603050405020304" pitchFamily="18" charset="0"/>
              </a:rPr>
              <a:t>substantialiter</a:t>
            </a:r>
            <a:r>
              <a:rPr lang="it-IT" sz="2600" dirty="0">
                <a:latin typeface="Times New Roman" panose="02020603050405020304" pitchFamily="18" charset="0"/>
                <a:ea typeface="Calibri" panose="020F0502020204030204" pitchFamily="34" charset="0"/>
                <a:cs typeface="Times New Roman" panose="02020603050405020304" pitchFamily="18" charset="0"/>
              </a:rPr>
              <a:t> e sono comuni alle Tre Persone, mentre i secondi, quelli relativi </a:t>
            </a:r>
            <a:r>
              <a:rPr lang="it-IT" sz="2600" i="1" dirty="0" err="1">
                <a:latin typeface="Times New Roman" panose="02020603050405020304" pitchFamily="18" charset="0"/>
                <a:ea typeface="Calibri" panose="020F0502020204030204" pitchFamily="34" charset="0"/>
                <a:cs typeface="Times New Roman" panose="02020603050405020304" pitchFamily="18" charset="0"/>
              </a:rPr>
              <a:t>dicuntur</a:t>
            </a:r>
            <a:r>
              <a:rPr lang="it-IT" sz="2600" i="1" dirty="0">
                <a:latin typeface="Times New Roman" panose="02020603050405020304" pitchFamily="18" charset="0"/>
                <a:ea typeface="Calibri" panose="020F0502020204030204" pitchFamily="34" charset="0"/>
                <a:cs typeface="Times New Roman" panose="02020603050405020304" pitchFamily="18" charset="0"/>
              </a:rPr>
              <a:t> ad </a:t>
            </a:r>
            <a:r>
              <a:rPr lang="it-IT" sz="2600" i="1" dirty="0" err="1">
                <a:latin typeface="Times New Roman" panose="02020603050405020304" pitchFamily="18" charset="0"/>
                <a:ea typeface="Calibri" panose="020F0502020204030204" pitchFamily="34" charset="0"/>
                <a:cs typeface="Times New Roman" panose="02020603050405020304" pitchFamily="18" charset="0"/>
              </a:rPr>
              <a:t>aliquid</a:t>
            </a:r>
            <a:r>
              <a:rPr lang="it-IT" sz="2600" i="1" dirty="0">
                <a:latin typeface="Times New Roman" panose="02020603050405020304" pitchFamily="18" charset="0"/>
                <a:ea typeface="Calibri" panose="020F0502020204030204" pitchFamily="34" charset="0"/>
                <a:cs typeface="Times New Roman" panose="02020603050405020304" pitchFamily="18" charset="0"/>
              </a:rPr>
              <a:t> </a:t>
            </a:r>
            <a:r>
              <a:rPr lang="it-IT" sz="2600" dirty="0">
                <a:latin typeface="Times New Roman" panose="02020603050405020304" pitchFamily="18" charset="0"/>
                <a:ea typeface="Calibri" panose="020F0502020204030204" pitchFamily="34" charset="0"/>
                <a:cs typeface="Times New Roman" panose="02020603050405020304" pitchFamily="18" charset="0"/>
              </a:rPr>
              <a:t>(sono detti in riferimento a qualcosa) e quindi si predicano relativamente e sono propri ai tre:</a:t>
            </a:r>
            <a:endParaRPr lang="it-IT" sz="2600" dirty="0">
              <a:latin typeface="Calibri" panose="020F0502020204030204" pitchFamily="34" charset="0"/>
              <a:ea typeface="Calibri" panose="020F0502020204030204" pitchFamily="34" charset="0"/>
              <a:cs typeface="Times New Roman" panose="02020603050405020304" pitchFamily="18" charset="0"/>
            </a:endParaRPr>
          </a:p>
          <a:p>
            <a:pPr indent="180340" algn="just">
              <a:spcAft>
                <a:spcPts val="0"/>
              </a:spcAft>
            </a:pPr>
            <a:endParaRPr lang="it-IT" sz="26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spcAft>
                <a:spcPts val="0"/>
              </a:spcAft>
            </a:pPr>
            <a:r>
              <a:rPr lang="it-IT" sz="2600" dirty="0">
                <a:latin typeface="Times New Roman" panose="02020603050405020304" pitchFamily="18" charset="0"/>
                <a:ea typeface="Calibri" panose="020F0502020204030204" pitchFamily="34" charset="0"/>
                <a:cs typeface="Times New Roman" panose="02020603050405020304" pitchFamily="18" charset="0"/>
              </a:rPr>
              <a:t>«Tutto ciò che </a:t>
            </a:r>
            <a:r>
              <a:rPr lang="it-IT"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si attribuisce a Dio in senso assoluto si predica della sostanza</a:t>
            </a:r>
            <a:r>
              <a:rPr lang="it-IT" sz="2600" dirty="0">
                <a:latin typeface="Times New Roman" panose="02020603050405020304" pitchFamily="18" charset="0"/>
                <a:ea typeface="Calibri" panose="020F0502020204030204" pitchFamily="34" charset="0"/>
                <a:cs typeface="Times New Roman" panose="02020603050405020304" pitchFamily="18" charset="0"/>
              </a:rPr>
              <a:t>: </a:t>
            </a:r>
            <a:r>
              <a:rPr lang="it-IT" sz="2600"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ciò che si attribuisce nel senso della relazione non concerne la sostanza ma la persona</a:t>
            </a:r>
            <a:r>
              <a:rPr lang="it-IT" sz="2600" dirty="0">
                <a:latin typeface="Times New Roman" panose="02020603050405020304" pitchFamily="18" charset="0"/>
                <a:ea typeface="Calibri" panose="020F0502020204030204" pitchFamily="34" charset="0"/>
                <a:cs typeface="Times New Roman" panose="02020603050405020304" pitchFamily="18" charset="0"/>
              </a:rPr>
              <a:t>. [...] </a:t>
            </a:r>
            <a:r>
              <a:rPr lang="it-IT" sz="2600"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Tutto</a:t>
            </a:r>
            <a:r>
              <a:rPr lang="it-IT" sz="2600" dirty="0">
                <a:latin typeface="Times New Roman" panose="02020603050405020304" pitchFamily="18" charset="0"/>
                <a:ea typeface="Calibri" panose="020F0502020204030204" pitchFamily="34" charset="0"/>
                <a:cs typeface="Times New Roman" panose="02020603050405020304" pitchFamily="18" charset="0"/>
              </a:rPr>
              <a:t> </a:t>
            </a:r>
            <a:r>
              <a:rPr lang="it-IT" sz="2600"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ciò che si attribuisce a ciascuna persona divina in senso assoluto va inteso non al plurale collettivo, ma al singolare</a:t>
            </a:r>
            <a:r>
              <a:rPr lang="it-IT" sz="2600" dirty="0">
                <a:latin typeface="Times New Roman" panose="02020603050405020304" pitchFamily="18" charset="0"/>
                <a:ea typeface="Calibri" panose="020F0502020204030204" pitchFamily="34" charset="0"/>
                <a:cs typeface="Times New Roman" panose="02020603050405020304" pitchFamily="18" charset="0"/>
              </a:rPr>
              <a:t>. Così nessuno dubita che il Padre è Dio, il Figlio è Dio e ugualmente lo Spirito santo è Dio, tuttavia non diciamo che sono tre </a:t>
            </a:r>
            <a:r>
              <a:rPr lang="it-IT" sz="2600" dirty="0" err="1">
                <a:latin typeface="Times New Roman" panose="02020603050405020304" pitchFamily="18" charset="0"/>
                <a:ea typeface="Calibri" panose="020F0502020204030204" pitchFamily="34" charset="0"/>
                <a:cs typeface="Times New Roman" panose="02020603050405020304" pitchFamily="18" charset="0"/>
              </a:rPr>
              <a:t>dèi</a:t>
            </a:r>
            <a:r>
              <a:rPr lang="it-IT" sz="2600" dirty="0">
                <a:latin typeface="Times New Roman" panose="02020603050405020304" pitchFamily="18" charset="0"/>
                <a:ea typeface="Calibri" panose="020F0502020204030204" pitchFamily="34" charset="0"/>
                <a:cs typeface="Times New Roman" panose="02020603050405020304" pitchFamily="18" charset="0"/>
              </a:rPr>
              <a:t>, ma che l’eccelsa Trinità è un solo Dio».</a:t>
            </a:r>
            <a:endParaRPr lang="it-IT" sz="2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magine 4">
            <a:extLst>
              <a:ext uri="{FF2B5EF4-FFF2-40B4-BE49-F238E27FC236}">
                <a16:creationId xmlns:a16="http://schemas.microsoft.com/office/drawing/2014/main" id="{E40428E2-E7BC-284A-87A5-CF878AA02620}"/>
              </a:ext>
            </a:extLst>
          </p:cNvPr>
          <p:cNvPicPr>
            <a:picLocks noChangeAspect="1"/>
          </p:cNvPicPr>
          <p:nvPr/>
        </p:nvPicPr>
        <p:blipFill>
          <a:blip r:embed="rId2"/>
          <a:stretch>
            <a:fillRect/>
          </a:stretch>
        </p:blipFill>
        <p:spPr>
          <a:xfrm>
            <a:off x="248486" y="366189"/>
            <a:ext cx="1633654" cy="2445591"/>
          </a:xfrm>
          <a:prstGeom prst="rect">
            <a:avLst/>
          </a:prstGeom>
        </p:spPr>
      </p:pic>
    </p:spTree>
    <p:extLst>
      <p:ext uri="{BB962C8B-B14F-4D97-AF65-F5344CB8AC3E}">
        <p14:creationId xmlns:p14="http://schemas.microsoft.com/office/powerpoint/2010/main" val="156344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DE781FE3-E624-D646-BE8B-976064EB4AE1}"/>
              </a:ext>
            </a:extLst>
          </p:cNvPr>
          <p:cNvSpPr/>
          <p:nvPr/>
        </p:nvSpPr>
        <p:spPr>
          <a:xfrm>
            <a:off x="2842260" y="695516"/>
            <a:ext cx="8267700" cy="4524315"/>
          </a:xfrm>
          <a:prstGeom prst="rect">
            <a:avLst/>
          </a:prstGeom>
        </p:spPr>
        <p:txBody>
          <a:bodyPr wrap="square">
            <a:spAutoFit/>
          </a:bodyPr>
          <a:lstStyle/>
          <a:p>
            <a:pPr indent="180340" algn="just">
              <a:spcAft>
                <a:spcPts val="0"/>
              </a:spcAft>
            </a:pPr>
            <a:r>
              <a:rPr lang="it-IT" sz="3200" dirty="0">
                <a:latin typeface="Times New Roman" panose="02020603050405020304" pitchFamily="18" charset="0"/>
                <a:ea typeface="Calibri" panose="020F0502020204030204" pitchFamily="34" charset="0"/>
                <a:cs typeface="Times New Roman" panose="02020603050405020304" pitchFamily="18" charset="0"/>
              </a:rPr>
              <a:t>«Perciò è uguale anche lo Spirito Santo e, se è uguale, è uguale sotto ogni aspetto per la somma semplicità di quella sostanza divina. Di conseguenza non sono più di Tre: uno che ama colui che ha origine da lui, uno che ama colui dal quale ha origine e l’amore stesso. Se questo è niente, in che modo Dio è carità? E se questo è sostanza, in che modo Dio è sostanza?», (De </a:t>
            </a:r>
            <a:r>
              <a:rPr lang="it-IT" sz="3200" dirty="0" err="1">
                <a:latin typeface="Times New Roman" panose="02020603050405020304" pitchFamily="18" charset="0"/>
                <a:ea typeface="Calibri" panose="020F0502020204030204" pitchFamily="34" charset="0"/>
                <a:cs typeface="Times New Roman" panose="02020603050405020304" pitchFamily="18" charset="0"/>
              </a:rPr>
              <a:t>Trin</a:t>
            </a:r>
            <a:r>
              <a:rPr lang="it-IT" sz="3200" dirty="0">
                <a:latin typeface="Times New Roman" panose="02020603050405020304" pitchFamily="18" charset="0"/>
                <a:ea typeface="Calibri" panose="020F0502020204030204" pitchFamily="34" charset="0"/>
                <a:cs typeface="Times New Roman" panose="02020603050405020304" pitchFamily="18" charset="0"/>
              </a:rPr>
              <a:t>.,)</a:t>
            </a:r>
            <a:endParaRPr lang="it-IT" sz="3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magine 2">
            <a:extLst>
              <a:ext uri="{FF2B5EF4-FFF2-40B4-BE49-F238E27FC236}">
                <a16:creationId xmlns:a16="http://schemas.microsoft.com/office/drawing/2014/main" id="{CC4B0135-79CF-4044-984F-9D7EF82E2535}"/>
              </a:ext>
            </a:extLst>
          </p:cNvPr>
          <p:cNvPicPr>
            <a:picLocks noChangeAspect="1"/>
          </p:cNvPicPr>
          <p:nvPr/>
        </p:nvPicPr>
        <p:blipFill>
          <a:blip r:embed="rId2"/>
          <a:stretch>
            <a:fillRect/>
          </a:stretch>
        </p:blipFill>
        <p:spPr>
          <a:xfrm>
            <a:off x="560924" y="695516"/>
            <a:ext cx="1932860" cy="2893504"/>
          </a:xfrm>
          <a:prstGeom prst="rect">
            <a:avLst/>
          </a:prstGeom>
        </p:spPr>
      </p:pic>
    </p:spTree>
    <p:extLst>
      <p:ext uri="{BB962C8B-B14F-4D97-AF65-F5344CB8AC3E}">
        <p14:creationId xmlns:p14="http://schemas.microsoft.com/office/powerpoint/2010/main" val="273285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5F0FD6B-C604-E240-A2E0-00EA7F5D9AFD}"/>
              </a:ext>
            </a:extLst>
          </p:cNvPr>
          <p:cNvSpPr/>
          <p:nvPr/>
        </p:nvSpPr>
        <p:spPr>
          <a:xfrm>
            <a:off x="2979420" y="425214"/>
            <a:ext cx="8656320" cy="3706656"/>
          </a:xfrm>
          <a:prstGeom prst="rect">
            <a:avLst/>
          </a:prstGeom>
        </p:spPr>
        <p:txBody>
          <a:bodyPr wrap="square">
            <a:spAutoFit/>
          </a:bodyPr>
          <a:lstStyle/>
          <a:p>
            <a:pPr indent="180340" algn="just">
              <a:lnSpc>
                <a:spcPct val="150000"/>
              </a:lnSpc>
              <a:spcAft>
                <a:spcPts val="0"/>
              </a:spcAft>
            </a:pPr>
            <a:r>
              <a:rPr lang="it-IT" sz="3200" dirty="0">
                <a:latin typeface="Times New Roman" panose="02020603050405020304" pitchFamily="18" charset="0"/>
                <a:ea typeface="Calibri" panose="020F0502020204030204" pitchFamily="34" charset="0"/>
                <a:cs typeface="Times New Roman" panose="02020603050405020304" pitchFamily="18" charset="0"/>
              </a:rPr>
              <a:t>Perché ci sia l’amore devono esserci tre cose:</a:t>
            </a:r>
            <a:endParaRPr lang="it-IT" sz="32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it-IT" sz="3200" dirty="0">
                <a:latin typeface="Times New Roman" panose="02020603050405020304" pitchFamily="18" charset="0"/>
                <a:ea typeface="Calibri" panose="020F0502020204030204" pitchFamily="34" charset="0"/>
                <a:cs typeface="Times New Roman" panose="02020603050405020304" pitchFamily="18" charset="0"/>
              </a:rPr>
              <a:t>‘Chi ama, ciò che è amato e l’amore. Che cosa è dunque l’amore se non una specie di vita che unisce o che desidera unire due esseri: chi ama e ciò che è amato?’ (</a:t>
            </a:r>
            <a:r>
              <a:rPr lang="it-IT" sz="3200" i="1" dirty="0">
                <a:latin typeface="Times New Roman" panose="02020603050405020304" pitchFamily="18" charset="0"/>
                <a:ea typeface="Calibri" panose="020F0502020204030204" pitchFamily="34" charset="0"/>
                <a:cs typeface="Times New Roman" panose="02020603050405020304" pitchFamily="18" charset="0"/>
              </a:rPr>
              <a:t>De </a:t>
            </a:r>
            <a:r>
              <a:rPr lang="it-IT" sz="3200" i="1" dirty="0" err="1">
                <a:latin typeface="Times New Roman" panose="02020603050405020304" pitchFamily="18" charset="0"/>
                <a:ea typeface="Calibri" panose="020F0502020204030204" pitchFamily="34" charset="0"/>
                <a:cs typeface="Times New Roman" panose="02020603050405020304" pitchFamily="18" charset="0"/>
              </a:rPr>
              <a:t>Trin</a:t>
            </a:r>
            <a:r>
              <a:rPr lang="it-IT" sz="3200" dirty="0">
                <a:latin typeface="Times New Roman" panose="02020603050405020304" pitchFamily="18" charset="0"/>
                <a:ea typeface="Calibri" panose="020F0502020204030204" pitchFamily="34" charset="0"/>
                <a:cs typeface="Times New Roman" panose="02020603050405020304" pitchFamily="18" charset="0"/>
              </a:rPr>
              <a:t>., VIII)</a:t>
            </a:r>
            <a:endParaRPr lang="it-IT" sz="3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magine 2">
            <a:extLst>
              <a:ext uri="{FF2B5EF4-FFF2-40B4-BE49-F238E27FC236}">
                <a16:creationId xmlns:a16="http://schemas.microsoft.com/office/drawing/2014/main" id="{7BDAEAF8-03C5-9D4B-888F-7B13751B8233}"/>
              </a:ext>
            </a:extLst>
          </p:cNvPr>
          <p:cNvPicPr>
            <a:picLocks noChangeAspect="1"/>
          </p:cNvPicPr>
          <p:nvPr/>
        </p:nvPicPr>
        <p:blipFill>
          <a:blip r:embed="rId2"/>
          <a:stretch>
            <a:fillRect/>
          </a:stretch>
        </p:blipFill>
        <p:spPr>
          <a:xfrm>
            <a:off x="657444" y="671406"/>
            <a:ext cx="1681896" cy="2517809"/>
          </a:xfrm>
          <a:prstGeom prst="rect">
            <a:avLst/>
          </a:prstGeom>
        </p:spPr>
      </p:pic>
    </p:spTree>
    <p:extLst>
      <p:ext uri="{BB962C8B-B14F-4D97-AF65-F5344CB8AC3E}">
        <p14:creationId xmlns:p14="http://schemas.microsoft.com/office/powerpoint/2010/main" val="1270698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7BDAEAF8-03C5-9D4B-888F-7B13751B8233}"/>
              </a:ext>
            </a:extLst>
          </p:cNvPr>
          <p:cNvPicPr>
            <a:picLocks noChangeAspect="1"/>
          </p:cNvPicPr>
          <p:nvPr/>
        </p:nvPicPr>
        <p:blipFill>
          <a:blip r:embed="rId2"/>
          <a:stretch>
            <a:fillRect/>
          </a:stretch>
        </p:blipFill>
        <p:spPr>
          <a:xfrm>
            <a:off x="383123" y="194739"/>
            <a:ext cx="2084133" cy="3119961"/>
          </a:xfrm>
          <a:prstGeom prst="rect">
            <a:avLst/>
          </a:prstGeom>
        </p:spPr>
      </p:pic>
      <p:sp>
        <p:nvSpPr>
          <p:cNvPr id="4" name="Rettangolo 3">
            <a:extLst>
              <a:ext uri="{FF2B5EF4-FFF2-40B4-BE49-F238E27FC236}">
                <a16:creationId xmlns:a16="http://schemas.microsoft.com/office/drawing/2014/main" id="{8E913356-23E8-4F45-A2D9-88C9B8CFFC91}"/>
              </a:ext>
            </a:extLst>
          </p:cNvPr>
          <p:cNvSpPr/>
          <p:nvPr/>
        </p:nvSpPr>
        <p:spPr>
          <a:xfrm>
            <a:off x="2682240" y="194739"/>
            <a:ext cx="9273540" cy="6001643"/>
          </a:xfrm>
          <a:prstGeom prst="rect">
            <a:avLst/>
          </a:prstGeom>
        </p:spPr>
        <p:txBody>
          <a:bodyPr wrap="square">
            <a:spAutoFit/>
          </a:bodyPr>
          <a:lstStyle/>
          <a:p>
            <a:r>
              <a:rPr lang="it-IT" sz="2400" dirty="0">
                <a:latin typeface="Times New Roman" panose="02020603050405020304" pitchFamily="18" charset="0"/>
                <a:ea typeface="Calibri" panose="020F0502020204030204" pitchFamily="34" charset="0"/>
              </a:rPr>
              <a:t>11. 18. «Queste tre cose dunque: memoria, intelligenza, volontà, non sono tre vite, ma una vita sola; né tre spiriti, ma un solo spirito; </a:t>
            </a:r>
            <a:r>
              <a:rPr lang="it-IT" sz="2400" dirty="0">
                <a:solidFill>
                  <a:srgbClr val="FF0000"/>
                </a:solidFill>
                <a:latin typeface="Times New Roman" panose="02020603050405020304" pitchFamily="18" charset="0"/>
                <a:ea typeface="Calibri" panose="020F0502020204030204" pitchFamily="34" charset="0"/>
              </a:rPr>
              <a:t>di conseguenza esse non sono tre sostanze, ma una sostanza sola.</a:t>
            </a:r>
            <a:r>
              <a:rPr lang="it-IT" sz="2400" dirty="0">
                <a:latin typeface="Times New Roman" panose="02020603050405020304" pitchFamily="18" charset="0"/>
                <a:ea typeface="Calibri" panose="020F0502020204030204" pitchFamily="34" charset="0"/>
              </a:rPr>
              <a:t> La memoria, in quanto si dice vita, spirito, sostanza, si dice in senso assoluto; ma come memoria si dice in senso relativo. Lo stesso si può affermare per </a:t>
            </a:r>
            <a:r>
              <a:rPr lang="it-IT" sz="2400" dirty="0">
                <a:solidFill>
                  <a:srgbClr val="FF0000"/>
                </a:solidFill>
                <a:latin typeface="Times New Roman" panose="02020603050405020304" pitchFamily="18" charset="0"/>
                <a:ea typeface="Calibri" panose="020F0502020204030204" pitchFamily="34" charset="0"/>
              </a:rPr>
              <a:t>l’intelligenza e la volontà perché anche l’intelligenza e la volontà si dicono in senso relativo. [...]. </a:t>
            </a:r>
            <a:r>
              <a:rPr lang="it-IT" sz="2400" dirty="0">
                <a:latin typeface="Times New Roman" panose="02020603050405020304" pitchFamily="18" charset="0"/>
                <a:ea typeface="Calibri" panose="020F0502020204030204" pitchFamily="34" charset="0"/>
              </a:rPr>
              <a:t>E queste tre cose sono una cosa sola, per la stessa ragione per la quale sono una sola vita, un solo spirito, una sola essenza. Ed ogni altra cosa che si dice di ciascuna di esse in senso assoluto, anche di tutte insieme la si predica non al plurale ma al singolare. Invece esse sono tre cose per la stessa ragione per cui sono in reciproca relazione tra loro. </a:t>
            </a:r>
          </a:p>
          <a:p>
            <a:endParaRPr lang="it-IT" sz="2400" dirty="0">
              <a:latin typeface="Times New Roman" panose="02020603050405020304" pitchFamily="18" charset="0"/>
              <a:ea typeface="Calibri" panose="020F0502020204030204" pitchFamily="34" charset="0"/>
            </a:endParaRPr>
          </a:p>
          <a:p>
            <a:r>
              <a:rPr lang="it-IT" sz="2400" dirty="0">
                <a:latin typeface="Times New Roman" panose="02020603050405020304" pitchFamily="18" charset="0"/>
                <a:ea typeface="Calibri" panose="020F0502020204030204" pitchFamily="34" charset="0"/>
              </a:rPr>
              <a:t>Infatti non soltanto ciascuna è contenuta in ciascuna, </a:t>
            </a:r>
            <a:r>
              <a:rPr lang="it-IT" sz="2400" dirty="0">
                <a:solidFill>
                  <a:srgbClr val="FF0000"/>
                </a:solidFill>
                <a:latin typeface="Times New Roman" panose="02020603050405020304" pitchFamily="18" charset="0"/>
                <a:ea typeface="Calibri" panose="020F0502020204030204" pitchFamily="34" charset="0"/>
              </a:rPr>
              <a:t>ma anche tutte sono contenute in ciascuna</a:t>
            </a:r>
            <a:r>
              <a:rPr lang="it-IT" sz="2400" dirty="0">
                <a:latin typeface="Times New Roman" panose="02020603050405020304" pitchFamily="18" charset="0"/>
                <a:ea typeface="Calibri" panose="020F0502020204030204" pitchFamily="34" charset="0"/>
              </a:rPr>
              <a:t>. Infatti ho memoria di aver memoria, intelligenza e volontà. Ho intelligenza di intendere, volere e ricordare. Ho volontà di volere, di ricordare, di intendere», (De </a:t>
            </a:r>
            <a:r>
              <a:rPr lang="it-IT" sz="2400" dirty="0" err="1">
                <a:latin typeface="Times New Roman" panose="02020603050405020304" pitchFamily="18" charset="0"/>
                <a:ea typeface="Calibri" panose="020F0502020204030204" pitchFamily="34" charset="0"/>
              </a:rPr>
              <a:t>Trin</a:t>
            </a:r>
            <a:r>
              <a:rPr lang="it-IT" sz="2400" dirty="0">
                <a:latin typeface="Times New Roman" panose="02020603050405020304" pitchFamily="18" charset="0"/>
                <a:ea typeface="Calibri" panose="020F0502020204030204" pitchFamily="34" charset="0"/>
              </a:rPr>
              <a:t>., X).</a:t>
            </a:r>
            <a:endParaRPr lang="it-IT" sz="2400" dirty="0"/>
          </a:p>
        </p:txBody>
      </p:sp>
    </p:spTree>
    <p:extLst>
      <p:ext uri="{BB962C8B-B14F-4D97-AF65-F5344CB8AC3E}">
        <p14:creationId xmlns:p14="http://schemas.microsoft.com/office/powerpoint/2010/main" val="4225975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825A72DF-159B-6C46-9B44-BFC89826F6E7}"/>
              </a:ext>
            </a:extLst>
          </p:cNvPr>
          <p:cNvPicPr>
            <a:picLocks noChangeAspect="1"/>
          </p:cNvPicPr>
          <p:nvPr/>
        </p:nvPicPr>
        <p:blipFill>
          <a:blip r:embed="rId2"/>
          <a:stretch>
            <a:fillRect/>
          </a:stretch>
        </p:blipFill>
        <p:spPr>
          <a:xfrm>
            <a:off x="1748546" y="391850"/>
            <a:ext cx="9743238" cy="5809632"/>
          </a:xfrm>
          <a:prstGeom prst="rect">
            <a:avLst/>
          </a:prstGeom>
        </p:spPr>
      </p:pic>
    </p:spTree>
    <p:extLst>
      <p:ext uri="{BB962C8B-B14F-4D97-AF65-F5344CB8AC3E}">
        <p14:creationId xmlns:p14="http://schemas.microsoft.com/office/powerpoint/2010/main" val="3115238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21E465C1-781D-DD44-8DDA-15C4F917C11B}"/>
              </a:ext>
            </a:extLst>
          </p:cNvPr>
          <p:cNvSpPr/>
          <p:nvPr/>
        </p:nvSpPr>
        <p:spPr>
          <a:xfrm>
            <a:off x="944880" y="722753"/>
            <a:ext cx="6096000" cy="1200329"/>
          </a:xfrm>
          <a:prstGeom prst="rect">
            <a:avLst/>
          </a:prstGeom>
        </p:spPr>
        <p:txBody>
          <a:bodyPr>
            <a:spAutoFit/>
          </a:bodyPr>
          <a:lstStyle/>
          <a:p>
            <a:r>
              <a:rPr lang="el-GR" sz="2400" dirty="0">
                <a:solidFill>
                  <a:srgbClr val="202122"/>
                </a:solidFill>
                <a:latin typeface="Arial" panose="020B0604020202020204" pitchFamily="34" charset="0"/>
              </a:rPr>
              <a:t>«</a:t>
            </a:r>
            <a:r>
              <a:rPr lang="el-GR" sz="2400" dirty="0" err="1">
                <a:solidFill>
                  <a:srgbClr val="202122"/>
                </a:solidFill>
                <a:latin typeface="Arial" panose="020B0604020202020204" pitchFamily="34" charset="0"/>
              </a:rPr>
              <a:t>Καὶ</a:t>
            </a:r>
            <a:r>
              <a:rPr lang="el-GR" sz="2400" dirty="0">
                <a:solidFill>
                  <a:srgbClr val="202122"/>
                </a:solidFill>
                <a:latin typeface="Arial" panose="020B0604020202020204" pitchFamily="34" charset="0"/>
              </a:rPr>
              <a:t> </a:t>
            </a:r>
            <a:r>
              <a:rPr lang="el-GR" sz="2400" dirty="0" err="1">
                <a:solidFill>
                  <a:srgbClr val="202122"/>
                </a:solidFill>
                <a:latin typeface="Arial" panose="020B0604020202020204" pitchFamily="34" charset="0"/>
              </a:rPr>
              <a:t>εἰς</a:t>
            </a:r>
            <a:r>
              <a:rPr lang="el-GR" sz="2400" dirty="0">
                <a:solidFill>
                  <a:srgbClr val="202122"/>
                </a:solidFill>
                <a:latin typeface="Arial" panose="020B0604020202020204" pitchFamily="34" charset="0"/>
              </a:rPr>
              <a:t> </a:t>
            </a:r>
            <a:r>
              <a:rPr lang="el-GR" sz="2400" dirty="0" err="1">
                <a:solidFill>
                  <a:srgbClr val="202122"/>
                </a:solidFill>
                <a:latin typeface="Arial" panose="020B0604020202020204" pitchFamily="34" charset="0"/>
              </a:rPr>
              <a:t>τὸ</a:t>
            </a:r>
            <a:r>
              <a:rPr lang="el-GR" sz="2400" dirty="0">
                <a:solidFill>
                  <a:srgbClr val="202122"/>
                </a:solidFill>
                <a:latin typeface="Arial" panose="020B0604020202020204" pitchFamily="34" charset="0"/>
              </a:rPr>
              <a:t> </a:t>
            </a:r>
            <a:r>
              <a:rPr lang="el-GR" sz="2400" dirty="0" err="1">
                <a:solidFill>
                  <a:srgbClr val="202122"/>
                </a:solidFill>
                <a:latin typeface="Arial" panose="020B0604020202020204" pitchFamily="34" charset="0"/>
              </a:rPr>
              <a:t>Πνεῦμα</a:t>
            </a:r>
            <a:r>
              <a:rPr lang="el-GR" sz="2400" dirty="0">
                <a:solidFill>
                  <a:srgbClr val="202122"/>
                </a:solidFill>
                <a:latin typeface="Arial" panose="020B0604020202020204" pitchFamily="34" charset="0"/>
              </a:rPr>
              <a:t> </a:t>
            </a:r>
            <a:r>
              <a:rPr lang="el-GR" sz="2400" dirty="0" err="1">
                <a:solidFill>
                  <a:srgbClr val="202122"/>
                </a:solidFill>
                <a:latin typeface="Arial" panose="020B0604020202020204" pitchFamily="34" charset="0"/>
              </a:rPr>
              <a:t>τὸ</a:t>
            </a:r>
            <a:r>
              <a:rPr lang="el-GR" sz="2400" dirty="0">
                <a:solidFill>
                  <a:srgbClr val="202122"/>
                </a:solidFill>
                <a:latin typeface="Arial" panose="020B0604020202020204" pitchFamily="34" charset="0"/>
              </a:rPr>
              <a:t> </a:t>
            </a:r>
            <a:r>
              <a:rPr lang="el-GR" sz="2400" dirty="0" err="1">
                <a:solidFill>
                  <a:srgbClr val="202122"/>
                </a:solidFill>
                <a:latin typeface="Arial" panose="020B0604020202020204" pitchFamily="34" charset="0"/>
              </a:rPr>
              <a:t>Ἅγιον</a:t>
            </a:r>
            <a:r>
              <a:rPr lang="el-GR" sz="2400" dirty="0">
                <a:solidFill>
                  <a:srgbClr val="202122"/>
                </a:solidFill>
                <a:latin typeface="Arial" panose="020B0604020202020204" pitchFamily="34" charset="0"/>
              </a:rPr>
              <a:t>, </a:t>
            </a:r>
            <a:r>
              <a:rPr lang="el-GR" sz="2400" dirty="0" err="1">
                <a:solidFill>
                  <a:srgbClr val="202122"/>
                </a:solidFill>
                <a:latin typeface="Arial" panose="020B0604020202020204" pitchFamily="34" charset="0"/>
              </a:rPr>
              <a:t>τὸ</a:t>
            </a:r>
            <a:r>
              <a:rPr lang="el-GR" sz="2400" dirty="0">
                <a:solidFill>
                  <a:srgbClr val="202122"/>
                </a:solidFill>
                <a:latin typeface="Arial" panose="020B0604020202020204" pitchFamily="34" charset="0"/>
              </a:rPr>
              <a:t> </a:t>
            </a:r>
            <a:r>
              <a:rPr lang="el-GR" sz="2400" dirty="0" err="1">
                <a:solidFill>
                  <a:srgbClr val="202122"/>
                </a:solidFill>
                <a:latin typeface="Arial" panose="020B0604020202020204" pitchFamily="34" charset="0"/>
              </a:rPr>
              <a:t>κύριον</a:t>
            </a:r>
            <a:r>
              <a:rPr lang="el-GR" sz="2400" dirty="0">
                <a:solidFill>
                  <a:srgbClr val="202122"/>
                </a:solidFill>
                <a:latin typeface="Arial" panose="020B0604020202020204" pitchFamily="34" charset="0"/>
              </a:rPr>
              <a:t>, </a:t>
            </a:r>
            <a:r>
              <a:rPr lang="el-GR" sz="2400" dirty="0" err="1">
                <a:solidFill>
                  <a:srgbClr val="202122"/>
                </a:solidFill>
                <a:latin typeface="Arial" panose="020B0604020202020204" pitchFamily="34" charset="0"/>
              </a:rPr>
              <a:t>τὸ</a:t>
            </a:r>
            <a:r>
              <a:rPr lang="el-GR" sz="2400" dirty="0">
                <a:solidFill>
                  <a:srgbClr val="202122"/>
                </a:solidFill>
                <a:latin typeface="Arial" panose="020B0604020202020204" pitchFamily="34" charset="0"/>
              </a:rPr>
              <a:t> </a:t>
            </a:r>
            <a:r>
              <a:rPr lang="el-GR" sz="2400" dirty="0" err="1">
                <a:solidFill>
                  <a:srgbClr val="202122"/>
                </a:solidFill>
                <a:latin typeface="Arial" panose="020B0604020202020204" pitchFamily="34" charset="0"/>
              </a:rPr>
              <a:t>ζωοποιόν</a:t>
            </a:r>
            <a:r>
              <a:rPr lang="el-GR" sz="2400" dirty="0">
                <a:solidFill>
                  <a:srgbClr val="202122"/>
                </a:solidFill>
                <a:latin typeface="Arial" panose="020B0604020202020204" pitchFamily="34" charset="0"/>
              </a:rPr>
              <a:t>, </a:t>
            </a:r>
            <a:r>
              <a:rPr lang="el-GR" sz="2400" dirty="0" err="1">
                <a:solidFill>
                  <a:srgbClr val="202122"/>
                </a:solidFill>
                <a:latin typeface="Arial" panose="020B0604020202020204" pitchFamily="34" charset="0"/>
              </a:rPr>
              <a:t>τὸ</a:t>
            </a:r>
            <a:r>
              <a:rPr lang="el-GR" sz="2400" dirty="0">
                <a:solidFill>
                  <a:srgbClr val="202122"/>
                </a:solidFill>
                <a:latin typeface="Arial" panose="020B0604020202020204" pitchFamily="34" charset="0"/>
              </a:rPr>
              <a:t> </a:t>
            </a:r>
            <a:r>
              <a:rPr lang="el-GR" sz="2400" dirty="0" err="1">
                <a:solidFill>
                  <a:srgbClr val="202122"/>
                </a:solidFill>
                <a:latin typeface="Arial" panose="020B0604020202020204" pitchFamily="34" charset="0"/>
              </a:rPr>
              <a:t>ἐκ</a:t>
            </a:r>
            <a:r>
              <a:rPr lang="el-GR" sz="2400" dirty="0">
                <a:solidFill>
                  <a:srgbClr val="202122"/>
                </a:solidFill>
                <a:latin typeface="Arial" panose="020B0604020202020204" pitchFamily="34" charset="0"/>
              </a:rPr>
              <a:t> </a:t>
            </a:r>
            <a:r>
              <a:rPr lang="el-GR" sz="2400" dirty="0" err="1">
                <a:solidFill>
                  <a:srgbClr val="202122"/>
                </a:solidFill>
                <a:latin typeface="Arial" panose="020B0604020202020204" pitchFamily="34" charset="0"/>
              </a:rPr>
              <a:t>τοῦ</a:t>
            </a:r>
            <a:r>
              <a:rPr lang="el-GR" sz="2400" dirty="0">
                <a:solidFill>
                  <a:srgbClr val="202122"/>
                </a:solidFill>
                <a:latin typeface="Arial" panose="020B0604020202020204" pitchFamily="34" charset="0"/>
              </a:rPr>
              <a:t> </a:t>
            </a:r>
            <a:r>
              <a:rPr lang="el-GR" sz="2400" dirty="0" err="1">
                <a:solidFill>
                  <a:srgbClr val="202122"/>
                </a:solidFill>
                <a:latin typeface="Arial" panose="020B0604020202020204" pitchFamily="34" charset="0"/>
              </a:rPr>
              <a:t>Πατρὸς</a:t>
            </a:r>
            <a:r>
              <a:rPr lang="el-GR" sz="2400" dirty="0">
                <a:solidFill>
                  <a:srgbClr val="202122"/>
                </a:solidFill>
                <a:latin typeface="Arial" panose="020B0604020202020204" pitchFamily="34" charset="0"/>
              </a:rPr>
              <a:t> </a:t>
            </a:r>
            <a:r>
              <a:rPr lang="el-GR" sz="2400" dirty="0" err="1">
                <a:solidFill>
                  <a:srgbClr val="202122"/>
                </a:solidFill>
                <a:latin typeface="Arial" panose="020B0604020202020204" pitchFamily="34" charset="0"/>
              </a:rPr>
              <a:t>ἐκπορευόμενον</a:t>
            </a:r>
            <a:r>
              <a:rPr lang="el-GR" sz="2400" dirty="0">
                <a:solidFill>
                  <a:srgbClr val="202122"/>
                </a:solidFill>
                <a:latin typeface="Arial" panose="020B0604020202020204" pitchFamily="34" charset="0"/>
              </a:rPr>
              <a:t>»</a:t>
            </a:r>
            <a:endParaRPr lang="it-IT" sz="2400" dirty="0"/>
          </a:p>
        </p:txBody>
      </p:sp>
      <p:sp>
        <p:nvSpPr>
          <p:cNvPr id="4" name="Rettangolo 3">
            <a:extLst>
              <a:ext uri="{FF2B5EF4-FFF2-40B4-BE49-F238E27FC236}">
                <a16:creationId xmlns:a16="http://schemas.microsoft.com/office/drawing/2014/main" id="{C7F4EF11-320F-0041-ACFE-1722963F4D28}"/>
              </a:ext>
            </a:extLst>
          </p:cNvPr>
          <p:cNvSpPr/>
          <p:nvPr/>
        </p:nvSpPr>
        <p:spPr>
          <a:xfrm>
            <a:off x="5722620" y="1495048"/>
            <a:ext cx="6096000" cy="1200329"/>
          </a:xfrm>
          <a:prstGeom prst="rect">
            <a:avLst/>
          </a:prstGeom>
        </p:spPr>
        <p:txBody>
          <a:bodyPr>
            <a:spAutoFit/>
          </a:bodyPr>
          <a:lstStyle/>
          <a:p>
            <a:r>
              <a:rPr lang="it-IT" sz="2400" dirty="0">
                <a:solidFill>
                  <a:srgbClr val="202122"/>
                </a:solidFill>
                <a:latin typeface="Arial" panose="020B0604020202020204" pitchFamily="34" charset="0"/>
              </a:rPr>
              <a:t>«E [crediamo] nello Spirito Santo, il Signore, il vivificatore, dal Padre procedente.»</a:t>
            </a:r>
            <a:endParaRPr lang="it-IT" sz="2400" dirty="0"/>
          </a:p>
        </p:txBody>
      </p:sp>
      <p:sp>
        <p:nvSpPr>
          <p:cNvPr id="5" name="Rettangolo 4">
            <a:extLst>
              <a:ext uri="{FF2B5EF4-FFF2-40B4-BE49-F238E27FC236}">
                <a16:creationId xmlns:a16="http://schemas.microsoft.com/office/drawing/2014/main" id="{A1A1E970-3B04-2247-A9D5-E7A288C2D7D4}"/>
              </a:ext>
            </a:extLst>
          </p:cNvPr>
          <p:cNvSpPr/>
          <p:nvPr/>
        </p:nvSpPr>
        <p:spPr>
          <a:xfrm>
            <a:off x="2674620" y="3429531"/>
            <a:ext cx="6096000" cy="830997"/>
          </a:xfrm>
          <a:prstGeom prst="rect">
            <a:avLst/>
          </a:prstGeom>
        </p:spPr>
        <p:txBody>
          <a:bodyPr>
            <a:spAutoFit/>
          </a:bodyPr>
          <a:lstStyle/>
          <a:p>
            <a:r>
              <a:rPr lang="it-IT" sz="2400" dirty="0">
                <a:solidFill>
                  <a:srgbClr val="202122"/>
                </a:solidFill>
                <a:latin typeface="Arial" panose="020B0604020202020204" pitchFamily="34" charset="0"/>
              </a:rPr>
              <a:t>«Et in </a:t>
            </a:r>
            <a:r>
              <a:rPr lang="it-IT" sz="2400" dirty="0" err="1">
                <a:solidFill>
                  <a:srgbClr val="202122"/>
                </a:solidFill>
                <a:latin typeface="Arial" panose="020B0604020202020204" pitchFamily="34" charset="0"/>
              </a:rPr>
              <a:t>Spiritum</a:t>
            </a:r>
            <a:r>
              <a:rPr lang="it-IT" sz="2400" dirty="0">
                <a:solidFill>
                  <a:srgbClr val="202122"/>
                </a:solidFill>
                <a:latin typeface="Arial" panose="020B0604020202020204" pitchFamily="34" charset="0"/>
              </a:rPr>
              <a:t> </a:t>
            </a:r>
            <a:r>
              <a:rPr lang="it-IT" sz="2400" dirty="0" err="1">
                <a:solidFill>
                  <a:srgbClr val="202122"/>
                </a:solidFill>
                <a:latin typeface="Arial" panose="020B0604020202020204" pitchFamily="34" charset="0"/>
              </a:rPr>
              <a:t>Sanctum</a:t>
            </a:r>
            <a:r>
              <a:rPr lang="it-IT" sz="2400" dirty="0">
                <a:solidFill>
                  <a:srgbClr val="202122"/>
                </a:solidFill>
                <a:latin typeface="Arial" panose="020B0604020202020204" pitchFamily="34" charset="0"/>
              </a:rPr>
              <a:t>, </a:t>
            </a:r>
            <a:r>
              <a:rPr lang="it-IT" sz="2400" dirty="0" err="1">
                <a:solidFill>
                  <a:srgbClr val="202122"/>
                </a:solidFill>
                <a:latin typeface="Arial" panose="020B0604020202020204" pitchFamily="34" charset="0"/>
              </a:rPr>
              <a:t>Dominum</a:t>
            </a:r>
            <a:r>
              <a:rPr lang="it-IT" sz="2400" dirty="0">
                <a:solidFill>
                  <a:srgbClr val="202122"/>
                </a:solidFill>
                <a:latin typeface="Arial" panose="020B0604020202020204" pitchFamily="34" charset="0"/>
              </a:rPr>
              <a:t>, et </a:t>
            </a:r>
            <a:r>
              <a:rPr lang="it-IT" sz="2400" dirty="0" err="1">
                <a:solidFill>
                  <a:srgbClr val="202122"/>
                </a:solidFill>
                <a:latin typeface="Arial" panose="020B0604020202020204" pitchFamily="34" charset="0"/>
              </a:rPr>
              <a:t>vivificantem</a:t>
            </a:r>
            <a:r>
              <a:rPr lang="it-IT" sz="2400" dirty="0">
                <a:solidFill>
                  <a:srgbClr val="202122"/>
                </a:solidFill>
                <a:latin typeface="Arial" panose="020B0604020202020204" pitchFamily="34" charset="0"/>
              </a:rPr>
              <a:t>: qui ex </a:t>
            </a:r>
            <a:r>
              <a:rPr lang="it-IT" sz="2400" dirty="0" err="1">
                <a:solidFill>
                  <a:srgbClr val="202122"/>
                </a:solidFill>
                <a:latin typeface="Arial" panose="020B0604020202020204" pitchFamily="34" charset="0"/>
              </a:rPr>
              <a:t>Patre</a:t>
            </a:r>
            <a:r>
              <a:rPr lang="it-IT" sz="2400" dirty="0">
                <a:solidFill>
                  <a:srgbClr val="202122"/>
                </a:solidFill>
                <a:latin typeface="Arial" panose="020B0604020202020204" pitchFamily="34" charset="0"/>
              </a:rPr>
              <a:t> </a:t>
            </a:r>
            <a:r>
              <a:rPr lang="it-IT" sz="2400" i="1" dirty="0" err="1">
                <a:solidFill>
                  <a:srgbClr val="202122"/>
                </a:solidFill>
                <a:latin typeface="Arial" panose="020B0604020202020204" pitchFamily="34" charset="0"/>
              </a:rPr>
              <a:t>Filioque</a:t>
            </a:r>
            <a:r>
              <a:rPr lang="it-IT" sz="2400" dirty="0">
                <a:solidFill>
                  <a:srgbClr val="202122"/>
                </a:solidFill>
                <a:latin typeface="Arial" panose="020B0604020202020204" pitchFamily="34" charset="0"/>
              </a:rPr>
              <a:t> </a:t>
            </a:r>
            <a:r>
              <a:rPr lang="it-IT" sz="2400" dirty="0" err="1">
                <a:solidFill>
                  <a:srgbClr val="202122"/>
                </a:solidFill>
                <a:latin typeface="Arial" panose="020B0604020202020204" pitchFamily="34" charset="0"/>
              </a:rPr>
              <a:t>procedit</a:t>
            </a:r>
            <a:r>
              <a:rPr lang="it-IT" sz="2400" dirty="0">
                <a:solidFill>
                  <a:srgbClr val="202122"/>
                </a:solidFill>
                <a:latin typeface="Arial" panose="020B0604020202020204" pitchFamily="34" charset="0"/>
              </a:rPr>
              <a:t>»</a:t>
            </a:r>
            <a:endParaRPr lang="it-IT" sz="2400" dirty="0"/>
          </a:p>
        </p:txBody>
      </p:sp>
      <p:sp>
        <p:nvSpPr>
          <p:cNvPr id="6" name="Rettangolo 5">
            <a:extLst>
              <a:ext uri="{FF2B5EF4-FFF2-40B4-BE49-F238E27FC236}">
                <a16:creationId xmlns:a16="http://schemas.microsoft.com/office/drawing/2014/main" id="{46EC019B-7677-9743-9E77-6011A7138BDF}"/>
              </a:ext>
            </a:extLst>
          </p:cNvPr>
          <p:cNvSpPr/>
          <p:nvPr/>
        </p:nvSpPr>
        <p:spPr>
          <a:xfrm>
            <a:off x="5722620" y="4604789"/>
            <a:ext cx="6096000" cy="1200329"/>
          </a:xfrm>
          <a:prstGeom prst="rect">
            <a:avLst/>
          </a:prstGeom>
        </p:spPr>
        <p:txBody>
          <a:bodyPr>
            <a:spAutoFit/>
          </a:bodyPr>
          <a:lstStyle/>
          <a:p>
            <a:r>
              <a:rPr lang="it-IT" sz="2400" dirty="0">
                <a:solidFill>
                  <a:srgbClr val="202122"/>
                </a:solidFill>
                <a:latin typeface="Arial" panose="020B0604020202020204" pitchFamily="34" charset="0"/>
              </a:rPr>
              <a:t>«E [credo] nello Spirito Santo, Signore, e vivificatore, che dal Padre </a:t>
            </a:r>
            <a:r>
              <a:rPr lang="it-IT" sz="2400" i="1" dirty="0">
                <a:solidFill>
                  <a:srgbClr val="202122"/>
                </a:solidFill>
                <a:latin typeface="Arial" panose="020B0604020202020204" pitchFamily="34" charset="0"/>
              </a:rPr>
              <a:t>e dal Figlio</a:t>
            </a:r>
            <a:r>
              <a:rPr lang="it-IT" sz="2400" dirty="0">
                <a:solidFill>
                  <a:srgbClr val="202122"/>
                </a:solidFill>
                <a:latin typeface="Arial" panose="020B0604020202020204" pitchFamily="34" charset="0"/>
              </a:rPr>
              <a:t> procede.»</a:t>
            </a:r>
            <a:endParaRPr lang="it-IT" sz="2400" dirty="0"/>
          </a:p>
        </p:txBody>
      </p:sp>
    </p:spTree>
    <p:extLst>
      <p:ext uri="{BB962C8B-B14F-4D97-AF65-F5344CB8AC3E}">
        <p14:creationId xmlns:p14="http://schemas.microsoft.com/office/powerpoint/2010/main" val="1363139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EB3BE30-D4D3-874D-AC45-C38C134646E1}"/>
              </a:ext>
            </a:extLst>
          </p:cNvPr>
          <p:cNvSpPr/>
          <p:nvPr/>
        </p:nvSpPr>
        <p:spPr>
          <a:xfrm>
            <a:off x="2385060" y="307539"/>
            <a:ext cx="9433560" cy="5324535"/>
          </a:xfrm>
          <a:prstGeom prst="rect">
            <a:avLst/>
          </a:prstGeom>
        </p:spPr>
        <p:txBody>
          <a:bodyPr wrap="square">
            <a:spAutoFit/>
          </a:bodyPr>
          <a:lstStyle/>
          <a:p>
            <a:pPr algn="just"/>
            <a:r>
              <a:rPr lang="it-IT" sz="2000" dirty="0">
                <a:latin typeface="Times New Roman" panose="02020603050405020304" pitchFamily="18" charset="0"/>
                <a:cs typeface="Times New Roman" panose="02020603050405020304" pitchFamily="18" charset="0"/>
              </a:rPr>
              <a:t>Lo Spirito procede dal Padre e dal Figlio, </a:t>
            </a:r>
            <a:r>
              <a:rPr lang="it-IT" sz="2000" dirty="0">
                <a:solidFill>
                  <a:srgbClr val="FF0000"/>
                </a:solidFill>
                <a:latin typeface="Times New Roman" panose="02020603050405020304" pitchFamily="18" charset="0"/>
                <a:cs typeface="Times New Roman" panose="02020603050405020304" pitchFamily="18" charset="0"/>
              </a:rPr>
              <a:t>ma "primariamente" dal Padre</a:t>
            </a:r>
          </a:p>
          <a:p>
            <a:pPr algn="just"/>
            <a:endParaRPr lang="it-IT" sz="2000" dirty="0">
              <a:latin typeface="Times New Roman" panose="02020603050405020304" pitchFamily="18" charset="0"/>
              <a:cs typeface="Times New Roman" panose="02020603050405020304" pitchFamily="18" charset="0"/>
            </a:endParaRPr>
          </a:p>
          <a:p>
            <a:pPr algn="just"/>
            <a:r>
              <a:rPr lang="it-IT" sz="2000" dirty="0">
                <a:latin typeface="Times New Roman" panose="02020603050405020304" pitchFamily="18" charset="0"/>
                <a:cs typeface="Times New Roman" panose="02020603050405020304" pitchFamily="18" charset="0"/>
              </a:rPr>
              <a:t>26. 47. Chiedersi se, quando il Figlio è nato, era già avvenuta la processione dello Spirito Santo dal Padre o se invece non era ancora avvenuta e, una volta nato il Figlio, lo Spirito Santo procedette dal Padre e dal Figlio, è cosa che può forse avere un senso, là dove non esiste affatto il tempo? </a:t>
            </a:r>
          </a:p>
          <a:p>
            <a:pPr algn="just"/>
            <a:endParaRPr lang="it-IT" sz="2000" dirty="0">
              <a:latin typeface="Times New Roman" panose="02020603050405020304" pitchFamily="18" charset="0"/>
              <a:cs typeface="Times New Roman" panose="02020603050405020304" pitchFamily="18" charset="0"/>
            </a:endParaRPr>
          </a:p>
          <a:p>
            <a:pPr algn="just"/>
            <a:r>
              <a:rPr lang="it-IT" sz="2000" dirty="0">
                <a:latin typeface="Times New Roman" panose="02020603050405020304" pitchFamily="18" charset="0"/>
                <a:cs typeface="Times New Roman" panose="02020603050405020304" pitchFamily="18" charset="0"/>
              </a:rPr>
              <a:t>colui che può comprendere la generazione </a:t>
            </a:r>
            <a:r>
              <a:rPr lang="it-IT" sz="2000" dirty="0" err="1">
                <a:latin typeface="Times New Roman" panose="02020603050405020304" pitchFamily="18" charset="0"/>
                <a:cs typeface="Times New Roman" panose="02020603050405020304" pitchFamily="18" charset="0"/>
              </a:rPr>
              <a:t>intemporale</a:t>
            </a:r>
            <a:r>
              <a:rPr lang="it-IT" sz="2000" dirty="0">
                <a:latin typeface="Times New Roman" panose="02020603050405020304" pitchFamily="18" charset="0"/>
                <a:cs typeface="Times New Roman" panose="02020603050405020304" pitchFamily="18" charset="0"/>
              </a:rPr>
              <a:t> del Figlio dal Padre, intenda la processione </a:t>
            </a:r>
            <a:r>
              <a:rPr lang="it-IT" sz="2000" dirty="0" err="1">
                <a:latin typeface="Times New Roman" panose="02020603050405020304" pitchFamily="18" charset="0"/>
                <a:cs typeface="Times New Roman" panose="02020603050405020304" pitchFamily="18" charset="0"/>
              </a:rPr>
              <a:t>intemporale</a:t>
            </a:r>
            <a:r>
              <a:rPr lang="it-IT" sz="2000" dirty="0">
                <a:latin typeface="Times New Roman" panose="02020603050405020304" pitchFamily="18" charset="0"/>
                <a:cs typeface="Times New Roman" panose="02020603050405020304" pitchFamily="18" charset="0"/>
              </a:rPr>
              <a:t> dello Spirito Santo da ambedue. [...] dico, che come </a:t>
            </a:r>
            <a:r>
              <a:rPr lang="it-IT" sz="2000" dirty="0">
                <a:solidFill>
                  <a:srgbClr val="FF0000"/>
                </a:solidFill>
                <a:latin typeface="Times New Roman" panose="02020603050405020304" pitchFamily="18" charset="0"/>
                <a:cs typeface="Times New Roman" panose="02020603050405020304" pitchFamily="18" charset="0"/>
              </a:rPr>
              <a:t>il Padre ha in se stesso anche la proprietà di essere principio della processione </a:t>
            </a:r>
            <a:r>
              <a:rPr lang="it-IT" sz="2000" dirty="0">
                <a:latin typeface="Times New Roman" panose="02020603050405020304" pitchFamily="18" charset="0"/>
                <a:cs typeface="Times New Roman" panose="02020603050405020304" pitchFamily="18" charset="0"/>
              </a:rPr>
              <a:t>dello Spirito Santo, </a:t>
            </a:r>
            <a:r>
              <a:rPr lang="it-IT" sz="2000" dirty="0">
                <a:solidFill>
                  <a:srgbClr val="00B0F0"/>
                </a:solidFill>
                <a:latin typeface="Times New Roman" panose="02020603050405020304" pitchFamily="18" charset="0"/>
                <a:cs typeface="Times New Roman" panose="02020603050405020304" pitchFamily="18" charset="0"/>
              </a:rPr>
              <a:t>ha dato</a:t>
            </a:r>
            <a:r>
              <a:rPr lang="it-IT" sz="2000" dirty="0">
                <a:latin typeface="Times New Roman" panose="02020603050405020304" pitchFamily="18" charset="0"/>
                <a:cs typeface="Times New Roman" panose="02020603050405020304" pitchFamily="18" charset="0"/>
              </a:rPr>
              <a:t> ugualmente al Figlio </a:t>
            </a:r>
            <a:r>
              <a:rPr lang="it-IT" sz="2000" dirty="0">
                <a:solidFill>
                  <a:srgbClr val="00B0F0"/>
                </a:solidFill>
                <a:latin typeface="Times New Roman" panose="02020603050405020304" pitchFamily="18" charset="0"/>
                <a:cs typeface="Times New Roman" panose="02020603050405020304" pitchFamily="18" charset="0"/>
              </a:rPr>
              <a:t>di essere principio </a:t>
            </a:r>
            <a:r>
              <a:rPr lang="it-IT" sz="2000" dirty="0">
                <a:latin typeface="Times New Roman" panose="02020603050405020304" pitchFamily="18" charset="0"/>
                <a:cs typeface="Times New Roman" panose="02020603050405020304" pitchFamily="18" charset="0"/>
              </a:rPr>
              <a:t>della processione del medesimo Spirito Santo, processione fuori del tempo nell’uno e nell’altro caso, e comprenda che è stato detto che lo Spirito Santo procede dal Padre perché si intenda che l’essere anche il Figlio principio della processione dello Spirito Santo, </a:t>
            </a:r>
            <a:r>
              <a:rPr lang="it-IT" sz="2000" dirty="0">
                <a:solidFill>
                  <a:srgbClr val="00B0F0"/>
                </a:solidFill>
                <a:latin typeface="Times New Roman" panose="02020603050405020304" pitchFamily="18" charset="0"/>
                <a:cs typeface="Times New Roman" panose="02020603050405020304" pitchFamily="18" charset="0"/>
              </a:rPr>
              <a:t>proviene al Figlio dal Padre</a:t>
            </a:r>
            <a:r>
              <a:rPr lang="it-IT" sz="2000" dirty="0">
                <a:latin typeface="Times New Roman" panose="02020603050405020304" pitchFamily="18" charset="0"/>
                <a:cs typeface="Times New Roman" panose="02020603050405020304" pitchFamily="18" charset="0"/>
              </a:rPr>
              <a:t>. </a:t>
            </a:r>
          </a:p>
          <a:p>
            <a:pPr algn="just"/>
            <a:endParaRPr lang="it-IT" sz="2000" dirty="0">
              <a:latin typeface="Times New Roman" panose="02020603050405020304" pitchFamily="18" charset="0"/>
              <a:cs typeface="Times New Roman" panose="02020603050405020304" pitchFamily="18" charset="0"/>
            </a:endParaRPr>
          </a:p>
          <a:p>
            <a:pPr algn="just"/>
            <a:r>
              <a:rPr lang="it-IT" sz="2000" dirty="0">
                <a:solidFill>
                  <a:srgbClr val="FF0000"/>
                </a:solidFill>
                <a:latin typeface="Times New Roman" panose="02020603050405020304" pitchFamily="18" charset="0"/>
                <a:cs typeface="Times New Roman" panose="02020603050405020304" pitchFamily="18" charset="0"/>
              </a:rPr>
              <a:t>Se infatti tutto ciò che il Figlio ha, lo riceve dal Padre, riceve anche dal Padre di essere anch’egli principio da cui procede lo Spirito Santo,</a:t>
            </a:r>
            <a:r>
              <a:rPr lang="it-IT" sz="2000" dirty="0">
                <a:latin typeface="Times New Roman" panose="02020603050405020304" pitchFamily="18" charset="0"/>
                <a:cs typeface="Times New Roman" panose="02020603050405020304" pitchFamily="18" charset="0"/>
              </a:rPr>
              <a:t> (Agostino, </a:t>
            </a:r>
            <a:r>
              <a:rPr lang="it-IT" sz="2000" i="1" dirty="0">
                <a:latin typeface="Times New Roman" panose="02020603050405020304" pitchFamily="18" charset="0"/>
                <a:cs typeface="Times New Roman" panose="02020603050405020304" pitchFamily="18" charset="0"/>
              </a:rPr>
              <a:t>De </a:t>
            </a:r>
            <a:r>
              <a:rPr lang="it-IT" sz="2000" i="1" dirty="0" err="1">
                <a:latin typeface="Times New Roman" panose="02020603050405020304" pitchFamily="18" charset="0"/>
                <a:cs typeface="Times New Roman" panose="02020603050405020304" pitchFamily="18" charset="0"/>
              </a:rPr>
              <a:t>Trinitate</a:t>
            </a:r>
            <a:r>
              <a:rPr lang="it-IT"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29235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FEF7F07-AA2A-264A-A9F5-256CD14BD57D}"/>
              </a:ext>
            </a:extLst>
          </p:cNvPr>
          <p:cNvSpPr/>
          <p:nvPr/>
        </p:nvSpPr>
        <p:spPr>
          <a:xfrm>
            <a:off x="1890582" y="383059"/>
            <a:ext cx="10206681" cy="6247864"/>
          </a:xfrm>
          <a:prstGeom prst="rect">
            <a:avLst/>
          </a:prstGeom>
        </p:spPr>
        <p:txBody>
          <a:bodyPr wrap="square">
            <a:spAutoFit/>
          </a:bodyPr>
          <a:lstStyle/>
          <a:p>
            <a:pPr algn="just"/>
            <a:r>
              <a:rPr lang="it-IT" sz="2000" b="1" dirty="0">
                <a:latin typeface="Times New Roman" panose="02020603050405020304" pitchFamily="18" charset="0"/>
                <a:cs typeface="Times New Roman" panose="02020603050405020304" pitchFamily="18" charset="0"/>
              </a:rPr>
              <a:t>Simbolo </a:t>
            </a:r>
            <a:r>
              <a:rPr lang="it-IT" sz="2000" b="1" dirty="0" err="1">
                <a:latin typeface="Times New Roman" panose="02020603050405020304" pitchFamily="18" charset="0"/>
                <a:cs typeface="Times New Roman" panose="02020603050405020304" pitchFamily="18" charset="0"/>
              </a:rPr>
              <a:t>pseudoatanasiano</a:t>
            </a:r>
            <a:r>
              <a:rPr lang="it-IT" sz="2000" b="1" dirty="0">
                <a:latin typeface="Times New Roman" panose="02020603050405020304" pitchFamily="18" charset="0"/>
                <a:cs typeface="Times New Roman" panose="02020603050405020304" pitchFamily="18" charset="0"/>
              </a:rPr>
              <a:t>, </a:t>
            </a:r>
            <a:r>
              <a:rPr lang="it-IT" sz="2000" b="1" dirty="0" err="1">
                <a:latin typeface="Times New Roman" panose="02020603050405020304" pitchFamily="18" charset="0"/>
                <a:cs typeface="Times New Roman" panose="02020603050405020304" pitchFamily="18" charset="0"/>
              </a:rPr>
              <a:t>Quicumque</a:t>
            </a:r>
            <a:r>
              <a:rPr lang="it-IT" sz="2000" b="1" dirty="0">
                <a:latin typeface="Times New Roman" panose="02020603050405020304" pitchFamily="18" charset="0"/>
                <a:cs typeface="Times New Roman" panose="02020603050405020304" pitchFamily="18" charset="0"/>
              </a:rPr>
              <a:t> (V sec.)</a:t>
            </a:r>
          </a:p>
          <a:p>
            <a:pPr algn="just"/>
            <a:endParaRPr lang="it-IT" sz="2000" b="1" dirty="0">
              <a:latin typeface="Times New Roman" panose="02020603050405020304" pitchFamily="18" charset="0"/>
              <a:cs typeface="Times New Roman" panose="02020603050405020304" pitchFamily="18" charset="0"/>
            </a:endParaRPr>
          </a:p>
          <a:p>
            <a:pPr algn="just"/>
            <a:r>
              <a:rPr lang="it-IT" sz="2000" dirty="0">
                <a:latin typeface="Times New Roman" panose="02020603050405020304" pitchFamily="18" charset="0"/>
                <a:cs typeface="Times New Roman" panose="02020603050405020304" pitchFamily="18" charset="0"/>
              </a:rPr>
              <a:t>Chiunque voglia salvarsi, deve anzitutto possedere la fede cattolica: colui che non la conserva integra ed inviolata perirà senza dubbio in eterno. La fede cattolica è questa: che </a:t>
            </a:r>
            <a:r>
              <a:rPr lang="it-IT" sz="2000" dirty="0">
                <a:solidFill>
                  <a:srgbClr val="FF0000"/>
                </a:solidFill>
                <a:latin typeface="Times New Roman" panose="02020603050405020304" pitchFamily="18" charset="0"/>
                <a:cs typeface="Times New Roman" panose="02020603050405020304" pitchFamily="18" charset="0"/>
              </a:rPr>
              <a:t>veneriamo un unico Dio nella Trinità e la Trinità nell'unità</a:t>
            </a:r>
            <a:r>
              <a:rPr lang="it-IT" sz="2000" dirty="0">
                <a:latin typeface="Times New Roman" panose="02020603050405020304" pitchFamily="18" charset="0"/>
                <a:cs typeface="Times New Roman" panose="02020603050405020304" pitchFamily="18" charset="0"/>
              </a:rPr>
              <a:t>. </a:t>
            </a:r>
            <a:r>
              <a:rPr lang="it-IT" sz="2000" u="sng" dirty="0">
                <a:latin typeface="Times New Roman" panose="02020603050405020304" pitchFamily="18" charset="0"/>
                <a:cs typeface="Times New Roman" panose="02020603050405020304" pitchFamily="18" charset="0"/>
              </a:rPr>
              <a:t>Senza confondere le persone, e senza separare la sostanza</a:t>
            </a:r>
            <a:r>
              <a:rPr lang="it-IT" sz="2000" dirty="0">
                <a:latin typeface="Times New Roman" panose="02020603050405020304" pitchFamily="18" charset="0"/>
                <a:cs typeface="Times New Roman" panose="02020603050405020304" pitchFamily="18" charset="0"/>
              </a:rPr>
              <a:t>. Una è infatti la persona del Padre, altra quella del Figlio, ed altra quella dello Spirito Santo. Ma Padre, Figlio e Spirito Santo sono una sola divinità, </a:t>
            </a:r>
            <a:r>
              <a:rPr lang="it-IT" sz="2000" dirty="0">
                <a:solidFill>
                  <a:srgbClr val="FF0000"/>
                </a:solidFill>
                <a:latin typeface="Times New Roman" panose="02020603050405020304" pitchFamily="18" charset="0"/>
                <a:cs typeface="Times New Roman" panose="02020603050405020304" pitchFamily="18" charset="0"/>
              </a:rPr>
              <a:t>con uguale gloria e coeterna maestà</a:t>
            </a:r>
            <a:r>
              <a:rPr lang="it-IT" sz="2000" dirty="0">
                <a:latin typeface="Times New Roman" panose="02020603050405020304" pitchFamily="18" charset="0"/>
                <a:cs typeface="Times New Roman" panose="02020603050405020304" pitchFamily="18" charset="0"/>
              </a:rPr>
              <a:t>. Quale è il Padre, tale è il Figlio, tale lo Spirito Santo. Increato il Padre, increato il Figlio, increato lo Spirito Santo. Immenso il Padre, immenso il Figlio, immenso lo Spirito Santo. Eterno il Padre, eterno il Figlio, eterno lo Spirito Santo. [...] </a:t>
            </a:r>
            <a:r>
              <a:rPr lang="it-IT" sz="2000" dirty="0">
                <a:solidFill>
                  <a:srgbClr val="FF0000"/>
                </a:solidFill>
                <a:latin typeface="Times New Roman" panose="02020603050405020304" pitchFamily="18" charset="0"/>
                <a:cs typeface="Times New Roman" panose="02020603050405020304" pitchFamily="18" charset="0"/>
              </a:rPr>
              <a:t>Il Padre è Dio, il Figlio è Dio, lo Spirito Santo è Dio. </a:t>
            </a:r>
            <a:r>
              <a:rPr lang="it-IT" sz="2000" dirty="0">
                <a:latin typeface="Times New Roman" panose="02020603050405020304" pitchFamily="18" charset="0"/>
                <a:cs typeface="Times New Roman" panose="02020603050405020304" pitchFamily="18" charset="0"/>
              </a:rPr>
              <a:t>E tuttavia non vi sono tre Dei, ma un solo Dio. </a:t>
            </a:r>
            <a:r>
              <a:rPr lang="it-IT" sz="2000" dirty="0">
                <a:solidFill>
                  <a:srgbClr val="FF0000"/>
                </a:solidFill>
                <a:latin typeface="Times New Roman" panose="02020603050405020304" pitchFamily="18" charset="0"/>
                <a:cs typeface="Times New Roman" panose="02020603050405020304" pitchFamily="18" charset="0"/>
              </a:rPr>
              <a:t>Signore è il Padre, Signore è il Figlio, Signore è lo Spirito Santo</a:t>
            </a:r>
            <a:r>
              <a:rPr lang="it-IT" sz="2000" dirty="0">
                <a:latin typeface="Times New Roman" panose="02020603050405020304" pitchFamily="18" charset="0"/>
                <a:cs typeface="Times New Roman" panose="02020603050405020304" pitchFamily="18" charset="0"/>
              </a:rPr>
              <a:t>. E tuttavia non vi sono tre Signori, ma un solo Signore. [...] </a:t>
            </a:r>
          </a:p>
          <a:p>
            <a:pPr algn="just"/>
            <a:endParaRPr lang="it-IT" sz="2000" dirty="0">
              <a:latin typeface="Times New Roman" panose="02020603050405020304" pitchFamily="18" charset="0"/>
              <a:cs typeface="Times New Roman" panose="02020603050405020304" pitchFamily="18" charset="0"/>
            </a:endParaRPr>
          </a:p>
          <a:p>
            <a:pPr algn="just"/>
            <a:r>
              <a:rPr lang="it-IT" sz="2000" dirty="0">
                <a:solidFill>
                  <a:srgbClr val="FF0000"/>
                </a:solidFill>
                <a:latin typeface="Times New Roman" panose="02020603050405020304" pitchFamily="18" charset="0"/>
                <a:cs typeface="Times New Roman" panose="02020603050405020304" pitchFamily="18" charset="0"/>
              </a:rPr>
              <a:t>Il Padre </a:t>
            </a:r>
            <a:r>
              <a:rPr lang="it-IT" sz="2000" dirty="0">
                <a:latin typeface="Times New Roman" panose="02020603050405020304" pitchFamily="18" charset="0"/>
                <a:cs typeface="Times New Roman" panose="02020603050405020304" pitchFamily="18" charset="0"/>
              </a:rPr>
              <a:t>non è stato fatto da alcuno: né creato, né generato. </a:t>
            </a:r>
          </a:p>
          <a:p>
            <a:pPr algn="just"/>
            <a:r>
              <a:rPr lang="it-IT" sz="2000" dirty="0">
                <a:solidFill>
                  <a:srgbClr val="FF0000"/>
                </a:solidFill>
                <a:latin typeface="Times New Roman" panose="02020603050405020304" pitchFamily="18" charset="0"/>
                <a:cs typeface="Times New Roman" panose="02020603050405020304" pitchFamily="18" charset="0"/>
              </a:rPr>
              <a:t>Il Figlio </a:t>
            </a:r>
            <a:r>
              <a:rPr lang="it-IT" sz="2000" dirty="0">
                <a:latin typeface="Times New Roman" panose="02020603050405020304" pitchFamily="18" charset="0"/>
                <a:cs typeface="Times New Roman" panose="02020603050405020304" pitchFamily="18" charset="0"/>
              </a:rPr>
              <a:t>è dal solo Padre: non fatto, né creato, ma generato.</a:t>
            </a:r>
          </a:p>
          <a:p>
            <a:pPr algn="just"/>
            <a:r>
              <a:rPr lang="it-IT" sz="2000" dirty="0">
                <a:solidFill>
                  <a:srgbClr val="FF0000"/>
                </a:solidFill>
                <a:latin typeface="Times New Roman" panose="02020603050405020304" pitchFamily="18" charset="0"/>
                <a:cs typeface="Times New Roman" panose="02020603050405020304" pitchFamily="18" charset="0"/>
              </a:rPr>
              <a:t>Lo Spirito Santo </a:t>
            </a:r>
            <a:r>
              <a:rPr lang="it-IT" sz="2000" dirty="0">
                <a:latin typeface="Times New Roman" panose="02020603050405020304" pitchFamily="18" charset="0"/>
                <a:cs typeface="Times New Roman" panose="02020603050405020304" pitchFamily="18" charset="0"/>
              </a:rPr>
              <a:t>è dal Padre e dal Figlio: non fatto, né creato, né generato, ma da essi procedente.</a:t>
            </a:r>
          </a:p>
          <a:p>
            <a:pPr algn="just"/>
            <a:r>
              <a:rPr lang="it-IT" sz="2000" dirty="0">
                <a:latin typeface="Times New Roman" panose="02020603050405020304" pitchFamily="18" charset="0"/>
                <a:cs typeface="Times New Roman" panose="02020603050405020304" pitchFamily="18" charset="0"/>
              </a:rPr>
              <a:t>[...] E in questa Trinità non v'è nulla che sia prima o dopo, nulla di maggiore o minore: ma tutte e tre le persone sono l'una all'altra coeterne e coeguali. Cosicché in tutto, come già detto prima, va venerata l'unità nella Trinità e la Trinità nell'unità. Chi dunque vuole salvarsi, pensi in tal modo della Trinità.</a:t>
            </a:r>
          </a:p>
        </p:txBody>
      </p:sp>
    </p:spTree>
    <p:extLst>
      <p:ext uri="{BB962C8B-B14F-4D97-AF65-F5344CB8AC3E}">
        <p14:creationId xmlns:p14="http://schemas.microsoft.com/office/powerpoint/2010/main" val="821223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92BCE368-F617-A54B-8E01-72075FDD73BA}"/>
              </a:ext>
            </a:extLst>
          </p:cNvPr>
          <p:cNvSpPr/>
          <p:nvPr/>
        </p:nvSpPr>
        <p:spPr>
          <a:xfrm>
            <a:off x="2110740" y="91440"/>
            <a:ext cx="9144000" cy="6494085"/>
          </a:xfrm>
          <a:prstGeom prst="rect">
            <a:avLst/>
          </a:prstGeom>
        </p:spPr>
        <p:txBody>
          <a:bodyPr wrap="square">
            <a:spAutoFit/>
          </a:bodyPr>
          <a:lstStyle/>
          <a:p>
            <a:r>
              <a:rPr lang="it-IT" sz="3200" dirty="0">
                <a:latin typeface="Times New Roman" panose="02020603050405020304" pitchFamily="18" charset="0"/>
                <a:cs typeface="Times New Roman" panose="02020603050405020304" pitchFamily="18" charset="0"/>
              </a:rPr>
              <a:t>La tradizione latina del Credo confessa che lo Spirito "procede dal Padre e dal Figlio [</a:t>
            </a:r>
            <a:r>
              <a:rPr lang="it-IT" sz="3200" dirty="0" err="1">
                <a:latin typeface="Times New Roman" panose="02020603050405020304" pitchFamily="18" charset="0"/>
                <a:cs typeface="Times New Roman" panose="02020603050405020304" pitchFamily="18" charset="0"/>
              </a:rPr>
              <a:t>Filioque</a:t>
            </a:r>
            <a:r>
              <a:rPr lang="it-IT" sz="3200" dirty="0">
                <a:latin typeface="Times New Roman" panose="02020603050405020304" pitchFamily="18" charset="0"/>
                <a:cs typeface="Times New Roman" panose="02020603050405020304" pitchFamily="18" charset="0"/>
              </a:rPr>
              <a:t>] ". Il Concilio di Firenze, nel 1439, esplicita: "Lo Spirito Santo ha la sua essenza e il suo essere sussistente ad un tempo dal Padre e dal Figlio e. . . procede eternamente dall'Uno e dall'Altro come da un solo Principio e per una sola spirazione. . . </a:t>
            </a:r>
            <a:r>
              <a:rPr lang="it-IT" sz="3200" dirty="0">
                <a:solidFill>
                  <a:srgbClr val="FF0000"/>
                </a:solidFill>
                <a:latin typeface="Times New Roman" panose="02020603050405020304" pitchFamily="18" charset="0"/>
                <a:cs typeface="Times New Roman" panose="02020603050405020304" pitchFamily="18" charset="0"/>
              </a:rPr>
              <a:t>E </a:t>
            </a:r>
            <a:r>
              <a:rPr lang="it-IT" sz="3200" dirty="0" err="1">
                <a:solidFill>
                  <a:srgbClr val="FF0000"/>
                </a:solidFill>
                <a:latin typeface="Times New Roman" panose="02020603050405020304" pitchFamily="18" charset="0"/>
                <a:cs typeface="Times New Roman" panose="02020603050405020304" pitchFamily="18" charset="0"/>
              </a:rPr>
              <a:t>poiche</a:t>
            </a:r>
            <a:r>
              <a:rPr lang="it-IT" sz="3200" dirty="0">
                <a:solidFill>
                  <a:srgbClr val="FF0000"/>
                </a:solidFill>
                <a:latin typeface="Times New Roman" panose="02020603050405020304" pitchFamily="18" charset="0"/>
                <a:cs typeface="Times New Roman" panose="02020603050405020304" pitchFamily="18" charset="0"/>
              </a:rPr>
              <a:t>́ tutto quello che è del Padre, lo stesso Padre lo ha donato al suo unico Figlio generandolo, ad eccezione del suo essere Padre, anche questo procedere dello Spirito Santo a partire dal Figlio lo riceve dall'</a:t>
            </a:r>
            <a:r>
              <a:rPr lang="it-IT" sz="3200" dirty="0" err="1">
                <a:solidFill>
                  <a:srgbClr val="FF0000"/>
                </a:solidFill>
                <a:latin typeface="Times New Roman" panose="02020603050405020304" pitchFamily="18" charset="0"/>
                <a:cs typeface="Times New Roman" panose="02020603050405020304" pitchFamily="18" charset="0"/>
              </a:rPr>
              <a:t>eternita</a:t>
            </a:r>
            <a:r>
              <a:rPr lang="it-IT" sz="3200" dirty="0">
                <a:solidFill>
                  <a:srgbClr val="FF0000"/>
                </a:solidFill>
                <a:latin typeface="Times New Roman" panose="02020603050405020304" pitchFamily="18" charset="0"/>
                <a:cs typeface="Times New Roman" panose="02020603050405020304" pitchFamily="18" charset="0"/>
              </a:rPr>
              <a:t>̀ dal suo Padre che ha generato il Figlio stesso</a:t>
            </a:r>
            <a:r>
              <a:rPr lang="it-IT" sz="3200" dirty="0">
                <a:latin typeface="Times New Roman" panose="02020603050405020304" pitchFamily="18" charset="0"/>
                <a:cs typeface="Times New Roman" panose="02020603050405020304" pitchFamily="18" charset="0"/>
              </a:rPr>
              <a:t>" [Concilio di Firenze: </a:t>
            </a:r>
            <a:r>
              <a:rPr lang="it-IT" sz="3200" dirty="0" err="1">
                <a:latin typeface="Times New Roman" panose="02020603050405020304" pitchFamily="18" charset="0"/>
                <a:cs typeface="Times New Roman" panose="02020603050405020304" pitchFamily="18" charset="0"/>
              </a:rPr>
              <a:t>Denz</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Schönm</a:t>
            </a:r>
            <a:r>
              <a:rPr lang="it-IT" sz="3200" dirty="0">
                <a:latin typeface="Times New Roman" panose="02020603050405020304" pitchFamily="18" charset="0"/>
                <a:cs typeface="Times New Roman" panose="02020603050405020304" pitchFamily="18" charset="0"/>
              </a:rPr>
              <a:t>., 1300-1301]. </a:t>
            </a:r>
          </a:p>
        </p:txBody>
      </p:sp>
    </p:spTree>
    <p:extLst>
      <p:ext uri="{BB962C8B-B14F-4D97-AF65-F5344CB8AC3E}">
        <p14:creationId xmlns:p14="http://schemas.microsoft.com/office/powerpoint/2010/main" val="3177230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296BACE-E46B-2348-B4C2-86C0E137EA77}"/>
              </a:ext>
            </a:extLst>
          </p:cNvPr>
          <p:cNvSpPr/>
          <p:nvPr/>
        </p:nvSpPr>
        <p:spPr>
          <a:xfrm>
            <a:off x="2006711" y="327991"/>
            <a:ext cx="8916394" cy="6370975"/>
          </a:xfrm>
          <a:prstGeom prst="rect">
            <a:avLst/>
          </a:prstGeom>
        </p:spPr>
        <p:txBody>
          <a:bodyPr wrap="square">
            <a:spAutoFit/>
          </a:bodyPr>
          <a:lstStyle/>
          <a:p>
            <a:pPr marL="228600" algn="just"/>
            <a:r>
              <a:rPr lang="it-IT" sz="2400" dirty="0">
                <a:solidFill>
                  <a:srgbClr val="000080"/>
                </a:solidFill>
                <a:latin typeface="Times New Roman" panose="02020603050405020304" pitchFamily="18" charset="0"/>
              </a:rPr>
              <a:t> </a:t>
            </a:r>
            <a:endParaRPr lang="it-IT" sz="2400" dirty="0">
              <a:solidFill>
                <a:srgbClr val="000000"/>
              </a:solidFill>
              <a:latin typeface="Times New Roman" panose="02020603050405020304" pitchFamily="18" charset="0"/>
            </a:endParaRPr>
          </a:p>
          <a:p>
            <a:pPr marL="449580" algn="just"/>
            <a:r>
              <a:rPr lang="it-IT" sz="2400" b="1" dirty="0">
                <a:solidFill>
                  <a:srgbClr val="000080"/>
                </a:solidFill>
                <a:latin typeface="Times New Roman" panose="02020603050405020304" pitchFamily="18" charset="0"/>
              </a:rPr>
              <a:t>Tertulliano</a:t>
            </a:r>
            <a:r>
              <a:rPr lang="it-IT" sz="2400" dirty="0">
                <a:solidFill>
                  <a:srgbClr val="000080"/>
                </a:solidFill>
                <a:latin typeface="Times New Roman" panose="02020603050405020304" pitchFamily="18" charset="0"/>
              </a:rPr>
              <a:t> che già all'inizio del III secolo scrive: </a:t>
            </a:r>
            <a:r>
              <a:rPr lang="it-IT" sz="2400" i="1" dirty="0">
                <a:solidFill>
                  <a:srgbClr val="000080"/>
                </a:solidFill>
                <a:latin typeface="Times New Roman" panose="02020603050405020304" pitchFamily="18" charset="0"/>
              </a:rPr>
              <a:t>Credo che lo Spirito non proceda in altro modo che dal Padre attraverso il Figlio</a:t>
            </a:r>
            <a:r>
              <a:rPr lang="it-IT" sz="2400" dirty="0">
                <a:solidFill>
                  <a:srgbClr val="000080"/>
                </a:solidFill>
                <a:latin typeface="Times New Roman" panose="02020603050405020304" pitchFamily="18" charset="0"/>
              </a:rPr>
              <a:t> (</a:t>
            </a:r>
            <a:r>
              <a:rPr lang="it-IT" sz="2400" i="1" dirty="0">
                <a:solidFill>
                  <a:srgbClr val="000080"/>
                </a:solidFill>
                <a:latin typeface="Times New Roman" panose="02020603050405020304" pitchFamily="18" charset="0"/>
              </a:rPr>
              <a:t>Contro </a:t>
            </a:r>
            <a:r>
              <a:rPr lang="it-IT" sz="2400" i="1" dirty="0" err="1">
                <a:solidFill>
                  <a:srgbClr val="000080"/>
                </a:solidFill>
                <a:latin typeface="Times New Roman" panose="02020603050405020304" pitchFamily="18" charset="0"/>
              </a:rPr>
              <a:t>Prassea</a:t>
            </a:r>
            <a:r>
              <a:rPr lang="it-IT" sz="2400" dirty="0">
                <a:solidFill>
                  <a:srgbClr val="000080"/>
                </a:solidFill>
                <a:latin typeface="Times New Roman" panose="02020603050405020304" pitchFamily="18" charset="0"/>
              </a:rPr>
              <a:t>, IV, 1). </a:t>
            </a:r>
            <a:endParaRPr lang="it-IT" sz="2400" dirty="0">
              <a:solidFill>
                <a:srgbClr val="000000"/>
              </a:solidFill>
              <a:latin typeface="Times New Roman" panose="02020603050405020304" pitchFamily="18" charset="0"/>
            </a:endParaRPr>
          </a:p>
          <a:p>
            <a:pPr marL="449580" algn="just"/>
            <a:r>
              <a:rPr lang="it-IT" sz="2400" dirty="0">
                <a:solidFill>
                  <a:srgbClr val="000080"/>
                </a:solidFill>
                <a:latin typeface="Times New Roman" panose="02020603050405020304" pitchFamily="18" charset="0"/>
              </a:rPr>
              <a:t> </a:t>
            </a:r>
            <a:endParaRPr lang="it-IT" sz="2400" dirty="0">
              <a:solidFill>
                <a:srgbClr val="000000"/>
              </a:solidFill>
              <a:latin typeface="Times New Roman" panose="02020603050405020304" pitchFamily="18" charset="0"/>
            </a:endParaRPr>
          </a:p>
          <a:p>
            <a:pPr marL="449580" algn="just"/>
            <a:r>
              <a:rPr lang="it-IT" sz="2400" dirty="0">
                <a:solidFill>
                  <a:srgbClr val="000080"/>
                </a:solidFill>
                <a:latin typeface="Times New Roman" panose="02020603050405020304" pitchFamily="18" charset="0"/>
              </a:rPr>
              <a:t>Anche </a:t>
            </a:r>
            <a:r>
              <a:rPr lang="it-IT" sz="2400" b="1" dirty="0">
                <a:solidFill>
                  <a:srgbClr val="000080"/>
                </a:solidFill>
                <a:latin typeface="Times New Roman" panose="02020603050405020304" pitchFamily="18" charset="0"/>
              </a:rPr>
              <a:t>Ambrogio</a:t>
            </a:r>
            <a:r>
              <a:rPr lang="it-IT" sz="2400" dirty="0">
                <a:solidFill>
                  <a:srgbClr val="000080"/>
                </a:solidFill>
                <a:latin typeface="Times New Roman" panose="02020603050405020304" pitchFamily="18" charset="0"/>
              </a:rPr>
              <a:t> mostra di condividere il tema del "</a:t>
            </a:r>
            <a:r>
              <a:rPr lang="it-IT" sz="2400" dirty="0" err="1">
                <a:solidFill>
                  <a:srgbClr val="000080"/>
                </a:solidFill>
                <a:latin typeface="Times New Roman" panose="02020603050405020304" pitchFamily="18" charset="0"/>
              </a:rPr>
              <a:t>Filioque</a:t>
            </a:r>
            <a:r>
              <a:rPr lang="it-IT" sz="2400" dirty="0">
                <a:solidFill>
                  <a:srgbClr val="000080"/>
                </a:solidFill>
                <a:latin typeface="Times New Roman" panose="02020603050405020304" pitchFamily="18" charset="0"/>
              </a:rPr>
              <a:t>", quando scrive: </a:t>
            </a:r>
            <a:r>
              <a:rPr lang="it-IT" sz="2400" i="1" dirty="0">
                <a:solidFill>
                  <a:srgbClr val="000080"/>
                </a:solidFill>
                <a:latin typeface="Times New Roman" panose="02020603050405020304" pitchFamily="18" charset="0"/>
              </a:rPr>
              <a:t>“Lo Spirito Santo, quando procede (</a:t>
            </a:r>
            <a:r>
              <a:rPr lang="it-IT" sz="2400" i="1" dirty="0" err="1">
                <a:solidFill>
                  <a:srgbClr val="000080"/>
                </a:solidFill>
                <a:latin typeface="Times New Roman" panose="02020603050405020304" pitchFamily="18" charset="0"/>
              </a:rPr>
              <a:t>procedit</a:t>
            </a:r>
            <a:r>
              <a:rPr lang="it-IT" sz="2400" i="1" dirty="0">
                <a:solidFill>
                  <a:srgbClr val="000080"/>
                </a:solidFill>
                <a:latin typeface="Times New Roman" panose="02020603050405020304" pitchFamily="18" charset="0"/>
              </a:rPr>
              <a:t>) dal Padre e dal Figlio, non si separa dal Padre, non si separa dal Figlio”</a:t>
            </a:r>
            <a:r>
              <a:rPr lang="it-IT" sz="2400" dirty="0">
                <a:solidFill>
                  <a:srgbClr val="000080"/>
                </a:solidFill>
                <a:latin typeface="Times New Roman" panose="02020603050405020304" pitchFamily="18" charset="0"/>
              </a:rPr>
              <a:t> (</a:t>
            </a:r>
            <a:r>
              <a:rPr lang="it-IT" sz="2400" i="1" dirty="0">
                <a:solidFill>
                  <a:srgbClr val="000080"/>
                </a:solidFill>
                <a:latin typeface="Times New Roman" panose="02020603050405020304" pitchFamily="18" charset="0"/>
              </a:rPr>
              <a:t>Lo Spirito Santo</a:t>
            </a:r>
            <a:r>
              <a:rPr lang="it-IT" sz="2400" dirty="0">
                <a:solidFill>
                  <a:srgbClr val="000080"/>
                </a:solidFill>
                <a:latin typeface="Times New Roman" panose="02020603050405020304" pitchFamily="18" charset="0"/>
              </a:rPr>
              <a:t>, I, 11, 120).</a:t>
            </a:r>
            <a:endParaRPr lang="it-IT" sz="2400" dirty="0">
              <a:solidFill>
                <a:srgbClr val="000000"/>
              </a:solidFill>
              <a:latin typeface="Times New Roman" panose="02020603050405020304" pitchFamily="18" charset="0"/>
            </a:endParaRPr>
          </a:p>
          <a:p>
            <a:pPr marL="449580" algn="just"/>
            <a:r>
              <a:rPr lang="it-IT" sz="2400" dirty="0">
                <a:solidFill>
                  <a:srgbClr val="000080"/>
                </a:solidFill>
                <a:latin typeface="Times New Roman" panose="02020603050405020304" pitchFamily="18" charset="0"/>
              </a:rPr>
              <a:t> </a:t>
            </a:r>
            <a:endParaRPr lang="it-IT" sz="2400" dirty="0">
              <a:solidFill>
                <a:srgbClr val="000000"/>
              </a:solidFill>
              <a:latin typeface="Times New Roman" panose="02020603050405020304" pitchFamily="18" charset="0"/>
            </a:endParaRPr>
          </a:p>
          <a:p>
            <a:pPr marL="449580" algn="just"/>
            <a:r>
              <a:rPr lang="it-IT" sz="2400" dirty="0">
                <a:solidFill>
                  <a:srgbClr val="000080"/>
                </a:solidFill>
                <a:latin typeface="Times New Roman" panose="02020603050405020304" pitchFamily="18" charset="0"/>
              </a:rPr>
              <a:t>Se, seguendo </a:t>
            </a:r>
            <a:r>
              <a:rPr lang="it-IT" sz="2400" b="1" dirty="0">
                <a:solidFill>
                  <a:srgbClr val="000080"/>
                </a:solidFill>
                <a:latin typeface="Times New Roman" panose="02020603050405020304" pitchFamily="18" charset="0"/>
              </a:rPr>
              <a:t>Atanasio</a:t>
            </a:r>
            <a:r>
              <a:rPr lang="it-IT" sz="2400" dirty="0">
                <a:solidFill>
                  <a:srgbClr val="000080"/>
                </a:solidFill>
                <a:latin typeface="Times New Roman" panose="02020603050405020304" pitchFamily="18" charset="0"/>
              </a:rPr>
              <a:t>, paragoniamo il Padre ad una pianta, il Figlio al suo unico fiore e lo Spirito Santo al profumo che spira da essa, possiamo lecitamente affermare che il profumo procede dalla pianta, oppure che procede dalla pianta e dal fiore, o anche che procede dalla pianta attraverso il fiore (Atanasio, </a:t>
            </a:r>
            <a:r>
              <a:rPr lang="it-IT" sz="2400" i="1" dirty="0">
                <a:solidFill>
                  <a:srgbClr val="000080"/>
                </a:solidFill>
                <a:latin typeface="Times New Roman" panose="02020603050405020304" pitchFamily="18" charset="0"/>
              </a:rPr>
              <a:t>Lettera a </a:t>
            </a:r>
            <a:r>
              <a:rPr lang="it-IT" sz="2400" i="1" dirty="0" err="1">
                <a:solidFill>
                  <a:srgbClr val="000080"/>
                </a:solidFill>
                <a:latin typeface="Times New Roman" panose="02020603050405020304" pitchFamily="18" charset="0"/>
              </a:rPr>
              <a:t>Serapione</a:t>
            </a:r>
            <a:r>
              <a:rPr lang="it-IT" sz="2400" dirty="0">
                <a:solidFill>
                  <a:srgbClr val="000080"/>
                </a:solidFill>
                <a:latin typeface="Times New Roman" panose="02020603050405020304" pitchFamily="18" charset="0"/>
              </a:rPr>
              <a:t>, I, 23-24). </a:t>
            </a:r>
            <a:endParaRPr lang="it-IT" sz="2400" dirty="0">
              <a:solidFill>
                <a:srgbClr val="000000"/>
              </a:solidFill>
              <a:latin typeface="Times New Roman" panose="02020603050405020304" pitchFamily="18" charset="0"/>
            </a:endParaRPr>
          </a:p>
          <a:p>
            <a:pPr marL="449580" algn="just"/>
            <a:r>
              <a:rPr lang="it-IT" sz="2400" dirty="0">
                <a:solidFill>
                  <a:srgbClr val="000080"/>
                </a:solidFill>
                <a:latin typeface="Times New Roman" panose="02020603050405020304" pitchFamily="18" charset="0"/>
              </a:rPr>
              <a:t> </a:t>
            </a:r>
            <a:endParaRPr lang="it-IT" sz="24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360466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559F48D9-8179-D24A-932A-E0C43C81187C}"/>
              </a:ext>
            </a:extLst>
          </p:cNvPr>
          <p:cNvSpPr/>
          <p:nvPr/>
        </p:nvSpPr>
        <p:spPr>
          <a:xfrm>
            <a:off x="2430780" y="485061"/>
            <a:ext cx="8724900" cy="5601533"/>
          </a:xfrm>
          <a:prstGeom prst="rect">
            <a:avLst/>
          </a:prstGeom>
        </p:spPr>
        <p:txBody>
          <a:bodyPr wrap="square">
            <a:spAutoFit/>
          </a:bodyPr>
          <a:lstStyle/>
          <a:p>
            <a:br>
              <a:rPr lang="it-IT" i="1" dirty="0">
                <a:solidFill>
                  <a:srgbClr val="000080"/>
                </a:solidFill>
                <a:latin typeface="Times New Roman" panose="02020603050405020304" pitchFamily="18" charset="0"/>
              </a:rPr>
            </a:br>
            <a:r>
              <a:rPr lang="it-IT" sz="3200" i="1" dirty="0">
                <a:solidFill>
                  <a:srgbClr val="000080"/>
                </a:solidFill>
                <a:latin typeface="Times New Roman" panose="02020603050405020304" pitchFamily="18" charset="0"/>
              </a:rPr>
              <a:t>«</a:t>
            </a:r>
            <a:r>
              <a:rPr lang="it-IT" sz="2800" i="1" dirty="0">
                <a:solidFill>
                  <a:srgbClr val="000080"/>
                </a:solidFill>
                <a:latin typeface="Times New Roman" panose="02020603050405020304" pitchFamily="18" charset="0"/>
              </a:rPr>
              <a:t>Sulla processione essi [gli occidentali] hanno portato le testimonianze dei Padri latini e, più sicuramente, quelle di San Cirillo d’Alessandria nel sacro studio composto da costui sul Vangelo di San Giovanni. A partire da questi, </a:t>
            </a:r>
            <a:r>
              <a:rPr lang="it-IT" sz="2800" i="1" dirty="0">
                <a:solidFill>
                  <a:srgbClr val="FF0000"/>
                </a:solidFill>
                <a:latin typeface="Times New Roman" panose="02020603050405020304" pitchFamily="18" charset="0"/>
              </a:rPr>
              <a:t>hanno mostrato che essi stessi non fanno del Figlio la causa dello Spirito Santo;</a:t>
            </a:r>
            <a:r>
              <a:rPr lang="it-IT" sz="2800" i="1" dirty="0">
                <a:solidFill>
                  <a:srgbClr val="000080"/>
                </a:solidFill>
                <a:latin typeface="Times New Roman" panose="02020603050405020304" pitchFamily="18" charset="0"/>
              </a:rPr>
              <a:t> sanno infatti che il Padre è la causa unica del Figlio e dello Spirito Santo, </a:t>
            </a:r>
            <a:r>
              <a:rPr lang="it-IT" sz="2800" i="1" dirty="0">
                <a:solidFill>
                  <a:srgbClr val="FF0000"/>
                </a:solidFill>
                <a:latin typeface="Times New Roman" panose="02020603050405020304" pitchFamily="18" charset="0"/>
              </a:rPr>
              <a:t>di uno per generazione e dell’altro per processione, ma hanno indicato che questo [lo Spirito Santo] proviene attraverso il Figlio, </a:t>
            </a:r>
            <a:r>
              <a:rPr lang="it-IT" sz="2800" i="1" dirty="0">
                <a:solidFill>
                  <a:srgbClr val="000080"/>
                </a:solidFill>
                <a:latin typeface="Times New Roman" panose="02020603050405020304" pitchFamily="18" charset="0"/>
              </a:rPr>
              <a:t>mostrando così l’unità e l’immutabilità della natura divina»</a:t>
            </a:r>
            <a:r>
              <a:rPr lang="it-IT" sz="2800" dirty="0">
                <a:solidFill>
                  <a:srgbClr val="000080"/>
                </a:solidFill>
                <a:latin typeface="Times New Roman" panose="02020603050405020304" pitchFamily="18" charset="0"/>
              </a:rPr>
              <a:t> (</a:t>
            </a:r>
            <a:r>
              <a:rPr lang="it-IT" sz="2800" b="1" dirty="0">
                <a:solidFill>
                  <a:srgbClr val="000080"/>
                </a:solidFill>
                <a:latin typeface="Times New Roman" panose="02020603050405020304" pitchFamily="18" charset="0"/>
              </a:rPr>
              <a:t>Massimo Confessore</a:t>
            </a:r>
            <a:r>
              <a:rPr lang="it-IT" sz="2800" i="1" dirty="0">
                <a:solidFill>
                  <a:srgbClr val="000080"/>
                </a:solidFill>
                <a:latin typeface="Times New Roman" panose="02020603050405020304" pitchFamily="18" charset="0"/>
              </a:rPr>
              <a:t>, Opuscolo teologico e polemico</a:t>
            </a:r>
            <a:r>
              <a:rPr lang="it-IT" sz="2800" dirty="0">
                <a:solidFill>
                  <a:srgbClr val="000080"/>
                </a:solidFill>
                <a:latin typeface="Times New Roman" panose="02020603050405020304" pitchFamily="18" charset="0"/>
              </a:rPr>
              <a:t>, X e </a:t>
            </a:r>
            <a:r>
              <a:rPr lang="it-IT" sz="2800" i="1" dirty="0">
                <a:solidFill>
                  <a:srgbClr val="000080"/>
                </a:solidFill>
                <a:latin typeface="Times New Roman" panose="02020603050405020304" pitchFamily="18" charset="0"/>
              </a:rPr>
              <a:t>Lettera a Marino di Cipro</a:t>
            </a:r>
            <a:r>
              <a:rPr lang="it-IT" sz="2800" dirty="0">
                <a:solidFill>
                  <a:srgbClr val="000080"/>
                </a:solidFill>
                <a:latin typeface="Times New Roman" panose="02020603050405020304" pitchFamily="18" charset="0"/>
              </a:rPr>
              <a:t>, PG 91, 136AB)</a:t>
            </a:r>
            <a:endParaRPr lang="it-IT" sz="2800" dirty="0"/>
          </a:p>
        </p:txBody>
      </p:sp>
    </p:spTree>
    <p:extLst>
      <p:ext uri="{BB962C8B-B14F-4D97-AF65-F5344CB8AC3E}">
        <p14:creationId xmlns:p14="http://schemas.microsoft.com/office/powerpoint/2010/main" val="1654308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59A375F-9917-AD4E-A5BB-81EB7C506CE5}"/>
              </a:ext>
            </a:extLst>
          </p:cNvPr>
          <p:cNvPicPr>
            <a:picLocks noChangeAspect="1"/>
          </p:cNvPicPr>
          <p:nvPr/>
        </p:nvPicPr>
        <p:blipFill>
          <a:blip r:embed="rId2"/>
          <a:stretch>
            <a:fillRect/>
          </a:stretch>
        </p:blipFill>
        <p:spPr>
          <a:xfrm>
            <a:off x="4407674" y="234779"/>
            <a:ext cx="3401364" cy="6858000"/>
          </a:xfrm>
          <a:prstGeom prst="rect">
            <a:avLst/>
          </a:prstGeom>
        </p:spPr>
      </p:pic>
    </p:spTree>
    <p:extLst>
      <p:ext uri="{BB962C8B-B14F-4D97-AF65-F5344CB8AC3E}">
        <p14:creationId xmlns:p14="http://schemas.microsoft.com/office/powerpoint/2010/main" val="3799924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4458FBE9-CF8D-1B40-9448-304B90E58038}"/>
              </a:ext>
            </a:extLst>
          </p:cNvPr>
          <p:cNvPicPr>
            <a:picLocks noChangeAspect="1"/>
          </p:cNvPicPr>
          <p:nvPr/>
        </p:nvPicPr>
        <p:blipFill>
          <a:blip r:embed="rId2"/>
          <a:stretch>
            <a:fillRect/>
          </a:stretch>
        </p:blipFill>
        <p:spPr>
          <a:xfrm>
            <a:off x="2007285" y="672070"/>
            <a:ext cx="9640657" cy="5543378"/>
          </a:xfrm>
          <a:prstGeom prst="rect">
            <a:avLst/>
          </a:prstGeom>
        </p:spPr>
      </p:pic>
    </p:spTree>
    <p:extLst>
      <p:ext uri="{BB962C8B-B14F-4D97-AF65-F5344CB8AC3E}">
        <p14:creationId xmlns:p14="http://schemas.microsoft.com/office/powerpoint/2010/main" val="3883569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0824ABB1-7416-0B49-A4D2-DF461F0F0AB1}"/>
              </a:ext>
            </a:extLst>
          </p:cNvPr>
          <p:cNvPicPr>
            <a:picLocks noChangeAspect="1"/>
          </p:cNvPicPr>
          <p:nvPr/>
        </p:nvPicPr>
        <p:blipFill>
          <a:blip r:embed="rId2"/>
          <a:stretch>
            <a:fillRect/>
          </a:stretch>
        </p:blipFill>
        <p:spPr>
          <a:xfrm>
            <a:off x="2684162" y="181403"/>
            <a:ext cx="7361881" cy="6542297"/>
          </a:xfrm>
          <a:prstGeom prst="rect">
            <a:avLst/>
          </a:prstGeom>
        </p:spPr>
      </p:pic>
    </p:spTree>
    <p:extLst>
      <p:ext uri="{BB962C8B-B14F-4D97-AF65-F5344CB8AC3E}">
        <p14:creationId xmlns:p14="http://schemas.microsoft.com/office/powerpoint/2010/main" val="2147090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E77A86C-A676-6B44-A709-6DFB184BAA30}"/>
              </a:ext>
            </a:extLst>
          </p:cNvPr>
          <p:cNvPicPr>
            <a:picLocks noChangeAspect="1"/>
          </p:cNvPicPr>
          <p:nvPr/>
        </p:nvPicPr>
        <p:blipFill>
          <a:blip r:embed="rId2"/>
          <a:stretch>
            <a:fillRect/>
          </a:stretch>
        </p:blipFill>
        <p:spPr>
          <a:xfrm>
            <a:off x="857250" y="482600"/>
            <a:ext cx="10477500" cy="5892800"/>
          </a:xfrm>
          <a:prstGeom prst="rect">
            <a:avLst/>
          </a:prstGeom>
        </p:spPr>
      </p:pic>
    </p:spTree>
    <p:extLst>
      <p:ext uri="{BB962C8B-B14F-4D97-AF65-F5344CB8AC3E}">
        <p14:creationId xmlns:p14="http://schemas.microsoft.com/office/powerpoint/2010/main" val="1549557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8FC591ED-3626-314D-B3BB-4D05BC3AC0F4}"/>
              </a:ext>
            </a:extLst>
          </p:cNvPr>
          <p:cNvSpPr/>
          <p:nvPr/>
        </p:nvSpPr>
        <p:spPr>
          <a:xfrm>
            <a:off x="2387600" y="515541"/>
            <a:ext cx="9144000" cy="5693866"/>
          </a:xfrm>
          <a:prstGeom prst="rect">
            <a:avLst/>
          </a:prstGeom>
        </p:spPr>
        <p:txBody>
          <a:bodyPr wrap="square">
            <a:spAutoFit/>
          </a:bodyPr>
          <a:lstStyle/>
          <a:p>
            <a:pPr indent="180340" algn="just">
              <a:spcAft>
                <a:spcPts val="0"/>
              </a:spcAft>
            </a:pPr>
            <a:r>
              <a:rPr lang="it-IT" sz="2800" dirty="0">
                <a:latin typeface="Times New Roman" panose="02020603050405020304" pitchFamily="18" charset="0"/>
                <a:ea typeface="Times New Roman" panose="02020603050405020304" pitchFamily="18" charset="0"/>
                <a:cs typeface="Times New Roman" panose="02020603050405020304" pitchFamily="18" charset="0"/>
              </a:rPr>
              <a:t>Massimo di </a:t>
            </a:r>
            <a:r>
              <a:rPr lang="it-IT" sz="2800" dirty="0" err="1">
                <a:latin typeface="Times New Roman" panose="02020603050405020304" pitchFamily="18" charset="0"/>
                <a:ea typeface="Times New Roman" panose="02020603050405020304" pitchFamily="18" charset="0"/>
                <a:cs typeface="Times New Roman" panose="02020603050405020304" pitchFamily="18" charset="0"/>
              </a:rPr>
              <a:t>Madaura</a:t>
            </a:r>
            <a:r>
              <a:rPr lang="it-IT" sz="2800" dirty="0">
                <a:latin typeface="Times New Roman" panose="02020603050405020304" pitchFamily="18" charset="0"/>
                <a:ea typeface="Times New Roman" panose="02020603050405020304" pitchFamily="18" charset="0"/>
                <a:cs typeface="Times New Roman" panose="02020603050405020304" pitchFamily="18" charset="0"/>
              </a:rPr>
              <a:t>: «che il Dio sommo sia unico, senza inizio né prole naturale (</a:t>
            </a:r>
            <a:r>
              <a:rPr lang="it-IT" sz="2800" i="1" dirty="0" err="1">
                <a:latin typeface="Times New Roman" panose="02020603050405020304" pitchFamily="18" charset="0"/>
                <a:ea typeface="Times New Roman" panose="02020603050405020304" pitchFamily="18" charset="0"/>
                <a:cs typeface="Times New Roman" panose="02020603050405020304" pitchFamily="18" charset="0"/>
              </a:rPr>
              <a:t>equidem</a:t>
            </a:r>
            <a:r>
              <a:rPr lang="it-IT" sz="2800" i="1" dirty="0">
                <a:latin typeface="Times New Roman" panose="02020603050405020304" pitchFamily="18" charset="0"/>
                <a:ea typeface="Times New Roman" panose="02020603050405020304" pitchFamily="18" charset="0"/>
                <a:cs typeface="Times New Roman" panose="02020603050405020304" pitchFamily="18" charset="0"/>
              </a:rPr>
              <a:t> unum esse </a:t>
            </a:r>
            <a:r>
              <a:rPr lang="it-IT" sz="2800" i="1" dirty="0" err="1">
                <a:latin typeface="Times New Roman" panose="02020603050405020304" pitchFamily="18" charset="0"/>
                <a:ea typeface="Times New Roman" panose="02020603050405020304" pitchFamily="18" charset="0"/>
                <a:cs typeface="Times New Roman" panose="02020603050405020304" pitchFamily="18" charset="0"/>
              </a:rPr>
              <a:t>Deum</a:t>
            </a:r>
            <a:r>
              <a:rPr lang="it-IT"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it-IT" sz="2800" i="1" dirty="0" err="1">
                <a:latin typeface="Times New Roman" panose="02020603050405020304" pitchFamily="18" charset="0"/>
                <a:ea typeface="Times New Roman" panose="02020603050405020304" pitchFamily="18" charset="0"/>
                <a:cs typeface="Times New Roman" panose="02020603050405020304" pitchFamily="18" charset="0"/>
              </a:rPr>
              <a:t>summum</a:t>
            </a:r>
            <a:r>
              <a:rPr lang="it-IT" sz="2800" i="1" dirty="0">
                <a:latin typeface="Times New Roman" panose="02020603050405020304" pitchFamily="18" charset="0"/>
                <a:ea typeface="Times New Roman" panose="02020603050405020304" pitchFamily="18" charset="0"/>
                <a:cs typeface="Times New Roman" panose="02020603050405020304" pitchFamily="18" charset="0"/>
              </a:rPr>
              <a:t>, sine </a:t>
            </a:r>
            <a:r>
              <a:rPr lang="it-IT" sz="2800" i="1" dirty="0" err="1">
                <a:latin typeface="Times New Roman" panose="02020603050405020304" pitchFamily="18" charset="0"/>
                <a:ea typeface="Times New Roman" panose="02020603050405020304" pitchFamily="18" charset="0"/>
                <a:cs typeface="Times New Roman" panose="02020603050405020304" pitchFamily="18" charset="0"/>
              </a:rPr>
              <a:t>initio</a:t>
            </a:r>
            <a:r>
              <a:rPr lang="it-IT" sz="2800" i="1" dirty="0">
                <a:latin typeface="Times New Roman" panose="02020603050405020304" pitchFamily="18" charset="0"/>
                <a:ea typeface="Times New Roman" panose="02020603050405020304" pitchFamily="18" charset="0"/>
                <a:cs typeface="Times New Roman" panose="02020603050405020304" pitchFamily="18" charset="0"/>
              </a:rPr>
              <a:t>, sine prole </a:t>
            </a:r>
            <a:r>
              <a:rPr lang="it-IT" sz="2800" i="1" dirty="0" err="1">
                <a:latin typeface="Times New Roman" panose="02020603050405020304" pitchFamily="18" charset="0"/>
                <a:ea typeface="Times New Roman" panose="02020603050405020304" pitchFamily="18" charset="0"/>
                <a:cs typeface="Times New Roman" panose="02020603050405020304" pitchFamily="18" charset="0"/>
              </a:rPr>
              <a:t>naturae</a:t>
            </a:r>
            <a:r>
              <a:rPr lang="it-IT" sz="2800" dirty="0">
                <a:latin typeface="Times New Roman" panose="02020603050405020304" pitchFamily="18" charset="0"/>
                <a:ea typeface="Times New Roman" panose="02020603050405020304" pitchFamily="18" charset="0"/>
                <a:cs typeface="Times New Roman" panose="02020603050405020304" pitchFamily="18" charset="0"/>
              </a:rPr>
              <a:t>) in quanto Padre grande e magnifico, chi potrebbe essere tanto stolto e dissennato da negare che sia cosa certissima? </a:t>
            </a:r>
            <a:r>
              <a:rPr lang="it-IT"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Le manifestazioni della sua potenza, diffuse nell’universo creato, noi le invochiamo con molti nomi,</a:t>
            </a:r>
            <a:r>
              <a:rPr lang="it-IT" sz="2800" dirty="0">
                <a:latin typeface="Times New Roman" panose="02020603050405020304" pitchFamily="18" charset="0"/>
                <a:ea typeface="Times New Roman" panose="02020603050405020304" pitchFamily="18" charset="0"/>
                <a:cs typeface="Times New Roman" panose="02020603050405020304" pitchFamily="18" charset="0"/>
              </a:rPr>
              <a:t> poiché tutti evidentemente ignoriamo il vero nome di Lui; Dio, infatti, è un vocabolo comune a tutte le religioni. Per conseguenza appare certamente chiaro che, mentre ne onoriamo separatamente, per così dire, le membra con vari riti, lo adoriamo tutto intero (</a:t>
            </a:r>
            <a:r>
              <a:rPr lang="it-IT" sz="2800" i="1" dirty="0">
                <a:latin typeface="Times New Roman" panose="02020603050405020304" pitchFamily="18" charset="0"/>
                <a:ea typeface="Times New Roman" panose="02020603050405020304" pitchFamily="18" charset="0"/>
                <a:cs typeface="Times New Roman" panose="02020603050405020304" pitchFamily="18" charset="0"/>
              </a:rPr>
              <a:t>ita </a:t>
            </a:r>
            <a:r>
              <a:rPr lang="it-IT" sz="2800" i="1" dirty="0" err="1">
                <a:latin typeface="Times New Roman" panose="02020603050405020304" pitchFamily="18" charset="0"/>
                <a:ea typeface="Times New Roman" panose="02020603050405020304" pitchFamily="18" charset="0"/>
                <a:cs typeface="Times New Roman" panose="02020603050405020304" pitchFamily="18" charset="0"/>
              </a:rPr>
              <a:t>fit</a:t>
            </a:r>
            <a:r>
              <a:rPr lang="it-IT" sz="2800" i="1" dirty="0">
                <a:latin typeface="Times New Roman" panose="02020603050405020304" pitchFamily="18" charset="0"/>
                <a:ea typeface="Times New Roman" panose="02020603050405020304" pitchFamily="18" charset="0"/>
                <a:cs typeface="Times New Roman" panose="02020603050405020304" pitchFamily="18" charset="0"/>
              </a:rPr>
              <a:t> ut dum </a:t>
            </a:r>
            <a:r>
              <a:rPr lang="it-IT" sz="2800" i="1" dirty="0" err="1">
                <a:latin typeface="Times New Roman" panose="02020603050405020304" pitchFamily="18" charset="0"/>
                <a:ea typeface="Times New Roman" panose="02020603050405020304" pitchFamily="18" charset="0"/>
                <a:cs typeface="Times New Roman" panose="02020603050405020304" pitchFamily="18" charset="0"/>
              </a:rPr>
              <a:t>eius</a:t>
            </a:r>
            <a:r>
              <a:rPr lang="it-IT" sz="2800" i="1" dirty="0">
                <a:latin typeface="Times New Roman" panose="02020603050405020304" pitchFamily="18" charset="0"/>
                <a:ea typeface="Times New Roman" panose="02020603050405020304" pitchFamily="18" charset="0"/>
                <a:cs typeface="Times New Roman" panose="02020603050405020304" pitchFamily="18" charset="0"/>
              </a:rPr>
              <a:t> quasi </a:t>
            </a:r>
            <a:r>
              <a:rPr lang="it-IT" sz="2800" i="1" dirty="0" err="1">
                <a:latin typeface="Times New Roman" panose="02020603050405020304" pitchFamily="18" charset="0"/>
                <a:ea typeface="Times New Roman" panose="02020603050405020304" pitchFamily="18" charset="0"/>
                <a:cs typeface="Times New Roman" panose="02020603050405020304" pitchFamily="18" charset="0"/>
              </a:rPr>
              <a:t>quaedam</a:t>
            </a:r>
            <a:r>
              <a:rPr lang="it-IT" sz="2800" i="1" dirty="0">
                <a:latin typeface="Times New Roman" panose="02020603050405020304" pitchFamily="18" charset="0"/>
                <a:ea typeface="Times New Roman" panose="02020603050405020304" pitchFamily="18" charset="0"/>
                <a:cs typeface="Times New Roman" panose="02020603050405020304" pitchFamily="18" charset="0"/>
              </a:rPr>
              <a:t> membra </a:t>
            </a:r>
            <a:r>
              <a:rPr lang="it-IT" sz="2800" i="1" dirty="0" err="1">
                <a:latin typeface="Times New Roman" panose="02020603050405020304" pitchFamily="18" charset="0"/>
                <a:ea typeface="Times New Roman" panose="02020603050405020304" pitchFamily="18" charset="0"/>
                <a:cs typeface="Times New Roman" panose="02020603050405020304" pitchFamily="18" charset="0"/>
              </a:rPr>
              <a:t>carptim</a:t>
            </a:r>
            <a:r>
              <a:rPr lang="it-IT"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it-IT" sz="2800" i="1" dirty="0" err="1">
                <a:latin typeface="Times New Roman" panose="02020603050405020304" pitchFamily="18" charset="0"/>
                <a:ea typeface="Times New Roman" panose="02020603050405020304" pitchFamily="18" charset="0"/>
                <a:cs typeface="Times New Roman" panose="02020603050405020304" pitchFamily="18" charset="0"/>
              </a:rPr>
              <a:t>variis</a:t>
            </a:r>
            <a:r>
              <a:rPr lang="it-IT"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it-IT" sz="2800" i="1" dirty="0" err="1">
                <a:latin typeface="Times New Roman" panose="02020603050405020304" pitchFamily="18" charset="0"/>
                <a:ea typeface="Times New Roman" panose="02020603050405020304" pitchFamily="18" charset="0"/>
                <a:cs typeface="Times New Roman" panose="02020603050405020304" pitchFamily="18" charset="0"/>
              </a:rPr>
              <a:t>supplicationibus</a:t>
            </a:r>
            <a:r>
              <a:rPr lang="it-IT"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it-IT" sz="2800" i="1" dirty="0" err="1">
                <a:latin typeface="Times New Roman" panose="02020603050405020304" pitchFamily="18" charset="0"/>
                <a:ea typeface="Times New Roman" panose="02020603050405020304" pitchFamily="18" charset="0"/>
                <a:cs typeface="Times New Roman" panose="02020603050405020304" pitchFamily="18" charset="0"/>
              </a:rPr>
              <a:t>prosequimur</a:t>
            </a:r>
            <a:r>
              <a:rPr lang="it-IT"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it-IT" sz="2800" i="1" dirty="0" err="1">
                <a:latin typeface="Times New Roman" panose="02020603050405020304" pitchFamily="18" charset="0"/>
                <a:ea typeface="Times New Roman" panose="02020603050405020304" pitchFamily="18" charset="0"/>
                <a:cs typeface="Times New Roman" panose="02020603050405020304" pitchFamily="18" charset="0"/>
              </a:rPr>
              <a:t>totum</a:t>
            </a:r>
            <a:r>
              <a:rPr lang="it-IT" sz="2800" i="1" dirty="0">
                <a:latin typeface="Times New Roman" panose="02020603050405020304" pitchFamily="18" charset="0"/>
                <a:ea typeface="Times New Roman" panose="02020603050405020304" pitchFamily="18" charset="0"/>
                <a:cs typeface="Times New Roman" panose="02020603050405020304" pitchFamily="18" charset="0"/>
              </a:rPr>
              <a:t> colere </a:t>
            </a:r>
            <a:r>
              <a:rPr lang="it-IT" sz="2800" i="1" dirty="0" err="1">
                <a:latin typeface="Times New Roman" panose="02020603050405020304" pitchFamily="18" charset="0"/>
                <a:ea typeface="Times New Roman" panose="02020603050405020304" pitchFamily="18" charset="0"/>
                <a:cs typeface="Times New Roman" panose="02020603050405020304" pitchFamily="18" charset="0"/>
              </a:rPr>
              <a:t>profecto</a:t>
            </a:r>
            <a:r>
              <a:rPr lang="it-IT"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it-IT" sz="2800" i="1" dirty="0" err="1">
                <a:latin typeface="Times New Roman" panose="02020603050405020304" pitchFamily="18" charset="0"/>
                <a:ea typeface="Times New Roman" panose="02020603050405020304" pitchFamily="18" charset="0"/>
                <a:cs typeface="Times New Roman" panose="02020603050405020304" pitchFamily="18" charset="0"/>
              </a:rPr>
              <a:t>videamur</a:t>
            </a:r>
            <a:r>
              <a:rPr lang="it-IT" sz="2800" dirty="0">
                <a:latin typeface="Times New Roman" panose="02020603050405020304" pitchFamily="18" charset="0"/>
                <a:ea typeface="Times New Roman" panose="02020603050405020304" pitchFamily="18" charset="0"/>
                <a:cs typeface="Times New Roman" panose="02020603050405020304" pitchFamily="18" charset="0"/>
              </a:rPr>
              <a:t>)» (Agostino, </a:t>
            </a:r>
            <a:r>
              <a:rPr lang="it-IT" sz="2800" dirty="0" err="1">
                <a:latin typeface="Times New Roman" panose="02020603050405020304" pitchFamily="18" charset="0"/>
                <a:ea typeface="Times New Roman" panose="02020603050405020304" pitchFamily="18" charset="0"/>
                <a:cs typeface="Times New Roman" panose="02020603050405020304" pitchFamily="18" charset="0"/>
              </a:rPr>
              <a:t>Ep</a:t>
            </a:r>
            <a:r>
              <a:rPr lang="it-IT" sz="2800" dirty="0">
                <a:latin typeface="Times New Roman" panose="02020603050405020304" pitchFamily="18" charset="0"/>
                <a:ea typeface="Times New Roman" panose="02020603050405020304" pitchFamily="18" charset="0"/>
                <a:cs typeface="Times New Roman" panose="02020603050405020304" pitchFamily="18" charset="0"/>
              </a:rPr>
              <a:t>. 16).</a:t>
            </a:r>
            <a:r>
              <a:rPr lang="it-IT" sz="2800" dirty="0">
                <a:latin typeface="Times New Roman" panose="02020603050405020304" pitchFamily="18" charset="0"/>
                <a:cs typeface="Times New Roman" panose="02020603050405020304" pitchFamily="18" charset="0"/>
              </a:rPr>
              <a:t> </a:t>
            </a:r>
            <a:r>
              <a:rPr lang="x-none" sz="2800" cap="small" baseline="30000">
                <a:latin typeface="Times New Roman" panose="02020603050405020304" pitchFamily="18" charset="0"/>
                <a:ea typeface="Calibri" panose="020F0502020204030204" pitchFamily="34" charset="0"/>
              </a:rPr>
              <a:t>Agostino</a:t>
            </a:r>
            <a:r>
              <a:rPr lang="x-none" sz="2800" baseline="30000">
                <a:latin typeface="Times New Roman" panose="02020603050405020304" pitchFamily="18" charset="0"/>
                <a:ea typeface="Calibri" panose="020F0502020204030204" pitchFamily="34" charset="0"/>
              </a:rPr>
              <a:t>, </a:t>
            </a:r>
            <a:r>
              <a:rPr lang="x-none" sz="2800" i="1" baseline="30000">
                <a:latin typeface="Times New Roman" panose="02020603050405020304" pitchFamily="18" charset="0"/>
                <a:ea typeface="Calibri" panose="020F0502020204030204" pitchFamily="34" charset="0"/>
              </a:rPr>
              <a:t>Ep.</a:t>
            </a:r>
            <a:r>
              <a:rPr lang="x-none" sz="2800" baseline="30000">
                <a:latin typeface="Times New Roman" panose="02020603050405020304" pitchFamily="18" charset="0"/>
                <a:ea typeface="Calibri" panose="020F0502020204030204" pitchFamily="34" charset="0"/>
              </a:rPr>
              <a:t> XVI.1.</a:t>
            </a:r>
            <a:endParaRPr lang="it-IT" sz="2800" baseline="30000" dirty="0">
              <a:effectLst/>
              <a:latin typeface="Times New Roman" panose="02020603050405020304" pitchFamily="18" charset="0"/>
              <a:ea typeface="Calibri" panose="020F0502020204030204" pitchFamily="34" charset="0"/>
            </a:endParaRPr>
          </a:p>
        </p:txBody>
      </p:sp>
      <p:pic>
        <p:nvPicPr>
          <p:cNvPr id="6" name="Immagine 5">
            <a:extLst>
              <a:ext uri="{FF2B5EF4-FFF2-40B4-BE49-F238E27FC236}">
                <a16:creationId xmlns:a16="http://schemas.microsoft.com/office/drawing/2014/main" id="{C7C11337-BD74-104B-9C48-D49D9A39491F}"/>
              </a:ext>
            </a:extLst>
          </p:cNvPr>
          <p:cNvPicPr>
            <a:picLocks noChangeAspect="1"/>
          </p:cNvPicPr>
          <p:nvPr/>
        </p:nvPicPr>
        <p:blipFill>
          <a:blip r:embed="rId2"/>
          <a:stretch>
            <a:fillRect/>
          </a:stretch>
        </p:blipFill>
        <p:spPr>
          <a:xfrm>
            <a:off x="469900" y="617141"/>
            <a:ext cx="1696720" cy="2540000"/>
          </a:xfrm>
          <a:prstGeom prst="rect">
            <a:avLst/>
          </a:prstGeom>
        </p:spPr>
      </p:pic>
    </p:spTree>
    <p:extLst>
      <p:ext uri="{BB962C8B-B14F-4D97-AF65-F5344CB8AC3E}">
        <p14:creationId xmlns:p14="http://schemas.microsoft.com/office/powerpoint/2010/main" val="1085758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3502B33-4D13-6447-8527-0493A177F9DB}"/>
              </a:ext>
            </a:extLst>
          </p:cNvPr>
          <p:cNvSpPr/>
          <p:nvPr/>
        </p:nvSpPr>
        <p:spPr>
          <a:xfrm>
            <a:off x="2870200" y="608281"/>
            <a:ext cx="8305800" cy="4154984"/>
          </a:xfrm>
          <a:prstGeom prst="rect">
            <a:avLst/>
          </a:prstGeom>
        </p:spPr>
        <p:txBody>
          <a:bodyPr wrap="square">
            <a:spAutoFit/>
          </a:bodyPr>
          <a:lstStyle/>
          <a:p>
            <a:pPr indent="180340" algn="just">
              <a:spcAft>
                <a:spcPts val="0"/>
              </a:spcAft>
            </a:pPr>
            <a:r>
              <a:rPr lang="it-IT" sz="3200" dirty="0">
                <a:solidFill>
                  <a:srgbClr val="000000"/>
                </a:solidFill>
                <a:latin typeface="Times New Roman" panose="02020603050405020304" pitchFamily="18" charset="0"/>
                <a:ea typeface="Calibri" panose="020F0502020204030204" pitchFamily="34" charset="0"/>
              </a:rPr>
              <a:t>A conclusione della lettera, ritornando sul tema dell’unicità di Dio, Massimo saluta Agostino invocando il </a:t>
            </a:r>
            <a:r>
              <a:rPr lang="it-IT" sz="3200" i="1" dirty="0" err="1">
                <a:solidFill>
                  <a:srgbClr val="000000"/>
                </a:solidFill>
                <a:latin typeface="Times New Roman" panose="02020603050405020304" pitchFamily="18" charset="0"/>
                <a:ea typeface="Calibri" panose="020F0502020204030204" pitchFamily="34" charset="0"/>
              </a:rPr>
              <a:t>communem</a:t>
            </a:r>
            <a:r>
              <a:rPr lang="it-IT" sz="3200" i="1" dirty="0">
                <a:solidFill>
                  <a:srgbClr val="000000"/>
                </a:solidFill>
                <a:latin typeface="Times New Roman" panose="02020603050405020304" pitchFamily="18" charset="0"/>
                <a:ea typeface="Calibri" panose="020F0502020204030204" pitchFamily="34" charset="0"/>
              </a:rPr>
              <a:t> </a:t>
            </a:r>
            <a:r>
              <a:rPr lang="it-IT" sz="3200" i="1" dirty="0" err="1">
                <a:solidFill>
                  <a:srgbClr val="000000"/>
                </a:solidFill>
                <a:latin typeface="Times New Roman" panose="02020603050405020304" pitchFamily="18" charset="0"/>
                <a:ea typeface="Calibri" panose="020F0502020204030204" pitchFamily="34" charset="0"/>
              </a:rPr>
              <a:t>patrem</a:t>
            </a:r>
            <a:r>
              <a:rPr lang="it-IT" sz="3200" dirty="0">
                <a:solidFill>
                  <a:srgbClr val="000000"/>
                </a:solidFill>
                <a:latin typeface="Times New Roman" panose="02020603050405020304" pitchFamily="18" charset="0"/>
                <a:ea typeface="Calibri" panose="020F0502020204030204" pitchFamily="34" charset="0"/>
              </a:rPr>
              <a:t> a tutti gli uomini: </a:t>
            </a:r>
            <a:r>
              <a:rPr lang="it-IT" sz="3200" dirty="0">
                <a:solidFill>
                  <a:srgbClr val="FF0000"/>
                </a:solidFill>
                <a:latin typeface="Times New Roman" panose="02020603050405020304" pitchFamily="18" charset="0"/>
                <a:ea typeface="Calibri" panose="020F0502020204030204" pitchFamily="34" charset="0"/>
              </a:rPr>
              <a:t>«</a:t>
            </a:r>
            <a:r>
              <a:rPr lang="it-IT" sz="3200" dirty="0">
                <a:solidFill>
                  <a:srgbClr val="FF0000"/>
                </a:solidFill>
                <a:latin typeface="Times New Roman" panose="02020603050405020304" pitchFamily="18" charset="0"/>
                <a:ea typeface="Times New Roman" panose="02020603050405020304" pitchFamily="18" charset="0"/>
              </a:rPr>
              <a:t>Ti conservino quegli </a:t>
            </a:r>
            <a:r>
              <a:rPr lang="it-IT" sz="3200" dirty="0" err="1">
                <a:solidFill>
                  <a:srgbClr val="FF0000"/>
                </a:solidFill>
                <a:latin typeface="Times New Roman" panose="02020603050405020304" pitchFamily="18" charset="0"/>
                <a:ea typeface="Times New Roman" panose="02020603050405020304" pitchFamily="18" charset="0"/>
              </a:rPr>
              <a:t>dèi</a:t>
            </a:r>
            <a:r>
              <a:rPr lang="it-IT" sz="3200" dirty="0">
                <a:solidFill>
                  <a:srgbClr val="FF0000"/>
                </a:solidFill>
                <a:latin typeface="Times New Roman" panose="02020603050405020304" pitchFamily="18" charset="0"/>
                <a:ea typeface="Times New Roman" panose="02020603050405020304" pitchFamily="18" charset="0"/>
              </a:rPr>
              <a:t>, sotto il cui nome noi tutti mortali quanti siamo sulla terra, in mille modi ma con una varietà che mira ad un identico fine, veneriamo il padre comune a loro e a tutti gli uomini»</a:t>
            </a:r>
            <a:r>
              <a:rPr lang="it-IT" sz="3200" dirty="0">
                <a:solidFill>
                  <a:srgbClr val="000000"/>
                </a:solidFill>
                <a:latin typeface="Times New Roman" panose="02020603050405020304" pitchFamily="18" charset="0"/>
                <a:ea typeface="Times New Roman" panose="02020603050405020304" pitchFamily="18" charset="0"/>
              </a:rPr>
              <a:t>, (</a:t>
            </a:r>
            <a:r>
              <a:rPr lang="it-IT" sz="3200" dirty="0" err="1">
                <a:solidFill>
                  <a:srgbClr val="000000"/>
                </a:solidFill>
                <a:latin typeface="Times New Roman" panose="02020603050405020304" pitchFamily="18" charset="0"/>
                <a:ea typeface="Times New Roman" panose="02020603050405020304" pitchFamily="18" charset="0"/>
              </a:rPr>
              <a:t>Ep</a:t>
            </a:r>
            <a:r>
              <a:rPr lang="it-IT" sz="3200" dirty="0">
                <a:solidFill>
                  <a:srgbClr val="000000"/>
                </a:solidFill>
                <a:latin typeface="Times New Roman" panose="02020603050405020304" pitchFamily="18" charset="0"/>
                <a:ea typeface="Times New Roman" panose="02020603050405020304" pitchFamily="18" charset="0"/>
              </a:rPr>
              <a:t>. 16)</a:t>
            </a:r>
            <a:endParaRPr lang="it-IT" sz="3200" dirty="0">
              <a:latin typeface="Times New Roman" panose="02020603050405020304" pitchFamily="18" charset="0"/>
              <a:ea typeface="Calibri" panose="020F0502020204030204" pitchFamily="34" charset="0"/>
            </a:endParaRPr>
          </a:p>
          <a:p>
            <a:pPr indent="180340" algn="just">
              <a:spcAft>
                <a:spcPts val="0"/>
              </a:spcAft>
            </a:pPr>
            <a:r>
              <a:rPr lang="x-none" sz="1200" cap="small" baseline="30000">
                <a:latin typeface="Times New Roman" panose="02020603050405020304" pitchFamily="18" charset="0"/>
                <a:ea typeface="Calibri" panose="020F0502020204030204" pitchFamily="34" charset="0"/>
              </a:rPr>
              <a:t>Agostino</a:t>
            </a:r>
            <a:r>
              <a:rPr lang="x-none" sz="1200" baseline="30000">
                <a:latin typeface="Times New Roman" panose="02020603050405020304" pitchFamily="18" charset="0"/>
                <a:ea typeface="Calibri" panose="020F0502020204030204" pitchFamily="34" charset="0"/>
              </a:rPr>
              <a:t>, </a:t>
            </a:r>
            <a:r>
              <a:rPr lang="x-none" sz="1200" i="1" baseline="30000">
                <a:latin typeface="Times New Roman" panose="02020603050405020304" pitchFamily="18" charset="0"/>
                <a:ea typeface="Calibri" panose="020F0502020204030204" pitchFamily="34" charset="0"/>
              </a:rPr>
              <a:t>Ep.</a:t>
            </a:r>
            <a:r>
              <a:rPr lang="x-none" sz="1200" baseline="30000">
                <a:latin typeface="Times New Roman" panose="02020603050405020304" pitchFamily="18" charset="0"/>
                <a:ea typeface="Calibri" panose="020F0502020204030204" pitchFamily="34" charset="0"/>
              </a:rPr>
              <a:t> XVI, 4.</a:t>
            </a:r>
            <a:endParaRPr lang="it-IT" sz="1200" baseline="30000" dirty="0">
              <a:effectLst/>
              <a:latin typeface="Times New Roman" panose="02020603050405020304" pitchFamily="18" charset="0"/>
              <a:ea typeface="Calibri" panose="020F0502020204030204" pitchFamily="34" charset="0"/>
            </a:endParaRPr>
          </a:p>
        </p:txBody>
      </p:sp>
      <p:pic>
        <p:nvPicPr>
          <p:cNvPr id="4" name="Immagine 3">
            <a:extLst>
              <a:ext uri="{FF2B5EF4-FFF2-40B4-BE49-F238E27FC236}">
                <a16:creationId xmlns:a16="http://schemas.microsoft.com/office/drawing/2014/main" id="{F3B7EF51-ED83-A54B-816C-FCE3E5324646}"/>
              </a:ext>
            </a:extLst>
          </p:cNvPr>
          <p:cNvPicPr>
            <a:picLocks noChangeAspect="1"/>
          </p:cNvPicPr>
          <p:nvPr/>
        </p:nvPicPr>
        <p:blipFill>
          <a:blip r:embed="rId2"/>
          <a:stretch>
            <a:fillRect/>
          </a:stretch>
        </p:blipFill>
        <p:spPr>
          <a:xfrm>
            <a:off x="546100" y="659081"/>
            <a:ext cx="1943100" cy="2908833"/>
          </a:xfrm>
          <a:prstGeom prst="rect">
            <a:avLst/>
          </a:prstGeom>
        </p:spPr>
      </p:pic>
    </p:spTree>
    <p:extLst>
      <p:ext uri="{BB962C8B-B14F-4D97-AF65-F5344CB8AC3E}">
        <p14:creationId xmlns:p14="http://schemas.microsoft.com/office/powerpoint/2010/main" val="3341511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CAC191EA-1197-AD4C-B1D0-8F357109B2A0}"/>
              </a:ext>
            </a:extLst>
          </p:cNvPr>
          <p:cNvSpPr/>
          <p:nvPr/>
        </p:nvSpPr>
        <p:spPr>
          <a:xfrm>
            <a:off x="2514600" y="612845"/>
            <a:ext cx="9093200" cy="6001643"/>
          </a:xfrm>
          <a:prstGeom prst="rect">
            <a:avLst/>
          </a:prstGeom>
        </p:spPr>
        <p:txBody>
          <a:bodyPr wrap="square">
            <a:spAutoFit/>
          </a:bodyPr>
          <a:lstStyle/>
          <a:p>
            <a:pPr indent="180340" algn="just"/>
            <a:r>
              <a:rPr lang="it-IT" sz="2400" dirty="0">
                <a:solidFill>
                  <a:srgbClr val="000000"/>
                </a:solidFill>
                <a:latin typeface="Times New Roman" panose="02020603050405020304" pitchFamily="18" charset="0"/>
                <a:ea typeface="Calibri" panose="020F0502020204030204" pitchFamily="34" charset="0"/>
              </a:rPr>
              <a:t>«Cerchiamo adesso, se si è d’accordo, qual dio principalmente o quali </a:t>
            </a:r>
            <a:r>
              <a:rPr lang="it-IT" sz="2400" dirty="0" err="1">
                <a:solidFill>
                  <a:srgbClr val="000000"/>
                </a:solidFill>
                <a:latin typeface="Times New Roman" panose="02020603050405020304" pitchFamily="18" charset="0"/>
                <a:ea typeface="Calibri" panose="020F0502020204030204" pitchFamily="34" charset="0"/>
              </a:rPr>
              <a:t>dèi</a:t>
            </a:r>
            <a:r>
              <a:rPr lang="it-IT" sz="2400" dirty="0">
                <a:solidFill>
                  <a:srgbClr val="000000"/>
                </a:solidFill>
                <a:latin typeface="Times New Roman" panose="02020603050405020304" pitchFamily="18" charset="0"/>
                <a:ea typeface="Calibri" panose="020F0502020204030204" pitchFamily="34" charset="0"/>
              </a:rPr>
              <a:t> della grande folla di </a:t>
            </a:r>
            <a:r>
              <a:rPr lang="it-IT" sz="2400" dirty="0" err="1">
                <a:solidFill>
                  <a:srgbClr val="000000"/>
                </a:solidFill>
                <a:latin typeface="Times New Roman" panose="02020603050405020304" pitchFamily="18" charset="0"/>
                <a:ea typeface="Calibri" panose="020F0502020204030204" pitchFamily="34" charset="0"/>
              </a:rPr>
              <a:t>dèi</a:t>
            </a:r>
            <a:r>
              <a:rPr lang="it-IT" sz="2400" dirty="0">
                <a:solidFill>
                  <a:srgbClr val="000000"/>
                </a:solidFill>
                <a:latin typeface="Times New Roman" panose="02020603050405020304" pitchFamily="18" charset="0"/>
                <a:ea typeface="Calibri" panose="020F0502020204030204" pitchFamily="34" charset="0"/>
              </a:rPr>
              <a:t> che i Romani adoravano ritengano che abbiano allargato o difeso il loro dominio. [...] Come è possibile in un passo di questo libro ricordare tutti i nomi degli </a:t>
            </a:r>
            <a:r>
              <a:rPr lang="it-IT" sz="2400" dirty="0" err="1">
                <a:solidFill>
                  <a:srgbClr val="000000"/>
                </a:solidFill>
                <a:latin typeface="Times New Roman" panose="02020603050405020304" pitchFamily="18" charset="0"/>
                <a:ea typeface="Calibri" panose="020F0502020204030204" pitchFamily="34" charset="0"/>
              </a:rPr>
              <a:t>dèi</a:t>
            </a:r>
            <a:r>
              <a:rPr lang="it-IT" sz="2400" dirty="0">
                <a:solidFill>
                  <a:srgbClr val="000000"/>
                </a:solidFill>
                <a:latin typeface="Times New Roman" panose="02020603050405020304" pitchFamily="18" charset="0"/>
                <a:ea typeface="Calibri" panose="020F0502020204030204" pitchFamily="34" charset="0"/>
              </a:rPr>
              <a:t> e delle dee che essi non hanno potuto raccogliere in grandi volumi nell’affidare le varie cose a particolari compiti delle varie divinità? E hanno pensato di affidare le competenze dell’agricoltura non a un solo dio, ma i fondi rustici alla dea </a:t>
            </a:r>
            <a:r>
              <a:rPr lang="it-IT" sz="2400" dirty="0" err="1">
                <a:solidFill>
                  <a:srgbClr val="000000"/>
                </a:solidFill>
                <a:latin typeface="Times New Roman" panose="02020603050405020304" pitchFamily="18" charset="0"/>
                <a:ea typeface="Calibri" panose="020F0502020204030204" pitchFamily="34" charset="0"/>
              </a:rPr>
              <a:t>Rusina</a:t>
            </a:r>
            <a:r>
              <a:rPr lang="it-IT" sz="2400" dirty="0">
                <a:solidFill>
                  <a:srgbClr val="000000"/>
                </a:solidFill>
                <a:latin typeface="Times New Roman" panose="02020603050405020304" pitchFamily="18" charset="0"/>
                <a:ea typeface="Calibri" panose="020F0502020204030204" pitchFamily="34" charset="0"/>
              </a:rPr>
              <a:t>, i gioghi dei monti al dio </a:t>
            </a:r>
            <a:r>
              <a:rPr lang="it-IT" sz="2400" dirty="0" err="1">
                <a:solidFill>
                  <a:srgbClr val="000000"/>
                </a:solidFill>
                <a:latin typeface="Times New Roman" panose="02020603050405020304" pitchFamily="18" charset="0"/>
                <a:ea typeface="Calibri" panose="020F0502020204030204" pitchFamily="34" charset="0"/>
              </a:rPr>
              <a:t>Giogantino</a:t>
            </a:r>
            <a:r>
              <a:rPr lang="it-IT" sz="2400" dirty="0">
                <a:solidFill>
                  <a:srgbClr val="000000"/>
                </a:solidFill>
                <a:latin typeface="Times New Roman" panose="02020603050405020304" pitchFamily="18" charset="0"/>
                <a:ea typeface="Calibri" panose="020F0502020204030204" pitchFamily="34" charset="0"/>
              </a:rPr>
              <a:t> e hanno preposto ai colli la dea Collatina e alle valli la dea [...]. Ho ricordato questi pochi nomi perché si capisca il motivo per cui non possono assolutamente sostenere che simili divinità hanno costruito, fatto crescere e difeso l’impero romano, dato che ciascuno è così occupato nella propria incombenza da non potere affidare a uno solo il tutto. Quando poteva Segezia prendersi cura dell’impero se non riusciva a provvedere contemporaneamente ai seminati e alle piante?», (Agostino, De civ. Dei, IV,8) .</a:t>
            </a:r>
            <a:r>
              <a:rPr lang="x-none" cap="small" baseline="30000"/>
              <a:t> Agostino</a:t>
            </a:r>
            <a:r>
              <a:rPr lang="x-none" baseline="30000"/>
              <a:t>, </a:t>
            </a:r>
            <a:r>
              <a:rPr lang="x-none" i="1" baseline="30000"/>
              <a:t>De civ. Dei</a:t>
            </a:r>
            <a:r>
              <a:rPr lang="x-none" baseline="30000"/>
              <a:t>, IV, 8.</a:t>
            </a:r>
            <a:endParaRPr lang="it-IT" baseline="30000" dirty="0"/>
          </a:p>
          <a:p>
            <a:pPr indent="180340" algn="just"/>
            <a:r>
              <a:rPr lang="it-IT" sz="2400" dirty="0"/>
              <a:t> </a:t>
            </a:r>
            <a:r>
              <a:rPr lang="x-none" cap="small" baseline="30000"/>
              <a:t>Agostino</a:t>
            </a:r>
            <a:r>
              <a:rPr lang="x-none" baseline="30000"/>
              <a:t>, </a:t>
            </a:r>
            <a:r>
              <a:rPr lang="x-none" i="1" baseline="30000"/>
              <a:t>De civ. Dei</a:t>
            </a:r>
            <a:r>
              <a:rPr lang="x-none" baseline="30000"/>
              <a:t>, IV, 8.</a:t>
            </a:r>
            <a:endParaRPr lang="it-IT" baseline="30000" dirty="0"/>
          </a:p>
          <a:p>
            <a:pPr indent="180340" algn="just">
              <a:spcAft>
                <a:spcPts val="0"/>
              </a:spcAft>
            </a:pPr>
            <a:r>
              <a:rPr lang="x-none" sz="1400" cap="small" baseline="30000">
                <a:latin typeface="Times New Roman" panose="02020603050405020304" pitchFamily="18" charset="0"/>
                <a:ea typeface="Calibri" panose="020F0502020204030204" pitchFamily="34" charset="0"/>
              </a:rPr>
              <a:t>Agostino</a:t>
            </a:r>
            <a:r>
              <a:rPr lang="x-none" sz="1400" baseline="30000">
                <a:latin typeface="Times New Roman" panose="02020603050405020304" pitchFamily="18" charset="0"/>
                <a:ea typeface="Calibri" panose="020F0502020204030204" pitchFamily="34" charset="0"/>
              </a:rPr>
              <a:t>, </a:t>
            </a:r>
            <a:r>
              <a:rPr lang="x-none" sz="1400" i="1" baseline="30000">
                <a:latin typeface="Times New Roman" panose="02020603050405020304" pitchFamily="18" charset="0"/>
                <a:ea typeface="Calibri" panose="020F0502020204030204" pitchFamily="34" charset="0"/>
              </a:rPr>
              <a:t>De civ. Dei</a:t>
            </a:r>
            <a:r>
              <a:rPr lang="x-none" sz="1400" baseline="30000">
                <a:latin typeface="Times New Roman" panose="02020603050405020304" pitchFamily="18" charset="0"/>
                <a:ea typeface="Calibri" panose="020F0502020204030204" pitchFamily="34" charset="0"/>
              </a:rPr>
              <a:t>, IV, 8.</a:t>
            </a:r>
            <a:endParaRPr lang="it-IT" sz="1400" baseline="30000" dirty="0">
              <a:effectLst/>
              <a:latin typeface="Times New Roman" panose="02020603050405020304" pitchFamily="18" charset="0"/>
              <a:ea typeface="Calibri" panose="020F0502020204030204" pitchFamily="34" charset="0"/>
            </a:endParaRPr>
          </a:p>
        </p:txBody>
      </p:sp>
      <p:pic>
        <p:nvPicPr>
          <p:cNvPr id="4" name="Immagine 3">
            <a:extLst>
              <a:ext uri="{FF2B5EF4-FFF2-40B4-BE49-F238E27FC236}">
                <a16:creationId xmlns:a16="http://schemas.microsoft.com/office/drawing/2014/main" id="{38FF02CA-455A-0444-B674-CD20BB2D3218}"/>
              </a:ext>
            </a:extLst>
          </p:cNvPr>
          <p:cNvPicPr>
            <a:picLocks noChangeAspect="1"/>
          </p:cNvPicPr>
          <p:nvPr/>
        </p:nvPicPr>
        <p:blipFill>
          <a:blip r:embed="rId2"/>
          <a:stretch>
            <a:fillRect/>
          </a:stretch>
        </p:blipFill>
        <p:spPr>
          <a:xfrm>
            <a:off x="495300" y="714445"/>
            <a:ext cx="1728487" cy="2587555"/>
          </a:xfrm>
          <a:prstGeom prst="rect">
            <a:avLst/>
          </a:prstGeom>
        </p:spPr>
      </p:pic>
    </p:spTree>
    <p:extLst>
      <p:ext uri="{BB962C8B-B14F-4D97-AF65-F5344CB8AC3E}">
        <p14:creationId xmlns:p14="http://schemas.microsoft.com/office/powerpoint/2010/main" val="3494031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AA2805D-D4F0-F640-A379-1C559D2916FD}"/>
              </a:ext>
            </a:extLst>
          </p:cNvPr>
          <p:cNvPicPr>
            <a:picLocks noChangeAspect="1"/>
          </p:cNvPicPr>
          <p:nvPr/>
        </p:nvPicPr>
        <p:blipFill>
          <a:blip r:embed="rId2"/>
          <a:stretch>
            <a:fillRect/>
          </a:stretch>
        </p:blipFill>
        <p:spPr>
          <a:xfrm>
            <a:off x="2311400" y="317500"/>
            <a:ext cx="8890000" cy="6070600"/>
          </a:xfrm>
          <a:prstGeom prst="rect">
            <a:avLst/>
          </a:prstGeom>
        </p:spPr>
      </p:pic>
    </p:spTree>
    <p:extLst>
      <p:ext uri="{BB962C8B-B14F-4D97-AF65-F5344CB8AC3E}">
        <p14:creationId xmlns:p14="http://schemas.microsoft.com/office/powerpoint/2010/main" val="2543976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5D36363C-491D-4D40-8A8D-E98509D549D7}"/>
              </a:ext>
            </a:extLst>
          </p:cNvPr>
          <p:cNvSpPr/>
          <p:nvPr/>
        </p:nvSpPr>
        <p:spPr>
          <a:xfrm>
            <a:off x="2159000" y="388814"/>
            <a:ext cx="9652000" cy="6124754"/>
          </a:xfrm>
          <a:prstGeom prst="rect">
            <a:avLst/>
          </a:prstGeom>
        </p:spPr>
        <p:txBody>
          <a:bodyPr wrap="square">
            <a:spAutoFit/>
          </a:bodyPr>
          <a:lstStyle/>
          <a:p>
            <a:pPr indent="180340" algn="just">
              <a:spcAft>
                <a:spcPts val="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La stessa critica si trova nella polemica con Massimino: «Per quanto concerne ciò che tu stesso hai detto sui due </a:t>
            </a:r>
            <a:r>
              <a:rPr lang="it-IT" sz="2800" dirty="0" err="1">
                <a:latin typeface="Times New Roman" panose="02020603050405020304" pitchFamily="18" charset="0"/>
                <a:ea typeface="Calibri" panose="020F0502020204030204" pitchFamily="34" charset="0"/>
                <a:cs typeface="Times New Roman" panose="02020603050405020304" pitchFamily="18" charset="0"/>
              </a:rPr>
              <a:t>dèi</a:t>
            </a:r>
            <a:r>
              <a:rPr lang="it-IT" sz="2800" dirty="0">
                <a:latin typeface="Times New Roman" panose="02020603050405020304" pitchFamily="18" charset="0"/>
                <a:ea typeface="Calibri" panose="020F0502020204030204" pitchFamily="34" charset="0"/>
                <a:cs typeface="Times New Roman" panose="02020603050405020304" pitchFamily="18" charset="0"/>
              </a:rPr>
              <a:t>, rispondendo alle tue parole, </a:t>
            </a:r>
            <a:r>
              <a:rPr lang="it-IT"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quando hai affermato che da voi è venerato un solo Dio, io ho obiettato: Ne consegue che o non venerate Cristo, o non venerate un solo Dio, ma due. </a:t>
            </a:r>
            <a:r>
              <a:rPr lang="it-IT" sz="2800" dirty="0">
                <a:latin typeface="Times New Roman" panose="02020603050405020304" pitchFamily="18" charset="0"/>
                <a:ea typeface="Calibri" panose="020F0502020204030204" pitchFamily="34" charset="0"/>
                <a:cs typeface="Times New Roman" panose="02020603050405020304" pitchFamily="18" charset="0"/>
              </a:rPr>
              <a:t>A questo tu hai tentato di rispondere; in verità hai parlato molto, sostenendo che venerate anche Cristo come Dio, ma sebbene tu non abbia negato che da voi sono venerati due </a:t>
            </a:r>
            <a:r>
              <a:rPr lang="it-IT" sz="2800" dirty="0" err="1">
                <a:latin typeface="Times New Roman" panose="02020603050405020304" pitchFamily="18" charset="0"/>
                <a:ea typeface="Calibri" panose="020F0502020204030204" pitchFamily="34" charset="0"/>
                <a:cs typeface="Times New Roman" panose="02020603050405020304" pitchFamily="18" charset="0"/>
              </a:rPr>
              <a:t>dèi</a:t>
            </a:r>
            <a:r>
              <a:rPr lang="it-IT" sz="2800" dirty="0">
                <a:latin typeface="Times New Roman" panose="02020603050405020304" pitchFamily="18" charset="0"/>
                <a:ea typeface="Calibri" panose="020F0502020204030204" pitchFamily="34" charset="0"/>
                <a:cs typeface="Times New Roman" panose="02020603050405020304" pitchFamily="18" charset="0"/>
              </a:rPr>
              <a:t>, tuttavia non hai osato confessarlo [...]. Osserva la fede giusta con la Cattolica, non vergognarti di correggere quella sbagliata. Tieni per valido con la Cattolica che, in vero, il Padre non è il Figlio, e il Figlio non è il Padre; che Dio è il Padre, Dio è il Figlio. Nondimeno, entrambi contemporaneamente non sono due </a:t>
            </a:r>
            <a:r>
              <a:rPr lang="it-IT" sz="2800" dirty="0" err="1">
                <a:latin typeface="Times New Roman" panose="02020603050405020304" pitchFamily="18" charset="0"/>
                <a:ea typeface="Calibri" panose="020F0502020204030204" pitchFamily="34" charset="0"/>
                <a:cs typeface="Times New Roman" panose="02020603050405020304" pitchFamily="18" charset="0"/>
              </a:rPr>
              <a:t>dèi</a:t>
            </a:r>
            <a:r>
              <a:rPr lang="it-IT" sz="2800" dirty="0">
                <a:latin typeface="Times New Roman" panose="02020603050405020304" pitchFamily="18" charset="0"/>
                <a:ea typeface="Calibri" panose="020F0502020204030204" pitchFamily="34" charset="0"/>
                <a:cs typeface="Times New Roman" panose="02020603050405020304" pitchFamily="18" charset="0"/>
              </a:rPr>
              <a:t>, ma uno solo», (</a:t>
            </a:r>
            <a:r>
              <a:rPr lang="it-IT" sz="2800" cap="small" dirty="0">
                <a:latin typeface="Times New Roman" panose="02020603050405020304" pitchFamily="18" charset="0"/>
                <a:ea typeface="Calibri" panose="020F0502020204030204" pitchFamily="34" charset="0"/>
                <a:cs typeface="Times New Roman" panose="02020603050405020304" pitchFamily="18" charset="0"/>
              </a:rPr>
              <a:t>Agostino</a:t>
            </a:r>
            <a:r>
              <a:rPr lang="it-IT" sz="2800" dirty="0">
                <a:latin typeface="Times New Roman" panose="02020603050405020304" pitchFamily="18" charset="0"/>
                <a:ea typeface="Calibri" panose="020F0502020204030204" pitchFamily="34" charset="0"/>
                <a:cs typeface="Times New Roman" panose="02020603050405020304" pitchFamily="18" charset="0"/>
              </a:rPr>
              <a:t>, </a:t>
            </a:r>
            <a:r>
              <a:rPr lang="it-IT" sz="2800" i="1" dirty="0" err="1">
                <a:latin typeface="Times New Roman" panose="02020603050405020304" pitchFamily="18" charset="0"/>
                <a:ea typeface="Calibri" panose="020F0502020204030204" pitchFamily="34" charset="0"/>
                <a:cs typeface="Times New Roman" panose="02020603050405020304" pitchFamily="18" charset="0"/>
              </a:rPr>
              <a:t>Coll</a:t>
            </a:r>
            <a:r>
              <a:rPr lang="it-IT" sz="2800" i="1" dirty="0">
                <a:latin typeface="Times New Roman" panose="02020603050405020304" pitchFamily="18" charset="0"/>
                <a:ea typeface="Calibri" panose="020F0502020204030204" pitchFamily="34" charset="0"/>
                <a:cs typeface="Times New Roman" panose="02020603050405020304" pitchFamily="18" charset="0"/>
              </a:rPr>
              <a:t>. </a:t>
            </a:r>
            <a:r>
              <a:rPr lang="it-IT" sz="2800" i="1" dirty="0" err="1">
                <a:latin typeface="Times New Roman" panose="02020603050405020304" pitchFamily="18" charset="0"/>
                <a:ea typeface="Calibri" panose="020F0502020204030204" pitchFamily="34" charset="0"/>
                <a:cs typeface="Times New Roman" panose="02020603050405020304" pitchFamily="18" charset="0"/>
              </a:rPr>
              <a:t>cum</a:t>
            </a:r>
            <a:r>
              <a:rPr lang="it-IT" sz="2800" i="1" dirty="0">
                <a:latin typeface="Times New Roman" panose="02020603050405020304" pitchFamily="18" charset="0"/>
                <a:ea typeface="Calibri" panose="020F0502020204030204" pitchFamily="34" charset="0"/>
                <a:cs typeface="Times New Roman" panose="02020603050405020304" pitchFamily="18" charset="0"/>
              </a:rPr>
              <a:t> Max.</a:t>
            </a:r>
            <a:r>
              <a:rPr lang="it-IT" sz="2800" dirty="0">
                <a:latin typeface="Times New Roman" panose="02020603050405020304" pitchFamily="18" charset="0"/>
                <a:ea typeface="Calibri" panose="020F0502020204030204" pitchFamily="34" charset="0"/>
                <a:cs typeface="Times New Roman" panose="02020603050405020304" pitchFamily="18" charset="0"/>
              </a:rPr>
              <a:t> I,1)</a:t>
            </a:r>
            <a:endParaRPr lang="it-IT"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Immagine 3">
            <a:extLst>
              <a:ext uri="{FF2B5EF4-FFF2-40B4-BE49-F238E27FC236}">
                <a16:creationId xmlns:a16="http://schemas.microsoft.com/office/drawing/2014/main" id="{86D6FF8D-A6F4-234F-ACD0-0E5BF2952FDB}"/>
              </a:ext>
            </a:extLst>
          </p:cNvPr>
          <p:cNvPicPr>
            <a:picLocks noChangeAspect="1"/>
          </p:cNvPicPr>
          <p:nvPr/>
        </p:nvPicPr>
        <p:blipFill>
          <a:blip r:embed="rId2"/>
          <a:stretch>
            <a:fillRect/>
          </a:stretch>
        </p:blipFill>
        <p:spPr>
          <a:xfrm>
            <a:off x="400904" y="555591"/>
            <a:ext cx="1681896" cy="2517809"/>
          </a:xfrm>
          <a:prstGeom prst="rect">
            <a:avLst/>
          </a:prstGeom>
        </p:spPr>
      </p:pic>
    </p:spTree>
    <p:extLst>
      <p:ext uri="{BB962C8B-B14F-4D97-AF65-F5344CB8AC3E}">
        <p14:creationId xmlns:p14="http://schemas.microsoft.com/office/powerpoint/2010/main" val="1686404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2F5D1CBD-9CDC-0C44-9380-4DA49096FAC1}"/>
              </a:ext>
            </a:extLst>
          </p:cNvPr>
          <p:cNvPicPr>
            <a:picLocks noChangeAspect="1"/>
          </p:cNvPicPr>
          <p:nvPr/>
        </p:nvPicPr>
        <p:blipFill>
          <a:blip r:embed="rId2"/>
          <a:stretch>
            <a:fillRect/>
          </a:stretch>
        </p:blipFill>
        <p:spPr>
          <a:xfrm>
            <a:off x="251460" y="250931"/>
            <a:ext cx="11758730" cy="6218449"/>
          </a:xfrm>
          <a:prstGeom prst="rect">
            <a:avLst/>
          </a:prstGeom>
        </p:spPr>
      </p:pic>
    </p:spTree>
    <p:extLst>
      <p:ext uri="{BB962C8B-B14F-4D97-AF65-F5344CB8AC3E}">
        <p14:creationId xmlns:p14="http://schemas.microsoft.com/office/powerpoint/2010/main" val="921361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ECF16D31-5A59-514C-BB12-315939E85689}"/>
              </a:ext>
            </a:extLst>
          </p:cNvPr>
          <p:cNvSpPr/>
          <p:nvPr/>
        </p:nvSpPr>
        <p:spPr>
          <a:xfrm>
            <a:off x="2247900" y="548310"/>
            <a:ext cx="8907780" cy="5262979"/>
          </a:xfrm>
          <a:prstGeom prst="rect">
            <a:avLst/>
          </a:prstGeom>
        </p:spPr>
        <p:txBody>
          <a:bodyPr wrap="square">
            <a:spAutoFit/>
          </a:bodyPr>
          <a:lstStyle/>
          <a:p>
            <a:pPr marL="180340" indent="-180340" algn="just">
              <a:spcAft>
                <a:spcPts val="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	“Nelle sacre Scritture vi sono molti passi che fanno pensare o anche esplicitamente affermano che il Padre è superiore al Figlio. Basandosi su questi passi, alcuni, troppo poco attenti nello scrutare il senso e nell’afferrare l’insieme delle Scritture, </a:t>
            </a:r>
            <a:r>
              <a:rPr lang="it-IT"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hanno tentato di riferire ciò che è stato detto di Gesù Cristo, in quanto uomo, alla sua natura che era eterna prima dell’Incarnazione e che è sempre eterna</a:t>
            </a:r>
            <a:r>
              <a:rPr lang="it-IT" sz="2800" dirty="0">
                <a:latin typeface="Times New Roman" panose="02020603050405020304" pitchFamily="18" charset="0"/>
                <a:ea typeface="Calibri" panose="020F0502020204030204" pitchFamily="34" charset="0"/>
                <a:cs typeface="Times New Roman" panose="02020603050405020304" pitchFamily="18" charset="0"/>
              </a:rPr>
              <a:t>. [...] Bisogna tenere sempre distinto ciò che in esse è detto di lui </a:t>
            </a:r>
            <a:r>
              <a:rPr lang="it-IT"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in riferimento alla natura divina</a:t>
            </a:r>
            <a:r>
              <a:rPr lang="it-IT" sz="2800" dirty="0">
                <a:latin typeface="Times New Roman" panose="02020603050405020304" pitchFamily="18" charset="0"/>
                <a:ea typeface="Calibri" panose="020F0502020204030204" pitchFamily="34" charset="0"/>
                <a:cs typeface="Times New Roman" panose="02020603050405020304" pitchFamily="18" charset="0"/>
              </a:rPr>
              <a:t>, nella quale è uguale al Padre, da ciò che è detto </a:t>
            </a:r>
            <a:r>
              <a:rPr lang="it-IT"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in riferimento alla natura di servo</a:t>
            </a:r>
            <a:r>
              <a:rPr lang="it-IT" sz="2800" dirty="0">
                <a:latin typeface="Times New Roman" panose="02020603050405020304" pitchFamily="18" charset="0"/>
                <a:ea typeface="Calibri" panose="020F0502020204030204" pitchFamily="34" charset="0"/>
                <a:cs typeface="Times New Roman" panose="02020603050405020304" pitchFamily="18" charset="0"/>
              </a:rPr>
              <a:t>, che assunse e per la quale è inferiore al Padre”, (Agostino, </a:t>
            </a:r>
            <a:r>
              <a:rPr lang="it-IT" sz="2800" i="1" dirty="0">
                <a:latin typeface="Times New Roman" panose="02020603050405020304" pitchFamily="18" charset="0"/>
                <a:ea typeface="Calibri" panose="020F0502020204030204" pitchFamily="34" charset="0"/>
                <a:cs typeface="Times New Roman" panose="02020603050405020304" pitchFamily="18" charset="0"/>
              </a:rPr>
              <a:t>De </a:t>
            </a:r>
            <a:r>
              <a:rPr lang="it-IT" sz="2800" i="1" dirty="0" err="1">
                <a:latin typeface="Times New Roman" panose="02020603050405020304" pitchFamily="18" charset="0"/>
                <a:ea typeface="Calibri" panose="020F0502020204030204" pitchFamily="34" charset="0"/>
                <a:cs typeface="Times New Roman" panose="02020603050405020304" pitchFamily="18" charset="0"/>
              </a:rPr>
              <a:t>Trinitate</a:t>
            </a:r>
            <a:r>
              <a:rPr lang="it-IT" sz="2800" dirty="0">
                <a:latin typeface="Times New Roman" panose="02020603050405020304" pitchFamily="18" charset="0"/>
                <a:ea typeface="Calibri" panose="020F0502020204030204" pitchFamily="34" charset="0"/>
                <a:cs typeface="Times New Roman" panose="02020603050405020304" pitchFamily="18" charset="0"/>
              </a:rPr>
              <a:t>).</a:t>
            </a:r>
            <a:endParaRPr lang="it-IT"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magine 2">
            <a:extLst>
              <a:ext uri="{FF2B5EF4-FFF2-40B4-BE49-F238E27FC236}">
                <a16:creationId xmlns:a16="http://schemas.microsoft.com/office/drawing/2014/main" id="{F6532D37-55C0-C84A-8980-75CB306E703A}"/>
              </a:ext>
            </a:extLst>
          </p:cNvPr>
          <p:cNvPicPr>
            <a:picLocks noChangeAspect="1"/>
          </p:cNvPicPr>
          <p:nvPr/>
        </p:nvPicPr>
        <p:blipFill>
          <a:blip r:embed="rId2"/>
          <a:stretch>
            <a:fillRect/>
          </a:stretch>
        </p:blipFill>
        <p:spPr>
          <a:xfrm>
            <a:off x="497424" y="661990"/>
            <a:ext cx="1681896" cy="2517809"/>
          </a:xfrm>
          <a:prstGeom prst="rect">
            <a:avLst/>
          </a:prstGeom>
        </p:spPr>
      </p:pic>
    </p:spTree>
    <p:extLst>
      <p:ext uri="{BB962C8B-B14F-4D97-AF65-F5344CB8AC3E}">
        <p14:creationId xmlns:p14="http://schemas.microsoft.com/office/powerpoint/2010/main" val="2990912074"/>
      </p:ext>
    </p:extLst>
  </p:cSld>
  <p:clrMapOvr>
    <a:masterClrMapping/>
  </p:clrMapOvr>
</p:sld>
</file>

<file path=ppt/theme/theme1.xml><?xml version="1.0" encoding="utf-8"?>
<a:theme xmlns:a="http://schemas.openxmlformats.org/drawingml/2006/main" name="Filo">
  <a:themeElements>
    <a:clrScheme name="Filo">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{6F9155DA-6952-A74F-9049-39F29A75BC2B}tf10001069</Template>
  <TotalTime>4196</TotalTime>
  <Words>2902</Words>
  <Application>Microsoft Macintosh PowerPoint</Application>
  <PresentationFormat>Widescreen</PresentationFormat>
  <Paragraphs>58</Paragraphs>
  <Slides>29</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29</vt:i4>
      </vt:variant>
    </vt:vector>
  </HeadingPairs>
  <TitlesOfParts>
    <vt:vector size="35" baseType="lpstr">
      <vt:lpstr>Arial</vt:lpstr>
      <vt:lpstr>Calibri</vt:lpstr>
      <vt:lpstr>Century Gothic</vt:lpstr>
      <vt:lpstr>Times New Roman</vt:lpstr>
      <vt:lpstr>Wingdings 3</vt:lpstr>
      <vt:lpstr>Filo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Luigi Territo</cp:lastModifiedBy>
  <cp:revision>35</cp:revision>
  <dcterms:created xsi:type="dcterms:W3CDTF">2023-11-08T17:31:12Z</dcterms:created>
  <dcterms:modified xsi:type="dcterms:W3CDTF">2025-11-19T07:49:33Z</dcterms:modified>
</cp:coreProperties>
</file>