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67" r:id="rId3"/>
    <p:sldId id="256" r:id="rId4"/>
    <p:sldId id="268" r:id="rId5"/>
    <p:sldId id="257" r:id="rId6"/>
    <p:sldId id="258" r:id="rId7"/>
    <p:sldId id="259" r:id="rId8"/>
    <p:sldId id="265" r:id="rId9"/>
    <p:sldId id="264" r:id="rId10"/>
    <p:sldId id="263" r:id="rId11"/>
    <p:sldId id="260" r:id="rId12"/>
    <p:sldId id="262" r:id="rId13"/>
    <p:sldId id="261" r:id="rId14"/>
    <p:sldId id="274" r:id="rId15"/>
    <p:sldId id="273" r:id="rId16"/>
    <p:sldId id="272" r:id="rId17"/>
    <p:sldId id="271" r:id="rId18"/>
    <p:sldId id="270"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1"/>
    <p:restoredTop sz="92197"/>
  </p:normalViewPr>
  <p:slideViewPr>
    <p:cSldViewPr snapToGrid="0" snapToObjects="1">
      <p:cViewPr varScale="1">
        <p:scale>
          <a:sx n="93" d="100"/>
          <a:sy n="93" d="100"/>
        </p:scale>
        <p:origin x="24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11/25/25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49A45E-7115-6247-A926-02706D77F01C}"/>
              </a:ext>
            </a:extLst>
          </p:cNvPr>
          <p:cNvSpPr/>
          <p:nvPr/>
        </p:nvSpPr>
        <p:spPr>
          <a:xfrm>
            <a:off x="2887980" y="620909"/>
            <a:ext cx="7947660" cy="4832092"/>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«una religione esclusivista, infatti, qualunque essa sia, non può che inventare e idealizzare un dio esclusivo, geloso, manifestando il suo odio o disprezzo per tutto ciò che non gli assomiglia, che si tratti degli altri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dèi</a:t>
            </a:r>
            <a:r>
              <a:rPr lang="it-IT" sz="2800" dirty="0">
                <a:latin typeface="Times New Roman" panose="02020603050405020304" pitchFamily="18" charset="0"/>
                <a:ea typeface="Calibri" panose="020F0502020204030204" pitchFamily="34" charset="0"/>
                <a:cs typeface="Times New Roman" panose="02020603050405020304" pitchFamily="18" charset="0"/>
              </a:rPr>
              <a:t> o degli altri culti – in una parola, permettendo tutte quelle barbarie che si sono verificate nel XX secolo in Europa e altrove, ma soprattutto in Europa», (S. MIMOUNI, «Il monoteismo: una forma di totalitarismo attraverso i secoli», in Annali di Storia dell’Esegesi, XXXV [2018], 11).</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738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BCCC991-43BD-E249-B454-75883E72BBA7}"/>
              </a:ext>
            </a:extLst>
          </p:cNvPr>
          <p:cNvSpPr/>
          <p:nvPr/>
        </p:nvSpPr>
        <p:spPr>
          <a:xfrm>
            <a:off x="2293620" y="302359"/>
            <a:ext cx="9250680" cy="6124754"/>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4) (CTI) “Per noi, quest'economia della salvezza è la sorgente unica e definitiva di ogni conoscenza circa il mistero della Trinità. L'elaborazione della dottrina trinitaria ha il suo punto di partenza nell'economia della salvezza. A sua volta, </a:t>
            </a:r>
            <a:r>
              <a:rPr lang="it-IT"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la Trinità eterna e immanente è il presupposto necessario della Trinità economica</a:t>
            </a:r>
            <a:r>
              <a:rPr lang="it-IT" sz="2800" dirty="0">
                <a:latin typeface="Times New Roman" panose="02020603050405020304" pitchFamily="18" charset="0"/>
                <a:ea typeface="Calibri" panose="020F0502020204030204" pitchFamily="34" charset="0"/>
                <a:cs typeface="Times New Roman" panose="02020603050405020304" pitchFamily="18" charset="0"/>
              </a:rPr>
              <a:t>. La teologia e la catechesi devono render conto di quest'affermazione della fede primitiva.</a:t>
            </a:r>
          </a:p>
          <a:p>
            <a:pPr indent="180340" algn="just">
              <a:spcAft>
                <a:spcPts val="0"/>
              </a:spcAft>
            </a:pP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2. Dunque l'assioma fondamentale della teologia odierna s'esprime molto correttamente nella formulazione seguente: </a:t>
            </a:r>
            <a:r>
              <a:rPr lang="it-IT" sz="2800" b="1" dirty="0">
                <a:latin typeface="Times New Roman" panose="02020603050405020304" pitchFamily="18" charset="0"/>
                <a:ea typeface="Calibri" panose="020F0502020204030204" pitchFamily="34" charset="0"/>
                <a:cs typeface="Times New Roman" panose="02020603050405020304" pitchFamily="18" charset="0"/>
              </a:rPr>
              <a:t>la Trinità che si manifesta nell'economia della salvezza è la Trinità immanente; è la Trinità immanente che si comunica </a:t>
            </a:r>
            <a:r>
              <a:rPr lang="it-IT"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liberamente e a titolo gratuito </a:t>
            </a:r>
            <a:r>
              <a:rPr lang="it-IT" sz="2800" b="1" dirty="0">
                <a:latin typeface="Times New Roman" panose="02020603050405020304" pitchFamily="18" charset="0"/>
                <a:ea typeface="Calibri" panose="020F0502020204030204" pitchFamily="34" charset="0"/>
                <a:cs typeface="Times New Roman" panose="02020603050405020304" pitchFamily="18" charset="0"/>
              </a:rPr>
              <a:t>nell'economia della salvezza” </a:t>
            </a:r>
            <a:r>
              <a:rPr lang="it-IT" sz="2800" dirty="0">
                <a:latin typeface="Times New Roman" panose="02020603050405020304" pitchFamily="18" charset="0"/>
                <a:ea typeface="Calibri" panose="020F0502020204030204" pitchFamily="34" charset="0"/>
                <a:cs typeface="Times New Roman" panose="02020603050405020304" pitchFamily="18" charset="0"/>
              </a:rPr>
              <a:t>(CTI, Teologia -Cristologia – Antropologia).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11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651D2F0-70AA-0247-9165-2516BEE7ED00}"/>
              </a:ext>
            </a:extLst>
          </p:cNvPr>
          <p:cNvPicPr>
            <a:picLocks noChangeAspect="1"/>
          </p:cNvPicPr>
          <p:nvPr/>
        </p:nvPicPr>
        <p:blipFill rotWithShape="1">
          <a:blip r:embed="rId2"/>
          <a:srcRect l="25733" r="28400"/>
          <a:stretch/>
        </p:blipFill>
        <p:spPr>
          <a:xfrm>
            <a:off x="381000" y="406400"/>
            <a:ext cx="2082800" cy="3027326"/>
          </a:xfrm>
          <a:prstGeom prst="rect">
            <a:avLst/>
          </a:prstGeom>
        </p:spPr>
      </p:pic>
      <p:sp>
        <p:nvSpPr>
          <p:cNvPr id="2" name="Rettangolo 1">
            <a:extLst>
              <a:ext uri="{FF2B5EF4-FFF2-40B4-BE49-F238E27FC236}">
                <a16:creationId xmlns:a16="http://schemas.microsoft.com/office/drawing/2014/main" id="{11D64779-6B0A-1A4A-AA94-B79563866961}"/>
              </a:ext>
            </a:extLst>
          </p:cNvPr>
          <p:cNvSpPr/>
          <p:nvPr/>
        </p:nvSpPr>
        <p:spPr>
          <a:xfrm>
            <a:off x="2933700" y="406400"/>
            <a:ext cx="8359140" cy="6124754"/>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«Dio è </a:t>
            </a:r>
            <a:r>
              <a:rPr lang="it-IT" sz="2800" i="1" dirty="0">
                <a:latin typeface="Times New Roman" panose="02020603050405020304" pitchFamily="18" charset="0"/>
                <a:ea typeface="Calibri" panose="020F0502020204030204" pitchFamily="34" charset="0"/>
                <a:cs typeface="Times New Roman" panose="02020603050405020304" pitchFamily="18" charset="0"/>
              </a:rPr>
              <a:t>de facto </a:t>
            </a:r>
            <a:r>
              <a:rPr lang="it-IT" sz="2800" dirty="0">
                <a:latin typeface="Times New Roman" panose="02020603050405020304" pitchFamily="18" charset="0"/>
                <a:ea typeface="Calibri" panose="020F0502020204030204" pitchFamily="34" charset="0"/>
                <a:cs typeface="Times New Roman" panose="02020603050405020304" pitchFamily="18" charset="0"/>
              </a:rPr>
              <a:t>in relazione col mondo. Teorizzare su Dio come se non si trovasse in tale relazione (</a:t>
            </a:r>
            <a:r>
              <a:rPr lang="it-IT" sz="2800" i="1" dirty="0">
                <a:latin typeface="Times New Roman" panose="02020603050405020304" pitchFamily="18" charset="0"/>
                <a:ea typeface="Calibri" panose="020F0502020204030204" pitchFamily="34" charset="0"/>
                <a:cs typeface="Times New Roman" panose="02020603050405020304" pitchFamily="18" charset="0"/>
              </a:rPr>
              <a:t>deus in sé</a:t>
            </a:r>
            <a:r>
              <a:rPr lang="it-IT" sz="2800" dirty="0">
                <a:latin typeface="Times New Roman" panose="02020603050405020304" pitchFamily="18" charset="0"/>
                <a:ea typeface="Calibri" panose="020F0502020204030204" pitchFamily="34" charset="0"/>
                <a:cs typeface="Times New Roman" panose="02020603050405020304" pitchFamily="18" charset="0"/>
              </a:rPr>
              <a:t>), o postulare l’assenza di tale relazione quale verità originaria sulla natura di Dio, è una fantasia su un Dio che non esiste [...]. Le teorie sulla natura di Dio a prescindere dall’</a:t>
            </a:r>
            <a:r>
              <a:rPr lang="it-IT" sz="2800" dirty="0" err="1">
                <a:latin typeface="Times New Roman" panose="02020603050405020304" pitchFamily="18" charset="0"/>
                <a:ea typeface="Calibri" panose="020F0502020204030204" pitchFamily="34" charset="0"/>
                <a:cs typeface="Times New Roman" panose="02020603050405020304" pitchFamily="18" charset="0"/>
              </a:rPr>
              <a:t>autocomunicazione</a:t>
            </a:r>
            <a:r>
              <a:rPr lang="it-IT" sz="2800" dirty="0">
                <a:latin typeface="Times New Roman" panose="02020603050405020304" pitchFamily="18" charset="0"/>
                <a:ea typeface="Calibri" panose="020F0502020204030204" pitchFamily="34" charset="0"/>
                <a:cs typeface="Times New Roman" panose="02020603050405020304" pitchFamily="18" charset="0"/>
              </a:rPr>
              <a:t> [...] rimangono inverificabili e, in definitiva, non teologiche [...]. E, tuttavia, l’indagine sul fondamento immanente delle missioni del Figlio e dello Spirito rimane un’impresa teologica legittima, a condizione che venga concepita con la dovuta modestia, e cioè come una riflessione sull’auto-disvelamento di Dio nella persona Cristo e nell’attività dello Spirito Santo», (C.M. </a:t>
            </a:r>
            <a:r>
              <a:rPr lang="it-IT" sz="2800" dirty="0" err="1">
                <a:latin typeface="Times New Roman" panose="02020603050405020304" pitchFamily="18" charset="0"/>
                <a:ea typeface="Calibri" panose="020F0502020204030204" pitchFamily="34" charset="0"/>
                <a:cs typeface="Times New Roman" panose="02020603050405020304" pitchFamily="18" charset="0"/>
              </a:rPr>
              <a:t>Lacugna</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i="1" dirty="0">
                <a:latin typeface="Times New Roman" panose="02020603050405020304" pitchFamily="18" charset="0"/>
                <a:ea typeface="Calibri" panose="020F0502020204030204" pitchFamily="34" charset="0"/>
                <a:cs typeface="Times New Roman" panose="02020603050405020304" pitchFamily="18" charset="0"/>
              </a:rPr>
              <a:t>Dio per noi</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85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7FBFFF3-7FA1-3745-8CE0-1D4DE9E57007}"/>
              </a:ext>
            </a:extLst>
          </p:cNvPr>
          <p:cNvSpPr/>
          <p:nvPr/>
        </p:nvSpPr>
        <p:spPr>
          <a:xfrm>
            <a:off x="3162300" y="747236"/>
            <a:ext cx="7650480" cy="3539430"/>
          </a:xfrm>
          <a:prstGeom prst="rect">
            <a:avLst/>
          </a:prstGeom>
        </p:spPr>
        <p:txBody>
          <a:bodyPr wrap="square">
            <a:spAutoFit/>
          </a:bodyPr>
          <a:lstStyle/>
          <a:p>
            <a:r>
              <a:rPr lang="it-IT" sz="3200" dirty="0">
                <a:solidFill>
                  <a:srgbClr val="000000"/>
                </a:solidFill>
                <a:latin typeface="Times New Roman" panose="02020603050405020304" pitchFamily="18" charset="0"/>
                <a:ea typeface="Calibri" panose="020F0502020204030204" pitchFamily="34" charset="0"/>
              </a:rPr>
              <a:t>Karl </a:t>
            </a:r>
            <a:r>
              <a:rPr lang="it-IT" sz="3200" dirty="0" err="1">
                <a:solidFill>
                  <a:srgbClr val="000000"/>
                </a:solidFill>
                <a:latin typeface="Times New Roman" panose="02020603050405020304" pitchFamily="18" charset="0"/>
                <a:ea typeface="Calibri" panose="020F0502020204030204" pitchFamily="34" charset="0"/>
              </a:rPr>
              <a:t>Rahner</a:t>
            </a:r>
            <a:r>
              <a:rPr lang="it-IT" sz="3200" dirty="0">
                <a:solidFill>
                  <a:srgbClr val="000000"/>
                </a:solidFill>
                <a:latin typeface="Times New Roman" panose="02020603050405020304" pitchFamily="18" charset="0"/>
                <a:ea typeface="Calibri" panose="020F0502020204030204" pitchFamily="34" charset="0"/>
              </a:rPr>
              <a:t> afferma con assoluta risolutezza che all’interno della Trinità </a:t>
            </a:r>
            <a:r>
              <a:rPr lang="it-IT" sz="3200" b="1" dirty="0">
                <a:solidFill>
                  <a:srgbClr val="000000"/>
                </a:solidFill>
                <a:latin typeface="Times New Roman" panose="02020603050405020304" pitchFamily="18" charset="0"/>
                <a:ea typeface="Calibri" panose="020F0502020204030204" pitchFamily="34" charset="0"/>
              </a:rPr>
              <a:t>non si dà un Tu reciproco (non ci sono tre Io)</a:t>
            </a:r>
            <a:r>
              <a:rPr lang="it-IT" sz="3200" dirty="0">
                <a:solidFill>
                  <a:srgbClr val="000000"/>
                </a:solidFill>
                <a:latin typeface="Times New Roman" panose="02020603050405020304" pitchFamily="18" charset="0"/>
                <a:ea typeface="Calibri" panose="020F0502020204030204" pitchFamily="34" charset="0"/>
              </a:rPr>
              <a:t>: </a:t>
            </a:r>
            <a:r>
              <a:rPr lang="it-IT" sz="3200" dirty="0">
                <a:solidFill>
                  <a:srgbClr val="FF0000"/>
                </a:solidFill>
                <a:latin typeface="Times New Roman" panose="02020603050405020304" pitchFamily="18" charset="0"/>
                <a:ea typeface="Calibri" panose="020F0502020204030204" pitchFamily="34" charset="0"/>
              </a:rPr>
              <a:t>«il Figlio è l’autoespressione del Padre, la quale ancora una volta, non può venir concepita come “parlante”; lo Spirito è il “dono”, il quale ancora una volta non dona». </a:t>
            </a:r>
            <a:endParaRPr lang="it-IT" sz="3200" dirty="0"/>
          </a:p>
        </p:txBody>
      </p:sp>
      <p:pic>
        <p:nvPicPr>
          <p:cNvPr id="4" name="Immagine 3">
            <a:extLst>
              <a:ext uri="{FF2B5EF4-FFF2-40B4-BE49-F238E27FC236}">
                <a16:creationId xmlns:a16="http://schemas.microsoft.com/office/drawing/2014/main" id="{219F8150-4E50-DA49-A0BC-EB94119A4D24}"/>
              </a:ext>
            </a:extLst>
          </p:cNvPr>
          <p:cNvPicPr>
            <a:picLocks noChangeAspect="1"/>
          </p:cNvPicPr>
          <p:nvPr/>
        </p:nvPicPr>
        <p:blipFill rotWithShape="1">
          <a:blip r:embed="rId2"/>
          <a:srcRect l="41777" r="1"/>
          <a:stretch/>
        </p:blipFill>
        <p:spPr>
          <a:xfrm>
            <a:off x="617220" y="920560"/>
            <a:ext cx="2151258" cy="2279839"/>
          </a:xfrm>
          <a:prstGeom prst="rect">
            <a:avLst/>
          </a:prstGeom>
        </p:spPr>
      </p:pic>
    </p:spTree>
    <p:extLst>
      <p:ext uri="{BB962C8B-B14F-4D97-AF65-F5344CB8AC3E}">
        <p14:creationId xmlns:p14="http://schemas.microsoft.com/office/powerpoint/2010/main" val="64412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D5D8F27-53A5-DE4F-8EA1-24107167273A}"/>
              </a:ext>
            </a:extLst>
          </p:cNvPr>
          <p:cNvSpPr/>
          <p:nvPr/>
        </p:nvSpPr>
        <p:spPr>
          <a:xfrm>
            <a:off x="2156460" y="365430"/>
            <a:ext cx="9730740" cy="6093976"/>
          </a:xfrm>
          <a:prstGeom prst="rect">
            <a:avLst/>
          </a:prstGeom>
        </p:spPr>
        <p:txBody>
          <a:bodyPr wrap="square">
            <a:spAutoFit/>
          </a:bodyPr>
          <a:lstStyle/>
          <a:p>
            <a:pPr indent="180340" algn="just">
              <a:spcAft>
                <a:spcPts val="0"/>
              </a:spcAft>
            </a:pPr>
            <a:r>
              <a:rPr lang="it-IT" sz="2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Rahner</a:t>
            </a:r>
            <a:r>
              <a:rPr lang="it-IT"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modalista?</a:t>
            </a:r>
          </a:p>
          <a:p>
            <a:pPr indent="180340" algn="just">
              <a:spcAft>
                <a:spcPts val="0"/>
              </a:spcAft>
            </a:pPr>
            <a:endPar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Rahner</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non ha mai affermato l’esistenza di una sussistenza unica e assoluta, ma tre concreti modi di sussistere nell’unica essenza divina. </a:t>
            </a:r>
          </a:p>
          <a:p>
            <a:pPr indent="180340" algn="just">
              <a:spcAft>
                <a:spcPts val="0"/>
              </a:spcAft>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Tuttavia:</a:t>
            </a:r>
          </a:p>
          <a:p>
            <a:pPr marL="514350" indent="-514350" algn="just">
              <a:spcAft>
                <a:spcPts val="0"/>
              </a:spcAft>
              <a:buAutoNum type="arabicParenR"/>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l’uso stesso dell’espressione “modi di sussistenza” invece di persone, </a:t>
            </a:r>
          </a:p>
          <a:p>
            <a:pPr marL="514350" indent="-514350" algn="just">
              <a:spcAft>
                <a:spcPts val="0"/>
              </a:spcAft>
              <a:buAutoNum type="arabicParenR"/>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parallelamente ad una voluta discrezione sulla natura delle relazioni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-economiche, </a:t>
            </a:r>
          </a:p>
          <a:p>
            <a:pPr marL="514350" indent="-514350" algn="just">
              <a:spcAft>
                <a:spcPts val="0"/>
              </a:spcAft>
              <a:buAutoNum type="arabicParenR"/>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l’alternanza di un linguaggio tendenzialmente modale per parlare della Trinità immanente e uno personale per l’economia, </a:t>
            </a:r>
          </a:p>
          <a:p>
            <a:pPr marL="514350" indent="-514350" algn="just">
              <a:spcAft>
                <a:spcPts val="0"/>
              </a:spcAft>
              <a:buAutoNum type="arabicParenR"/>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negazione della coscienza individuale nelle tre ipostasi divine, </a:t>
            </a:r>
          </a:p>
          <a:p>
            <a:pPr marL="514350" indent="-514350" algn="just">
              <a:spcAft>
                <a:spcPts val="0"/>
              </a:spcAft>
              <a:buAutoNum type="arabicParenR"/>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una certa indifferenza rispetto alla realtà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pericoretica-comunionale</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intratrinitaria</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 inevitabilmente amplificato il sospetto modalista circa il pensiero dell’autore.</a:t>
            </a:r>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A0AA4C97-EA51-3E47-9F05-B17C5E3C1E09}"/>
              </a:ext>
            </a:extLst>
          </p:cNvPr>
          <p:cNvPicPr>
            <a:picLocks noChangeAspect="1"/>
          </p:cNvPicPr>
          <p:nvPr/>
        </p:nvPicPr>
        <p:blipFill rotWithShape="1">
          <a:blip r:embed="rId2"/>
          <a:srcRect l="41777" r="1"/>
          <a:stretch/>
        </p:blipFill>
        <p:spPr>
          <a:xfrm>
            <a:off x="369325" y="531941"/>
            <a:ext cx="1741415" cy="1845500"/>
          </a:xfrm>
          <a:prstGeom prst="rect">
            <a:avLst/>
          </a:prstGeom>
        </p:spPr>
      </p:pic>
    </p:spTree>
    <p:extLst>
      <p:ext uri="{BB962C8B-B14F-4D97-AF65-F5344CB8AC3E}">
        <p14:creationId xmlns:p14="http://schemas.microsoft.com/office/powerpoint/2010/main" val="48330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EFF5F9-CD98-3F44-A723-6D872C9DA720}"/>
              </a:ext>
            </a:extLst>
          </p:cNvPr>
          <p:cNvSpPr/>
          <p:nvPr/>
        </p:nvSpPr>
        <p:spPr>
          <a:xfrm>
            <a:off x="2590800" y="407132"/>
            <a:ext cx="8907780" cy="6124754"/>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Per quanto riguarda la personalità delle ipostasi </a:t>
            </a:r>
            <a:r>
              <a:rPr lang="it-IT" sz="2800" dirty="0" err="1">
                <a:latin typeface="Times New Roman" panose="02020603050405020304" pitchFamily="18" charset="0"/>
                <a:ea typeface="Calibri" panose="020F0502020204030204" pitchFamily="34" charset="0"/>
                <a:cs typeface="Times New Roman" panose="02020603050405020304" pitchFamily="18" charset="0"/>
              </a:rPr>
              <a:t>pre</a:t>
            </a:r>
            <a:r>
              <a:rPr lang="it-IT" sz="2800" dirty="0">
                <a:latin typeface="Times New Roman" panose="02020603050405020304" pitchFamily="18" charset="0"/>
                <a:ea typeface="Calibri" panose="020F0502020204030204" pitchFamily="34" charset="0"/>
                <a:cs typeface="Times New Roman" panose="02020603050405020304" pitchFamily="18" charset="0"/>
              </a:rPr>
              <a:t>-economiche, il teologo non potrà che esprimersi entro una prospettiva apofatica incapace di pronunciarsi sulla natura delle relazioni </a:t>
            </a:r>
            <a:r>
              <a:rPr lang="it-IT" sz="2800" dirty="0" err="1">
                <a:latin typeface="Times New Roman" panose="02020603050405020304" pitchFamily="18" charset="0"/>
                <a:ea typeface="Calibri" panose="020F0502020204030204" pitchFamily="34" charset="0"/>
                <a:cs typeface="Times New Roman" panose="02020603050405020304" pitchFamily="18" charset="0"/>
              </a:rPr>
              <a:t>intradivine</a:t>
            </a:r>
            <a:r>
              <a:rPr lang="it-IT" sz="2800" dirty="0">
                <a:latin typeface="Times New Roman" panose="02020603050405020304" pitchFamily="18" charset="0"/>
                <a:ea typeface="Calibri" panose="020F0502020204030204" pitchFamily="34" charset="0"/>
                <a:cs typeface="Times New Roman" panose="02020603050405020304" pitchFamily="18" charset="0"/>
              </a:rPr>
              <a:t>. Ciò significa, secondo </a:t>
            </a:r>
            <a:r>
              <a:rPr lang="it-IT" sz="2800" dirty="0" err="1">
                <a:latin typeface="Times New Roman" panose="02020603050405020304" pitchFamily="18" charset="0"/>
                <a:ea typeface="Calibri" panose="020F0502020204030204" pitchFamily="34" charset="0"/>
                <a:cs typeface="Times New Roman" panose="02020603050405020304" pitchFamily="18" charset="0"/>
              </a:rPr>
              <a:t>Schoonenberg</a:t>
            </a:r>
            <a:r>
              <a:rPr lang="it-IT" sz="2800" dirty="0">
                <a:latin typeface="Times New Roman" panose="02020603050405020304" pitchFamily="18" charset="0"/>
                <a:ea typeface="Calibri" panose="020F0502020204030204" pitchFamily="34" charset="0"/>
                <a:cs typeface="Times New Roman" panose="02020603050405020304" pitchFamily="18" charset="0"/>
              </a:rPr>
              <a:t>, che se nella storia della salvezza parliamo di una rivelazione </a:t>
            </a:r>
            <a:r>
              <a:rPr lang="it-IT" sz="2800" dirty="0" err="1">
                <a:latin typeface="Times New Roman" panose="02020603050405020304" pitchFamily="18" charset="0"/>
                <a:ea typeface="Calibri" panose="020F0502020204030204" pitchFamily="34" charset="0"/>
                <a:cs typeface="Times New Roman" panose="02020603050405020304" pitchFamily="18" charset="0"/>
              </a:rPr>
              <a:t>tripersonale</a:t>
            </a:r>
            <a:r>
              <a:rPr lang="it-IT" sz="2800" dirty="0">
                <a:latin typeface="Times New Roman" panose="02020603050405020304" pitchFamily="18" charset="0"/>
                <a:ea typeface="Calibri" panose="020F0502020204030204" pitchFamily="34" charset="0"/>
                <a:cs typeface="Times New Roman" panose="02020603050405020304" pitchFamily="18" charset="0"/>
              </a:rPr>
              <a:t> di Dio (ove appaiono tre Persone/soggetti divini in relazione), tuttavia, prescindendo dall’</a:t>
            </a:r>
            <a:r>
              <a:rPr lang="it-IT" sz="2800" dirty="0" err="1">
                <a:latin typeface="Times New Roman" panose="02020603050405020304" pitchFamily="18" charset="0"/>
                <a:ea typeface="Calibri" panose="020F0502020204030204" pitchFamily="34" charset="0"/>
                <a:cs typeface="Times New Roman" panose="02020603050405020304" pitchFamily="18" charset="0"/>
              </a:rPr>
              <a:t>autocomunicazione</a:t>
            </a:r>
            <a:r>
              <a:rPr lang="it-IT" sz="2800" dirty="0">
                <a:latin typeface="Times New Roman" panose="02020603050405020304" pitchFamily="18" charset="0"/>
                <a:ea typeface="Calibri" panose="020F0502020204030204" pitchFamily="34" charset="0"/>
                <a:cs typeface="Times New Roman" panose="02020603050405020304" pitchFamily="18" charset="0"/>
              </a:rPr>
              <a:t> ad extra di Cristo e dello Spirito «il Verbo e lo Spirito si stanno di fronte [in Dio...] non però in una relazione interpersonale oppure dialogica; non esiste ancora una relazione io-tu tra di loro, prima che si affermi nell’evento di Cristo», (P. SCHOONENBERG,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Der</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Geist</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das</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Wort</a:t>
            </a:r>
            <a:r>
              <a:rPr lang="it-IT" sz="2800" dirty="0">
                <a:latin typeface="Times New Roman" panose="02020603050405020304" pitchFamily="18" charset="0"/>
                <a:ea typeface="Calibri" panose="020F0502020204030204" pitchFamily="34" charset="0"/>
                <a:cs typeface="Times New Roman" panose="02020603050405020304" pitchFamily="18" charset="0"/>
              </a:rPr>
              <a:t> und </a:t>
            </a:r>
            <a:r>
              <a:rPr lang="it-IT" sz="2800" dirty="0" err="1">
                <a:latin typeface="Times New Roman" panose="02020603050405020304" pitchFamily="18" charset="0"/>
                <a:ea typeface="Calibri" panose="020F0502020204030204" pitchFamily="34" charset="0"/>
                <a:cs typeface="Times New Roman" panose="02020603050405020304" pitchFamily="18" charset="0"/>
              </a:rPr>
              <a:t>der</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Sohn</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eine</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Gest-Christologie</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F</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Pustet</a:t>
            </a:r>
            <a:r>
              <a:rPr lang="it-IT" sz="2800" dirty="0">
                <a:latin typeface="Times New Roman" panose="02020603050405020304" pitchFamily="18" charset="0"/>
                <a:ea typeface="Calibri" panose="020F0502020204030204" pitchFamily="34" charset="0"/>
                <a:cs typeface="Times New Roman" panose="02020603050405020304" pitchFamily="18" charset="0"/>
              </a:rPr>
              <a:t>, Regensburg, 1992, 192 [nota 4]).</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3C11765F-CCBB-B840-A3B2-7CCF084D0A05}"/>
              </a:ext>
            </a:extLst>
          </p:cNvPr>
          <p:cNvPicPr>
            <a:picLocks noChangeAspect="1"/>
          </p:cNvPicPr>
          <p:nvPr/>
        </p:nvPicPr>
        <p:blipFill>
          <a:blip r:embed="rId2"/>
          <a:stretch>
            <a:fillRect/>
          </a:stretch>
        </p:blipFill>
        <p:spPr>
          <a:xfrm>
            <a:off x="364856" y="498572"/>
            <a:ext cx="2111644" cy="2838988"/>
          </a:xfrm>
          <a:prstGeom prst="rect">
            <a:avLst/>
          </a:prstGeom>
        </p:spPr>
      </p:pic>
    </p:spTree>
    <p:extLst>
      <p:ext uri="{BB962C8B-B14F-4D97-AF65-F5344CB8AC3E}">
        <p14:creationId xmlns:p14="http://schemas.microsoft.com/office/powerpoint/2010/main" val="208464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F27F4AC-F9C6-2847-AF71-EF7BEBBC9A44}"/>
              </a:ext>
            </a:extLst>
          </p:cNvPr>
          <p:cNvSpPr/>
          <p:nvPr/>
        </p:nvSpPr>
        <p:spPr>
          <a:xfrm>
            <a:off x="2705100" y="662387"/>
            <a:ext cx="8724900" cy="5262979"/>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«non ci sono tre coscienze, bensì l’unica coscienza sussiste in triplice modo; in Dio c’è una sola coscienza reale, posseduta dal Padre, dal Figlio e dallo Spirito, in maniera propria a ciascuno. La triplice sussistenza dunque non è qualificata da tre coscienze. La “sussistenza” dunque non</a:t>
            </a:r>
            <a:r>
              <a:rPr lang="it-IT" sz="2800" dirty="0">
                <a:latin typeface="Calibri" panose="020F0502020204030204" pitchFamily="34" charset="0"/>
                <a:ea typeface="Calibri" panose="020F0502020204030204" pitchFamily="34" charset="0"/>
                <a:cs typeface="Times New Roman" panose="02020603050405020304" pitchFamily="18" charset="0"/>
              </a:rPr>
              <a:t> </a:t>
            </a:r>
            <a:r>
              <a:rPr lang="it-IT" sz="2800" dirty="0">
                <a:latin typeface="Times New Roman" panose="02020603050405020304" pitchFamily="18" charset="0"/>
                <a:ea typeface="Calibri" panose="020F0502020204030204" pitchFamily="34" charset="0"/>
                <a:cs typeface="Times New Roman" panose="02020603050405020304" pitchFamily="18" charset="0"/>
              </a:rPr>
              <a:t>come tale “personale”, se per “personale” s’intende ciò che ci è usuale muovendo dalla nozione moderna di persona. La distinzione delle Persone non è costituita da una distinzione di soggettività di coscienti, né la include. Questa distinzione è conscia, ma essa non è conscia in virtù di tre soggettività, bensì è la consapevolezza di questa distinzione in un’unica coscienza reale», (K. </a:t>
            </a:r>
            <a:r>
              <a:rPr lang="it-IT" sz="2800" dirty="0" err="1">
                <a:latin typeface="Times New Roman" panose="02020603050405020304" pitchFamily="18" charset="0"/>
                <a:ea typeface="Calibri" panose="020F0502020204030204" pitchFamily="34" charset="0"/>
                <a:cs typeface="Times New Roman" panose="02020603050405020304" pitchFamily="18" charset="0"/>
              </a:rPr>
              <a:t>Rahner</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EC122636-216E-BA41-9C62-CA16848843DE}"/>
              </a:ext>
            </a:extLst>
          </p:cNvPr>
          <p:cNvPicPr>
            <a:picLocks noChangeAspect="1"/>
          </p:cNvPicPr>
          <p:nvPr/>
        </p:nvPicPr>
        <p:blipFill rotWithShape="1">
          <a:blip r:embed="rId2"/>
          <a:srcRect l="41777" r="1"/>
          <a:stretch/>
        </p:blipFill>
        <p:spPr>
          <a:xfrm>
            <a:off x="388620" y="845267"/>
            <a:ext cx="2151258" cy="2279839"/>
          </a:xfrm>
          <a:prstGeom prst="rect">
            <a:avLst/>
          </a:prstGeom>
        </p:spPr>
      </p:pic>
    </p:spTree>
    <p:extLst>
      <p:ext uri="{BB962C8B-B14F-4D97-AF65-F5344CB8AC3E}">
        <p14:creationId xmlns:p14="http://schemas.microsoft.com/office/powerpoint/2010/main" val="112191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9E1E84-A7A4-BF48-84BF-A415A9FAB152}"/>
              </a:ext>
            </a:extLst>
          </p:cNvPr>
          <p:cNvSpPr/>
          <p:nvPr/>
        </p:nvSpPr>
        <p:spPr>
          <a:xfrm>
            <a:off x="2316480" y="525780"/>
            <a:ext cx="9144000" cy="5693866"/>
          </a:xfrm>
          <a:prstGeom prst="rect">
            <a:avLst/>
          </a:prstGeom>
        </p:spPr>
        <p:txBody>
          <a:bodyPr wrap="square">
            <a:spAutoFit/>
          </a:bodyPr>
          <a:lstStyle/>
          <a:p>
            <a:pPr indent="180340" algn="just">
              <a:spcAft>
                <a:spcPts val="0"/>
              </a:spcAft>
            </a:pPr>
            <a:r>
              <a:rPr lang="it-IT"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duplice modo di presenza di Dio nell’economia:</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«non altera l’essere stesso di Dio in sé, né lo media attraverso qualcosa che non è Dio. Il Logos e lo Spirito Santo non vanno pensati come modalità mediatrici, distinte dal Dio unico. Altrimenti – visto che il cristianesimo respinge qualsiasi concezione neoplatonica, plotiniana, gnostica ecc. di un Dio che si svuota abbassandosi – essi andrebbero pensati come realtà create che, come ogni altra realtà creata, porterebbero in sé un richiamo al Dio sempre lontano, ma non comunicherebbero Dio in se stesso e nella sua realtà più intima. Un’</a:t>
            </a:r>
            <a:r>
              <a:rPr lang="it-IT" sz="2800" dirty="0" err="1">
                <a:latin typeface="Times New Roman" panose="02020603050405020304" pitchFamily="18" charset="0"/>
                <a:ea typeface="Calibri" panose="020F0502020204030204" pitchFamily="34" charset="0"/>
                <a:cs typeface="Times New Roman" panose="02020603050405020304" pitchFamily="18" charset="0"/>
              </a:rPr>
              <a:t>autocomunicazione</a:t>
            </a:r>
            <a:r>
              <a:rPr lang="it-IT" sz="2800" dirty="0">
                <a:latin typeface="Times New Roman" panose="02020603050405020304" pitchFamily="18" charset="0"/>
                <a:ea typeface="Calibri" panose="020F0502020204030204" pitchFamily="34" charset="0"/>
                <a:cs typeface="Times New Roman" panose="02020603050405020304" pitchFamily="18" charset="0"/>
              </a:rPr>
              <a:t> di Dio alla creatura concepita in maniera radicale implica che la mediazione sia Dio stesso e non una mediazione creaturale», (K. </a:t>
            </a:r>
            <a:r>
              <a:rPr lang="it-IT" sz="2800" dirty="0" err="1">
                <a:latin typeface="Times New Roman" panose="02020603050405020304" pitchFamily="18" charset="0"/>
                <a:ea typeface="Calibri" panose="020F0502020204030204" pitchFamily="34" charset="0"/>
                <a:cs typeface="Times New Roman" panose="02020603050405020304" pitchFamily="18" charset="0"/>
              </a:rPr>
              <a:t>Rahner</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A156DB80-7E17-AB42-8FB8-470D4FA7FC8B}"/>
              </a:ext>
            </a:extLst>
          </p:cNvPr>
          <p:cNvPicPr>
            <a:picLocks noChangeAspect="1"/>
          </p:cNvPicPr>
          <p:nvPr/>
        </p:nvPicPr>
        <p:blipFill rotWithShape="1">
          <a:blip r:embed="rId2"/>
          <a:srcRect l="41777" r="1"/>
          <a:stretch/>
        </p:blipFill>
        <p:spPr>
          <a:xfrm>
            <a:off x="342900" y="669101"/>
            <a:ext cx="1913981" cy="2028380"/>
          </a:xfrm>
          <a:prstGeom prst="rect">
            <a:avLst/>
          </a:prstGeom>
        </p:spPr>
      </p:pic>
    </p:spTree>
    <p:extLst>
      <p:ext uri="{BB962C8B-B14F-4D97-AF65-F5344CB8AC3E}">
        <p14:creationId xmlns:p14="http://schemas.microsoft.com/office/powerpoint/2010/main" val="271978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F849C77-85C4-1445-B6A4-9D04F19EE61D}"/>
              </a:ext>
            </a:extLst>
          </p:cNvPr>
          <p:cNvSpPr/>
          <p:nvPr/>
        </p:nvSpPr>
        <p:spPr>
          <a:xfrm>
            <a:off x="3048000" y="770096"/>
            <a:ext cx="8130540" cy="4031873"/>
          </a:xfrm>
          <a:prstGeom prst="rect">
            <a:avLst/>
          </a:prstGeom>
        </p:spPr>
        <p:txBody>
          <a:bodyPr wrap="square">
            <a:spAutoFit/>
          </a:bodyPr>
          <a:lstStyle/>
          <a:p>
            <a:r>
              <a:rPr lang="it-IT" sz="3200" dirty="0">
                <a:solidFill>
                  <a:srgbClr val="000000"/>
                </a:solidFill>
                <a:latin typeface="Times New Roman" panose="02020603050405020304" pitchFamily="18" charset="0"/>
                <a:ea typeface="Calibri" panose="020F0502020204030204" pitchFamily="34" charset="0"/>
              </a:rPr>
              <a:t>Ogni mediazione creaturale tra Dio e l’uomo nella quale Dio non comunichi se stesso attraverso se stesso, </a:t>
            </a:r>
          </a:p>
          <a:p>
            <a:r>
              <a:rPr lang="it-IT" sz="3200" dirty="0">
                <a:solidFill>
                  <a:srgbClr val="000000"/>
                </a:solidFill>
                <a:latin typeface="Times New Roman" panose="02020603050405020304" pitchFamily="18" charset="0"/>
                <a:ea typeface="Calibri" panose="020F0502020204030204" pitchFamily="34" charset="0"/>
              </a:rPr>
              <a:t>«confina questo Dio in una lontananza assoluta, [e] fa di un monoteismo concreto un monoteismo astratto e riduce l’uomo a un </a:t>
            </a:r>
            <a:r>
              <a:rPr lang="it-IT" sz="3200" dirty="0" err="1">
                <a:solidFill>
                  <a:srgbClr val="000000"/>
                </a:solidFill>
                <a:latin typeface="Times New Roman" panose="02020603050405020304" pitchFamily="18" charset="0"/>
                <a:ea typeface="Calibri" panose="020F0502020204030204" pitchFamily="34" charset="0"/>
              </a:rPr>
              <a:t>criptopoliteista</a:t>
            </a:r>
            <a:r>
              <a:rPr lang="it-IT" sz="3200" dirty="0">
                <a:solidFill>
                  <a:srgbClr val="000000"/>
                </a:solidFill>
                <a:latin typeface="Times New Roman" panose="02020603050405020304" pitchFamily="18" charset="0"/>
                <a:ea typeface="Calibri" panose="020F0502020204030204" pitchFamily="34" charset="0"/>
              </a:rPr>
              <a:t> nella sua vita religiosa concreta»</a:t>
            </a:r>
            <a:r>
              <a:rPr lang="it-IT" sz="3200" dirty="0"/>
              <a:t> </a:t>
            </a:r>
            <a:r>
              <a:rPr lang="it-IT" sz="3200" dirty="0">
                <a:latin typeface="Times New Roman" panose="02020603050405020304" pitchFamily="18" charset="0"/>
                <a:cs typeface="Times New Roman" panose="02020603050405020304" pitchFamily="18" charset="0"/>
              </a:rPr>
              <a:t>(K. </a:t>
            </a:r>
            <a:r>
              <a:rPr lang="it-IT" sz="3200" dirty="0" err="1">
                <a:latin typeface="Times New Roman" panose="02020603050405020304" pitchFamily="18" charset="0"/>
                <a:cs typeface="Times New Roman" panose="02020603050405020304" pitchFamily="18" charset="0"/>
              </a:rPr>
              <a:t>Rahner</a:t>
            </a:r>
            <a:r>
              <a:rPr lang="it-IT" sz="3200" dirty="0">
                <a:latin typeface="Times New Roman" panose="02020603050405020304" pitchFamily="18" charset="0"/>
                <a:cs typeface="Times New Roman" panose="02020603050405020304" pitchFamily="18" charset="0"/>
              </a:rPr>
              <a:t>)</a:t>
            </a:r>
          </a:p>
        </p:txBody>
      </p:sp>
      <p:pic>
        <p:nvPicPr>
          <p:cNvPr id="3" name="Immagine 2">
            <a:extLst>
              <a:ext uri="{FF2B5EF4-FFF2-40B4-BE49-F238E27FC236}">
                <a16:creationId xmlns:a16="http://schemas.microsoft.com/office/drawing/2014/main" id="{FF2A31E9-1428-E843-9BE3-1081CEA4485A}"/>
              </a:ext>
            </a:extLst>
          </p:cNvPr>
          <p:cNvPicPr>
            <a:picLocks noChangeAspect="1"/>
          </p:cNvPicPr>
          <p:nvPr/>
        </p:nvPicPr>
        <p:blipFill rotWithShape="1">
          <a:blip r:embed="rId2"/>
          <a:srcRect l="41777" r="1"/>
          <a:stretch/>
        </p:blipFill>
        <p:spPr>
          <a:xfrm>
            <a:off x="480060" y="943420"/>
            <a:ext cx="2151258" cy="2279839"/>
          </a:xfrm>
          <a:prstGeom prst="rect">
            <a:avLst/>
          </a:prstGeom>
        </p:spPr>
      </p:pic>
    </p:spTree>
    <p:extLst>
      <p:ext uri="{BB962C8B-B14F-4D97-AF65-F5344CB8AC3E}">
        <p14:creationId xmlns:p14="http://schemas.microsoft.com/office/powerpoint/2010/main" val="202407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E02E595-B335-7E4B-A273-88428F35169F}"/>
              </a:ext>
            </a:extLst>
          </p:cNvPr>
          <p:cNvSpPr/>
          <p:nvPr/>
        </p:nvSpPr>
        <p:spPr>
          <a:xfrm>
            <a:off x="1828800" y="189113"/>
            <a:ext cx="10180320" cy="6494085"/>
          </a:xfrm>
          <a:prstGeom prst="rect">
            <a:avLst/>
          </a:prstGeom>
        </p:spPr>
        <p:txBody>
          <a:bodyPr wrap="square">
            <a:spAutoFit/>
          </a:bodyPr>
          <a:lstStyle/>
          <a:p>
            <a:pPr indent="180340" algn="just">
              <a:spcAft>
                <a:spcPts val="0"/>
              </a:spcAft>
            </a:pP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Secondo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Rahner</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è proprio in considerazione della “qualità” di queste mediazioni divine che si gioca la questione della “radicalità” del monoteismo trinitario. L’affermazione di mediazioni creaturali, nel rapporto religioso tra uomo e Dio, è difatti sempre passibile di infingimenti politeistici. Il naturale riconoscimento della qualità numinosa delle mediazioni</a:t>
            </a:r>
            <a:r>
              <a:rPr lang="it-IT" sz="2600" dirty="0">
                <a:latin typeface="Calibri" panose="020F0502020204030204" pitchFamily="34" charset="0"/>
                <a:ea typeface="Calibri" panose="020F0502020204030204" pitchFamily="34" charset="0"/>
                <a:cs typeface="Times New Roman" panose="02020603050405020304" pitchFamily="18" charset="0"/>
              </a:rPr>
              <a:t> </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creaturali può implicitamente indirizzare il credente a forme di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criptopoliteismo</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e/o di politeismo implicito. Tanto più il monoteismo è assolutizzato metafisicamente, quanto più nell’uomo religioso aumenta il rischio di consegnarsi a quelle mediazioni creaturali, «destinate a trasmettergli Dio» (ma che Dio non sono), come se queste fossero Dio (istituzioni, libri sacri, comandamenti, rituali, ecc.). Fondato nel suo monoteismo intransigente, l’uomo religioso «oscillerà quindi insicuro tra un monoteismo astratto, che non può prendere in modo radicalmente serio l’elemento specifico del monoteismo religioso, e un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criptopoliteismo</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che afferma di fatto in maniera assoluta quelle realtà creaturali destinate a trasmettergli Dio, quantunque esse siano finite», (K. </a:t>
            </a:r>
            <a:r>
              <a:rPr lang="it-IT"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Rahner</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321D54AD-8F8F-B840-8EEC-B392C5B9F132}"/>
              </a:ext>
            </a:extLst>
          </p:cNvPr>
          <p:cNvPicPr>
            <a:picLocks noChangeAspect="1"/>
          </p:cNvPicPr>
          <p:nvPr/>
        </p:nvPicPr>
        <p:blipFill rotWithShape="1">
          <a:blip r:embed="rId2"/>
          <a:srcRect l="41777" r="1"/>
          <a:stretch/>
        </p:blipFill>
        <p:spPr>
          <a:xfrm>
            <a:off x="319505" y="349061"/>
            <a:ext cx="1417855" cy="1502600"/>
          </a:xfrm>
          <a:prstGeom prst="rect">
            <a:avLst/>
          </a:prstGeom>
        </p:spPr>
      </p:pic>
    </p:spTree>
    <p:extLst>
      <p:ext uri="{BB962C8B-B14F-4D97-AF65-F5344CB8AC3E}">
        <p14:creationId xmlns:p14="http://schemas.microsoft.com/office/powerpoint/2010/main" val="413800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0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B0ECAEE-E39D-4D4D-95BC-D2D6EC1D635C}"/>
              </a:ext>
            </a:extLst>
          </p:cNvPr>
          <p:cNvSpPr/>
          <p:nvPr/>
        </p:nvSpPr>
        <p:spPr>
          <a:xfrm>
            <a:off x="3002280" y="833319"/>
            <a:ext cx="8244840" cy="3970318"/>
          </a:xfrm>
          <a:prstGeom prst="rect">
            <a:avLst/>
          </a:prstGeom>
        </p:spPr>
        <p:txBody>
          <a:bodyPr wrap="square">
            <a:spAutoFit/>
          </a:bodyPr>
          <a:lstStyle/>
          <a:p>
            <a:r>
              <a:rPr lang="it-IT" sz="2800" dirty="0">
                <a:solidFill>
                  <a:srgbClr val="FF0000"/>
                </a:solidFill>
                <a:latin typeface="Times New Roman" panose="02020603050405020304" pitchFamily="18" charset="0"/>
                <a:ea typeface="Calibri" panose="020F0502020204030204" pitchFamily="34" charset="0"/>
              </a:rPr>
              <a:t>Sostiene </a:t>
            </a:r>
            <a:r>
              <a:rPr lang="it-IT" sz="2800" dirty="0" err="1">
                <a:solidFill>
                  <a:srgbClr val="FF0000"/>
                </a:solidFill>
                <a:latin typeface="Times New Roman" panose="02020603050405020304" pitchFamily="18" charset="0"/>
                <a:ea typeface="Calibri" panose="020F0502020204030204" pitchFamily="34" charset="0"/>
              </a:rPr>
              <a:t>Assmann</a:t>
            </a:r>
            <a:r>
              <a:rPr lang="it-IT" sz="2800" dirty="0">
                <a:solidFill>
                  <a:srgbClr val="FF0000"/>
                </a:solidFill>
                <a:latin typeface="Times New Roman" panose="02020603050405020304" pitchFamily="18" charset="0"/>
                <a:ea typeface="Calibri" panose="020F0502020204030204" pitchFamily="34" charset="0"/>
              </a:rPr>
              <a:t>: «non è la distinzione tra il Dio unico e gli </a:t>
            </a:r>
            <a:r>
              <a:rPr lang="it-IT" sz="2800" dirty="0" err="1">
                <a:solidFill>
                  <a:srgbClr val="FF0000"/>
                </a:solidFill>
                <a:latin typeface="Times New Roman" panose="02020603050405020304" pitchFamily="18" charset="0"/>
                <a:ea typeface="Calibri" panose="020F0502020204030204" pitchFamily="34" charset="0"/>
              </a:rPr>
              <a:t>dèi</a:t>
            </a:r>
            <a:r>
              <a:rPr lang="it-IT" sz="2800" dirty="0">
                <a:solidFill>
                  <a:srgbClr val="FF0000"/>
                </a:solidFill>
                <a:latin typeface="Times New Roman" panose="02020603050405020304" pitchFamily="18" charset="0"/>
                <a:ea typeface="Calibri" panose="020F0502020204030204" pitchFamily="34" charset="0"/>
              </a:rPr>
              <a:t> molteplici», è «la distinzione tra il vero e il falso nella religione, tra il vero Dio e falsi </a:t>
            </a:r>
            <a:r>
              <a:rPr lang="it-IT" sz="2800" dirty="0" err="1">
                <a:solidFill>
                  <a:srgbClr val="FF0000"/>
                </a:solidFill>
                <a:latin typeface="Times New Roman" panose="02020603050405020304" pitchFamily="18" charset="0"/>
                <a:ea typeface="Calibri" panose="020F0502020204030204" pitchFamily="34" charset="0"/>
              </a:rPr>
              <a:t>dèi</a:t>
            </a:r>
            <a:r>
              <a:rPr lang="it-IT" sz="2800" dirty="0">
                <a:solidFill>
                  <a:srgbClr val="FF0000"/>
                </a:solidFill>
                <a:latin typeface="Times New Roman" panose="02020603050405020304" pitchFamily="18" charset="0"/>
                <a:ea typeface="Calibri" panose="020F0502020204030204" pitchFamily="34" charset="0"/>
              </a:rPr>
              <a:t>, il vero dogma e i dogmi erronei, tra la conoscenza e mancanza di conoscenza, la credenza e il difetto nella credenza», </a:t>
            </a:r>
            <a:r>
              <a:rPr lang="it-IT" sz="2800" dirty="0">
                <a:latin typeface="Times New Roman" panose="02020603050405020304" pitchFamily="18" charset="0"/>
                <a:ea typeface="Calibri" panose="020F0502020204030204" pitchFamily="34" charset="0"/>
              </a:rPr>
              <a:t>(</a:t>
            </a:r>
            <a:r>
              <a:rPr lang="it-IT" sz="2800" dirty="0" err="1">
                <a:latin typeface="Times New Roman" panose="02020603050405020304" pitchFamily="18" charset="0"/>
                <a:ea typeface="Calibri" panose="020F0502020204030204" pitchFamily="34" charset="0"/>
              </a:rPr>
              <a:t>J</a:t>
            </a:r>
            <a:r>
              <a:rPr lang="it-IT" sz="2800" dirty="0">
                <a:latin typeface="Times New Roman" panose="02020603050405020304" pitchFamily="18" charset="0"/>
                <a:ea typeface="Calibri" panose="020F0502020204030204" pitchFamily="34" charset="0"/>
              </a:rPr>
              <a:t>. ASSMANN, </a:t>
            </a:r>
            <a:r>
              <a:rPr lang="it-IT" sz="2800" i="1" dirty="0">
                <a:latin typeface="Times New Roman" panose="02020603050405020304" pitchFamily="18" charset="0"/>
                <a:ea typeface="Calibri" panose="020F0502020204030204" pitchFamily="34" charset="0"/>
              </a:rPr>
              <a:t>Le </a:t>
            </a:r>
            <a:r>
              <a:rPr lang="it-IT" sz="2800" i="1" dirty="0" err="1">
                <a:latin typeface="Times New Roman" panose="02020603050405020304" pitchFamily="18" charset="0"/>
                <a:ea typeface="Calibri" panose="020F0502020204030204" pitchFamily="34" charset="0"/>
              </a:rPr>
              <a:t>prix</a:t>
            </a:r>
            <a:r>
              <a:rPr lang="it-IT" sz="2800" i="1" dirty="0">
                <a:latin typeface="Times New Roman" panose="02020603050405020304" pitchFamily="18" charset="0"/>
                <a:ea typeface="Calibri" panose="020F0502020204030204" pitchFamily="34" charset="0"/>
              </a:rPr>
              <a:t> </a:t>
            </a:r>
            <a:r>
              <a:rPr lang="it-IT" sz="2800" i="1" dirty="0" err="1">
                <a:latin typeface="Times New Roman" panose="02020603050405020304" pitchFamily="18" charset="0"/>
                <a:ea typeface="Calibri" panose="020F0502020204030204" pitchFamily="34" charset="0"/>
              </a:rPr>
              <a:t>du</a:t>
            </a:r>
            <a:r>
              <a:rPr lang="it-IT" sz="2800" i="1" dirty="0">
                <a:latin typeface="Times New Roman" panose="02020603050405020304" pitchFamily="18" charset="0"/>
                <a:ea typeface="Calibri" panose="020F0502020204030204" pitchFamily="34" charset="0"/>
              </a:rPr>
              <a:t> </a:t>
            </a:r>
            <a:r>
              <a:rPr lang="it-IT" sz="2800" i="1" dirty="0" err="1">
                <a:latin typeface="Times New Roman" panose="02020603050405020304" pitchFamily="18" charset="0"/>
                <a:ea typeface="Calibri" panose="020F0502020204030204" pitchFamily="34" charset="0"/>
              </a:rPr>
              <a:t>monothéisme</a:t>
            </a:r>
            <a:r>
              <a:rPr lang="it-IT" sz="2800" dirty="0">
                <a:latin typeface="Times New Roman" panose="02020603050405020304" pitchFamily="18" charset="0"/>
                <a:ea typeface="Calibri" panose="020F0502020204030204" pitchFamily="34" charset="0"/>
              </a:rPr>
              <a:t>, </a:t>
            </a:r>
            <a:r>
              <a:rPr lang="it-IT" sz="2800" dirty="0" err="1">
                <a:latin typeface="Times New Roman" panose="02020603050405020304" pitchFamily="18" charset="0"/>
                <a:ea typeface="Calibri" panose="020F0502020204030204" pitchFamily="34" charset="0"/>
              </a:rPr>
              <a:t>Aubier</a:t>
            </a:r>
            <a:r>
              <a:rPr lang="it-IT" sz="2800" dirty="0">
                <a:latin typeface="Times New Roman" panose="02020603050405020304" pitchFamily="18" charset="0"/>
                <a:ea typeface="Calibri" panose="020F0502020204030204" pitchFamily="34" charset="0"/>
              </a:rPr>
              <a:t>, Paris 2007, 9). Si veda anche </a:t>
            </a:r>
            <a:r>
              <a:rPr lang="it-IT" sz="2800" dirty="0" err="1">
                <a:latin typeface="Times New Roman" panose="02020603050405020304" pitchFamily="18" charset="0"/>
                <a:ea typeface="Calibri" panose="020F0502020204030204" pitchFamily="34" charset="0"/>
              </a:rPr>
              <a:t>J</a:t>
            </a:r>
            <a:r>
              <a:rPr lang="it-IT" sz="2800" dirty="0">
                <a:latin typeface="Times New Roman" panose="02020603050405020304" pitchFamily="18" charset="0"/>
                <a:ea typeface="Calibri" panose="020F0502020204030204" pitchFamily="34" charset="0"/>
              </a:rPr>
              <a:t>. ASSMANN, </a:t>
            </a:r>
            <a:r>
              <a:rPr lang="it-IT" sz="2800" i="1" dirty="0">
                <a:latin typeface="Times New Roman" panose="02020603050405020304" pitchFamily="18" charset="0"/>
                <a:ea typeface="Calibri" panose="020F0502020204030204" pitchFamily="34" charset="0"/>
              </a:rPr>
              <a:t>Non avrai altro Dio. Il monoteismo e il linguaggio della violenza</a:t>
            </a:r>
            <a:r>
              <a:rPr lang="it-IT" sz="2800" dirty="0">
                <a:latin typeface="Times New Roman" panose="02020603050405020304" pitchFamily="18" charset="0"/>
                <a:ea typeface="Calibri" panose="020F0502020204030204" pitchFamily="34" charset="0"/>
              </a:rPr>
              <a:t>, Il Mulino, Bologna 2007.</a:t>
            </a:r>
            <a:endParaRPr lang="it-IT" sz="2800" dirty="0"/>
          </a:p>
        </p:txBody>
      </p:sp>
      <p:pic>
        <p:nvPicPr>
          <p:cNvPr id="5" name="Immagine 4">
            <a:extLst>
              <a:ext uri="{FF2B5EF4-FFF2-40B4-BE49-F238E27FC236}">
                <a16:creationId xmlns:a16="http://schemas.microsoft.com/office/drawing/2014/main" id="{7BB12E93-A19F-5242-8D20-BFF3F96E0F7A}"/>
              </a:ext>
            </a:extLst>
          </p:cNvPr>
          <p:cNvPicPr>
            <a:picLocks noChangeAspect="1"/>
          </p:cNvPicPr>
          <p:nvPr/>
        </p:nvPicPr>
        <p:blipFill>
          <a:blip r:embed="rId2"/>
          <a:stretch>
            <a:fillRect/>
          </a:stretch>
        </p:blipFill>
        <p:spPr>
          <a:xfrm>
            <a:off x="465136" y="924759"/>
            <a:ext cx="2300924" cy="2754070"/>
          </a:xfrm>
          <a:prstGeom prst="rect">
            <a:avLst/>
          </a:prstGeom>
        </p:spPr>
      </p:pic>
    </p:spTree>
    <p:extLst>
      <p:ext uri="{BB962C8B-B14F-4D97-AF65-F5344CB8AC3E}">
        <p14:creationId xmlns:p14="http://schemas.microsoft.com/office/powerpoint/2010/main" val="297329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FE1F2B9-10DC-4244-BA97-647AC54C318F}"/>
              </a:ext>
            </a:extLst>
          </p:cNvPr>
          <p:cNvSpPr/>
          <p:nvPr/>
        </p:nvSpPr>
        <p:spPr>
          <a:xfrm>
            <a:off x="2397760" y="332740"/>
            <a:ext cx="9474200" cy="6093976"/>
          </a:xfrm>
          <a:prstGeom prst="rect">
            <a:avLst/>
          </a:prstGeom>
        </p:spPr>
        <p:txBody>
          <a:bodyPr wrap="square">
            <a:spAutoFit/>
          </a:bodyPr>
          <a:lstStyle/>
          <a:p>
            <a:pPr indent="180340" algn="just">
              <a:spcAft>
                <a:spcPts val="0"/>
              </a:spcAft>
            </a:pPr>
            <a:r>
              <a:rPr lang="it-IT" sz="2600" dirty="0">
                <a:latin typeface="Times New Roman" panose="02020603050405020304" pitchFamily="18" charset="0"/>
                <a:ea typeface="Calibri" panose="020F0502020204030204" pitchFamily="34" charset="0"/>
                <a:cs typeface="Times New Roman" panose="02020603050405020304" pitchFamily="18" charset="0"/>
              </a:rPr>
              <a:t>«Esso vuole rispondere a quel deficit interpersonale radicato nel predominio unitario della teologia trinitaria latina per la quale la pluralità rimane «una modalità secondaria dell’essere», (G. GRESHAKE, Il Dio </a:t>
            </a:r>
            <a:r>
              <a:rPr lang="it-IT" sz="2600" dirty="0" err="1">
                <a:latin typeface="Times New Roman" panose="02020603050405020304" pitchFamily="18" charset="0"/>
                <a:ea typeface="Calibri" panose="020F0502020204030204" pitchFamily="34" charset="0"/>
                <a:cs typeface="Times New Roman" panose="02020603050405020304" pitchFamily="18" charset="0"/>
              </a:rPr>
              <a:t>unitrino</a:t>
            </a:r>
            <a:r>
              <a:rPr lang="it-IT" sz="2600" dirty="0">
                <a:latin typeface="Times New Roman" panose="02020603050405020304" pitchFamily="18" charset="0"/>
                <a:ea typeface="Calibri" panose="020F0502020204030204" pitchFamily="34" charset="0"/>
                <a:cs typeface="Times New Roman" panose="02020603050405020304" pitchFamily="18" charset="0"/>
              </a:rPr>
              <a:t>, 62). Per quanto Dio si sia rivelato economicamente in un’autentica differenza personale, la riflessione trinitaria da sempre ha fatto una certa resistenza nel pensare la realtà interpersonale in Dio, questo per «il timore di forzare il solido monoteismo biblico [...]. Il problema fondamentale è consistito, [...] nel fatto che quel monoteismo biblico sia stato concettualmente inteso a partire dagli schemi decisamente unitari del pensiero greco e della razionalità occidentale tali da rendere impossibile pensare all’origine, </a:t>
            </a:r>
            <a:r>
              <a:rPr lang="it-IT" sz="2600" dirty="0" err="1">
                <a:latin typeface="Times New Roman" panose="02020603050405020304" pitchFamily="18" charset="0"/>
                <a:ea typeface="Calibri" panose="020F0502020204030204" pitchFamily="34" charset="0"/>
                <a:cs typeface="Times New Roman" panose="02020603050405020304" pitchFamily="18" charset="0"/>
              </a:rPr>
              <a:t>l’arché</a:t>
            </a:r>
            <a:r>
              <a:rPr lang="it-IT" sz="2600" dirty="0">
                <a:latin typeface="Times New Roman" panose="02020603050405020304" pitchFamily="18" charset="0"/>
                <a:ea typeface="Calibri" panose="020F0502020204030204" pitchFamily="34" charset="0"/>
                <a:cs typeface="Times New Roman" panose="02020603050405020304" pitchFamily="18" charset="0"/>
              </a:rPr>
              <a:t>, come a un dono interpersonale d’amore», G. ZARAZAGA, «Contributi per un’ontologia trinitaria», in </a:t>
            </a:r>
            <a:r>
              <a:rPr lang="it-IT" sz="2600" dirty="0" err="1">
                <a:latin typeface="Times New Roman" panose="02020603050405020304" pitchFamily="18" charset="0"/>
                <a:ea typeface="Calibri" panose="020F0502020204030204" pitchFamily="34" charset="0"/>
                <a:cs typeface="Times New Roman" panose="02020603050405020304" pitchFamily="18" charset="0"/>
              </a:rPr>
              <a:t>Sophia</a:t>
            </a:r>
            <a:r>
              <a:rPr lang="it-IT" sz="2600" dirty="0">
                <a:latin typeface="Times New Roman" panose="02020603050405020304" pitchFamily="18" charset="0"/>
                <a:ea typeface="Calibri" panose="020F0502020204030204" pitchFamily="34" charset="0"/>
                <a:cs typeface="Times New Roman" panose="02020603050405020304" pitchFamily="18" charset="0"/>
              </a:rPr>
              <a:t>, VI (2014), 54; </a:t>
            </a:r>
            <a:r>
              <a:rPr lang="it-IT" sz="2600" dirty="0" err="1">
                <a:latin typeface="Times New Roman" panose="02020603050405020304" pitchFamily="18" charset="0"/>
                <a:ea typeface="Calibri" panose="020F0502020204030204" pitchFamily="34" charset="0"/>
                <a:cs typeface="Times New Roman" panose="02020603050405020304" pitchFamily="18" charset="0"/>
              </a:rPr>
              <a:t>cf</a:t>
            </a:r>
            <a:r>
              <a:rPr lang="it-IT" sz="2600" dirty="0">
                <a:latin typeface="Times New Roman" panose="02020603050405020304" pitchFamily="18" charset="0"/>
                <a:ea typeface="Calibri" panose="020F0502020204030204" pitchFamily="34" charset="0"/>
                <a:cs typeface="Times New Roman" panose="02020603050405020304" pitchFamily="18" charset="0"/>
              </a:rPr>
              <a:t> ID., </a:t>
            </a:r>
            <a:r>
              <a:rPr lang="it-IT" sz="2600" dirty="0" err="1">
                <a:latin typeface="Times New Roman" panose="02020603050405020304" pitchFamily="18" charset="0"/>
                <a:ea typeface="Calibri" panose="020F0502020204030204" pitchFamily="34" charset="0"/>
                <a:cs typeface="Times New Roman" panose="02020603050405020304" pitchFamily="18" charset="0"/>
              </a:rPr>
              <a:t>Dios</a:t>
            </a:r>
            <a:r>
              <a:rPr lang="it-IT" sz="2600" dirty="0">
                <a:latin typeface="Times New Roman" panose="02020603050405020304" pitchFamily="18" charset="0"/>
                <a:ea typeface="Calibri" panose="020F0502020204030204" pitchFamily="34" charset="0"/>
                <a:cs typeface="Times New Roman" panose="02020603050405020304" pitchFamily="18" charset="0"/>
              </a:rPr>
              <a:t> es </a:t>
            </a:r>
            <a:r>
              <a:rPr lang="it-IT" sz="2600" dirty="0" err="1">
                <a:latin typeface="Times New Roman" panose="02020603050405020304" pitchFamily="18" charset="0"/>
                <a:ea typeface="Calibri" panose="020F0502020204030204" pitchFamily="34" charset="0"/>
                <a:cs typeface="Times New Roman" panose="02020603050405020304" pitchFamily="18" charset="0"/>
              </a:rPr>
              <a:t>Comunión</a:t>
            </a:r>
            <a:r>
              <a:rPr lang="it-IT" sz="2600" dirty="0">
                <a:latin typeface="Times New Roman" panose="02020603050405020304" pitchFamily="18" charset="0"/>
                <a:ea typeface="Calibri" panose="020F0502020204030204" pitchFamily="34" charset="0"/>
                <a:cs typeface="Times New Roman" panose="02020603050405020304" pitchFamily="18" charset="0"/>
              </a:rPr>
              <a:t>. </a:t>
            </a:r>
            <a:r>
              <a:rPr lang="it-IT" sz="2600" dirty="0" err="1">
                <a:latin typeface="Times New Roman" panose="02020603050405020304" pitchFamily="18" charset="0"/>
                <a:ea typeface="Calibri" panose="020F0502020204030204" pitchFamily="34" charset="0"/>
                <a:cs typeface="Times New Roman" panose="02020603050405020304" pitchFamily="18" charset="0"/>
              </a:rPr>
              <a:t>El</a:t>
            </a:r>
            <a:r>
              <a:rPr lang="it-IT" sz="2600" dirty="0">
                <a:latin typeface="Times New Roman" panose="02020603050405020304" pitchFamily="18" charset="0"/>
                <a:ea typeface="Calibri" panose="020F0502020204030204" pitchFamily="34" charset="0"/>
                <a:cs typeface="Times New Roman" panose="02020603050405020304" pitchFamily="18" charset="0"/>
              </a:rPr>
              <a:t> </a:t>
            </a:r>
            <a:r>
              <a:rPr lang="it-IT" sz="2600" dirty="0" err="1">
                <a:latin typeface="Times New Roman" panose="02020603050405020304" pitchFamily="18" charset="0"/>
                <a:ea typeface="Calibri" panose="020F0502020204030204" pitchFamily="34" charset="0"/>
                <a:cs typeface="Times New Roman" panose="02020603050405020304" pitchFamily="18" charset="0"/>
              </a:rPr>
              <a:t>nuevo</a:t>
            </a:r>
            <a:r>
              <a:rPr lang="it-IT" sz="2600" dirty="0">
                <a:latin typeface="Times New Roman" panose="02020603050405020304" pitchFamily="18" charset="0"/>
                <a:ea typeface="Calibri" panose="020F0502020204030204" pitchFamily="34" charset="0"/>
                <a:cs typeface="Times New Roman" panose="02020603050405020304" pitchFamily="18" charset="0"/>
              </a:rPr>
              <a:t> paradigma trinitario, </a:t>
            </a:r>
            <a:r>
              <a:rPr lang="it-IT" sz="2600" dirty="0" err="1">
                <a:latin typeface="Times New Roman" panose="02020603050405020304" pitchFamily="18" charset="0"/>
                <a:ea typeface="Calibri" panose="020F0502020204030204" pitchFamily="34" charset="0"/>
                <a:cs typeface="Times New Roman" panose="02020603050405020304" pitchFamily="18" charset="0"/>
              </a:rPr>
              <a:t>Secretariado</a:t>
            </a:r>
            <a:r>
              <a:rPr lang="it-IT" sz="2600" dirty="0">
                <a:latin typeface="Times New Roman" panose="02020603050405020304" pitchFamily="18" charset="0"/>
                <a:ea typeface="Calibri" panose="020F0502020204030204" pitchFamily="34" charset="0"/>
                <a:cs typeface="Times New Roman" panose="02020603050405020304" pitchFamily="18" charset="0"/>
              </a:rPr>
              <a:t> trinitario, Salamanca 2005, 251-280.</a:t>
            </a:r>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93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243F3C5-6B8D-A742-A1B9-0D4FA9734F22}"/>
              </a:ext>
            </a:extLst>
          </p:cNvPr>
          <p:cNvSpPr/>
          <p:nvPr/>
        </p:nvSpPr>
        <p:spPr>
          <a:xfrm>
            <a:off x="2453640" y="480060"/>
            <a:ext cx="9296400" cy="5509200"/>
          </a:xfrm>
          <a:prstGeom prst="rect">
            <a:avLst/>
          </a:prstGeom>
        </p:spPr>
        <p:txBody>
          <a:bodyPr wrap="square">
            <a:spAutoFit/>
          </a:bodyPr>
          <a:lstStyle/>
          <a:p>
            <a:pPr indent="180340" algn="just">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Il tema non è propriamente quello della valorizzazione del</a:t>
            </a:r>
            <a:r>
              <a:rPr lang="it-IT" sz="3200" dirty="0">
                <a:latin typeface="Calibri" panose="020F0502020204030204" pitchFamily="34"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rPr>
              <a:t>“femminile” in Dio, quanto piuttosto quello della denuncia del potere strumentalizzante dei simboli. Come ha ben sintetizzato Alberto Cozzi, «la contestazione femminista non consiste dunque anzitutto nel porre l’alternativa drastica se Dio sia Padre o Madre, ma nel denunciare il funzionamento [...] maschilista del simbolo paterno. [Esso] tende a strutturare l’ordine gerarchico del reale a partire dall’immaginario maschile, sensibile [...] alla logica del potere, del dominio e dell’affermazione di sé»</a:t>
            </a:r>
            <a:r>
              <a:rPr lang="it-IT" sz="3200" dirty="0"/>
              <a:t> </a:t>
            </a:r>
          </a:p>
        </p:txBody>
      </p:sp>
    </p:spTree>
    <p:extLst>
      <p:ext uri="{BB962C8B-B14F-4D97-AF65-F5344CB8AC3E}">
        <p14:creationId xmlns:p14="http://schemas.microsoft.com/office/powerpoint/2010/main" val="265063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19A59AE-546D-3540-8028-821D5122A18D}"/>
              </a:ext>
            </a:extLst>
          </p:cNvPr>
          <p:cNvSpPr/>
          <p:nvPr/>
        </p:nvSpPr>
        <p:spPr>
          <a:xfrm>
            <a:off x="2593340" y="525562"/>
            <a:ext cx="9088120" cy="5693866"/>
          </a:xfrm>
          <a:prstGeom prst="rect">
            <a:avLst/>
          </a:prstGeom>
        </p:spPr>
        <p:txBody>
          <a:bodyPr wrap="square">
            <a:spAutoFit/>
          </a:bodyPr>
          <a:lstStyle/>
          <a:p>
            <a:r>
              <a:rPr lang="it-IT" sz="2600" dirty="0">
                <a:latin typeface="Times New Roman" panose="02020603050405020304" pitchFamily="18" charset="0"/>
                <a:ea typeface="Calibri" panose="020F0502020204030204" pitchFamily="34" charset="0"/>
                <a:cs typeface="Times New Roman" panose="02020603050405020304" pitchFamily="18" charset="0"/>
              </a:rPr>
              <a:t>«La teologia della Trinità deve trovare la sua strada evitando lo scoglio di una riduzione </a:t>
            </a:r>
            <a:r>
              <a:rPr lang="it-IT" sz="2600" dirty="0" err="1">
                <a:latin typeface="Times New Roman" panose="02020603050405020304" pitchFamily="18" charset="0"/>
                <a:ea typeface="Calibri" panose="020F0502020204030204" pitchFamily="34" charset="0"/>
                <a:cs typeface="Times New Roman" panose="02020603050405020304" pitchFamily="18" charset="0"/>
              </a:rPr>
              <a:t>modalistica</a:t>
            </a:r>
            <a:r>
              <a:rPr lang="it-IT" sz="2600" dirty="0">
                <a:latin typeface="Times New Roman" panose="02020603050405020304" pitchFamily="18" charset="0"/>
                <a:ea typeface="Calibri" panose="020F0502020204030204" pitchFamily="34" charset="0"/>
                <a:cs typeface="Times New Roman" panose="02020603050405020304" pitchFamily="18" charset="0"/>
              </a:rPr>
              <a:t> e quello di una sovra-accentuazione </a:t>
            </a:r>
            <a:r>
              <a:rPr lang="it-IT" sz="2600" dirty="0" err="1">
                <a:latin typeface="Times New Roman" panose="02020603050405020304" pitchFamily="18" charset="0"/>
                <a:ea typeface="Calibri" panose="020F0502020204030204" pitchFamily="34" charset="0"/>
                <a:cs typeface="Times New Roman" panose="02020603050405020304" pitchFamily="18" charset="0"/>
              </a:rPr>
              <a:t>triteistica</a:t>
            </a:r>
            <a:r>
              <a:rPr lang="it-IT" sz="2600" dirty="0">
                <a:latin typeface="Times New Roman" panose="02020603050405020304" pitchFamily="18" charset="0"/>
                <a:ea typeface="Calibri" panose="020F0502020204030204" pitchFamily="34" charset="0"/>
                <a:cs typeface="Times New Roman" panose="02020603050405020304" pitchFamily="18" charset="0"/>
              </a:rPr>
              <a:t> della triade all’unità, via che potrà trovare solo parlando del mistero della </a:t>
            </a:r>
            <a:r>
              <a:rPr lang="it-IT" sz="2600" dirty="0" err="1">
                <a:latin typeface="Times New Roman" panose="02020603050405020304" pitchFamily="18" charset="0"/>
                <a:ea typeface="Calibri" panose="020F0502020204030204" pitchFamily="34" charset="0"/>
                <a:cs typeface="Times New Roman" panose="02020603050405020304" pitchFamily="18" charset="0"/>
              </a:rPr>
              <a:t>triunità</a:t>
            </a:r>
            <a:r>
              <a:rPr lang="it-IT" sz="2600" dirty="0">
                <a:latin typeface="Times New Roman" panose="02020603050405020304" pitchFamily="18" charset="0"/>
                <a:ea typeface="Calibri" panose="020F0502020204030204" pitchFamily="34" charset="0"/>
                <a:cs typeface="Times New Roman" panose="02020603050405020304" pitchFamily="18" charset="0"/>
              </a:rPr>
              <a:t> divina partendo dall’economia della salvezza [...]. La dottrina della Trinità non può lasciarsi rinchiudere nell’alternativa tra concezione rigidamente «</a:t>
            </a:r>
            <a:r>
              <a:rPr lang="it-IT" sz="2600" dirty="0" err="1">
                <a:latin typeface="Times New Roman" panose="02020603050405020304" pitchFamily="18" charset="0"/>
                <a:ea typeface="Calibri" panose="020F0502020204030204" pitchFamily="34" charset="0"/>
                <a:cs typeface="Times New Roman" panose="02020603050405020304" pitchFamily="18" charset="0"/>
              </a:rPr>
              <a:t>monosoggettiva</a:t>
            </a:r>
            <a:r>
              <a:rPr lang="it-IT" sz="2600" dirty="0">
                <a:latin typeface="Times New Roman" panose="02020603050405020304" pitchFamily="18" charset="0"/>
                <a:ea typeface="Calibri" panose="020F0502020204030204" pitchFamily="34" charset="0"/>
                <a:cs typeface="Times New Roman" panose="02020603050405020304" pitchFamily="18" charset="0"/>
              </a:rPr>
              <a:t>» e concezione «sociale» della Trinità [...]. La teologia trinitaria ecclesiale cerca di mettere le due concezioni alternative in relazione fra di loro in maniera che esse rimandano, quali modelli complementari, al di là di sé al mistero di quell’ «uno nell’altro» e «uno di fronte all’altro», che contraddistingue in maniera incomprensibile per l’uomo le relazioni </a:t>
            </a:r>
            <a:r>
              <a:rPr lang="it-IT" sz="2600" dirty="0" err="1">
                <a:latin typeface="Times New Roman" panose="02020603050405020304" pitchFamily="18" charset="0"/>
                <a:ea typeface="Calibri" panose="020F0502020204030204" pitchFamily="34" charset="0"/>
                <a:cs typeface="Times New Roman" panose="02020603050405020304" pitchFamily="18" charset="0"/>
              </a:rPr>
              <a:t>intradivine</a:t>
            </a:r>
            <a:r>
              <a:rPr lang="it-IT" sz="2600" dirty="0">
                <a:latin typeface="Times New Roman" panose="02020603050405020304" pitchFamily="18" charset="0"/>
                <a:ea typeface="Calibri" panose="020F0502020204030204" pitchFamily="34" charset="0"/>
                <a:cs typeface="Times New Roman" panose="02020603050405020304" pitchFamily="18" charset="0"/>
              </a:rPr>
              <a:t> come auto-relazioni del Dio </a:t>
            </a:r>
            <a:r>
              <a:rPr lang="it-IT" sz="2600" dirty="0" err="1">
                <a:latin typeface="Times New Roman" panose="02020603050405020304" pitchFamily="18" charset="0"/>
                <a:ea typeface="Calibri" panose="020F0502020204030204" pitchFamily="34" charset="0"/>
                <a:cs typeface="Times New Roman" panose="02020603050405020304" pitchFamily="18" charset="0"/>
              </a:rPr>
              <a:t>triuno</a:t>
            </a:r>
            <a:r>
              <a:rPr lang="it-IT" sz="2600" dirty="0">
                <a:latin typeface="Times New Roman" panose="02020603050405020304" pitchFamily="18" charset="0"/>
                <a:ea typeface="Calibri" panose="020F0502020204030204" pitchFamily="34" charset="0"/>
                <a:cs typeface="Times New Roman" panose="02020603050405020304" pitchFamily="18" charset="0"/>
              </a:rPr>
              <a:t>, che possiede se stesso pur in tutta la sua auto-dedizione», (</a:t>
            </a:r>
            <a:r>
              <a:rPr lang="it-IT" sz="2600" dirty="0" err="1">
                <a:latin typeface="Times New Roman" panose="02020603050405020304" pitchFamily="18" charset="0"/>
                <a:ea typeface="Calibri" panose="020F0502020204030204" pitchFamily="34" charset="0"/>
                <a:cs typeface="Times New Roman" panose="02020603050405020304" pitchFamily="18" charset="0"/>
              </a:rPr>
              <a:t>J</a:t>
            </a:r>
            <a:r>
              <a:rPr lang="it-IT" sz="2600" dirty="0">
                <a:latin typeface="Times New Roman" panose="02020603050405020304" pitchFamily="18" charset="0"/>
                <a:ea typeface="Calibri" panose="020F0502020204030204" pitchFamily="34" charset="0"/>
                <a:cs typeface="Times New Roman" panose="02020603050405020304" pitchFamily="18" charset="0"/>
              </a:rPr>
              <a:t>. </a:t>
            </a:r>
            <a:r>
              <a:rPr lang="it-IT" sz="2600" dirty="0" err="1">
                <a:latin typeface="Times New Roman" panose="02020603050405020304" pitchFamily="18" charset="0"/>
                <a:ea typeface="Calibri" panose="020F0502020204030204" pitchFamily="34" charset="0"/>
                <a:cs typeface="Times New Roman" panose="02020603050405020304" pitchFamily="18" charset="0"/>
              </a:rPr>
              <a:t>Werbick</a:t>
            </a:r>
            <a:r>
              <a:rPr lang="it-IT" sz="2600" dirty="0">
                <a:latin typeface="Times New Roman" panose="02020603050405020304" pitchFamily="18" charset="0"/>
                <a:ea typeface="Calibri" panose="020F0502020204030204" pitchFamily="34" charset="0"/>
                <a:cs typeface="Times New Roman" panose="02020603050405020304" pitchFamily="18" charset="0"/>
              </a:rPr>
              <a:t>, “Dottrina trinitaria”, 641).</a:t>
            </a:r>
            <a:r>
              <a:rPr lang="it-IT" sz="2600" dirty="0">
                <a:latin typeface="Times New Roman" panose="02020603050405020304" pitchFamily="18" charset="0"/>
                <a:cs typeface="Times New Roman" panose="02020603050405020304" pitchFamily="18" charset="0"/>
              </a:rPr>
              <a:t> </a:t>
            </a:r>
          </a:p>
        </p:txBody>
      </p:sp>
      <p:pic>
        <p:nvPicPr>
          <p:cNvPr id="4" name="Immagine 3">
            <a:extLst>
              <a:ext uri="{FF2B5EF4-FFF2-40B4-BE49-F238E27FC236}">
                <a16:creationId xmlns:a16="http://schemas.microsoft.com/office/drawing/2014/main" id="{80B08903-7406-9C40-9B84-F98B08CCC469}"/>
              </a:ext>
            </a:extLst>
          </p:cNvPr>
          <p:cNvPicPr>
            <a:picLocks noChangeAspect="1"/>
          </p:cNvPicPr>
          <p:nvPr/>
        </p:nvPicPr>
        <p:blipFill rotWithShape="1">
          <a:blip r:embed="rId2"/>
          <a:srcRect l="38783" r="15043"/>
          <a:stretch/>
        </p:blipFill>
        <p:spPr>
          <a:xfrm>
            <a:off x="342900" y="647700"/>
            <a:ext cx="1932148" cy="2346960"/>
          </a:xfrm>
          <a:prstGeom prst="rect">
            <a:avLst/>
          </a:prstGeom>
        </p:spPr>
      </p:pic>
    </p:spTree>
    <p:extLst>
      <p:ext uri="{BB962C8B-B14F-4D97-AF65-F5344CB8AC3E}">
        <p14:creationId xmlns:p14="http://schemas.microsoft.com/office/powerpoint/2010/main" val="114902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C8160AD-7BB7-F94D-8D8E-F6C4B263673D}"/>
              </a:ext>
            </a:extLst>
          </p:cNvPr>
          <p:cNvSpPr/>
          <p:nvPr/>
        </p:nvSpPr>
        <p:spPr>
          <a:xfrm>
            <a:off x="3073400" y="510210"/>
            <a:ext cx="8661400" cy="5693866"/>
          </a:xfrm>
          <a:prstGeom prst="rect">
            <a:avLst/>
          </a:prstGeom>
        </p:spPr>
        <p:txBody>
          <a:bodyPr wrap="square">
            <a:spAutoFit/>
          </a:bodyPr>
          <a:lstStyle/>
          <a:p>
            <a:pPr indent="180340" algn="just">
              <a:spcAft>
                <a:spcPts val="0"/>
              </a:spcAft>
            </a:pPr>
            <a:r>
              <a:rPr lang="it-IT" sz="2800" dirty="0" err="1">
                <a:latin typeface="Times New Roman" panose="02020603050405020304" pitchFamily="18" charset="0"/>
                <a:ea typeface="Calibri" panose="020F0502020204030204" pitchFamily="34" charset="0"/>
                <a:cs typeface="Times New Roman" panose="02020603050405020304" pitchFamily="18" charset="0"/>
              </a:rPr>
              <a:t>Rahner</a:t>
            </a:r>
            <a:r>
              <a:rPr lang="it-IT" sz="2800" dirty="0">
                <a:latin typeface="Times New Roman" panose="02020603050405020304" pitchFamily="18" charset="0"/>
                <a:ea typeface="Calibri" panose="020F0502020204030204" pitchFamily="34" charset="0"/>
                <a:cs typeface="Times New Roman" panose="02020603050405020304" pitchFamily="18" charset="0"/>
              </a:rPr>
              <a:t> intende il suo assioma come il nuovo principio fondamentale per una riformulazione in senso economico-salvifico della teologia trinitaria: </a:t>
            </a:r>
            <a:r>
              <a:rPr lang="it-IT" sz="2800" b="1" dirty="0">
                <a:latin typeface="Times New Roman" panose="02020603050405020304" pitchFamily="18" charset="0"/>
                <a:ea typeface="Calibri" panose="020F0502020204030204" pitchFamily="34" charset="0"/>
                <a:cs typeface="Times New Roman" panose="02020603050405020304" pitchFamily="18" charset="0"/>
              </a:rPr>
              <a:t>«il principio [...] che presenta la Trinità come </a:t>
            </a:r>
            <a:r>
              <a:rPr lang="it-IT" sz="2800" b="1" i="1" dirty="0" err="1">
                <a:latin typeface="Times New Roman" panose="02020603050405020304" pitchFamily="18" charset="0"/>
                <a:ea typeface="Calibri" panose="020F0502020204030204" pitchFamily="34" charset="0"/>
                <a:cs typeface="Times New Roman" panose="02020603050405020304" pitchFamily="18" charset="0"/>
              </a:rPr>
              <a:t>mysterium</a:t>
            </a:r>
            <a:r>
              <a:rPr lang="it-IT" sz="2800" b="1" i="1" dirty="0">
                <a:latin typeface="Times New Roman" panose="02020603050405020304" pitchFamily="18" charset="0"/>
                <a:ea typeface="Calibri" panose="020F0502020204030204" pitchFamily="34" charset="0"/>
                <a:cs typeface="Times New Roman" panose="02020603050405020304" pitchFamily="18" charset="0"/>
              </a:rPr>
              <a:t> </a:t>
            </a:r>
            <a:r>
              <a:rPr lang="it-IT" sz="2800" b="1" i="1" dirty="0" err="1">
                <a:latin typeface="Times New Roman" panose="02020603050405020304" pitchFamily="18" charset="0"/>
                <a:ea typeface="Calibri" panose="020F0502020204030204" pitchFamily="34" charset="0"/>
                <a:cs typeface="Times New Roman" panose="02020603050405020304" pitchFamily="18" charset="0"/>
              </a:rPr>
              <a:t>salutis</a:t>
            </a:r>
            <a:r>
              <a:rPr lang="it-IT" sz="2800" b="1" i="1" dirty="0">
                <a:latin typeface="Times New Roman" panose="02020603050405020304" pitchFamily="18" charset="0"/>
                <a:ea typeface="Calibri" panose="020F0502020204030204" pitchFamily="34" charset="0"/>
                <a:cs typeface="Times New Roman" panose="02020603050405020304" pitchFamily="18" charset="0"/>
              </a:rPr>
              <a:t> </a:t>
            </a:r>
            <a:r>
              <a:rPr lang="it-IT" sz="2800" b="1" dirty="0">
                <a:latin typeface="Times New Roman" panose="02020603050405020304" pitchFamily="18" charset="0"/>
                <a:ea typeface="Calibri" panose="020F0502020204030204" pitchFamily="34" charset="0"/>
                <a:cs typeface="Times New Roman" panose="02020603050405020304" pitchFamily="18" charset="0"/>
              </a:rPr>
              <a:t>per noi (nella sua realtà e non solo come dottrina), potrebbe così venir formulato: la Trinità “economica” è la Trinità “immanente” e viceversa»,</a:t>
            </a:r>
            <a:r>
              <a:rPr lang="it-IT" sz="2800" dirty="0">
                <a:latin typeface="Times New Roman" panose="02020603050405020304" pitchFamily="18" charset="0"/>
                <a:ea typeface="Calibri" panose="020F0502020204030204" pitchFamily="34" charset="0"/>
                <a:cs typeface="Times New Roman" panose="02020603050405020304" pitchFamily="18" charset="0"/>
              </a:rPr>
              <a:t> (K. RAHNER, «Il Dio Trino come fondamento originario e trascendente della storia della salvezza», in </a:t>
            </a:r>
            <a:r>
              <a:rPr lang="it-IT" sz="2800" dirty="0" err="1">
                <a:latin typeface="Times New Roman" panose="02020603050405020304" pitchFamily="18" charset="0"/>
                <a:ea typeface="Calibri" panose="020F0502020204030204" pitchFamily="34" charset="0"/>
                <a:cs typeface="Times New Roman" panose="02020603050405020304" pitchFamily="18" charset="0"/>
              </a:rPr>
              <a:t>J</a:t>
            </a:r>
            <a:r>
              <a:rPr lang="it-IT" sz="2800" dirty="0">
                <a:latin typeface="Times New Roman" panose="02020603050405020304" pitchFamily="18" charset="0"/>
                <a:ea typeface="Calibri" panose="020F0502020204030204" pitchFamily="34" charset="0"/>
                <a:cs typeface="Times New Roman" panose="02020603050405020304" pitchFamily="18" charset="0"/>
              </a:rPr>
              <a:t>. FIENER - M. LÖHRER [</a:t>
            </a:r>
            <a:r>
              <a:rPr lang="it-IT" sz="2800" dirty="0" err="1">
                <a:latin typeface="Times New Roman" panose="02020603050405020304" pitchFamily="18" charset="0"/>
                <a:ea typeface="Calibri" panose="020F0502020204030204" pitchFamily="34" charset="0"/>
                <a:cs typeface="Times New Roman" panose="02020603050405020304" pitchFamily="18" charset="0"/>
              </a:rPr>
              <a:t>edd</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Mysterium</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latin typeface="Times New Roman" panose="02020603050405020304" pitchFamily="18" charset="0"/>
                <a:ea typeface="Calibri" panose="020F0502020204030204" pitchFamily="34" charset="0"/>
                <a:cs typeface="Times New Roman" panose="02020603050405020304" pitchFamily="18" charset="0"/>
              </a:rPr>
              <a:t>Salutis</a:t>
            </a:r>
            <a:r>
              <a:rPr lang="it-IT" sz="2800" dirty="0">
                <a:latin typeface="Times New Roman" panose="02020603050405020304" pitchFamily="18" charset="0"/>
                <a:ea typeface="Calibri" panose="020F0502020204030204" pitchFamily="34" charset="0"/>
                <a:cs typeface="Times New Roman" panose="02020603050405020304" pitchFamily="18" charset="0"/>
              </a:rPr>
              <a:t>. Nuovo corso di dogmatica come teologia della storia della salvezza, vol. 3: La storia della salvezza prima di Cristo, 5° ed., </a:t>
            </a:r>
            <a:r>
              <a:rPr lang="it-IT" sz="2800" dirty="0" err="1">
                <a:latin typeface="Times New Roman" panose="02020603050405020304" pitchFamily="18" charset="0"/>
                <a:ea typeface="Calibri" panose="020F0502020204030204" pitchFamily="34" charset="0"/>
                <a:cs typeface="Times New Roman" panose="02020603050405020304" pitchFamily="18" charset="0"/>
              </a:rPr>
              <a:t>Queriniana</a:t>
            </a:r>
            <a:r>
              <a:rPr lang="it-IT" sz="2800" dirty="0">
                <a:latin typeface="Times New Roman" panose="02020603050405020304" pitchFamily="18" charset="0"/>
                <a:ea typeface="Calibri" panose="020F0502020204030204" pitchFamily="34" charset="0"/>
                <a:cs typeface="Times New Roman" panose="02020603050405020304" pitchFamily="18" charset="0"/>
              </a:rPr>
              <a:t>, Brescia 1980, 414).</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2749D8DD-A642-0A4D-8655-C7E20FD083F3}"/>
              </a:ext>
            </a:extLst>
          </p:cNvPr>
          <p:cNvPicPr>
            <a:picLocks noChangeAspect="1"/>
          </p:cNvPicPr>
          <p:nvPr/>
        </p:nvPicPr>
        <p:blipFill rotWithShape="1">
          <a:blip r:embed="rId2"/>
          <a:srcRect r="48453"/>
          <a:stretch/>
        </p:blipFill>
        <p:spPr>
          <a:xfrm>
            <a:off x="400050" y="510210"/>
            <a:ext cx="2266950" cy="3215411"/>
          </a:xfrm>
          <a:prstGeom prst="rect">
            <a:avLst/>
          </a:prstGeom>
        </p:spPr>
      </p:pic>
    </p:spTree>
    <p:extLst>
      <p:ext uri="{BB962C8B-B14F-4D97-AF65-F5344CB8AC3E}">
        <p14:creationId xmlns:p14="http://schemas.microsoft.com/office/powerpoint/2010/main" val="145193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44A50B0-3C7E-8542-928B-7D8A4FE34ECF}"/>
              </a:ext>
            </a:extLst>
          </p:cNvPr>
          <p:cNvSpPr/>
          <p:nvPr/>
        </p:nvSpPr>
        <p:spPr>
          <a:xfrm>
            <a:off x="3149600" y="642878"/>
            <a:ext cx="9042400" cy="5262979"/>
          </a:xfrm>
          <a:prstGeom prst="rect">
            <a:avLst/>
          </a:prstGeom>
        </p:spPr>
        <p:txBody>
          <a:bodyPr wrap="square">
            <a:spAutoFit/>
          </a:bodyPr>
          <a:lstStyle/>
          <a:p>
            <a:r>
              <a:rPr lang="it-IT" sz="2800" b="1" dirty="0">
                <a:latin typeface="Times New Roman" panose="02020603050405020304" pitchFamily="18" charset="0"/>
                <a:ea typeface="Calibri" panose="020F0502020204030204" pitchFamily="34" charset="0"/>
              </a:rPr>
              <a:t>Aspetti critici del «viceversa»</a:t>
            </a:r>
          </a:p>
          <a:p>
            <a:endParaRPr lang="it-IT" sz="2800" dirty="0">
              <a:latin typeface="Times New Roman" panose="02020603050405020304" pitchFamily="18" charset="0"/>
              <a:ea typeface="Calibri" panose="020F0502020204030204" pitchFamily="34" charset="0"/>
            </a:endParaRPr>
          </a:p>
          <a:p>
            <a:r>
              <a:rPr lang="it-IT" sz="2800" dirty="0">
                <a:latin typeface="Times New Roman" panose="02020603050405020304" pitchFamily="18" charset="0"/>
                <a:ea typeface="Calibri" panose="020F0502020204030204" pitchFamily="34" charset="0"/>
              </a:rPr>
              <a:t>1) Mentre la prima parte della proposizione </a:t>
            </a:r>
            <a:r>
              <a:rPr lang="it-IT" sz="2800" dirty="0" err="1">
                <a:latin typeface="Times New Roman" panose="02020603050405020304" pitchFamily="18" charset="0"/>
                <a:ea typeface="Calibri" panose="020F0502020204030204" pitchFamily="34" charset="0"/>
              </a:rPr>
              <a:t>rahneriana</a:t>
            </a:r>
            <a:r>
              <a:rPr lang="it-IT" sz="2800" dirty="0">
                <a:latin typeface="Times New Roman" panose="02020603050405020304" pitchFamily="18" charset="0"/>
                <a:ea typeface="Calibri" panose="020F0502020204030204" pitchFamily="34" charset="0"/>
              </a:rPr>
              <a:t> è di per sé innegabile («la Trinità economica è la Trinità immanente»), la seconda – sostiene </a:t>
            </a:r>
            <a:r>
              <a:rPr lang="it-IT" sz="2800" dirty="0" err="1">
                <a:latin typeface="Times New Roman" panose="02020603050405020304" pitchFamily="18" charset="0"/>
                <a:ea typeface="Calibri" panose="020F0502020204030204" pitchFamily="34" charset="0"/>
              </a:rPr>
              <a:t>Congar</a:t>
            </a:r>
            <a:r>
              <a:rPr lang="it-IT" sz="2800" dirty="0">
                <a:latin typeface="Times New Roman" panose="02020603050405020304" pitchFamily="18" charset="0"/>
                <a:ea typeface="Calibri" panose="020F0502020204030204" pitchFamily="34" charset="0"/>
              </a:rPr>
              <a:t> – richiede una precisazione: «</a:t>
            </a:r>
            <a:r>
              <a:rPr lang="it-IT" sz="2800" dirty="0">
                <a:solidFill>
                  <a:srgbClr val="FF0000"/>
                </a:solidFill>
                <a:latin typeface="Times New Roman" panose="02020603050405020304" pitchFamily="18" charset="0"/>
                <a:ea typeface="Calibri" panose="020F0502020204030204" pitchFamily="34" charset="0"/>
              </a:rPr>
              <a:t>si può identificare il mistero libero dell’economia e il mistero necessario della Tri-unità di Dio?». </a:t>
            </a:r>
            <a:r>
              <a:rPr lang="it-IT" sz="2800" dirty="0">
                <a:latin typeface="Times New Roman" panose="02020603050405020304" pitchFamily="18" charset="0"/>
                <a:ea typeface="Calibri" panose="020F0502020204030204" pitchFamily="34" charset="0"/>
              </a:rPr>
              <a:t>Evidentemente l’identificazione tra le due proposizioni deve tenere conto dell’irriducibile differenza </a:t>
            </a:r>
            <a:r>
              <a:rPr lang="it-IT" sz="2800" dirty="0">
                <a:solidFill>
                  <a:srgbClr val="0070C0"/>
                </a:solidFill>
                <a:latin typeface="Times New Roman" panose="02020603050405020304" pitchFamily="18" charset="0"/>
                <a:ea typeface="Calibri" panose="020F0502020204030204" pitchFamily="34" charset="0"/>
              </a:rPr>
              <a:t>tra un atto di libera volontà</a:t>
            </a:r>
            <a:r>
              <a:rPr lang="it-IT" sz="2800" dirty="0">
                <a:latin typeface="Times New Roman" panose="02020603050405020304" pitchFamily="18" charset="0"/>
                <a:ea typeface="Calibri" panose="020F0502020204030204" pitchFamily="34" charset="0"/>
              </a:rPr>
              <a:t> e </a:t>
            </a:r>
            <a:r>
              <a:rPr lang="it-IT" sz="2800" dirty="0">
                <a:solidFill>
                  <a:schemeClr val="accent4"/>
                </a:solidFill>
                <a:latin typeface="Times New Roman" panose="02020603050405020304" pitchFamily="18" charset="0"/>
                <a:ea typeface="Calibri" panose="020F0502020204030204" pitchFamily="34" charset="0"/>
              </a:rPr>
              <a:t>un atto di necessità</a:t>
            </a:r>
            <a:r>
              <a:rPr lang="it-IT" sz="2800" dirty="0">
                <a:latin typeface="Times New Roman" panose="02020603050405020304" pitchFamily="18" charset="0"/>
                <a:ea typeface="Calibri" panose="020F0502020204030204" pitchFamily="34" charset="0"/>
              </a:rPr>
              <a:t>. Nell’economia non si realizza un processo “per necessità”, ma una libera e graziosa manifestazione di ciò che Dio è fin dall’eternità.</a:t>
            </a:r>
            <a:r>
              <a:rPr lang="it-IT" sz="2800" dirty="0"/>
              <a:t> </a:t>
            </a:r>
          </a:p>
        </p:txBody>
      </p:sp>
      <p:pic>
        <p:nvPicPr>
          <p:cNvPr id="4" name="Immagine 3">
            <a:extLst>
              <a:ext uri="{FF2B5EF4-FFF2-40B4-BE49-F238E27FC236}">
                <a16:creationId xmlns:a16="http://schemas.microsoft.com/office/drawing/2014/main" id="{3472FDA9-D2A1-B64E-A8D7-1642288AB473}"/>
              </a:ext>
            </a:extLst>
          </p:cNvPr>
          <p:cNvPicPr>
            <a:picLocks noChangeAspect="1"/>
          </p:cNvPicPr>
          <p:nvPr/>
        </p:nvPicPr>
        <p:blipFill>
          <a:blip r:embed="rId2"/>
          <a:stretch>
            <a:fillRect/>
          </a:stretch>
        </p:blipFill>
        <p:spPr>
          <a:xfrm>
            <a:off x="450499" y="642878"/>
            <a:ext cx="2314569" cy="2768600"/>
          </a:xfrm>
          <a:prstGeom prst="rect">
            <a:avLst/>
          </a:prstGeom>
        </p:spPr>
      </p:pic>
    </p:spTree>
    <p:extLst>
      <p:ext uri="{BB962C8B-B14F-4D97-AF65-F5344CB8AC3E}">
        <p14:creationId xmlns:p14="http://schemas.microsoft.com/office/powerpoint/2010/main" val="325970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641C039-B8F0-F14A-ABD9-060FC948071F}"/>
              </a:ext>
            </a:extLst>
          </p:cNvPr>
          <p:cNvSpPr/>
          <p:nvPr/>
        </p:nvSpPr>
        <p:spPr>
          <a:xfrm>
            <a:off x="2260600" y="381576"/>
            <a:ext cx="9931400" cy="1815882"/>
          </a:xfrm>
          <a:prstGeom prst="rect">
            <a:avLst/>
          </a:prstGeom>
        </p:spPr>
        <p:txBody>
          <a:bodyPr wrap="square">
            <a:spAutoFit/>
          </a:bodyPr>
          <a:lstStyle/>
          <a:p>
            <a:r>
              <a:rPr lang="it-IT" sz="2800" dirty="0">
                <a:latin typeface="Times New Roman" panose="02020603050405020304" pitchFamily="18" charset="0"/>
                <a:ea typeface="Calibri" panose="020F0502020204030204" pitchFamily="34" charset="0"/>
              </a:rPr>
              <a:t>2) Se dal punto di vista ontologico la Trinità è sempre la stessa (in sé e nella Sua rivelazione) «questa auto-comunicazione avviene, nella Economia, </a:t>
            </a:r>
            <a:r>
              <a:rPr lang="it-IT" sz="2800" dirty="0">
                <a:solidFill>
                  <a:schemeClr val="accent4"/>
                </a:solidFill>
                <a:latin typeface="Times New Roman" panose="02020603050405020304" pitchFamily="18" charset="0"/>
                <a:ea typeface="Calibri" panose="020F0502020204030204" pitchFamily="34" charset="0"/>
              </a:rPr>
              <a:t>secondo uno statuto di “condiscendenza</a:t>
            </a:r>
            <a:r>
              <a:rPr lang="it-IT" sz="2800" dirty="0">
                <a:latin typeface="Times New Roman" panose="02020603050405020304" pitchFamily="18" charset="0"/>
                <a:ea typeface="Calibri" panose="020F0502020204030204" pitchFamily="34" charset="0"/>
              </a:rPr>
              <a:t>”, di umiliazione, di servizio, in sintesi di “</a:t>
            </a:r>
            <a:r>
              <a:rPr lang="it-IT" sz="2800" dirty="0" err="1">
                <a:latin typeface="Times New Roman" panose="02020603050405020304" pitchFamily="18" charset="0"/>
                <a:ea typeface="Calibri" panose="020F0502020204030204" pitchFamily="34" charset="0"/>
              </a:rPr>
              <a:t>kenosi</a:t>
            </a:r>
            <a:r>
              <a:rPr lang="it-IT" sz="2800" dirty="0">
                <a:latin typeface="Times New Roman" panose="02020603050405020304" pitchFamily="18" charset="0"/>
                <a:ea typeface="Calibri" panose="020F0502020204030204" pitchFamily="34" charset="0"/>
              </a:rPr>
              <a:t>”»,</a:t>
            </a:r>
            <a:r>
              <a:rPr lang="it-IT" sz="2800" dirty="0"/>
              <a:t> </a:t>
            </a:r>
            <a:r>
              <a:rPr lang="it-IT" sz="2800" dirty="0">
                <a:latin typeface="Times New Roman" panose="02020603050405020304" pitchFamily="18" charset="0"/>
                <a:cs typeface="Times New Roman" panose="02020603050405020304" pitchFamily="18" charset="0"/>
              </a:rPr>
              <a:t>(Y. </a:t>
            </a:r>
            <a:r>
              <a:rPr lang="it-IT" sz="2800" dirty="0" err="1">
                <a:latin typeface="Times New Roman" panose="02020603050405020304" pitchFamily="18" charset="0"/>
                <a:cs typeface="Times New Roman" panose="02020603050405020304" pitchFamily="18" charset="0"/>
              </a:rPr>
              <a:t>Congar</a:t>
            </a:r>
            <a:r>
              <a:rPr lang="it-IT" sz="2800" dirty="0">
                <a:latin typeface="Times New Roman" panose="02020603050405020304" pitchFamily="18" charset="0"/>
                <a:cs typeface="Times New Roman" panose="02020603050405020304" pitchFamily="18" charset="0"/>
              </a:rPr>
              <a:t>)</a:t>
            </a:r>
          </a:p>
        </p:txBody>
      </p:sp>
      <p:sp>
        <p:nvSpPr>
          <p:cNvPr id="3" name="Rettangolo 2">
            <a:extLst>
              <a:ext uri="{FF2B5EF4-FFF2-40B4-BE49-F238E27FC236}">
                <a16:creationId xmlns:a16="http://schemas.microsoft.com/office/drawing/2014/main" id="{B504FA32-4AB7-384D-8109-271F69C3F294}"/>
              </a:ext>
            </a:extLst>
          </p:cNvPr>
          <p:cNvSpPr/>
          <p:nvPr/>
        </p:nvSpPr>
        <p:spPr>
          <a:xfrm>
            <a:off x="2133600" y="2507595"/>
            <a:ext cx="9931400" cy="3970318"/>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«l’Incarnazione ha le sue condizioni che dipendono dalla sua natura di opera creata. Se se ne trasponessero tutti i dati nell’eternità del Logos, bisognerebbe dire che </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 Figlio procede a «</a:t>
            </a:r>
            <a:r>
              <a:rPr lang="it-IT"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Patre</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Spirituque</a:t>
            </a:r>
            <a:r>
              <a:rPr lang="it-IT"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 ... Di più, se la forma servi appartiene a ciò che è Dio, anche la forma Dei gli appartiene! Ora questa forma su questa terra ci sfugge in una misura indicibile. Ci sfugge il modo infinito, divino con cui sono realizzate le perfezioni che noi affermiamo! Tutto ciò ci deve rendere discreti quando affermiamo: «e reciprocamente» [viceversa]». (Y. </a:t>
            </a:r>
            <a:r>
              <a:rPr lang="it-IT" sz="2800" dirty="0" err="1">
                <a:latin typeface="Times New Roman" panose="02020603050405020304" pitchFamily="18" charset="0"/>
                <a:ea typeface="Calibri" panose="020F0502020204030204" pitchFamily="34" charset="0"/>
                <a:cs typeface="Times New Roman" panose="02020603050405020304" pitchFamily="18" charset="0"/>
              </a:rPr>
              <a:t>Congar</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63F0C31B-7177-AE4C-BF0C-5C82360006E9}"/>
              </a:ext>
            </a:extLst>
          </p:cNvPr>
          <p:cNvPicPr>
            <a:picLocks noChangeAspect="1"/>
          </p:cNvPicPr>
          <p:nvPr/>
        </p:nvPicPr>
        <p:blipFill>
          <a:blip r:embed="rId2"/>
          <a:stretch>
            <a:fillRect/>
          </a:stretch>
        </p:blipFill>
        <p:spPr>
          <a:xfrm>
            <a:off x="329540" y="381576"/>
            <a:ext cx="1804060" cy="2157948"/>
          </a:xfrm>
          <a:prstGeom prst="rect">
            <a:avLst/>
          </a:prstGeom>
        </p:spPr>
      </p:pic>
    </p:spTree>
    <p:extLst>
      <p:ext uri="{BB962C8B-B14F-4D97-AF65-F5344CB8AC3E}">
        <p14:creationId xmlns:p14="http://schemas.microsoft.com/office/powerpoint/2010/main" val="138117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A7FC4A7-AB05-D749-9450-34630C6743AE}"/>
              </a:ext>
            </a:extLst>
          </p:cNvPr>
          <p:cNvSpPr/>
          <p:nvPr/>
        </p:nvSpPr>
        <p:spPr>
          <a:xfrm>
            <a:off x="2560320" y="529858"/>
            <a:ext cx="9144000" cy="5016758"/>
          </a:xfrm>
          <a:prstGeom prst="rect">
            <a:avLst/>
          </a:prstGeom>
        </p:spPr>
        <p:txBody>
          <a:bodyPr wrap="square">
            <a:spAutoFit/>
          </a:bodyPr>
          <a:lstStyle/>
          <a:p>
            <a:r>
              <a:rPr lang="it-IT" sz="3200" dirty="0">
                <a:latin typeface="Times New Roman" panose="02020603050405020304" pitchFamily="18" charset="0"/>
                <a:ea typeface="Calibri" panose="020F0502020204030204" pitchFamily="34" charset="0"/>
              </a:rPr>
              <a:t>3) Secondo </a:t>
            </a:r>
            <a:r>
              <a:rPr lang="it-IT" sz="3200" dirty="0" err="1">
                <a:latin typeface="Times New Roman" panose="02020603050405020304" pitchFamily="18" charset="0"/>
                <a:ea typeface="Calibri" panose="020F0502020204030204" pitchFamily="34" charset="0"/>
              </a:rPr>
              <a:t>W</a:t>
            </a:r>
            <a:r>
              <a:rPr lang="it-IT" sz="3200" dirty="0">
                <a:latin typeface="Times New Roman" panose="02020603050405020304" pitchFamily="18" charset="0"/>
                <a:ea typeface="Calibri" panose="020F0502020204030204" pitchFamily="34" charset="0"/>
              </a:rPr>
              <a:t>. Kasper la perfetta reciprocità sostenuta dall’assioma di </a:t>
            </a:r>
            <a:r>
              <a:rPr lang="it-IT" sz="3200" dirty="0" err="1">
                <a:latin typeface="Times New Roman" panose="02020603050405020304" pitchFamily="18" charset="0"/>
                <a:ea typeface="Calibri" panose="020F0502020204030204" pitchFamily="34" charset="0"/>
              </a:rPr>
              <a:t>Rahner</a:t>
            </a:r>
            <a:r>
              <a:rPr lang="it-IT" sz="3200" dirty="0">
                <a:latin typeface="Times New Roman" panose="02020603050405020304" pitchFamily="18" charset="0"/>
                <a:ea typeface="Calibri" panose="020F0502020204030204" pitchFamily="34" charset="0"/>
              </a:rPr>
              <a:t> </a:t>
            </a:r>
            <a:r>
              <a:rPr lang="it-IT" sz="3200" b="1" dirty="0">
                <a:latin typeface="Times New Roman" panose="02020603050405020304" pitchFamily="18" charset="0"/>
                <a:ea typeface="Calibri" panose="020F0502020204030204" pitchFamily="34" charset="0"/>
              </a:rPr>
              <a:t>non evidenzierebbe sufficientemente la novità dell’</a:t>
            </a:r>
            <a:r>
              <a:rPr lang="it-IT" sz="3200" b="1" dirty="0" err="1">
                <a:latin typeface="Times New Roman" panose="02020603050405020304" pitchFamily="18" charset="0"/>
                <a:ea typeface="Calibri" panose="020F0502020204030204" pitchFamily="34" charset="0"/>
              </a:rPr>
              <a:t>autocomunicazione</a:t>
            </a:r>
            <a:r>
              <a:rPr lang="it-IT" sz="3200" b="1" dirty="0">
                <a:latin typeface="Times New Roman" panose="02020603050405020304" pitchFamily="18" charset="0"/>
                <a:ea typeface="Calibri" panose="020F0502020204030204" pitchFamily="34" charset="0"/>
              </a:rPr>
              <a:t> storica di Dio in Cristo e nello Spirito</a:t>
            </a:r>
            <a:r>
              <a:rPr lang="it-IT" sz="3200" dirty="0">
                <a:latin typeface="Times New Roman" panose="02020603050405020304" pitchFamily="18" charset="0"/>
                <a:ea typeface="Calibri" panose="020F0502020204030204" pitchFamily="34" charset="0"/>
              </a:rPr>
              <a:t>. Tale mancanza si realizzerebbe allorché non venga assunta seriamente «</a:t>
            </a:r>
            <a:r>
              <a:rPr lang="it-IT" sz="3200" dirty="0">
                <a:solidFill>
                  <a:srgbClr val="FF0000"/>
                </a:solidFill>
                <a:latin typeface="Times New Roman" panose="02020603050405020304" pitchFamily="18" charset="0"/>
                <a:ea typeface="Calibri" panose="020F0502020204030204" pitchFamily="34" charset="0"/>
              </a:rPr>
              <a:t>la verità che la seconda persona divina, con l’incarnazione, esiste in modo nuovo nella storia</a:t>
            </a:r>
            <a:r>
              <a:rPr lang="it-IT" sz="3200" dirty="0">
                <a:latin typeface="Times New Roman" panose="02020603050405020304" pitchFamily="18" charset="0"/>
                <a:ea typeface="Calibri" panose="020F0502020204030204" pitchFamily="34" charset="0"/>
              </a:rPr>
              <a:t>». Vi è infatti qualcosa di nuovo tra la generazione </a:t>
            </a:r>
            <a:r>
              <a:rPr lang="it-IT" sz="3200" dirty="0" err="1">
                <a:latin typeface="Times New Roman" panose="02020603050405020304" pitchFamily="18" charset="0"/>
                <a:ea typeface="Calibri" panose="020F0502020204030204" pitchFamily="34" charset="0"/>
              </a:rPr>
              <a:t>intradivina</a:t>
            </a:r>
            <a:r>
              <a:rPr lang="it-IT" sz="3200" dirty="0">
                <a:latin typeface="Times New Roman" panose="02020603050405020304" pitchFamily="18" charset="0"/>
                <a:ea typeface="Calibri" panose="020F0502020204030204" pitchFamily="34" charset="0"/>
              </a:rPr>
              <a:t> dal Padre e le missioni del Figlio e dello Spirito nel tempo.</a:t>
            </a:r>
            <a:endParaRPr lang="it-IT" sz="3200" dirty="0"/>
          </a:p>
        </p:txBody>
      </p:sp>
      <p:pic>
        <p:nvPicPr>
          <p:cNvPr id="4" name="Immagine 3">
            <a:extLst>
              <a:ext uri="{FF2B5EF4-FFF2-40B4-BE49-F238E27FC236}">
                <a16:creationId xmlns:a16="http://schemas.microsoft.com/office/drawing/2014/main" id="{C2A8FEEC-5AC3-B04A-9880-00F55957C621}"/>
              </a:ext>
            </a:extLst>
          </p:cNvPr>
          <p:cNvPicPr>
            <a:picLocks noChangeAspect="1"/>
          </p:cNvPicPr>
          <p:nvPr/>
        </p:nvPicPr>
        <p:blipFill>
          <a:blip r:embed="rId2"/>
          <a:stretch>
            <a:fillRect/>
          </a:stretch>
        </p:blipFill>
        <p:spPr>
          <a:xfrm>
            <a:off x="496570" y="613177"/>
            <a:ext cx="1748390" cy="2627362"/>
          </a:xfrm>
          <a:prstGeom prst="rect">
            <a:avLst/>
          </a:prstGeom>
        </p:spPr>
      </p:pic>
    </p:spTree>
    <p:extLst>
      <p:ext uri="{BB962C8B-B14F-4D97-AF65-F5344CB8AC3E}">
        <p14:creationId xmlns:p14="http://schemas.microsoft.com/office/powerpoint/2010/main" val="3677920829"/>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Filo</Template>
  <TotalTime>4366</TotalTime>
  <Words>2148</Words>
  <Application>Microsoft Macintosh PowerPoint</Application>
  <PresentationFormat>Widescreen</PresentationFormat>
  <Paragraphs>33</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Century Gothic</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Luigi Territo</cp:lastModifiedBy>
  <cp:revision>19</cp:revision>
  <dcterms:created xsi:type="dcterms:W3CDTF">2023-11-28T09:35:07Z</dcterms:created>
  <dcterms:modified xsi:type="dcterms:W3CDTF">2025-11-28T13:19:18Z</dcterms:modified>
</cp:coreProperties>
</file>