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435" r:id="rId3"/>
    <p:sldId id="436" r:id="rId4"/>
    <p:sldId id="260" r:id="rId5"/>
    <p:sldId id="262" r:id="rId6"/>
    <p:sldId id="263" r:id="rId7"/>
    <p:sldId id="265" r:id="rId8"/>
    <p:sldId id="266" r:id="rId9"/>
    <p:sldId id="399" r:id="rId10"/>
    <p:sldId id="400" r:id="rId11"/>
    <p:sldId id="401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2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4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8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334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221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93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57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56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04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87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30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0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9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99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9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8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10/9/2024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24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8231B5C5-E0F2-4AA4-983C-C336893134A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82351" y="2900614"/>
            <a:ext cx="10381861" cy="1056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Discernimento spirituale e morale, e conversione pastorale.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La parrocchia in stato di missione </a:t>
            </a:r>
          </a:p>
        </p:txBody>
      </p:sp>
    </p:spTree>
    <p:extLst>
      <p:ext uri="{BB962C8B-B14F-4D97-AF65-F5344CB8AC3E}">
        <p14:creationId xmlns:p14="http://schemas.microsoft.com/office/powerpoint/2010/main" val="3651088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D07C5FD-2329-4A1B-8BD5-7C5056917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060" t="24173" r="21928"/>
          <a:stretch/>
        </p:blipFill>
        <p:spPr>
          <a:xfrm>
            <a:off x="2840855" y="2098612"/>
            <a:ext cx="4491084" cy="4508203"/>
          </a:xfrm>
          <a:prstGeom prst="rect">
            <a:avLst/>
          </a:prstGeom>
        </p:spPr>
      </p:pic>
      <p:sp>
        <p:nvSpPr>
          <p:cNvPr id="5" name="Bolla: nuvola 4">
            <a:extLst>
              <a:ext uri="{FF2B5EF4-FFF2-40B4-BE49-F238E27FC236}">
                <a16:creationId xmlns:a16="http://schemas.microsoft.com/office/drawing/2014/main" id="{9EB4D3C7-D99E-4FB0-BCC7-95C0C9DED8DD}"/>
              </a:ext>
            </a:extLst>
          </p:cNvPr>
          <p:cNvSpPr/>
          <p:nvPr/>
        </p:nvSpPr>
        <p:spPr>
          <a:xfrm>
            <a:off x="4046758" y="16397"/>
            <a:ext cx="3570210" cy="2157362"/>
          </a:xfrm>
          <a:prstGeom prst="cloudCallout">
            <a:avLst>
              <a:gd name="adj1" fmla="val -45496"/>
              <a:gd name="adj2" fmla="val 6157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Bolla: nuvola 5">
            <a:extLst>
              <a:ext uri="{FF2B5EF4-FFF2-40B4-BE49-F238E27FC236}">
                <a16:creationId xmlns:a16="http://schemas.microsoft.com/office/drawing/2014/main" id="{4860B477-40B3-44BF-8690-B6516A1E49AF}"/>
              </a:ext>
            </a:extLst>
          </p:cNvPr>
          <p:cNvSpPr/>
          <p:nvPr/>
        </p:nvSpPr>
        <p:spPr>
          <a:xfrm flipH="1">
            <a:off x="1002233" y="91544"/>
            <a:ext cx="3107186" cy="2157362"/>
          </a:xfrm>
          <a:prstGeom prst="cloudCallout">
            <a:avLst>
              <a:gd name="adj1" fmla="val -45496"/>
              <a:gd name="adj2" fmla="val 6157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C8C9620-EE97-4253-8B49-12708631A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961" y="410632"/>
            <a:ext cx="1320846" cy="16173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8883E10-0A82-4ED1-BB07-01C3FE02E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7" y="251185"/>
            <a:ext cx="1337753" cy="1776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042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34D50827-2B96-4241-B939-1742CC8755AF}"/>
              </a:ext>
            </a:extLst>
          </p:cNvPr>
          <p:cNvSpPr/>
          <p:nvPr/>
        </p:nvSpPr>
        <p:spPr>
          <a:xfrm>
            <a:off x="548592" y="1647082"/>
            <a:ext cx="10690066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[8]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C'era però questa differenza: quando pensava alle cose del mondo provava molto piacere; ma quando, per stanchezza, le abbandonava, si trovava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secco e scontento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 Invece, in quanto ad andare a Gerusalemme a piedi nudi, a non cibarsi che di erbe, a praticare tutte le austerità che aveva conosciute abituali ai santi, non solo si consolava mentre stava in tali pensieri, ma anche dopo averli abbandonati rimaneva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contento e allegro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 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72BF410-924D-4F87-A0D0-472F3E8CF9BD}"/>
              </a:ext>
            </a:extLst>
          </p:cNvPr>
          <p:cNvSpPr txBox="1"/>
          <p:nvPr/>
        </p:nvSpPr>
        <p:spPr>
          <a:xfrm>
            <a:off x="1561111" y="298579"/>
            <a:ext cx="7937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Apertura degli occhi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012987A-BE81-D9DC-8265-62A57982B97D}"/>
              </a:ext>
            </a:extLst>
          </p:cNvPr>
          <p:cNvSpPr/>
          <p:nvPr/>
        </p:nvSpPr>
        <p:spPr>
          <a:xfrm>
            <a:off x="548592" y="3998797"/>
            <a:ext cx="10690066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Ma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non vi prestava attenzione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 non si fermava a valutare questa differenza, finché una volta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gli si aprirono un poco gli occhi,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e cominciò a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meravigliarsi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di quella diversità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 riflettere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su di essa,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cogliendo per esperienza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che a causa di alcuni pensieri rimaneva triste, di altri allegro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; a poco a poco imparò a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conoscere la diversità degli spiriti che si agitavano, uno del demonio, l'altro di Dio.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65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ea donna che pensa &quot;I have to discern&quot;. Immagine 1 di 4">
            <a:extLst>
              <a:ext uri="{FF2B5EF4-FFF2-40B4-BE49-F238E27FC236}">
                <a16:creationId xmlns:a16="http://schemas.microsoft.com/office/drawing/2014/main" id="{1E28494A-440A-BC37-9628-70505E502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443" y="1914396"/>
            <a:ext cx="334327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olla: nuvola 4">
            <a:extLst>
              <a:ext uri="{FF2B5EF4-FFF2-40B4-BE49-F238E27FC236}">
                <a16:creationId xmlns:a16="http://schemas.microsoft.com/office/drawing/2014/main" id="{F7FC6F75-F2FE-CECF-1CCA-C75BA83E60D0}"/>
              </a:ext>
            </a:extLst>
          </p:cNvPr>
          <p:cNvSpPr/>
          <p:nvPr/>
        </p:nvSpPr>
        <p:spPr>
          <a:xfrm>
            <a:off x="325017" y="88768"/>
            <a:ext cx="3536302" cy="1527049"/>
          </a:xfrm>
          <a:prstGeom prst="cloudCallout">
            <a:avLst>
              <a:gd name="adj1" fmla="val 46922"/>
              <a:gd name="adj2" fmla="val 10038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Devo fare discernimento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8" name="Picture 4" descr="prete che parla ad un'assemblea di fedeli">
            <a:extLst>
              <a:ext uri="{FF2B5EF4-FFF2-40B4-BE49-F238E27FC236}">
                <a16:creationId xmlns:a16="http://schemas.microsoft.com/office/drawing/2014/main" id="{4BFB68DD-F65F-BF3A-8B94-AD5A9A5F3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10" y="1202064"/>
            <a:ext cx="3862873" cy="386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metto: ovale 5">
            <a:extLst>
              <a:ext uri="{FF2B5EF4-FFF2-40B4-BE49-F238E27FC236}">
                <a16:creationId xmlns:a16="http://schemas.microsoft.com/office/drawing/2014/main" id="{4F0B03DD-34F1-2B48-4960-7B46268C2C95}"/>
              </a:ext>
            </a:extLst>
          </p:cNvPr>
          <p:cNvSpPr/>
          <p:nvPr/>
        </p:nvSpPr>
        <p:spPr>
          <a:xfrm>
            <a:off x="4424362" y="88768"/>
            <a:ext cx="3343275" cy="1825628"/>
          </a:xfrm>
          <a:prstGeom prst="wedgeEllipseCallout">
            <a:avLst>
              <a:gd name="adj1" fmla="val 128505"/>
              <a:gd name="adj2" fmla="val 4881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Dobbiamo fare discernimento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4FD8892E-8736-A1F6-1887-2C56BB5A02B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222310" y="5556250"/>
            <a:ext cx="10381861" cy="10567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Il tempo del discernimento!</a:t>
            </a:r>
          </a:p>
        </p:txBody>
      </p:sp>
    </p:spTree>
    <p:extLst>
      <p:ext uri="{BB962C8B-B14F-4D97-AF65-F5344CB8AC3E}">
        <p14:creationId xmlns:p14="http://schemas.microsoft.com/office/powerpoint/2010/main" val="53537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DB429309-2216-DA76-82FC-F38F8A581EA1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904189" y="587827"/>
            <a:ext cx="8388219" cy="676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Discernere è un’arte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87227A5-6E5E-FE53-B506-D887061CEF79}"/>
              </a:ext>
            </a:extLst>
          </p:cNvPr>
          <p:cNvSpPr txBox="1"/>
          <p:nvPr/>
        </p:nvSpPr>
        <p:spPr>
          <a:xfrm>
            <a:off x="1136846" y="2684762"/>
            <a:ext cx="2016899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Strumenti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D1C8535-A87F-65F8-A508-30BC716CDBDE}"/>
              </a:ext>
            </a:extLst>
          </p:cNvPr>
          <p:cNvSpPr txBox="1"/>
          <p:nvPr/>
        </p:nvSpPr>
        <p:spPr>
          <a:xfrm>
            <a:off x="4237690" y="1819414"/>
            <a:ext cx="227818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Condizioni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2A4D7D5-E468-DE41-65F9-EAF6BD176A64}"/>
              </a:ext>
            </a:extLst>
          </p:cNvPr>
          <p:cNvSpPr txBox="1"/>
          <p:nvPr/>
        </p:nvSpPr>
        <p:spPr>
          <a:xfrm>
            <a:off x="7770070" y="2627751"/>
            <a:ext cx="278954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Conoscenza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FE78DB09-5D1D-731A-2ABE-C41AF462D6C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36846" y="4934649"/>
            <a:ext cx="9836698" cy="676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Discernere è un esercizio spirituale, è preghiera</a:t>
            </a:r>
          </a:p>
        </p:txBody>
      </p:sp>
    </p:spTree>
    <p:extLst>
      <p:ext uri="{BB962C8B-B14F-4D97-AF65-F5344CB8AC3E}">
        <p14:creationId xmlns:p14="http://schemas.microsoft.com/office/powerpoint/2010/main" val="93693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8231B5C5-E0F2-4AA4-983C-C336893134A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201738" y="550506"/>
            <a:ext cx="8143087" cy="676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Un’arte complessa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CE64753-93CF-AAFE-F4C3-BC008B898DBB}"/>
              </a:ext>
            </a:extLst>
          </p:cNvPr>
          <p:cNvSpPr txBox="1"/>
          <p:nvPr/>
        </p:nvSpPr>
        <p:spPr>
          <a:xfrm>
            <a:off x="923731" y="2015412"/>
            <a:ext cx="561403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1) Uomo - donna spirituale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71DD7-6CE0-846A-9426-6B4853F1E22F}"/>
              </a:ext>
            </a:extLst>
          </p:cNvPr>
          <p:cNvSpPr txBox="1"/>
          <p:nvPr/>
        </p:nvSpPr>
        <p:spPr>
          <a:xfrm>
            <a:off x="923731" y="4011612"/>
            <a:ext cx="417293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3) Decidersi… in Dio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53B384-E14B-3E9C-40F2-5BFE84E39D5E}"/>
              </a:ext>
            </a:extLst>
          </p:cNvPr>
          <p:cNvSpPr txBox="1"/>
          <p:nvPr/>
        </p:nvSpPr>
        <p:spPr>
          <a:xfrm>
            <a:off x="923731" y="3009694"/>
            <a:ext cx="450956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2) Discernere gli spiriti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DCED239-4C38-9FD8-712B-E6886625C244}"/>
              </a:ext>
            </a:extLst>
          </p:cNvPr>
          <p:cNvSpPr txBox="1"/>
          <p:nvPr/>
        </p:nvSpPr>
        <p:spPr>
          <a:xfrm>
            <a:off x="923731" y="5034632"/>
            <a:ext cx="767549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4) Discernimento spirituale in comune</a:t>
            </a:r>
          </a:p>
        </p:txBody>
      </p:sp>
    </p:spTree>
    <p:extLst>
      <p:ext uri="{BB962C8B-B14F-4D97-AF65-F5344CB8AC3E}">
        <p14:creationId xmlns:p14="http://schemas.microsoft.com/office/powerpoint/2010/main" val="247840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8231B5C5-E0F2-4AA4-983C-C336893134A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85726" y="1494486"/>
            <a:ext cx="10879494" cy="1721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1) L’uomo spirituale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8D4990-5C25-9D70-8751-1EFCA8D4401C}"/>
              </a:ext>
            </a:extLst>
          </p:cNvPr>
          <p:cNvSpPr txBox="1"/>
          <p:nvPr/>
        </p:nvSpPr>
        <p:spPr>
          <a:xfrm>
            <a:off x="676907" y="3873012"/>
            <a:ext cx="1114920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Romani 12,2: 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«Non conformatevi a questo secolo, ma trasformatevi con il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rinnovamento della mente, per poter discernere (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dokimazein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) voi stessi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cos’è la volontà di Dio, il bene, e cosa gradita e perfetta». </a:t>
            </a:r>
          </a:p>
        </p:txBody>
      </p:sp>
    </p:spTree>
    <p:extLst>
      <p:ext uri="{BB962C8B-B14F-4D97-AF65-F5344CB8AC3E}">
        <p14:creationId xmlns:p14="http://schemas.microsoft.com/office/powerpoint/2010/main" val="68248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1FAE513-33E7-4B0B-BFCE-46203FBE5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060" t="24173" r="21928"/>
          <a:stretch/>
        </p:blipFill>
        <p:spPr>
          <a:xfrm>
            <a:off x="-317241" y="-999979"/>
            <a:ext cx="12509241" cy="12556924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A334EA3E-3937-4082-830E-33A9DF98A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1016" y="1492897"/>
            <a:ext cx="7766936" cy="865105"/>
          </a:xfrm>
        </p:spPr>
        <p:txBody>
          <a:bodyPr/>
          <a:lstStyle/>
          <a:p>
            <a:r>
              <a:rPr lang="it-IT" sz="6600" b="1" dirty="0">
                <a:solidFill>
                  <a:srgbClr val="FF0000"/>
                </a:solidFill>
              </a:rPr>
              <a:t>Racconto del Pellegrino</a:t>
            </a:r>
            <a:endParaRPr lang="fr-FR" sz="6600" b="1" dirty="0"/>
          </a:p>
        </p:txBody>
      </p:sp>
    </p:spTree>
    <p:extLst>
      <p:ext uri="{BB962C8B-B14F-4D97-AF65-F5344CB8AC3E}">
        <p14:creationId xmlns:p14="http://schemas.microsoft.com/office/powerpoint/2010/main" val="705470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25B24D0-BF10-4D79-9105-5B962FB42B9D}"/>
              </a:ext>
            </a:extLst>
          </p:cNvPr>
          <p:cNvSpPr/>
          <p:nvPr/>
        </p:nvSpPr>
        <p:spPr>
          <a:xfrm>
            <a:off x="674704" y="1643005"/>
            <a:ext cx="11117802" cy="45243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[6]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Percorrendo più volte quelle pagine si affezionava a ciò che vi era scritto. Ma quando smetteva di leggere, a volte si soffermava a pensare alle cose che aveva letto, altre volte ritornava ai pensieri del mondo ai quali era solito pensare. Tra le cosa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E55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vane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che 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E55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si offrivano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alla sua mente, una teneva così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posseduto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il suo cuore che ne restava subito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assorbito (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embebido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nel pensare in essa due, tre o quattro ore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senza sentirlo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, immaginando cosa potesse fare in servizio di una certa dama, di quali mezzi servirsi per raggiungere la città dove risiedeva, le frasi cortesi e le parole che le avrebbe rivolto, i fatti d'arme che avrebbe compiuto a suo servizio. In questo restava così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rapito (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envanecido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che non guardava quanto era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E55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impossibile poterlo ottenere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; perché quella dama non era una nobile qualunque; non era una contessa né una duchessa, ma il suo rango era ben più elevato di questi.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ED34CBD-767E-40B6-9953-0428986D16C8}"/>
              </a:ext>
            </a:extLst>
          </p:cNvPr>
          <p:cNvSpPr txBox="1"/>
          <p:nvPr/>
        </p:nvSpPr>
        <p:spPr>
          <a:xfrm>
            <a:off x="674704" y="97302"/>
            <a:ext cx="67409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Perso nei pensieri</a:t>
            </a:r>
          </a:p>
        </p:txBody>
      </p:sp>
    </p:spTree>
    <p:extLst>
      <p:ext uri="{BB962C8B-B14F-4D97-AF65-F5344CB8AC3E}">
        <p14:creationId xmlns:p14="http://schemas.microsoft.com/office/powerpoint/2010/main" val="63541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0C29B55-BB34-45BE-9924-A0A34F6AA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060" t="24173" r="21928"/>
          <a:stretch/>
        </p:blipFill>
        <p:spPr>
          <a:xfrm>
            <a:off x="2450237" y="2281561"/>
            <a:ext cx="4350059" cy="4366641"/>
          </a:xfrm>
          <a:prstGeom prst="rect">
            <a:avLst/>
          </a:prstGeom>
        </p:spPr>
      </p:pic>
      <p:sp>
        <p:nvSpPr>
          <p:cNvPr id="6" name="Bolla: nuvola 5">
            <a:extLst>
              <a:ext uri="{FF2B5EF4-FFF2-40B4-BE49-F238E27FC236}">
                <a16:creationId xmlns:a16="http://schemas.microsoft.com/office/drawing/2014/main" id="{8A35E55D-A561-4402-B9D0-E7D252E49B2A}"/>
              </a:ext>
            </a:extLst>
          </p:cNvPr>
          <p:cNvSpPr/>
          <p:nvPr/>
        </p:nvSpPr>
        <p:spPr>
          <a:xfrm>
            <a:off x="3887033" y="209798"/>
            <a:ext cx="3570210" cy="2157362"/>
          </a:xfrm>
          <a:prstGeom prst="cloudCallout">
            <a:avLst>
              <a:gd name="adj1" fmla="val -45496"/>
              <a:gd name="adj2" fmla="val 6157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7F50220-0C34-43A6-8B13-4BE79DEBF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61" y="400074"/>
            <a:ext cx="1337753" cy="1776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983942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83278054-6FC3-4EAB-8C6E-EDA23E24E68F}"/>
              </a:ext>
            </a:extLst>
          </p:cNvPr>
          <p:cNvSpPr/>
          <p:nvPr/>
        </p:nvSpPr>
        <p:spPr>
          <a:xfrm>
            <a:off x="152400" y="1121661"/>
            <a:ext cx="11887200" cy="56323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[7]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Ma nostro Signore lo soccorreva, facendo in modo che a questi pensieri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ne succedessero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altri, che nascevano dalle cose che leggeva. Così leggendo la vita di nostro Signore e dei santi si soffermava a pensare, riflettendo tra sé: "E se anch'io facessi quel che ha fatto san Francesco, o quel che ha fatto san Domenico?". In questo modo passava in rassegna molte iniziative che trovava buone, e sempre proponeva a se stesso imprese difficili e gravi; e mentre se le proponeva, gli sembrava di trovare dentro di sé la facilità di attuarle. Ma tutto il suo discorso era un dire a se stesso: san Domenico ha fatto questo, devo farlo anch'io; san Francesco ha fatto questo, devo farlo anch'io. Anche questi pensieri duravano molto tempo, ma quando lo distraevano altre cose, riaffioravano i pensieri di mondo già ricordati, e pure in essi indugiava molto. L'alternarsi di pensieri così diversi durò a lungo: fosse il pensiero di quelle gesta mondane che desiderava compiere o di queste altre a servizio di Dio che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E558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gli si offrivano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alla fantasia, si tratteneva sempre nel pensiero ricorrente finché,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per stanchezza, lo abbandonava e s'applicava ad altro.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7E8EAA5-5D64-46DD-8097-0FF49293E5CD}"/>
              </a:ext>
            </a:extLst>
          </p:cNvPr>
          <p:cNvSpPr txBox="1"/>
          <p:nvPr/>
        </p:nvSpPr>
        <p:spPr>
          <a:xfrm>
            <a:off x="296090" y="104026"/>
            <a:ext cx="8084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Sballottato dai pensieri</a:t>
            </a:r>
          </a:p>
        </p:txBody>
      </p:sp>
    </p:spTree>
    <p:extLst>
      <p:ext uri="{BB962C8B-B14F-4D97-AF65-F5344CB8AC3E}">
        <p14:creationId xmlns:p14="http://schemas.microsoft.com/office/powerpoint/2010/main" val="351584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Comic Sans MS</vt:lpstr>
      <vt:lpstr>Wingdings 3</vt:lpstr>
      <vt:lpstr>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Racconto del Pellegrino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Tiziano Ferraroni</dc:creator>
  <cp:lastModifiedBy>Tiziano Ferraroni</cp:lastModifiedBy>
  <cp:revision>1</cp:revision>
  <dcterms:created xsi:type="dcterms:W3CDTF">2024-10-09T16:03:02Z</dcterms:created>
  <dcterms:modified xsi:type="dcterms:W3CDTF">2024-10-09T16:03:12Z</dcterms:modified>
</cp:coreProperties>
</file>