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1" r:id="rId3"/>
    <p:sldId id="263" r:id="rId4"/>
    <p:sldId id="262" r:id="rId5"/>
    <p:sldId id="265" r:id="rId6"/>
    <p:sldId id="264" r:id="rId7"/>
    <p:sldId id="259" r:id="rId8"/>
    <p:sldId id="260" r:id="rId9"/>
    <p:sldId id="257" r:id="rId10"/>
    <p:sldId id="256" r:id="rId11"/>
    <p:sldId id="258" r:id="rId12"/>
    <p:sldId id="278" r:id="rId13"/>
    <p:sldId id="279" r:id="rId14"/>
    <p:sldId id="270" r:id="rId15"/>
    <p:sldId id="280" r:id="rId16"/>
    <p:sldId id="271" r:id="rId17"/>
    <p:sldId id="281" r:id="rId18"/>
    <p:sldId id="269" r:id="rId19"/>
    <p:sldId id="268" r:id="rId20"/>
    <p:sldId id="276" r:id="rId21"/>
    <p:sldId id="272" r:id="rId22"/>
    <p:sldId id="275" r:id="rId23"/>
    <p:sldId id="274" r:id="rId24"/>
    <p:sldId id="277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1"/>
    <p:restoredTop sz="92197"/>
  </p:normalViewPr>
  <p:slideViewPr>
    <p:cSldViewPr snapToGrid="0" snapToObjects="1">
      <p:cViewPr varScale="1">
        <p:scale>
          <a:sx n="56" d="100"/>
          <a:sy n="56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DBD8B7-A4AF-8241-A8DD-F68280D6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899" y="662940"/>
            <a:ext cx="4082132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5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A6455F-B29D-8149-9C36-D648D1231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" b="12600"/>
          <a:stretch/>
        </p:blipFill>
        <p:spPr>
          <a:xfrm>
            <a:off x="3676650" y="624623"/>
            <a:ext cx="5010150" cy="56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A01046-6E42-B743-994C-066F03D0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FEB858-165C-D647-9047-0004ED04A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06" b="12203"/>
          <a:stretch/>
        </p:blipFill>
        <p:spPr>
          <a:xfrm>
            <a:off x="815340" y="632711"/>
            <a:ext cx="3895076" cy="55925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5AA885-CEDF-644D-BBEF-365921291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7" t="5834" r="13408" b="12333"/>
          <a:stretch/>
        </p:blipFill>
        <p:spPr>
          <a:xfrm>
            <a:off x="5800076" y="632711"/>
            <a:ext cx="4015685" cy="55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93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DBD8B7-A4AF-8241-A8DD-F68280D6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822960"/>
            <a:ext cx="1988821" cy="26952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7B8B73-0716-FE47-B22C-C75ACF6E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940" y="821847"/>
            <a:ext cx="2461260" cy="26236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B6195A-C608-FA4D-99B4-D5BE08C0E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560" y="821848"/>
            <a:ext cx="2667181" cy="26236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37310A-5407-EE4D-A81C-7F6F3CF6C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960" y="3706710"/>
            <a:ext cx="3112240" cy="23286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6C3CEF-DBDF-244A-9A75-FA368DFBE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560" y="3771595"/>
            <a:ext cx="2931809" cy="219885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5961955-C9E2-D14E-9DD1-E4AF5222D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" y="3706710"/>
            <a:ext cx="1709550" cy="22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6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510BE53-F2CB-2C49-92E5-73A856485F47}"/>
              </a:ext>
            </a:extLst>
          </p:cNvPr>
          <p:cNvSpPr/>
          <p:nvPr/>
        </p:nvSpPr>
        <p:spPr>
          <a:xfrm>
            <a:off x="3360420" y="1443160"/>
            <a:ext cx="4754880" cy="4033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Odi Salomone: </a:t>
            </a:r>
          </a:p>
          <a:p>
            <a:pPr indent="180340" algn="just"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«Il Signore è sul mio capo come una corona e io non esisterei senza di lui. Una vera corona è stata intrecciata sul mio capo (Ode I,1-2). Rivesti abbondantemente la grazia del Signore, ritorna nel Paradiso, intreccia per te una corona del suo albero e mettila sul tuo capo (Ode IX, 7)».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it-IT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E12249-5B64-9E40-B9C2-27BA8B5A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3" b="19667"/>
          <a:stretch/>
        </p:blipFill>
        <p:spPr>
          <a:xfrm>
            <a:off x="8458200" y="2573543"/>
            <a:ext cx="3055620" cy="17722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90116C-8287-B549-98BB-8B4981101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19"/>
          <a:stretch/>
        </p:blipFill>
        <p:spPr>
          <a:xfrm>
            <a:off x="868680" y="1842023"/>
            <a:ext cx="2148840" cy="32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6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392A2E-386D-264C-BB5E-9D61560C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22" y="822960"/>
            <a:ext cx="3849338" cy="52578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C26618-0489-894A-9E45-A1BDC4B4D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8" r="5222"/>
          <a:stretch/>
        </p:blipFill>
        <p:spPr>
          <a:xfrm>
            <a:off x="5646420" y="822960"/>
            <a:ext cx="552069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6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52085EC-D986-A94A-BD73-058E42C6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80" y="685799"/>
            <a:ext cx="4046220" cy="552356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DDCF65-E5B4-7D41-A316-E49A54C3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19"/>
          <a:stretch/>
        </p:blipFill>
        <p:spPr>
          <a:xfrm>
            <a:off x="1485900" y="1521624"/>
            <a:ext cx="3733800" cy="38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9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516CC84-DD66-6F4C-9445-103C59626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00"/>
          <a:stretch/>
        </p:blipFill>
        <p:spPr>
          <a:xfrm>
            <a:off x="3601892" y="723900"/>
            <a:ext cx="445049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47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D513B6-F7D1-404B-91C0-AAE8FCE7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59" y="1036955"/>
            <a:ext cx="5466945" cy="42824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EB2DE7-4A6C-F048-9317-979A7577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60" y="1036955"/>
            <a:ext cx="3745736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4A75D7F-F32A-FE47-A5E8-0F79D1FA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04" y="825500"/>
            <a:ext cx="7038646" cy="53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7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63FDB4-0988-3F4F-ADE7-D71D75D0A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760094"/>
            <a:ext cx="9621520" cy="5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BB8157-EBC0-9240-94FF-4DE17281DD07}"/>
              </a:ext>
            </a:extLst>
          </p:cNvPr>
          <p:cNvSpPr/>
          <p:nvPr/>
        </p:nvSpPr>
        <p:spPr>
          <a:xfrm>
            <a:off x="1082040" y="1390200"/>
            <a:ext cx="9479280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chiede Bernardo come comprendere il saluto dell’angelo a Maria: </a:t>
            </a:r>
          </a:p>
          <a:p>
            <a:pPr marL="408940" indent="180340" algn="just">
              <a:lnSpc>
                <a:spcPct val="115000"/>
              </a:lnSpc>
              <a:spcAft>
                <a:spcPts val="0"/>
              </a:spcAft>
            </a:pP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L'Angelo dice: "Ti Saluto, o Piena di Grazia, il Signore è con Te. È con Te non solo il Signore Figlio, che Rivestisti della Tua Carne, ma il Signore Spirito Santo dal quale Concepisti e il Signore Padre, che ha Generato Colui che Tu Concepisti. È con Te il Padre che fa sì che Suo Figlio sia Tuo Figlio; è con Te il Figlio, che, per Realizzare l'Adorabile Mistero, apre il Tuo Seno Miracolosamente e Rispetta il Sigillo della Tua Verginità; è con Te lo Spirito Santo, che, con il Padre e con il Figlio Santifica il Tuo Seno. Sì, il Signore è con Te" (3a Omelia Super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Missus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Est).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07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ED82FD0-9381-684D-999A-2843C90E0919}"/>
              </a:ext>
            </a:extLst>
          </p:cNvPr>
          <p:cNvSpPr/>
          <p:nvPr/>
        </p:nvSpPr>
        <p:spPr>
          <a:xfrm>
            <a:off x="1325880" y="951753"/>
            <a:ext cx="8869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«Deve essere rappresentato il Paradiso e in Paradiso la santa Trinità e tra il Padre e il Figlio non deve sussistere nessuna differenza; lo Spirito Santo dev'essere mostrato in forma di colomba e davanti Nostra Signora come sembrerà meglio a Mastro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Enguerrand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 Trinità deve porre la corona sul capo di Nostra Signora. Item: gli abiti devono essere molto ricchi; quello di Nostra Signora di broccato bianco, come sembrerà meglio a detto Mastro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Enguerrand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e intorno alla Santa Trinità ci devono essere Cherubini e Serafini. Item: a lato di Nostra Signora si deve mostrare l'arcangelo Gabriele con un gran numero di altri angeli e dall'altro lato san Michele ugualmente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un gran numero di angeli come sembrerà meglio a Mastro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Enguerrand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Dall'altra parte [a sin.] Giovanni Battista con patriarchi e profeti come sembrerà meglio a Mastro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Enguerrand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(citato in SCHILLER 4/2, p. 151).</a:t>
            </a:r>
            <a:endParaRPr lang="it-IT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3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157D6CB-63B7-284F-AC6B-35D85C1F7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685800"/>
            <a:ext cx="660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4A8A86-17AA-2E49-AB37-42BB4CA42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96" r="7344" b="2203"/>
          <a:stretch/>
        </p:blipFill>
        <p:spPr>
          <a:xfrm>
            <a:off x="735701" y="800100"/>
            <a:ext cx="10781163" cy="52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92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0A82A1-ACD0-7748-90B8-E18BE313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4" t="29828" r="1668" b="2512"/>
          <a:stretch/>
        </p:blipFill>
        <p:spPr>
          <a:xfrm>
            <a:off x="592462" y="647700"/>
            <a:ext cx="1095487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8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C070F52-A4A9-6844-A4B7-12655B6E3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893" y="876300"/>
            <a:ext cx="7821598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F1FA48-CB9F-6E4B-9C0A-9A2F31F1B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10" y="800976"/>
            <a:ext cx="3685470" cy="53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6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3DDE9E1-B4A2-BF40-8870-25E709234E3C}"/>
              </a:ext>
            </a:extLst>
          </p:cNvPr>
          <p:cNvSpPr/>
          <p:nvPr/>
        </p:nvSpPr>
        <p:spPr>
          <a:xfrm>
            <a:off x="1485900" y="1802136"/>
            <a:ext cx="9189720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 l’amore del Padre è la prima sorgente di tutti i sentimenti di Maria, è certo che questi sentimenti sono veramente quelli di una donna e che nell’opera della salvezza occorreva una donna per manifestarli. Solo una madre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puo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dimostrare fin dove arriva la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bonta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del Padre. La donna è insostituibile. Tale è la dimensione teologica della donna, quale si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af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ferma nel volto di Maria. La donna è necessaria per rivelare, col suo stesso essere di donna,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cio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che vi è di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profondo in Dio79.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Galot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«Teologia della donna», cit., 241.</a:t>
            </a:r>
          </a:p>
        </p:txBody>
      </p:sp>
    </p:spTree>
    <p:extLst>
      <p:ext uri="{BB962C8B-B14F-4D97-AF65-F5344CB8AC3E}">
        <p14:creationId xmlns:p14="http://schemas.microsoft.com/office/powerpoint/2010/main" val="344542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CE48826-7B28-8E4C-8FEC-027084E358E5}"/>
              </a:ext>
            </a:extLst>
          </p:cNvPr>
          <p:cNvSpPr/>
          <p:nvPr/>
        </p:nvSpPr>
        <p:spPr>
          <a:xfrm>
            <a:off x="1577340" y="1528562"/>
            <a:ext cx="8801100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L’azione materna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epicletica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dello Spirito Santo in ogni forma di incarnazione [...]. Quando lo Spirito Santo discende sulla Vergine abbiamo la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nativita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di Cristo. Quando lo Spirito Santo discende sugli apostoli il giorno di Pentecoste, abbiamo la nascita della Chiesa, corpo di Cristo. Quando discende sul pane e sul vino li trasforma nella carne e nel sangue di Nostro Signore; e trasforma ogni battezzato in un membro del Cristo [...]. Lo Spirito lavora attraverso il tempo e trasforma il corpo della storia in corpo del Regno, in Agnello (P.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Evdokimov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La donna e la salvezza del mondo, 221). </a:t>
            </a:r>
          </a:p>
        </p:txBody>
      </p:sp>
    </p:spTree>
    <p:extLst>
      <p:ext uri="{BB962C8B-B14F-4D97-AF65-F5344CB8AC3E}">
        <p14:creationId xmlns:p14="http://schemas.microsoft.com/office/powerpoint/2010/main" val="324602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6F5D9E6-3241-EF4F-8B9D-17020E900F0B}"/>
              </a:ext>
            </a:extLst>
          </p:cNvPr>
          <p:cNvSpPr/>
          <p:nvPr/>
        </p:nvSpPr>
        <p:spPr>
          <a:xfrm>
            <a:off x="1074420" y="1543509"/>
            <a:ext cx="9486900" cy="379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«Luogo teologico» essenziale dell’Incarnazione del Verbo, Maria lo è altrettanto per la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cristificazione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divinizzazione dei fedeli.</a:t>
            </a:r>
          </a:p>
          <a:p>
            <a:pPr marL="408940" indent="180340" algn="just">
              <a:lnSpc>
                <a:spcPct val="115000"/>
              </a:lnSpc>
              <a:spcAft>
                <a:spcPts val="0"/>
              </a:spcAft>
            </a:pP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940" indent="180340" algn="just">
              <a:lnSpc>
                <a:spcPct val="115000"/>
              </a:lnSpc>
            </a:pP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Figlio, poi, «vuol formarsi e per così dire incarnarsi ogni giorno, per mezzo della sua diletta Madre, nei suoi membri» (VD 31). Lo Spirito Santo «quanto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trova Maria [...] in un’anima, tanto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diviene operoso e potente per formare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Cristo in quest’anima e quest’anima in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Cristo» (VD 20), (L.M.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Grignon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Monfort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08940" indent="180340" algn="just">
              <a:lnSpc>
                <a:spcPct val="115000"/>
              </a:lnSpc>
              <a:spcAft>
                <a:spcPts val="0"/>
              </a:spcAft>
            </a:pPr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9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DD3E759-4BB0-754D-BA9C-F665CE121985}"/>
              </a:ext>
            </a:extLst>
          </p:cNvPr>
          <p:cNvSpPr/>
          <p:nvPr/>
        </p:nvSpPr>
        <p:spPr>
          <a:xfrm>
            <a:off x="1485900" y="1792099"/>
            <a:ext cx="89382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«Maria è il grande stampo di Dio, realizzato dallo Spirito Santo per formare al naturale un Uomo-Dio per mezzo dell'unione ipostatica, e per formare un uomo-Dio per mezzo della grazia. A simile stampo non manca nessun lineamento della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divinita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̀. Chiunque vi è gettato e si lascia plasmare, acquista tutti i tratti di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Gesu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Cristo, vero Dio, in maniera dolce e proporzionata alla debolezza umana, senza tante agonie e fatiche; in maniera sicura, senza timore delle illusioni,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perche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 il demonio non ha mai avuto né </a:t>
            </a:r>
            <a:r>
              <a:rPr lang="it-IT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avra</a:t>
            </a:r>
            <a:r>
              <a:rPr lang="it-IT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accesso in Maria, santa e immacolata, senza ombra della minima macchia di peccato». </a:t>
            </a:r>
            <a:endParaRPr lang="it-IT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1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EC05C0-DB70-0946-B0DD-F25806769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" t="4446" r="3709" b="543"/>
          <a:stretch/>
        </p:blipFill>
        <p:spPr>
          <a:xfrm>
            <a:off x="3924300" y="685800"/>
            <a:ext cx="40005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6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609B73-B4F4-584C-B668-8AEF0268F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1" y="601442"/>
            <a:ext cx="3489439" cy="56093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3426C8-00F4-2B4E-AD1D-8BC143609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002"/>
          <a:stretch/>
        </p:blipFill>
        <p:spPr>
          <a:xfrm>
            <a:off x="4869701" y="1778940"/>
            <a:ext cx="6525202" cy="37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4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7D3B4B2-9165-A647-93A0-AE9886CE6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0" y="774699"/>
            <a:ext cx="3902660" cy="54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05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Riunioni ione</Template>
  <TotalTime>6774</TotalTime>
  <Words>796</Words>
  <Application>Microsoft Macintosh PowerPoint</Application>
  <PresentationFormat>Widescreen</PresentationFormat>
  <Paragraphs>13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Riunioni 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26</cp:revision>
  <dcterms:created xsi:type="dcterms:W3CDTF">2024-04-07T08:54:26Z</dcterms:created>
  <dcterms:modified xsi:type="dcterms:W3CDTF">2024-05-03T14:08:15Z</dcterms:modified>
</cp:coreProperties>
</file>